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302" r:id="rId6"/>
    <p:sldId id="305" r:id="rId7"/>
    <p:sldId id="309" r:id="rId8"/>
    <p:sldId id="303" r:id="rId9"/>
    <p:sldId id="306" r:id="rId10"/>
    <p:sldId id="310" r:id="rId11"/>
    <p:sldId id="311" r:id="rId12"/>
    <p:sldId id="315" r:id="rId13"/>
    <p:sldId id="312" r:id="rId14"/>
    <p:sldId id="304" r:id="rId15"/>
    <p:sldId id="313" r:id="rId16"/>
    <p:sldId id="314" r:id="rId17"/>
    <p:sldId id="271" r:id="rId18"/>
    <p:sldId id="316" r:id="rId19"/>
    <p:sldId id="317" r:id="rId20"/>
    <p:sldId id="323" r:id="rId21"/>
    <p:sldId id="324" r:id="rId22"/>
    <p:sldId id="325" r:id="rId23"/>
    <p:sldId id="322" r:id="rId24"/>
  </p:sldIdLst>
  <p:sldSz cx="12192000" cy="6858000"/>
  <p:notesSz cx="6858000" cy="9144000"/>
  <p:custDataLst>
    <p:tags r:id="rId2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7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7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21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1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6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7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34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4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6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50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1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027C-A2ED-43FC-A3FA-6B86570449FB}" type="datetimeFigureOut">
              <a:rPr lang="tr-TR" smtClean="0"/>
              <a:t>06.10.2018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CE68-EB24-42C2-9B72-BA0EA503F6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" Target="slide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4.gif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364" y="179523"/>
            <a:ext cx="3737917" cy="392638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78824" y="3439886"/>
            <a:ext cx="6949439" cy="154141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7200" b="1" dirty="0" smtClean="0"/>
              <a:t>ALLAH İNANCI</a:t>
            </a:r>
            <a:endParaRPr lang="tr-TR" sz="7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8824" y="627017"/>
            <a:ext cx="6949439" cy="14107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r>
              <a:rPr lang="tr-TR" sz="8000" dirty="0" smtClean="0"/>
              <a:t>5. SINIF 1. ÜNİTE </a:t>
            </a:r>
            <a:endParaRPr lang="tr-TR" sz="8000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00" y="3095601"/>
            <a:ext cx="3589119" cy="37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hlinkClick r:id="rId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39991" y="7185414"/>
            <a:ext cx="6797831" cy="450191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Ünite Konuları için </a:t>
            </a:r>
            <a:r>
              <a:rPr lang="tr-TR" sz="2400" u="sng" dirty="0" smtClean="0"/>
              <a:t>tıklayınız</a:t>
            </a:r>
            <a:endParaRPr lang="tr-TR" sz="2400" u="sng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4241" y="426924"/>
            <a:ext cx="1649482" cy="2372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5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4772" y="4277259"/>
            <a:ext cx="2488367" cy="1034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 </a:t>
            </a:r>
            <a:endParaRPr lang="tr-TR" sz="7200" dirty="0"/>
          </a:p>
        </p:txBody>
      </p:sp>
      <p:sp>
        <p:nvSpPr>
          <p:cNvPr id="5" name="Dikdörtgen 4"/>
          <p:cNvSpPr/>
          <p:nvPr/>
        </p:nvSpPr>
        <p:spPr>
          <a:xfrm>
            <a:off x="344772" y="2972401"/>
            <a:ext cx="2488367" cy="1034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6" name="Dikdörtgen 5"/>
          <p:cNvSpPr/>
          <p:nvPr/>
        </p:nvSpPr>
        <p:spPr>
          <a:xfrm>
            <a:off x="344771" y="1581795"/>
            <a:ext cx="2488367" cy="1034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İlim</a:t>
            </a:r>
            <a:endParaRPr lang="tr-TR" sz="7200" dirty="0"/>
          </a:p>
        </p:txBody>
      </p:sp>
      <p:sp>
        <p:nvSpPr>
          <p:cNvPr id="7" name="Dikdörtgen 6"/>
          <p:cNvSpPr/>
          <p:nvPr/>
        </p:nvSpPr>
        <p:spPr>
          <a:xfrm>
            <a:off x="3732552" y="1521281"/>
            <a:ext cx="8309548" cy="983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bilmesi</a:t>
            </a:r>
            <a:endParaRPr lang="tr-TR" sz="3600" dirty="0"/>
          </a:p>
        </p:txBody>
      </p:sp>
      <p:sp>
        <p:nvSpPr>
          <p:cNvPr id="8" name="Dikdörtgen 7"/>
          <p:cNvSpPr/>
          <p:nvPr/>
        </p:nvSpPr>
        <p:spPr>
          <a:xfrm>
            <a:off x="344773" y="5582118"/>
            <a:ext cx="2488367" cy="1034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  <a:r>
              <a:rPr lang="tr-TR" sz="7200" dirty="0" smtClean="0"/>
              <a:t>adir</a:t>
            </a:r>
            <a:endParaRPr lang="tr-TR" sz="7200" dirty="0"/>
          </a:p>
        </p:txBody>
      </p:sp>
      <p:sp>
        <p:nvSpPr>
          <p:cNvPr id="9" name="Dikdörtgen 8"/>
          <p:cNvSpPr/>
          <p:nvPr/>
        </p:nvSpPr>
        <p:spPr>
          <a:xfrm>
            <a:off x="3732551" y="5714774"/>
            <a:ext cx="8309548" cy="983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işitmesi</a:t>
            </a:r>
            <a:endParaRPr lang="tr-TR" sz="3600" dirty="0"/>
          </a:p>
        </p:txBody>
      </p:sp>
      <p:sp>
        <p:nvSpPr>
          <p:cNvPr id="10" name="Dikdörtgen 9"/>
          <p:cNvSpPr/>
          <p:nvPr/>
        </p:nvSpPr>
        <p:spPr>
          <a:xfrm>
            <a:off x="3732551" y="2880702"/>
            <a:ext cx="8309547" cy="983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görmesi</a:t>
            </a:r>
            <a:endParaRPr lang="tr-TR" sz="3600" dirty="0"/>
          </a:p>
        </p:txBody>
      </p:sp>
      <p:sp>
        <p:nvSpPr>
          <p:cNvPr id="11" name="Dikdörtgen 10"/>
          <p:cNvSpPr/>
          <p:nvPr/>
        </p:nvSpPr>
        <p:spPr>
          <a:xfrm>
            <a:off x="3732551" y="4303448"/>
            <a:ext cx="8309546" cy="9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400" dirty="0" smtClean="0"/>
              <a:t>Allah’ın (</a:t>
            </a:r>
            <a:r>
              <a:rPr lang="tr-TR" sz="3400" dirty="0" err="1" smtClean="0"/>
              <a:t>c.c</a:t>
            </a:r>
            <a:r>
              <a:rPr lang="tr-TR" sz="3400" dirty="0" smtClean="0"/>
              <a:t>) her şeye gücü yetmesi</a:t>
            </a:r>
            <a:endParaRPr lang="tr-TR" sz="3400" dirty="0"/>
          </a:p>
        </p:txBody>
      </p:sp>
      <p:sp>
        <p:nvSpPr>
          <p:cNvPr id="16" name="Dikdörtgen 15"/>
          <p:cNvSpPr/>
          <p:nvPr/>
        </p:nvSpPr>
        <p:spPr>
          <a:xfrm>
            <a:off x="9553730" y="5713879"/>
            <a:ext cx="2488367" cy="984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17" name="Dikdörtgen 16"/>
          <p:cNvSpPr/>
          <p:nvPr/>
        </p:nvSpPr>
        <p:spPr>
          <a:xfrm>
            <a:off x="9553730" y="1495775"/>
            <a:ext cx="2488367" cy="10088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ilim</a:t>
            </a:r>
            <a:endParaRPr lang="tr-TR" sz="7200" dirty="0"/>
          </a:p>
        </p:txBody>
      </p:sp>
      <p:sp>
        <p:nvSpPr>
          <p:cNvPr id="18" name="Dikdörtgen 17"/>
          <p:cNvSpPr/>
          <p:nvPr/>
        </p:nvSpPr>
        <p:spPr>
          <a:xfrm>
            <a:off x="9553729" y="2880701"/>
            <a:ext cx="2488367" cy="967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</a:t>
            </a:r>
            <a:endParaRPr lang="tr-TR" sz="7200" dirty="0"/>
          </a:p>
        </p:txBody>
      </p:sp>
      <p:sp>
        <p:nvSpPr>
          <p:cNvPr id="19" name="Dikdörtgen 18"/>
          <p:cNvSpPr/>
          <p:nvPr/>
        </p:nvSpPr>
        <p:spPr>
          <a:xfrm>
            <a:off x="10148341" y="4303448"/>
            <a:ext cx="1893756" cy="970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/>
              <a:t>K</a:t>
            </a:r>
            <a:r>
              <a:rPr lang="tr-TR" sz="6000" dirty="0" smtClean="0"/>
              <a:t>adir</a:t>
            </a:r>
            <a:endParaRPr lang="tr-TR" sz="6000" dirty="0"/>
          </a:p>
        </p:txBody>
      </p:sp>
      <p:cxnSp>
        <p:nvCxnSpPr>
          <p:cNvPr id="14" name="Düz Bağlayıcı 13"/>
          <p:cNvCxnSpPr/>
          <p:nvPr/>
        </p:nvCxnSpPr>
        <p:spPr>
          <a:xfrm>
            <a:off x="3282842" y="689548"/>
            <a:ext cx="1" cy="61684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843790" y="44971"/>
            <a:ext cx="8304551" cy="825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Eşleştirme yapalım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2984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3875" y="683666"/>
            <a:ext cx="6325850" cy="7741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Boşlukları dolduralım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705" y="1698617"/>
            <a:ext cx="8649325" cy="47818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______________,  Allah’ın </a:t>
            </a:r>
            <a:r>
              <a:rPr lang="tr-TR" dirty="0"/>
              <a:t>(</a:t>
            </a:r>
            <a:r>
              <a:rPr lang="tr-TR" dirty="0" err="1"/>
              <a:t>c.c</a:t>
            </a:r>
            <a:r>
              <a:rPr lang="tr-TR" dirty="0"/>
              <a:t>) her şeyi </a:t>
            </a:r>
            <a:r>
              <a:rPr lang="tr-TR" dirty="0" smtClean="0"/>
              <a:t>bilmesidir.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/>
              <a:t>Allah’ın (</a:t>
            </a:r>
            <a:r>
              <a:rPr lang="tr-TR" dirty="0" err="1"/>
              <a:t>c.c</a:t>
            </a:r>
            <a:r>
              <a:rPr lang="tr-TR" dirty="0"/>
              <a:t>) her şeyi </a:t>
            </a:r>
            <a:r>
              <a:rPr lang="tr-TR" dirty="0" smtClean="0"/>
              <a:t>görmesine ___________ denir. 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/>
              <a:t>Allah’ın (</a:t>
            </a:r>
            <a:r>
              <a:rPr lang="tr-TR" dirty="0" err="1"/>
              <a:t>c.c</a:t>
            </a:r>
            <a:r>
              <a:rPr lang="tr-TR" dirty="0"/>
              <a:t>) her şeye gücü </a:t>
            </a:r>
            <a:r>
              <a:rPr lang="tr-TR" dirty="0" smtClean="0"/>
              <a:t>yetmesi __________ sıfatıdır.</a:t>
            </a:r>
            <a:endParaRPr lang="tr-TR" dirty="0"/>
          </a:p>
          <a:p>
            <a:pPr>
              <a:lnSpc>
                <a:spcPct val="200000"/>
              </a:lnSpc>
            </a:pPr>
            <a:r>
              <a:rPr lang="tr-TR" dirty="0" smtClean="0"/>
              <a:t>____________, Allah’ın </a:t>
            </a:r>
            <a:r>
              <a:rPr lang="tr-TR" dirty="0"/>
              <a:t>(</a:t>
            </a:r>
            <a:r>
              <a:rPr lang="tr-TR" dirty="0" err="1"/>
              <a:t>c.c</a:t>
            </a:r>
            <a:r>
              <a:rPr lang="tr-TR" dirty="0"/>
              <a:t>) her şeyi </a:t>
            </a:r>
            <a:r>
              <a:rPr lang="tr-TR" dirty="0" smtClean="0"/>
              <a:t>işitmesidir.</a:t>
            </a:r>
            <a:endParaRPr lang="tr-TR" dirty="0"/>
          </a:p>
          <a:p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9258926" y="4089549"/>
            <a:ext cx="2488367" cy="1034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 </a:t>
            </a:r>
            <a:endParaRPr lang="tr-TR" sz="7200" dirty="0"/>
          </a:p>
        </p:txBody>
      </p:sp>
      <p:sp>
        <p:nvSpPr>
          <p:cNvPr id="10" name="Dikdörtgen 9"/>
          <p:cNvSpPr/>
          <p:nvPr/>
        </p:nvSpPr>
        <p:spPr>
          <a:xfrm>
            <a:off x="9258926" y="2784691"/>
            <a:ext cx="2488367" cy="1034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11" name="Dikdörtgen 10"/>
          <p:cNvSpPr/>
          <p:nvPr/>
        </p:nvSpPr>
        <p:spPr>
          <a:xfrm>
            <a:off x="9258925" y="1394085"/>
            <a:ext cx="2488367" cy="1034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İlim</a:t>
            </a:r>
            <a:endParaRPr lang="tr-TR" sz="7200" dirty="0"/>
          </a:p>
        </p:txBody>
      </p:sp>
      <p:sp>
        <p:nvSpPr>
          <p:cNvPr id="12" name="Dikdörtgen 11"/>
          <p:cNvSpPr/>
          <p:nvPr/>
        </p:nvSpPr>
        <p:spPr>
          <a:xfrm>
            <a:off x="9258927" y="5394408"/>
            <a:ext cx="2488367" cy="1034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  <a:r>
              <a:rPr lang="tr-TR" sz="7200" dirty="0" smtClean="0"/>
              <a:t>adir</a:t>
            </a:r>
            <a:endParaRPr lang="tr-TR" sz="7200" dirty="0"/>
          </a:p>
        </p:txBody>
      </p:sp>
      <p:sp>
        <p:nvSpPr>
          <p:cNvPr id="13" name="Dikdörtgen 12"/>
          <p:cNvSpPr/>
          <p:nvPr/>
        </p:nvSpPr>
        <p:spPr>
          <a:xfrm>
            <a:off x="687050" y="1828800"/>
            <a:ext cx="2488367" cy="57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İlim</a:t>
            </a:r>
            <a:endParaRPr lang="tr-TR" sz="4400" dirty="0"/>
          </a:p>
        </p:txBody>
      </p:sp>
      <p:sp>
        <p:nvSpPr>
          <p:cNvPr id="14" name="Dikdörtgen 13"/>
          <p:cNvSpPr/>
          <p:nvPr/>
        </p:nvSpPr>
        <p:spPr>
          <a:xfrm>
            <a:off x="821960" y="4672648"/>
            <a:ext cx="1823803" cy="663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Semi </a:t>
            </a:r>
            <a:endParaRPr lang="tr-TR" sz="3600" dirty="0"/>
          </a:p>
        </p:txBody>
      </p:sp>
      <p:sp>
        <p:nvSpPr>
          <p:cNvPr id="15" name="Dikdörtgen 14"/>
          <p:cNvSpPr/>
          <p:nvPr/>
        </p:nvSpPr>
        <p:spPr>
          <a:xfrm>
            <a:off x="5561351" y="2826182"/>
            <a:ext cx="1588958" cy="517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Basar </a:t>
            </a:r>
            <a:endParaRPr lang="tr-TR" sz="3600" dirty="0"/>
          </a:p>
        </p:txBody>
      </p:sp>
      <p:sp>
        <p:nvSpPr>
          <p:cNvPr id="16" name="Dikdörtgen 15"/>
          <p:cNvSpPr/>
          <p:nvPr/>
        </p:nvSpPr>
        <p:spPr>
          <a:xfrm>
            <a:off x="5906126" y="3824989"/>
            <a:ext cx="1678898" cy="507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</a:t>
            </a:r>
            <a:r>
              <a:rPr lang="tr-TR" sz="3600" dirty="0" smtClean="0"/>
              <a:t>adir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238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6289" y="439300"/>
            <a:ext cx="8229600" cy="719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AYETTEKİ SIFATI BULALIM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409" y="1435849"/>
            <a:ext cx="4929265" cy="17147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 smtClean="0"/>
              <a:t>“Şüphesiz </a:t>
            </a:r>
            <a:r>
              <a:rPr lang="tr-TR" sz="3200" b="1" dirty="0"/>
              <a:t>Allah bütün </a:t>
            </a:r>
            <a:r>
              <a:rPr lang="tr-TR" sz="3200" b="1" dirty="0" smtClean="0"/>
              <a:t>yaptıklarınız görür</a:t>
            </a:r>
            <a:r>
              <a:rPr lang="tr-TR" sz="3200" b="1" dirty="0"/>
              <a:t>.”</a:t>
            </a:r>
          </a:p>
          <a:p>
            <a:pPr marL="0" indent="0" algn="ctr">
              <a:buNone/>
            </a:pPr>
            <a:r>
              <a:rPr lang="tr-TR" sz="3200" dirty="0" smtClean="0"/>
              <a:t>(</a:t>
            </a:r>
            <a:r>
              <a:rPr lang="tr-TR" sz="3200" dirty="0"/>
              <a:t>2 / Bakara Suresi, 110. ayet)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70675" y="3407473"/>
            <a:ext cx="2743143" cy="870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6" name="Dikdörtgen 5"/>
          <p:cNvSpPr/>
          <p:nvPr/>
        </p:nvSpPr>
        <p:spPr>
          <a:xfrm>
            <a:off x="886913" y="4534349"/>
            <a:ext cx="2725714" cy="75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SEMİ</a:t>
            </a:r>
            <a:endParaRPr lang="tr-TR" sz="4800" dirty="0"/>
          </a:p>
        </p:txBody>
      </p:sp>
      <p:sp>
        <p:nvSpPr>
          <p:cNvPr id="8" name="Dikdörtgen 7"/>
          <p:cNvSpPr/>
          <p:nvPr/>
        </p:nvSpPr>
        <p:spPr>
          <a:xfrm>
            <a:off x="886913" y="5551065"/>
            <a:ext cx="2725714" cy="962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İLİM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2818148" y="3407473"/>
            <a:ext cx="794479" cy="8700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818148" y="4534349"/>
            <a:ext cx="794479" cy="759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818148" y="5551065"/>
            <a:ext cx="794479" cy="962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220918" y="1435849"/>
            <a:ext cx="5726243" cy="1714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tr-TR" sz="3500" dirty="0" smtClean="0"/>
              <a:t>“</a:t>
            </a:r>
            <a:r>
              <a:rPr lang="fi-FI" sz="3000" b="1" dirty="0" smtClean="0"/>
              <a:t>Bilmez </a:t>
            </a:r>
            <a:r>
              <a:rPr lang="fi-FI" sz="3000" b="1" dirty="0"/>
              <a:t>misin ki kuşkusuz </a:t>
            </a:r>
            <a:r>
              <a:rPr lang="fi-FI" sz="3000" b="1" dirty="0" smtClean="0"/>
              <a:t>Allah</a:t>
            </a:r>
            <a:r>
              <a:rPr lang="tr-TR" sz="3000" b="1" dirty="0" smtClean="0"/>
              <a:t> gökte </a:t>
            </a:r>
            <a:r>
              <a:rPr lang="tr-TR" sz="3000" b="1" dirty="0"/>
              <a:t>ve yerde ne varsa hepsini </a:t>
            </a:r>
            <a:r>
              <a:rPr lang="tr-TR" sz="3000" b="1" dirty="0" smtClean="0"/>
              <a:t>bilir</a:t>
            </a:r>
            <a:r>
              <a:rPr lang="tr-TR" sz="3500" dirty="0" smtClean="0"/>
              <a:t>.”</a:t>
            </a:r>
          </a:p>
          <a:p>
            <a:pPr marL="0" indent="0" algn="ctr">
              <a:buNone/>
            </a:pPr>
            <a:r>
              <a:rPr lang="tr-TR" sz="3200" dirty="0" smtClean="0"/>
              <a:t>(</a:t>
            </a:r>
            <a:r>
              <a:rPr lang="tr-TR" dirty="0"/>
              <a:t>Hac suresi, 70. </a:t>
            </a:r>
            <a:r>
              <a:rPr lang="tr-TR" dirty="0" smtClean="0"/>
              <a:t>ayet)</a:t>
            </a:r>
            <a:endParaRPr lang="tr-TR" sz="3200" dirty="0"/>
          </a:p>
        </p:txBody>
      </p:sp>
      <p:sp>
        <p:nvSpPr>
          <p:cNvPr id="14" name="Dikdörtgen 13"/>
          <p:cNvSpPr/>
          <p:nvPr/>
        </p:nvSpPr>
        <p:spPr>
          <a:xfrm>
            <a:off x="7588766" y="3407473"/>
            <a:ext cx="2743143" cy="870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15" name="Dikdörtgen 14"/>
          <p:cNvSpPr/>
          <p:nvPr/>
        </p:nvSpPr>
        <p:spPr>
          <a:xfrm>
            <a:off x="7605004" y="4534349"/>
            <a:ext cx="2725714" cy="75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SEMİ</a:t>
            </a:r>
            <a:endParaRPr lang="tr-TR" sz="4800" dirty="0"/>
          </a:p>
        </p:txBody>
      </p:sp>
      <p:sp>
        <p:nvSpPr>
          <p:cNvPr id="16" name="Dikdörtgen 15"/>
          <p:cNvSpPr/>
          <p:nvPr/>
        </p:nvSpPr>
        <p:spPr>
          <a:xfrm>
            <a:off x="7588766" y="5551065"/>
            <a:ext cx="2725714" cy="962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İLİM</a:t>
            </a:r>
            <a:endParaRPr lang="tr-TR" sz="4800" dirty="0"/>
          </a:p>
        </p:txBody>
      </p:sp>
      <p:sp>
        <p:nvSpPr>
          <p:cNvPr id="17" name="Dikdörtgen 16"/>
          <p:cNvSpPr/>
          <p:nvPr/>
        </p:nvSpPr>
        <p:spPr>
          <a:xfrm>
            <a:off x="9520001" y="5551063"/>
            <a:ext cx="794479" cy="9624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9520002" y="3407472"/>
            <a:ext cx="812588" cy="870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520002" y="4534348"/>
            <a:ext cx="812588" cy="7598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1" grpId="0" animBg="1"/>
      <p:bldP spid="12" grpId="0" animBg="1"/>
      <p:bldP spid="13" grpId="0" uiExpand="1" build="p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3397" y="4287187"/>
            <a:ext cx="9114020" cy="17238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Parçanın bize vermek istediği mesajlar nelerdir? Maddeler halinde söyleyelim.</a:t>
            </a:r>
            <a:endParaRPr lang="tr-TR" dirty="0"/>
          </a:p>
        </p:txBody>
      </p:sp>
      <p:sp>
        <p:nvSpPr>
          <p:cNvPr id="4" name="Sağa Bükülü Ok 3"/>
          <p:cNvSpPr/>
          <p:nvPr/>
        </p:nvSpPr>
        <p:spPr>
          <a:xfrm>
            <a:off x="194871" y="2485686"/>
            <a:ext cx="2038663" cy="3210575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4774" y="221678"/>
            <a:ext cx="11212643" cy="36457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/>
              <a:t>İşitmesi, bilmesi ve </a:t>
            </a:r>
            <a:r>
              <a:rPr lang="tr-TR" sz="3200" dirty="0" smtClean="0"/>
              <a:t>görmesi sonsuz </a:t>
            </a:r>
            <a:r>
              <a:rPr lang="tr-TR" sz="3200" dirty="0"/>
              <a:t>olan, evrenin tek </a:t>
            </a:r>
            <a:r>
              <a:rPr lang="tr-TR" sz="3200" dirty="0" smtClean="0"/>
              <a:t>sahibi Yüce </a:t>
            </a:r>
            <a:r>
              <a:rPr lang="tr-TR" sz="3200" dirty="0"/>
              <a:t>Allah bizlere şah </a:t>
            </a:r>
            <a:r>
              <a:rPr lang="tr-TR" sz="3200" dirty="0" smtClean="0"/>
              <a:t>damarımızdan daha </a:t>
            </a:r>
            <a:r>
              <a:rPr lang="tr-TR" sz="3200" dirty="0"/>
              <a:t>yakındır</a:t>
            </a:r>
            <a:r>
              <a:rPr lang="tr-TR" sz="3200" dirty="0" smtClean="0"/>
              <a:t>. Allah (</a:t>
            </a:r>
            <a:r>
              <a:rPr lang="tr-TR" sz="3200" dirty="0" err="1" smtClean="0"/>
              <a:t>c.c</a:t>
            </a:r>
            <a:r>
              <a:rPr lang="tr-TR" sz="3200" dirty="0"/>
              <a:t>.) her an bizimledir. O’na </a:t>
            </a:r>
            <a:r>
              <a:rPr lang="tr-TR" sz="3200" dirty="0" smtClean="0"/>
              <a:t>her dua </a:t>
            </a:r>
            <a:r>
              <a:rPr lang="tr-TR" sz="3200" dirty="0"/>
              <a:t>ettiğimizde bizi duyar. </a:t>
            </a:r>
            <a:r>
              <a:rPr lang="tr-TR" sz="3200" dirty="0" smtClean="0"/>
              <a:t>Nerede olursak </a:t>
            </a:r>
            <a:r>
              <a:rPr lang="tr-TR" sz="3200" dirty="0"/>
              <a:t>olalım yaptığımız </a:t>
            </a:r>
            <a:r>
              <a:rPr lang="tr-TR" sz="3200" dirty="0" smtClean="0"/>
              <a:t>her şeyi </a:t>
            </a:r>
            <a:r>
              <a:rPr lang="tr-TR" sz="3200" dirty="0"/>
              <a:t>görür. İçimizden </a:t>
            </a:r>
            <a:r>
              <a:rPr lang="tr-TR" sz="3200" dirty="0" smtClean="0"/>
              <a:t>geçirdiklerimizi bilir</a:t>
            </a:r>
            <a:r>
              <a:rPr lang="tr-TR" sz="3200" dirty="0"/>
              <a:t>. Düşündüklerimizden haberdardır. Bu durum bizi davranışlarımıza </a:t>
            </a:r>
            <a:r>
              <a:rPr lang="tr-TR" sz="3200" dirty="0" smtClean="0"/>
              <a:t>ve sözlerimize </a:t>
            </a:r>
            <a:r>
              <a:rPr lang="tr-TR" sz="3200" dirty="0"/>
              <a:t>özen göstermeye yöneltir. Böylelikle Allah’ın (</a:t>
            </a:r>
            <a:r>
              <a:rPr lang="tr-TR" sz="3200" dirty="0" err="1"/>
              <a:t>c.c</a:t>
            </a:r>
            <a:r>
              <a:rPr lang="tr-TR" sz="3200" dirty="0"/>
              <a:t>.) her şeyi biliyor </a:t>
            </a:r>
            <a:r>
              <a:rPr lang="tr-TR" sz="3200" dirty="0" smtClean="0"/>
              <a:t>ve görüyor </a:t>
            </a:r>
            <a:r>
              <a:rPr lang="tr-TR" sz="3200" dirty="0"/>
              <a:t>olması bizi kötülüklerden uzaklaştırır. İyi ve güzel ahlaklı olmamızı sağlar.</a:t>
            </a:r>
          </a:p>
        </p:txBody>
      </p:sp>
    </p:spTree>
    <p:extLst>
      <p:ext uri="{BB962C8B-B14F-4D97-AF65-F5344CB8AC3E}">
        <p14:creationId xmlns:p14="http://schemas.microsoft.com/office/powerpoint/2010/main" val="3120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3081" y="124691"/>
            <a:ext cx="8825545" cy="2220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600" dirty="0"/>
              <a:t>Allah’ın her şeyi görmesi, bilmesi ve duymasının farkında olan insan </a:t>
            </a:r>
            <a:r>
              <a:rPr lang="tr-TR" sz="4000" dirty="0"/>
              <a:t>aşağıdaki</a:t>
            </a:r>
            <a:r>
              <a:rPr lang="tr-TR" sz="3600" dirty="0"/>
              <a:t> hangi davranışlardan </a:t>
            </a:r>
            <a:r>
              <a:rPr lang="tr-TR" sz="3600" u="sng" dirty="0"/>
              <a:t>uzak durması </a:t>
            </a:r>
            <a:r>
              <a:rPr lang="tr-TR" sz="3600" dirty="0"/>
              <a:t>gerekir?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99771" y="2827473"/>
            <a:ext cx="3372455" cy="5797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YALAN SÖYLEMEK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325934" y="5231486"/>
            <a:ext cx="3834065" cy="5903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KÖTÜ SÖZ SÖYLEMEK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26554" y="3720227"/>
            <a:ext cx="3422073" cy="6198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/>
              <a:t>İYİLİK YAPMAK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792683" y="6038176"/>
            <a:ext cx="4845135" cy="503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BAŞKALARININ HAKKINI YEMEK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30187" y="3638082"/>
            <a:ext cx="6347983" cy="614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BAŞKASININ EŞYASINI İZİNSİZ KULLANMAK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968208" y="4566406"/>
            <a:ext cx="3669610" cy="441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/>
              <a:t>GIYBET ETMEK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30188" y="4804229"/>
            <a:ext cx="4399671" cy="5739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/>
              <a:t>YERLERE ÇÖP ATMAK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942310" y="2469813"/>
            <a:ext cx="3780420" cy="534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ÇEVREYİ KORUMAK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2046513" y="6000909"/>
            <a:ext cx="3125711" cy="5776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/>
              <a:t>KISKANÇLIK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6" y="-168714"/>
            <a:ext cx="2503357" cy="2827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Dikdörtgen 19"/>
          <p:cNvSpPr/>
          <p:nvPr/>
        </p:nvSpPr>
        <p:spPr>
          <a:xfrm>
            <a:off x="4640398" y="2827473"/>
            <a:ext cx="548904" cy="5797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1088914" y="4566406"/>
            <a:ext cx="548904" cy="446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9528561" y="5223992"/>
            <a:ext cx="631438" cy="600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161245" y="3651617"/>
            <a:ext cx="631438" cy="600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1047647" y="6043257"/>
            <a:ext cx="631438" cy="4980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4207243" y="4804229"/>
            <a:ext cx="631438" cy="57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540787" y="6000909"/>
            <a:ext cx="631438" cy="5739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89744" y="734517"/>
            <a:ext cx="11152682" cy="57412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3400" dirty="0"/>
              <a:t>Hz. Ömer </a:t>
            </a:r>
            <a:r>
              <a:rPr lang="tr-TR" sz="3400" dirty="0" smtClean="0"/>
              <a:t>(</a:t>
            </a:r>
            <a:r>
              <a:rPr lang="tr-TR" sz="3400" dirty="0" err="1" smtClean="0"/>
              <a:t>r.a</a:t>
            </a:r>
            <a:r>
              <a:rPr lang="tr-TR" sz="3400" dirty="0" smtClean="0"/>
              <a:t>) </a:t>
            </a:r>
            <a:r>
              <a:rPr lang="tr-TR" sz="3400" dirty="0"/>
              <a:t>hilafeti döneminde, bir gün sabaha karşı Medine sokaklarında dolaşırken, evin birinden bir anne ve kızın tartışmalarını duyar. </a:t>
            </a:r>
            <a:endParaRPr lang="tr-TR" sz="3400" dirty="0" smtClean="0"/>
          </a:p>
          <a:p>
            <a:pPr marL="0" indent="0">
              <a:buNone/>
            </a:pPr>
            <a:r>
              <a:rPr lang="tr-TR" sz="3400" dirty="0" smtClean="0"/>
              <a:t>Anne</a:t>
            </a:r>
            <a:r>
              <a:rPr lang="tr-TR" sz="3400" dirty="0"/>
              <a:t>, kızına; </a:t>
            </a:r>
            <a:endParaRPr lang="tr-TR" sz="3400" dirty="0" smtClean="0"/>
          </a:p>
          <a:p>
            <a:pPr>
              <a:buFontTx/>
              <a:buChar char="-"/>
            </a:pPr>
            <a:r>
              <a:rPr lang="tr-TR" sz="3400" dirty="0" smtClean="0"/>
              <a:t>“</a:t>
            </a:r>
            <a:r>
              <a:rPr lang="tr-TR" sz="3400" dirty="0"/>
              <a:t>Şu süte biraz su karıştır” </a:t>
            </a:r>
            <a:r>
              <a:rPr lang="tr-TR" sz="3400" dirty="0" smtClean="0"/>
              <a:t>değer. </a:t>
            </a:r>
          </a:p>
          <a:p>
            <a:pPr>
              <a:buFontTx/>
              <a:buChar char="-"/>
            </a:pPr>
            <a:r>
              <a:rPr lang="tr-TR" sz="3400" dirty="0" smtClean="0"/>
              <a:t>kız </a:t>
            </a:r>
            <a:r>
              <a:rPr lang="tr-TR" sz="3400" dirty="0"/>
              <a:t>annesine; </a:t>
            </a:r>
            <a:endParaRPr lang="tr-TR" sz="3400" dirty="0" smtClean="0"/>
          </a:p>
          <a:p>
            <a:pPr>
              <a:buFontTx/>
              <a:buChar char="-"/>
            </a:pPr>
            <a:r>
              <a:rPr lang="tr-TR" sz="3400" dirty="0" smtClean="0"/>
              <a:t>“Halife Ömer süte </a:t>
            </a:r>
            <a:r>
              <a:rPr lang="tr-TR" sz="3400" dirty="0"/>
              <a:t>su karıştırmayı yasakladı” diye cevap verir. Annesi; “O şimdi nereden duyacak?” deyince, kız; </a:t>
            </a:r>
            <a:r>
              <a:rPr lang="tr-TR" sz="3400" dirty="0" smtClean="0"/>
              <a:t>“</a:t>
            </a:r>
            <a:r>
              <a:rPr lang="tr-TR" sz="3400" dirty="0"/>
              <a:t> </a:t>
            </a:r>
            <a:r>
              <a:rPr lang="tr-TR" sz="3400" dirty="0" smtClean="0"/>
              <a:t>anne anne Halife Ömer görmese de, onu Rabbi görmüyor mu? Hz. Ömer’den gizlesek bile Allah’tan bunu nasıl gizleriz ki?” </a:t>
            </a:r>
            <a:r>
              <a:rPr lang="tr-TR" sz="3400" dirty="0"/>
              <a:t>der. 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663906" y="149900"/>
            <a:ext cx="7704945" cy="584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Ders alıcı bir olay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63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Düz Ok Bağlayıcısı 26"/>
          <p:cNvCxnSpPr/>
          <p:nvPr/>
        </p:nvCxnSpPr>
        <p:spPr>
          <a:xfrm flipV="1">
            <a:off x="5094514" y="518937"/>
            <a:ext cx="973857" cy="2456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H="1" flipV="1">
            <a:off x="5999886" y="559690"/>
            <a:ext cx="1129548" cy="3169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stCxn id="9" idx="0"/>
          </p:cNvCxnSpPr>
          <p:nvPr/>
        </p:nvCxnSpPr>
        <p:spPr>
          <a:xfrm flipV="1">
            <a:off x="2840128" y="620693"/>
            <a:ext cx="3245715" cy="2676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>
            <a:stCxn id="14" idx="0"/>
          </p:cNvCxnSpPr>
          <p:nvPr/>
        </p:nvCxnSpPr>
        <p:spPr>
          <a:xfrm flipH="1" flipV="1">
            <a:off x="5955228" y="597763"/>
            <a:ext cx="3258210" cy="2055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 flipH="1" flipV="1">
            <a:off x="5999886" y="667423"/>
            <a:ext cx="4701844" cy="811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0"/>
          </p:cNvCxnSpPr>
          <p:nvPr/>
        </p:nvCxnSpPr>
        <p:spPr>
          <a:xfrm flipV="1">
            <a:off x="1056275" y="694136"/>
            <a:ext cx="4926139" cy="1323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2337" y="2017190"/>
            <a:ext cx="2127018" cy="25976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O</a:t>
            </a:r>
            <a:r>
              <a:rPr lang="tr-TR" sz="2800" dirty="0" smtClean="0"/>
              <a:t>layın </a:t>
            </a:r>
            <a:r>
              <a:rPr lang="tr-TR" sz="2800" dirty="0"/>
              <a:t>başlığı ne olabilir?</a:t>
            </a:r>
          </a:p>
        </p:txBody>
      </p:sp>
      <p:sp>
        <p:nvSpPr>
          <p:cNvPr id="11" name="Oval 10"/>
          <p:cNvSpPr/>
          <p:nvPr/>
        </p:nvSpPr>
        <p:spPr>
          <a:xfrm>
            <a:off x="3760345" y="2807502"/>
            <a:ext cx="2660741" cy="29915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Olayda Allah’ın hangi  sıfatlarına dikkat çekilmiştir?</a:t>
            </a:r>
            <a:endParaRPr lang="tr-TR" sz="2400" dirty="0"/>
          </a:p>
        </p:txBody>
      </p:sp>
      <p:sp>
        <p:nvSpPr>
          <p:cNvPr id="12" name="Oval 11"/>
          <p:cNvSpPr/>
          <p:nvPr/>
        </p:nvSpPr>
        <p:spPr>
          <a:xfrm>
            <a:off x="10046080" y="1360943"/>
            <a:ext cx="2145920" cy="29362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Olayın ana konusuna uygun bir slogan bulalım.</a:t>
            </a:r>
            <a:endParaRPr lang="tr-TR" sz="2000" dirty="0"/>
          </a:p>
        </p:txBody>
      </p:sp>
      <p:sp>
        <p:nvSpPr>
          <p:cNvPr id="13" name="Oval 12"/>
          <p:cNvSpPr/>
          <p:nvPr/>
        </p:nvSpPr>
        <p:spPr>
          <a:xfrm>
            <a:off x="6235625" y="3560843"/>
            <a:ext cx="2110934" cy="250989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Olayın mesajına </a:t>
            </a:r>
            <a:r>
              <a:rPr lang="tr-TR" sz="2400" dirty="0"/>
              <a:t>uygun bir ayet </a:t>
            </a:r>
            <a:r>
              <a:rPr lang="tr-TR" sz="2400" dirty="0" smtClean="0"/>
              <a:t>bulunuz.</a:t>
            </a:r>
            <a:endParaRPr lang="tr-TR" sz="2400" dirty="0"/>
          </a:p>
        </p:txBody>
      </p:sp>
      <p:sp>
        <p:nvSpPr>
          <p:cNvPr id="14" name="Oval 13"/>
          <p:cNvSpPr/>
          <p:nvPr/>
        </p:nvSpPr>
        <p:spPr>
          <a:xfrm>
            <a:off x="7962076" y="2653097"/>
            <a:ext cx="2502724" cy="2460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Olayda kimin davranışı yanlıştır? Neden?</a:t>
            </a:r>
            <a:endParaRPr lang="tr-TR" sz="2400" dirty="0"/>
          </a:p>
        </p:txBody>
      </p:sp>
      <p:sp>
        <p:nvSpPr>
          <p:cNvPr id="9" name="Oval 8"/>
          <p:cNvSpPr/>
          <p:nvPr/>
        </p:nvSpPr>
        <p:spPr>
          <a:xfrm>
            <a:off x="1997156" y="2975429"/>
            <a:ext cx="1918726" cy="210544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Olayın </a:t>
            </a:r>
            <a:r>
              <a:rPr lang="tr-TR" sz="2800" dirty="0"/>
              <a:t>ana konusu nedir?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2206" y="166006"/>
            <a:ext cx="10261752" cy="7862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4800" dirty="0"/>
              <a:t>O</a:t>
            </a:r>
            <a:r>
              <a:rPr lang="tr-TR" sz="4800" dirty="0" smtClean="0"/>
              <a:t>laya göre cevapları defterimize yazalım</a:t>
            </a:r>
            <a:endParaRPr lang="tr-TR" sz="4800" dirty="0"/>
          </a:p>
        </p:txBody>
      </p:sp>
      <p:sp>
        <p:nvSpPr>
          <p:cNvPr id="30" name="Dikdörtgen 29"/>
          <p:cNvSpPr/>
          <p:nvPr/>
        </p:nvSpPr>
        <p:spPr>
          <a:xfrm>
            <a:off x="808030" y="4220076"/>
            <a:ext cx="568352" cy="595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1</a:t>
            </a:r>
            <a:endParaRPr lang="tr-TR" sz="4800" dirty="0"/>
          </a:p>
        </p:txBody>
      </p:sp>
      <p:sp>
        <p:nvSpPr>
          <p:cNvPr id="32" name="Dikdörtgen 31"/>
          <p:cNvSpPr/>
          <p:nvPr/>
        </p:nvSpPr>
        <p:spPr>
          <a:xfrm>
            <a:off x="2705674" y="4995911"/>
            <a:ext cx="568352" cy="595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2</a:t>
            </a:r>
            <a:endParaRPr lang="tr-TR" sz="4800" dirty="0"/>
          </a:p>
        </p:txBody>
      </p:sp>
      <p:sp>
        <p:nvSpPr>
          <p:cNvPr id="33" name="Dikdörtgen 32"/>
          <p:cNvSpPr/>
          <p:nvPr/>
        </p:nvSpPr>
        <p:spPr>
          <a:xfrm>
            <a:off x="4806539" y="5501173"/>
            <a:ext cx="568352" cy="595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3</a:t>
            </a:r>
            <a:endParaRPr lang="tr-TR" sz="4800" dirty="0"/>
          </a:p>
        </p:txBody>
      </p:sp>
      <p:sp>
        <p:nvSpPr>
          <p:cNvPr id="34" name="Dikdörtgen 33"/>
          <p:cNvSpPr/>
          <p:nvPr/>
        </p:nvSpPr>
        <p:spPr>
          <a:xfrm>
            <a:off x="7158230" y="5772884"/>
            <a:ext cx="568352" cy="595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4</a:t>
            </a:r>
            <a:endParaRPr lang="tr-TR" sz="4800" dirty="0"/>
          </a:p>
        </p:txBody>
      </p:sp>
      <p:sp>
        <p:nvSpPr>
          <p:cNvPr id="36" name="Dikdörtgen 35"/>
          <p:cNvSpPr/>
          <p:nvPr/>
        </p:nvSpPr>
        <p:spPr>
          <a:xfrm>
            <a:off x="9106567" y="4926574"/>
            <a:ext cx="568352" cy="595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5</a:t>
            </a:r>
            <a:endParaRPr lang="tr-TR" sz="4800" dirty="0"/>
          </a:p>
        </p:txBody>
      </p:sp>
      <p:sp>
        <p:nvSpPr>
          <p:cNvPr id="37" name="Dikdörtgen 36"/>
          <p:cNvSpPr/>
          <p:nvPr/>
        </p:nvSpPr>
        <p:spPr>
          <a:xfrm>
            <a:off x="10740750" y="3922218"/>
            <a:ext cx="568352" cy="5957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6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308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  <p:bldP spid="2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07771" y="64454"/>
            <a:ext cx="7260662" cy="678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Düzeltelim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882607" y="922667"/>
            <a:ext cx="2626613" cy="703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prstClr val="black"/>
                </a:solidFill>
              </a:rPr>
              <a:t> </a:t>
            </a:r>
            <a:r>
              <a:rPr lang="tr-TR" sz="4000" dirty="0" smtClean="0">
                <a:solidFill>
                  <a:prstClr val="black"/>
                </a:solidFill>
              </a:rPr>
              <a:t>ŞİTRİ</a:t>
            </a:r>
            <a:endParaRPr lang="tr-TR" sz="4000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9662" y="978439"/>
            <a:ext cx="2939595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prstClr val="black"/>
                </a:solidFill>
              </a:rPr>
              <a:t>LLAAH 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727849" y="975723"/>
            <a:ext cx="2635437" cy="742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prstClr val="black"/>
                </a:solidFill>
              </a:rPr>
              <a:t>ÖRÜRG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79181" y="3970963"/>
            <a:ext cx="293007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solidFill>
                  <a:prstClr val="black"/>
                </a:solidFill>
              </a:rPr>
              <a:t>MSEİ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3561" y="4022183"/>
            <a:ext cx="275620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solidFill>
                  <a:prstClr val="black"/>
                </a:solidFill>
              </a:rPr>
              <a:t>ARASB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906257" y="4000889"/>
            <a:ext cx="2757376" cy="885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prstClr val="black"/>
                </a:solidFill>
              </a:rPr>
              <a:t>İİML</a:t>
            </a:r>
            <a:endParaRPr lang="tr-TR" sz="6000" dirty="0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13610" y="2610893"/>
            <a:ext cx="2429889" cy="858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ALLAH</a:t>
            </a:r>
            <a:endParaRPr lang="tr-TR" sz="4000" dirty="0"/>
          </a:p>
        </p:txBody>
      </p:sp>
      <p:sp>
        <p:nvSpPr>
          <p:cNvPr id="18" name="Dikdörtgen 17"/>
          <p:cNvSpPr/>
          <p:nvPr/>
        </p:nvSpPr>
        <p:spPr>
          <a:xfrm>
            <a:off x="4723561" y="2636912"/>
            <a:ext cx="2639725" cy="796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GÖRÜR</a:t>
            </a:r>
            <a:endParaRPr lang="tr-TR" sz="4800" dirty="0"/>
          </a:p>
        </p:txBody>
      </p:sp>
      <p:sp>
        <p:nvSpPr>
          <p:cNvPr id="20" name="Dikdörtgen 19"/>
          <p:cNvSpPr/>
          <p:nvPr/>
        </p:nvSpPr>
        <p:spPr>
          <a:xfrm>
            <a:off x="8906257" y="2652297"/>
            <a:ext cx="2757376" cy="781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İŞİTİR</a:t>
            </a:r>
            <a:endParaRPr lang="tr-TR" sz="5400" dirty="0"/>
          </a:p>
        </p:txBody>
      </p:sp>
      <p:sp>
        <p:nvSpPr>
          <p:cNvPr id="21" name="Dikdörtgen 20"/>
          <p:cNvSpPr/>
          <p:nvPr/>
        </p:nvSpPr>
        <p:spPr>
          <a:xfrm>
            <a:off x="369662" y="5763219"/>
            <a:ext cx="293959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 SEMİ</a:t>
            </a:r>
            <a:endParaRPr lang="tr-TR" sz="6000" dirty="0"/>
          </a:p>
        </p:txBody>
      </p:sp>
      <p:sp>
        <p:nvSpPr>
          <p:cNvPr id="22" name="Dikdörtgen 21"/>
          <p:cNvSpPr/>
          <p:nvPr/>
        </p:nvSpPr>
        <p:spPr>
          <a:xfrm>
            <a:off x="4723561" y="5823189"/>
            <a:ext cx="2756205" cy="854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BASAR</a:t>
            </a:r>
            <a:endParaRPr lang="tr-TR" sz="4800" dirty="0"/>
          </a:p>
        </p:txBody>
      </p:sp>
      <p:sp>
        <p:nvSpPr>
          <p:cNvPr id="23" name="Dikdörtgen 22"/>
          <p:cNvSpPr/>
          <p:nvPr/>
        </p:nvSpPr>
        <p:spPr>
          <a:xfrm>
            <a:off x="8906257" y="5855527"/>
            <a:ext cx="2602961" cy="82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İLİM</a:t>
            </a:r>
            <a:endParaRPr lang="tr-TR" sz="5400" dirty="0"/>
          </a:p>
        </p:txBody>
      </p:sp>
      <p:sp>
        <p:nvSpPr>
          <p:cNvPr id="24" name="Aşağı Ok 23"/>
          <p:cNvSpPr/>
          <p:nvPr/>
        </p:nvSpPr>
        <p:spPr>
          <a:xfrm>
            <a:off x="1674097" y="1786773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şağı Ok 29"/>
          <p:cNvSpPr/>
          <p:nvPr/>
        </p:nvSpPr>
        <p:spPr>
          <a:xfrm>
            <a:off x="5952580" y="1823444"/>
            <a:ext cx="29816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şağı Ok 30"/>
          <p:cNvSpPr/>
          <p:nvPr/>
        </p:nvSpPr>
        <p:spPr>
          <a:xfrm>
            <a:off x="10135861" y="1744241"/>
            <a:ext cx="29816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şağı Ok 31"/>
          <p:cNvSpPr/>
          <p:nvPr/>
        </p:nvSpPr>
        <p:spPr>
          <a:xfrm>
            <a:off x="1674098" y="4939099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Aşağı Ok 24"/>
          <p:cNvSpPr/>
          <p:nvPr/>
        </p:nvSpPr>
        <p:spPr>
          <a:xfrm>
            <a:off x="5952580" y="4997110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şağı Ok 25"/>
          <p:cNvSpPr/>
          <p:nvPr/>
        </p:nvSpPr>
        <p:spPr>
          <a:xfrm>
            <a:off x="10135861" y="4995824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6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6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7577" y="108444"/>
            <a:ext cx="6836229" cy="753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6000" dirty="0" smtClean="0"/>
              <a:t>Değerlendirme</a:t>
            </a:r>
            <a:r>
              <a:rPr lang="tr-TR" sz="8000" dirty="0" smtClean="0"/>
              <a:t> 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6105" y="2600613"/>
            <a:ext cx="3547073" cy="11078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r">
              <a:buNone/>
            </a:pPr>
            <a:r>
              <a:rPr lang="tr-TR" dirty="0" smtClean="0">
                <a:hlinkClick r:id="rId2" action="ppaction://hlinksldjump"/>
              </a:rPr>
              <a:t>1. TEST SORULARI </a:t>
            </a:r>
            <a:endParaRPr lang="tr-TR" dirty="0">
              <a:hlinkClick r:id="rId2" action="ppaction://hlinksldjump"/>
            </a:endParaRPr>
          </a:p>
        </p:txBody>
      </p:sp>
      <p:sp>
        <p:nvSpPr>
          <p:cNvPr id="4" name="İçerik Yer Tutucusu 2">
            <a:hlinkClick r:id="rId3" action="ppaction://hlinksldjump"/>
          </p:cNvPr>
          <p:cNvSpPr txBox="1">
            <a:spLocks/>
          </p:cNvSpPr>
          <p:nvPr/>
        </p:nvSpPr>
        <p:spPr>
          <a:xfrm>
            <a:off x="3959997" y="5251185"/>
            <a:ext cx="3220292" cy="859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dirty="0" smtClean="0"/>
              <a:t>2. DOĞRU YANLIŞ</a:t>
            </a:r>
            <a:endParaRPr lang="tr-TR" dirty="0"/>
          </a:p>
        </p:txBody>
      </p:sp>
      <p:pic>
        <p:nvPicPr>
          <p:cNvPr id="1026" name="Picture 2" descr="quiz icon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7" y="1057922"/>
            <a:ext cx="2809539" cy="28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799">
            <a:off x="1333634" y="3447738"/>
            <a:ext cx="3066399" cy="31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687" y="217714"/>
            <a:ext cx="11773464" cy="31659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200" dirty="0"/>
              <a:t>• </a:t>
            </a:r>
            <a:r>
              <a:rPr lang="tr-TR" sz="3600" dirty="0"/>
              <a:t>“Rabbim, yerdeki ve gökteki her sözü bilir. O hakkıyla </a:t>
            </a:r>
            <a:r>
              <a:rPr lang="tr-TR" sz="3600" dirty="0" smtClean="0"/>
              <a:t>işitendir, hakkıyla </a:t>
            </a:r>
            <a:r>
              <a:rPr lang="tr-TR" sz="3600" dirty="0"/>
              <a:t>bilendir.” (Enbiya suresi, 4. ayet) </a:t>
            </a:r>
            <a:endParaRPr lang="tr-TR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smtClean="0"/>
              <a:t>• </a:t>
            </a:r>
            <a:r>
              <a:rPr lang="tr-TR" sz="3600" dirty="0"/>
              <a:t>“Şüphesiz Allah bütün yaptıklarınızı görür.” </a:t>
            </a:r>
            <a:r>
              <a:rPr lang="tr-TR" sz="2400" dirty="0"/>
              <a:t>(Bakara suresi, </a:t>
            </a:r>
            <a:r>
              <a:rPr lang="tr-TR" sz="2400" dirty="0" smtClean="0"/>
              <a:t>110.ayet</a:t>
            </a:r>
            <a:r>
              <a:rPr lang="tr-TR" sz="2400" dirty="0"/>
              <a:t>)</a:t>
            </a:r>
            <a:r>
              <a:rPr lang="tr-TR" sz="3600" dirty="0"/>
              <a:t> </a:t>
            </a:r>
            <a:endParaRPr lang="tr-TR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smtClean="0"/>
              <a:t>1. Bu </a:t>
            </a:r>
            <a:r>
              <a:rPr lang="tr-TR" sz="3600" dirty="0"/>
              <a:t>ayetlerde Allah ile ilgili aşağıdakilerden hangisine </a:t>
            </a:r>
            <a:r>
              <a:rPr lang="tr-TR" sz="3600" u="sng" dirty="0"/>
              <a:t>değinilmemiştir?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49809" y="5174344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3713848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8" y="6014366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6843487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Yaptığımız her şeyi gördüğüne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6872513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Söylediğimiz her sözü </a:t>
            </a:r>
            <a:r>
              <a:rPr lang="tr-TR" sz="3600" dirty="0" smtClean="0"/>
              <a:t>bildiğine</a:t>
            </a:r>
            <a:endParaRPr lang="tr-TR" sz="3600" dirty="0"/>
          </a:p>
        </p:txBody>
      </p:sp>
      <p:sp>
        <p:nvSpPr>
          <p:cNvPr id="10" name="Dikdörtgen 9"/>
          <p:cNvSpPr/>
          <p:nvPr/>
        </p:nvSpPr>
        <p:spPr>
          <a:xfrm>
            <a:off x="1886858" y="3657600"/>
            <a:ext cx="6807200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Her </a:t>
            </a:r>
            <a:r>
              <a:rPr lang="tr-TR" sz="3600" dirty="0"/>
              <a:t>şeyi duyduğuna</a:t>
            </a:r>
          </a:p>
        </p:txBody>
      </p:sp>
      <p:sp>
        <p:nvSpPr>
          <p:cNvPr id="11" name="Oval 10"/>
          <p:cNvSpPr/>
          <p:nvPr/>
        </p:nvSpPr>
        <p:spPr>
          <a:xfrm>
            <a:off x="1531257" y="3536035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288972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31257" y="5836552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886857" y="5174344"/>
            <a:ext cx="6843487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Her şeyin yaratıcısı olduğuna</a:t>
            </a:r>
          </a:p>
        </p:txBody>
      </p:sp>
      <p:sp>
        <p:nvSpPr>
          <p:cNvPr id="15" name="Oval 14"/>
          <p:cNvSpPr/>
          <p:nvPr/>
        </p:nvSpPr>
        <p:spPr>
          <a:xfrm>
            <a:off x="1531257" y="5052779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C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9248503" y="3713848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867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78621" y="535777"/>
            <a:ext cx="7721488" cy="6211624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>
            <a:hlinkClick r:id="" action="ppaction://noaction"/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3400" y="1676166"/>
            <a:ext cx="7324907" cy="482783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5.1.2. Allah (C. C.) Yaradandır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0754" y="2301365"/>
            <a:ext cx="7324908" cy="5616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5.1.3. Allah (C. C.) Rahman ve </a:t>
            </a:r>
            <a:r>
              <a:rPr lang="tr-TR" sz="3200" dirty="0" smtClean="0">
                <a:solidFill>
                  <a:schemeClr val="tx1"/>
                </a:solidFill>
              </a:rPr>
              <a:t>Rahimdir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43345" y="151508"/>
            <a:ext cx="6317674" cy="5841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ÜNİTE KONULARI 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2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23400" y="3148389"/>
            <a:ext cx="7324908" cy="4785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5.1.4. Allah (C. C.) Görür ve İşitir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84772" y="3878694"/>
            <a:ext cx="7324908" cy="432981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5.1.5. Allah (C. C.) Her Şeye Gücü Yeter</a:t>
            </a:r>
          </a:p>
        </p:txBody>
      </p:sp>
      <p:sp>
        <p:nvSpPr>
          <p:cNvPr id="14" name="İçerik Yer Tutucusu 2">
            <a:hlinkClick r:id="rId13" action="ppaction://hlinksldjump"/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23400" y="886120"/>
            <a:ext cx="7324907" cy="461035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5.1.1. Allah (C. C.) Vardır ve Birdir</a:t>
            </a:r>
          </a:p>
        </p:txBody>
      </p:sp>
      <p:sp>
        <p:nvSpPr>
          <p:cNvPr id="15" name="İçerik Yer Tutucusu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84772" y="4609126"/>
            <a:ext cx="7324908" cy="466815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5.1.6. Allah (C. C.) İle irtibat: Dua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84772" y="5407371"/>
            <a:ext cx="7324908" cy="432981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5.1.7</a:t>
            </a:r>
            <a:r>
              <a:rPr lang="tr-TR" sz="3200" dirty="0">
                <a:solidFill>
                  <a:schemeClr val="tx1"/>
                </a:solidFill>
              </a:rPr>
              <a:t>. Bir Peygamber Tanıyorum: </a:t>
            </a:r>
            <a:r>
              <a:rPr lang="tr-TR" sz="3200" dirty="0" smtClean="0">
                <a:solidFill>
                  <a:schemeClr val="tx1"/>
                </a:solidFill>
              </a:rPr>
              <a:t> Hz</a:t>
            </a:r>
            <a:r>
              <a:rPr lang="tr-TR" sz="3200" dirty="0">
                <a:solidFill>
                  <a:schemeClr val="tx1"/>
                </a:solidFill>
              </a:rPr>
              <a:t>. İbrahim (a. s.)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8256" y="151507"/>
            <a:ext cx="2023406" cy="2910380"/>
          </a:xfrm>
          <a:prstGeom prst="rect">
            <a:avLst/>
          </a:prstGeom>
        </p:spPr>
      </p:pic>
      <p:pic>
        <p:nvPicPr>
          <p:cNvPr id="1026" name="Picture 2" descr="allah hareketli ile ilgili gÃ¶rsel sonuc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97" y="2513410"/>
            <a:ext cx="4118155" cy="34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84772" y="6045610"/>
            <a:ext cx="7298926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>
                <a:solidFill>
                  <a:schemeClr val="tx1"/>
                </a:solidFill>
              </a:rPr>
              <a:t>5.1.8. Bir Sure Tanıyorum: İhlas Suresi ve Anlam</a:t>
            </a:r>
          </a:p>
        </p:txBody>
      </p:sp>
      <p:sp>
        <p:nvSpPr>
          <p:cNvPr id="17" name="Dikdörtgen 16"/>
          <p:cNvSpPr/>
          <p:nvPr>
            <p:custDataLst>
              <p:tags r:id="rId11"/>
            </p:custDataLst>
          </p:nvPr>
        </p:nvSpPr>
        <p:spPr>
          <a:xfrm>
            <a:off x="8811491" y="5915555"/>
            <a:ext cx="2757054" cy="67574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4. Hafta </a:t>
            </a:r>
            <a:endParaRPr lang="tr-TR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7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74344"/>
            <a:ext cx="6843487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 (</a:t>
            </a:r>
            <a:r>
              <a:rPr lang="tr-TR" sz="3200" dirty="0" err="1"/>
              <a:t>c.c</a:t>
            </a:r>
            <a:r>
              <a:rPr lang="tr-TR" sz="3200" dirty="0"/>
              <a:t>.) yaptığımız her şeyi bilir.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471" y="1026506"/>
            <a:ext cx="11113896" cy="18808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5400" dirty="0" smtClean="0"/>
              <a:t>2. </a:t>
            </a:r>
            <a:r>
              <a:rPr lang="tr-TR" sz="4800" dirty="0"/>
              <a:t>Aşağıdaki ifadelerden hangisi </a:t>
            </a:r>
            <a:r>
              <a:rPr lang="tr-TR" sz="4800" u="sng" dirty="0"/>
              <a:t>yanlıştır?</a:t>
            </a:r>
            <a:endParaRPr lang="tr-TR" sz="6000" u="sng" dirty="0"/>
          </a:p>
        </p:txBody>
      </p:sp>
      <p:sp>
        <p:nvSpPr>
          <p:cNvPr id="4" name="Dikdörtgen 3"/>
          <p:cNvSpPr/>
          <p:nvPr/>
        </p:nvSpPr>
        <p:spPr>
          <a:xfrm>
            <a:off x="884420" y="3508362"/>
            <a:ext cx="748435" cy="721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84420" y="4376057"/>
            <a:ext cx="748435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84421" y="5196841"/>
            <a:ext cx="748436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84420" y="6014366"/>
            <a:ext cx="748435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6843487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Allah’ın (</a:t>
            </a:r>
            <a:r>
              <a:rPr lang="tr-TR" sz="3200" dirty="0" err="1"/>
              <a:t>c.c</a:t>
            </a:r>
            <a:r>
              <a:rPr lang="tr-TR" sz="3200" dirty="0"/>
              <a:t>.) her şeye gücü yeter.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6872513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 (</a:t>
            </a:r>
            <a:r>
              <a:rPr lang="tr-TR" sz="3200" dirty="0" err="1"/>
              <a:t>c.c</a:t>
            </a:r>
            <a:r>
              <a:rPr lang="tr-TR" sz="3200" dirty="0"/>
              <a:t>.) her şeyin yaratıcısıdır.</a:t>
            </a:r>
            <a:endParaRPr lang="tr-TR" sz="5400" dirty="0"/>
          </a:p>
        </p:txBody>
      </p:sp>
      <p:sp>
        <p:nvSpPr>
          <p:cNvPr id="10" name="Dikdörtgen 9"/>
          <p:cNvSpPr/>
          <p:nvPr/>
        </p:nvSpPr>
        <p:spPr>
          <a:xfrm>
            <a:off x="1886858" y="3657600"/>
            <a:ext cx="6807200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  Evrendeki </a:t>
            </a:r>
            <a:r>
              <a:rPr lang="tr-TR" sz="2800" dirty="0"/>
              <a:t>varlıklar tesadüfen oluşmuştur.</a:t>
            </a:r>
            <a:endParaRPr lang="tr-TR" sz="4800" dirty="0"/>
          </a:p>
        </p:txBody>
      </p:sp>
      <p:sp>
        <p:nvSpPr>
          <p:cNvPr id="11" name="Oval 10"/>
          <p:cNvSpPr/>
          <p:nvPr/>
        </p:nvSpPr>
        <p:spPr>
          <a:xfrm>
            <a:off x="1531257" y="5087602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323066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31257" y="5905126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1513759" y="3508362"/>
            <a:ext cx="807063" cy="762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6" name="Dikdörtgen 15"/>
          <p:cNvSpPr/>
          <p:nvPr/>
        </p:nvSpPr>
        <p:spPr>
          <a:xfrm>
            <a:off x="9248503" y="3713848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502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74344"/>
            <a:ext cx="6843487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İlim-Kudret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843" y="855248"/>
            <a:ext cx="11047749" cy="25240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tr-TR" sz="36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tr-TR" sz="3600" dirty="0" smtClean="0"/>
              <a:t>ALLAH HER ŞEYİ  </a:t>
            </a:r>
            <a:r>
              <a:rPr lang="tr-TR" sz="3600" u="sng" dirty="0" smtClean="0"/>
              <a:t>___________ __  </a:t>
            </a:r>
            <a:r>
              <a:rPr lang="tr-TR" sz="3600" dirty="0" smtClean="0"/>
              <a:t>VE</a:t>
            </a:r>
            <a:r>
              <a:rPr lang="tr-TR" sz="3600" u="sng" dirty="0" smtClean="0"/>
              <a:t> 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smtClean="0"/>
              <a:t>3. Parçadaki verilen resimlerin yerine sırasıyla Allah'ın hangi sıfatları gelmeli?</a:t>
            </a:r>
            <a:endParaRPr lang="tr-TR" sz="3600" dirty="0"/>
          </a:p>
        </p:txBody>
      </p:sp>
      <p:sp>
        <p:nvSpPr>
          <p:cNvPr id="4" name="Dikdörtgen 3"/>
          <p:cNvSpPr/>
          <p:nvPr/>
        </p:nvSpPr>
        <p:spPr>
          <a:xfrm>
            <a:off x="1033010" y="5938880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5196841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63263" y="3600612"/>
            <a:ext cx="583047" cy="5077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6843487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Semi-Basar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6872513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Basar-Kelam </a:t>
            </a:r>
            <a:endParaRPr lang="tr-TR" sz="54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582369"/>
            <a:ext cx="6807200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  Rahman-Rahim</a:t>
            </a:r>
            <a:endParaRPr lang="tr-TR" sz="4800" dirty="0"/>
          </a:p>
        </p:txBody>
      </p:sp>
      <p:sp>
        <p:nvSpPr>
          <p:cNvPr id="11" name="Oval 10"/>
          <p:cNvSpPr/>
          <p:nvPr/>
        </p:nvSpPr>
        <p:spPr>
          <a:xfrm>
            <a:off x="1531258" y="5031595"/>
            <a:ext cx="942118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251923"/>
            <a:ext cx="942119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605763" y="3472923"/>
            <a:ext cx="867613" cy="700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5" name="Oval 14"/>
          <p:cNvSpPr/>
          <p:nvPr/>
        </p:nvSpPr>
        <p:spPr>
          <a:xfrm>
            <a:off x="1508802" y="5818960"/>
            <a:ext cx="964574" cy="80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</a:t>
            </a:r>
            <a:endParaRPr lang="tr-TR" sz="4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184" y="0"/>
            <a:ext cx="2128842" cy="206433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354" y="130972"/>
            <a:ext cx="3084296" cy="1933359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9248503" y="3713848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37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74344"/>
            <a:ext cx="10060304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 çevresine karşı duyarsız davranmaya iter.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481" y="179882"/>
            <a:ext cx="11443680" cy="28181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4000" dirty="0" smtClean="0"/>
              <a:t>Allah’ın </a:t>
            </a:r>
            <a:r>
              <a:rPr lang="tr-TR" sz="4000" dirty="0"/>
              <a:t>yapılan her şeyi görüp bilmesi insan davranışlarını nasıl etkiler? </a:t>
            </a:r>
            <a:endParaRPr lang="tr-TR" sz="4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4400" dirty="0" smtClean="0"/>
              <a:t>4. Bu sorunun </a:t>
            </a:r>
            <a:r>
              <a:rPr lang="tr-TR" sz="4400" u="sng" dirty="0" smtClean="0"/>
              <a:t>doğru cevabı </a:t>
            </a:r>
            <a:r>
              <a:rPr lang="tr-TR" sz="4400" dirty="0"/>
              <a:t>aşağıdakilerden hangisidir</a:t>
            </a:r>
            <a:r>
              <a:rPr lang="tr-TR" sz="4400" dirty="0" smtClean="0"/>
              <a:t>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49808" y="3663665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5196841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8" y="6014366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10060304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     İnsanların </a:t>
            </a:r>
            <a:r>
              <a:rPr lang="tr-TR" sz="3200" dirty="0"/>
              <a:t>birbirlerini daha çok aldatmalarına </a:t>
            </a:r>
            <a:r>
              <a:rPr lang="tr-TR" sz="3200" dirty="0" smtClean="0"/>
              <a:t>sebep olur.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10125618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İnsanın daha çok hata yapmasına neden olur.</a:t>
            </a:r>
            <a:endParaRPr lang="tr-TR" sz="54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657600"/>
            <a:ext cx="10060303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  İnsanın sorumlu bir birey olarak davranmasına yardım eder</a:t>
            </a:r>
            <a:endParaRPr lang="tr-TR" sz="4800" dirty="0"/>
          </a:p>
        </p:txBody>
      </p:sp>
      <p:sp>
        <p:nvSpPr>
          <p:cNvPr id="11" name="Oval 10"/>
          <p:cNvSpPr/>
          <p:nvPr/>
        </p:nvSpPr>
        <p:spPr>
          <a:xfrm>
            <a:off x="1531258" y="5140593"/>
            <a:ext cx="837186" cy="656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376056"/>
            <a:ext cx="837187" cy="674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74850" y="5909058"/>
            <a:ext cx="837186" cy="727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1531258" y="3507698"/>
            <a:ext cx="837188" cy="778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6" name="Dikdörtgen 15"/>
          <p:cNvSpPr/>
          <p:nvPr/>
        </p:nvSpPr>
        <p:spPr>
          <a:xfrm>
            <a:off x="9233512" y="2709961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388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3947" y="117567"/>
            <a:ext cx="5981075" cy="613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4800" dirty="0" smtClean="0"/>
              <a:t>Doğru yanlış </a:t>
            </a:r>
            <a:endParaRPr lang="tr-TR" sz="4800" dirty="0"/>
          </a:p>
        </p:txBody>
      </p:sp>
      <p:sp>
        <p:nvSpPr>
          <p:cNvPr id="4" name="Dikdörtgen 3"/>
          <p:cNvSpPr/>
          <p:nvPr/>
        </p:nvSpPr>
        <p:spPr>
          <a:xfrm>
            <a:off x="130629" y="849087"/>
            <a:ext cx="11926388" cy="888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000" dirty="0" smtClean="0"/>
              <a:t>1.</a:t>
            </a:r>
            <a:r>
              <a:rPr lang="tr-TR" dirty="0"/>
              <a:t> </a:t>
            </a:r>
            <a:r>
              <a:rPr lang="tr-TR" sz="3600" dirty="0" smtClean="0"/>
              <a:t>Allah’ın her şeyi bilmesi sıfatına İlim denir. 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0629" y="1881051"/>
            <a:ext cx="11926388" cy="7707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2. Allah’ın her şeyi görmesine Semi denir. 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130629" y="2893425"/>
            <a:ext cx="11926388" cy="888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3. </a:t>
            </a:r>
            <a:r>
              <a:rPr lang="tr-TR" sz="3200" dirty="0"/>
              <a:t>Allah bizlere şah damarımızdan</a:t>
            </a:r>
          </a:p>
          <a:p>
            <a:r>
              <a:rPr lang="tr-TR" sz="3200" dirty="0"/>
              <a:t>daha </a:t>
            </a:r>
            <a:r>
              <a:rPr lang="tr-TR" sz="3200" dirty="0" smtClean="0"/>
              <a:t>yakın ve Allah</a:t>
            </a:r>
            <a:r>
              <a:rPr lang="tr-TR" sz="3200" dirty="0"/>
              <a:t> </a:t>
            </a:r>
            <a:r>
              <a:rPr lang="tr-TR" sz="3200" dirty="0" smtClean="0"/>
              <a:t>(</a:t>
            </a:r>
            <a:r>
              <a:rPr lang="tr-TR" sz="3200" dirty="0" err="1" smtClean="0"/>
              <a:t>c.c</a:t>
            </a:r>
            <a:r>
              <a:rPr lang="tr-TR" sz="3200" dirty="0"/>
              <a:t>.) her an bizimledir.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0629" y="3905799"/>
            <a:ext cx="11926388" cy="849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4. Allah’ın görmesi ve duymasının bir sınırı vardır.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130629" y="4898570"/>
            <a:ext cx="11926388" cy="914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5. Besmelenin anlamı Rahman ve Rahim olan Allah’ın (</a:t>
            </a:r>
            <a:r>
              <a:rPr lang="tr-TR" sz="2400" dirty="0" err="1" smtClean="0"/>
              <a:t>c.c</a:t>
            </a:r>
            <a:r>
              <a:rPr lang="tr-TR" sz="2400" dirty="0" smtClean="0"/>
              <a:t>) adıyladır. 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130629" y="5956656"/>
            <a:ext cx="11926388" cy="7837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000" dirty="0" smtClean="0"/>
              <a:t>6. </a:t>
            </a:r>
            <a:r>
              <a:rPr lang="es-ES" sz="3000" dirty="0" smtClean="0"/>
              <a:t>Allah’ın </a:t>
            </a:r>
            <a:r>
              <a:rPr lang="es-ES" sz="3000" dirty="0"/>
              <a:t>(c.c.) her şeyi biliyor </a:t>
            </a:r>
            <a:r>
              <a:rPr lang="es-ES" sz="3000" dirty="0" smtClean="0"/>
              <a:t>ve</a:t>
            </a:r>
            <a:r>
              <a:rPr lang="tr-TR" sz="3000" dirty="0" smtClean="0"/>
              <a:t> görüyor </a:t>
            </a:r>
            <a:r>
              <a:rPr lang="tr-TR" sz="3000" dirty="0"/>
              <a:t>olması bizi </a:t>
            </a:r>
            <a:endParaRPr lang="tr-TR" sz="3000" dirty="0" smtClean="0"/>
          </a:p>
          <a:p>
            <a:r>
              <a:rPr lang="tr-TR" sz="3000" dirty="0" smtClean="0"/>
              <a:t>kötülüklerden </a:t>
            </a:r>
            <a:r>
              <a:rPr lang="tr-TR" sz="3000" dirty="0"/>
              <a:t>uzaklaştırır.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326880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D</a:t>
            </a:r>
            <a:endParaRPr lang="tr-TR" sz="4800" dirty="0"/>
          </a:p>
        </p:txBody>
      </p:sp>
      <p:sp>
        <p:nvSpPr>
          <p:cNvPr id="11" name="Dikdörtgen 10"/>
          <p:cNvSpPr/>
          <p:nvPr/>
        </p:nvSpPr>
        <p:spPr>
          <a:xfrm>
            <a:off x="10842172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Y</a:t>
            </a:r>
            <a:endParaRPr lang="tr-TR" sz="4800" dirty="0"/>
          </a:p>
        </p:txBody>
      </p:sp>
      <p:sp>
        <p:nvSpPr>
          <p:cNvPr id="12" name="Dikdörtgen 11"/>
          <p:cNvSpPr/>
          <p:nvPr/>
        </p:nvSpPr>
        <p:spPr>
          <a:xfrm>
            <a:off x="9936230" y="849085"/>
            <a:ext cx="605496" cy="88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1436531" y="849087"/>
            <a:ext cx="640080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X</a:t>
            </a:r>
            <a:endParaRPr lang="tr-TR" sz="5400" b="1" dirty="0">
              <a:solidFill>
                <a:srgbClr val="FF0000"/>
              </a:solidFill>
            </a:endParaRPr>
          </a:p>
        </p:txBody>
      </p:sp>
      <p:cxnSp>
        <p:nvCxnSpPr>
          <p:cNvPr id="16" name="Düz Bağlayıcı 15"/>
          <p:cNvCxnSpPr>
            <a:endCxn id="11" idx="2"/>
          </p:cNvCxnSpPr>
          <p:nvPr/>
        </p:nvCxnSpPr>
        <p:spPr>
          <a:xfrm flipH="1">
            <a:off x="11449595" y="849087"/>
            <a:ext cx="4284" cy="888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Tablo 18"/>
          <p:cNvGraphicFramePr>
            <a:graphicFrameLocks noGrp="1"/>
          </p:cNvGraphicFramePr>
          <p:nvPr/>
        </p:nvGraphicFramePr>
        <p:xfrm>
          <a:off x="9326880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/>
        </p:nvGraphicFramePr>
        <p:xfrm>
          <a:off x="10822578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/>
        </p:nvGraphicFramePr>
        <p:xfrm>
          <a:off x="9322276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/>
        </p:nvGraphicFramePr>
        <p:xfrm>
          <a:off x="10842172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/>
        </p:nvGraphicFramePr>
        <p:xfrm>
          <a:off x="9322276" y="4898570"/>
          <a:ext cx="1219450" cy="914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5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09725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914402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/>
        </p:nvGraphicFramePr>
        <p:xfrm>
          <a:off x="10826647" y="3905798"/>
          <a:ext cx="1254034" cy="849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49088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/>
        </p:nvGraphicFramePr>
        <p:xfrm>
          <a:off x="10842172" y="4898569"/>
          <a:ext cx="1254034" cy="914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914403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/>
        </p:nvGraphicFramePr>
        <p:xfrm>
          <a:off x="9322276" y="3895997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/>
        </p:nvGraphicFramePr>
        <p:xfrm>
          <a:off x="9287692" y="5946856"/>
          <a:ext cx="1254034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8" name="Tablo 27"/>
          <p:cNvGraphicFramePr>
            <a:graphicFrameLocks noGrp="1"/>
          </p:cNvGraphicFramePr>
          <p:nvPr/>
        </p:nvGraphicFramePr>
        <p:xfrm>
          <a:off x="10842172" y="5946856"/>
          <a:ext cx="1254034" cy="793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7974767" y="117567"/>
            <a:ext cx="4082250" cy="55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işaretleyelim</a:t>
            </a:r>
            <a:endParaRPr lang="tr-TR" sz="2800" dirty="0"/>
          </a:p>
        </p:txBody>
      </p:sp>
      <p:cxnSp>
        <p:nvCxnSpPr>
          <p:cNvPr id="30" name="Düz Bağlayıcı 29"/>
          <p:cNvCxnSpPr>
            <a:stCxn id="10" idx="0"/>
          </p:cNvCxnSpPr>
          <p:nvPr/>
        </p:nvCxnSpPr>
        <p:spPr>
          <a:xfrm flipH="1">
            <a:off x="9932002" y="849087"/>
            <a:ext cx="2301" cy="8588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9916743" y="1881051"/>
            <a:ext cx="659567" cy="770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436531" y="2872975"/>
            <a:ext cx="659567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9932001" y="3895997"/>
            <a:ext cx="659567" cy="858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1487820" y="4897722"/>
            <a:ext cx="588791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1487820" y="5929697"/>
            <a:ext cx="588791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9932001" y="2893425"/>
            <a:ext cx="644309" cy="858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11449595" y="3895997"/>
            <a:ext cx="644309" cy="838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9924371" y="4908370"/>
            <a:ext cx="644309" cy="904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9913022" y="5929697"/>
            <a:ext cx="644309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1444159" y="1871249"/>
            <a:ext cx="644309" cy="765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786203" y="1970873"/>
            <a:ext cx="899411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Basar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61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0764" y="166255"/>
            <a:ext cx="9476509" cy="75686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5.1.4. ALLAH (C. C.) GÖRÜR VE İŞİTİR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945" y="1177636"/>
            <a:ext cx="11748655" cy="9421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tr-TR" u="sng" dirty="0" smtClean="0"/>
              <a:t>Kazanım : </a:t>
            </a:r>
            <a:r>
              <a:rPr lang="tr-TR" dirty="0" smtClean="0"/>
              <a:t>5.1. 4</a:t>
            </a:r>
            <a:r>
              <a:rPr lang="tr-TR" dirty="0"/>
              <a:t>. Allah’ın (C. C.) her şeyi işittiğinin, bildiğinin, gördüğünün ve her şeye gücü yettiğinin farkında olur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981200" y="2258289"/>
            <a:ext cx="8085584" cy="13582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000" dirty="0" smtClean="0"/>
              <a:t>ALLAH HER ŞEYİ….…………….</a:t>
            </a:r>
            <a:endParaRPr lang="tr-TR" sz="4000" dirty="0"/>
          </a:p>
        </p:txBody>
      </p:sp>
      <p:sp>
        <p:nvSpPr>
          <p:cNvPr id="10" name="Dikdörtgen 9"/>
          <p:cNvSpPr/>
          <p:nvPr/>
        </p:nvSpPr>
        <p:spPr>
          <a:xfrm>
            <a:off x="872837" y="5458690"/>
            <a:ext cx="10945091" cy="7601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Yukarıdaki cümleyi uygun bir şekilde tamamlayalım</a:t>
            </a:r>
            <a:endParaRPr lang="tr-TR" sz="3600" dirty="0"/>
          </a:p>
        </p:txBody>
      </p:sp>
      <p:sp>
        <p:nvSpPr>
          <p:cNvPr id="11" name="Yukarı Ok 10"/>
          <p:cNvSpPr/>
          <p:nvPr/>
        </p:nvSpPr>
        <p:spPr>
          <a:xfrm>
            <a:off x="6165272" y="3838231"/>
            <a:ext cx="484632" cy="141264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6617267" y="2563214"/>
            <a:ext cx="23471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dirty="0"/>
              <a:t>  GÖRÜR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6617267" y="2575167"/>
            <a:ext cx="23471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dirty="0"/>
              <a:t>  DUYAR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6617267" y="2563214"/>
            <a:ext cx="23471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dirty="0"/>
              <a:t>  BİLİR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6617267" y="2214126"/>
            <a:ext cx="241020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  GÜCÜ YETER</a:t>
            </a:r>
          </a:p>
        </p:txBody>
      </p:sp>
    </p:spTree>
    <p:extLst>
      <p:ext uri="{BB962C8B-B14F-4D97-AF65-F5344CB8AC3E}">
        <p14:creationId xmlns:p14="http://schemas.microsoft.com/office/powerpoint/2010/main" val="202285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2628" y="374073"/>
            <a:ext cx="7336971" cy="37971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“Allah, </a:t>
            </a:r>
            <a:r>
              <a:rPr lang="tr-TR" dirty="0"/>
              <a:t>karada ve denizde ne varsa bilir; O’nun bilgisi dışında bir yaprak </a:t>
            </a:r>
            <a:r>
              <a:rPr lang="tr-TR" dirty="0" smtClean="0"/>
              <a:t>bile düşmez</a:t>
            </a:r>
            <a:r>
              <a:rPr lang="tr-TR" dirty="0"/>
              <a:t>. O, yerin karanlıklarındaki tek bir taneyi bile bilir…”</a:t>
            </a:r>
          </a:p>
          <a:p>
            <a:pPr marL="0" indent="0" algn="r">
              <a:buNone/>
            </a:pPr>
            <a:r>
              <a:rPr lang="tr-TR" dirty="0"/>
              <a:t>(</a:t>
            </a:r>
            <a:r>
              <a:rPr lang="tr-TR" dirty="0" err="1"/>
              <a:t>En’âm</a:t>
            </a:r>
            <a:r>
              <a:rPr lang="tr-TR" dirty="0"/>
              <a:t> suresi, 59. ayet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sz="3200" dirty="0"/>
              <a:t>“</a:t>
            </a:r>
            <a:r>
              <a:rPr lang="tr-TR" sz="3200" dirty="0" smtClean="0"/>
              <a:t>Bilmez </a:t>
            </a:r>
            <a:r>
              <a:rPr lang="tr-TR" sz="3200" dirty="0"/>
              <a:t>misin, Allah gökte ve yerde olan her şeyi bilir. </a:t>
            </a:r>
            <a:r>
              <a:rPr lang="tr-TR" sz="3200" dirty="0" smtClean="0"/>
              <a:t>…Her </a:t>
            </a:r>
            <a:r>
              <a:rPr lang="tr-TR" sz="3200" dirty="0"/>
              <a:t>şeyi bilmek Allah için pek kolaydır</a:t>
            </a:r>
            <a:r>
              <a:rPr lang="tr-TR" sz="3200" dirty="0" smtClean="0"/>
              <a:t>.</a:t>
            </a:r>
            <a:r>
              <a:rPr lang="tr-TR" sz="3200" b="1" dirty="0"/>
              <a:t> </a:t>
            </a:r>
            <a:r>
              <a:rPr lang="tr-TR" sz="3200" dirty="0" smtClean="0"/>
              <a:t>”</a:t>
            </a:r>
            <a:r>
              <a:rPr lang="tr-TR" sz="3200" dirty="0"/>
              <a:t> </a:t>
            </a:r>
            <a:endParaRPr lang="tr-TR" sz="3200" dirty="0" smtClean="0"/>
          </a:p>
          <a:p>
            <a:pPr marL="0" indent="0" algn="r">
              <a:buNone/>
            </a:pPr>
            <a:r>
              <a:rPr lang="tr-TR" sz="3200" dirty="0" smtClean="0"/>
              <a:t>Hac Suresi 70. </a:t>
            </a:r>
            <a:r>
              <a:rPr lang="tr-TR" sz="3200" dirty="0"/>
              <a:t>a</a:t>
            </a:r>
            <a:r>
              <a:rPr lang="tr-TR" sz="3200" dirty="0" smtClean="0"/>
              <a:t>yet</a:t>
            </a:r>
            <a:endParaRPr lang="tr-TR" sz="3200" b="1" dirty="0"/>
          </a:p>
        </p:txBody>
      </p:sp>
      <p:sp>
        <p:nvSpPr>
          <p:cNvPr id="4" name="Dikdörtgen 3"/>
          <p:cNvSpPr/>
          <p:nvPr/>
        </p:nvSpPr>
        <p:spPr>
          <a:xfrm>
            <a:off x="4702627" y="5505532"/>
            <a:ext cx="7336971" cy="1146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Ayetlerde verilmek istenen mesajları bulalım.</a:t>
            </a:r>
            <a:endParaRPr lang="tr-TR" sz="36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7" y="277091"/>
            <a:ext cx="4592791" cy="40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Yukarı Ok 10"/>
          <p:cNvSpPr/>
          <p:nvPr/>
        </p:nvSpPr>
        <p:spPr>
          <a:xfrm>
            <a:off x="8142513" y="4301827"/>
            <a:ext cx="457200" cy="86525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0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7543" y="5486400"/>
            <a:ext cx="9376228" cy="12192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dirty="0" smtClean="0"/>
              <a:t>Parçaya göre gelen soruların cevaplarını defterimize yazalım?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37660"/>
            <a:ext cx="11379200" cy="51165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/>
              <a:t>Allah (</a:t>
            </a:r>
            <a:r>
              <a:rPr lang="tr-TR" sz="3200" dirty="0" err="1"/>
              <a:t>c.c</a:t>
            </a:r>
            <a:r>
              <a:rPr lang="tr-TR" sz="3200" dirty="0"/>
              <a:t>.), her şeyi gören, işiten ve bilendir. Her şeyden en küçük ayrıntısına </a:t>
            </a:r>
            <a:r>
              <a:rPr lang="tr-TR" sz="3200" dirty="0" smtClean="0"/>
              <a:t>kadar haberdardır. </a:t>
            </a:r>
            <a:r>
              <a:rPr lang="tr-TR" sz="3200" dirty="0"/>
              <a:t>Yüce Allah’ın işitmesi ve görmesi, yaratılmış varlıklardaki kulak, göz gibi organlar </a:t>
            </a:r>
            <a:r>
              <a:rPr lang="tr-TR" sz="3200" dirty="0" smtClean="0"/>
              <a:t>yoluyla değildir. </a:t>
            </a:r>
            <a:r>
              <a:rPr lang="tr-TR" sz="3200" dirty="0"/>
              <a:t>Her şeyi kolaylıkla yaratan Yüce Allah </a:t>
            </a:r>
            <a:r>
              <a:rPr lang="tr-TR" sz="3200" dirty="0" smtClean="0"/>
              <a:t>için görmek</a:t>
            </a:r>
            <a:r>
              <a:rPr lang="tr-TR" sz="3200" dirty="0"/>
              <a:t>, duymak ve bilmek de kolaydır</a:t>
            </a:r>
            <a:r>
              <a:rPr lang="tr-TR" sz="3200" dirty="0" smtClean="0"/>
              <a:t>. </a:t>
            </a:r>
            <a:r>
              <a:rPr lang="de-DE" sz="3200" dirty="0" smtClean="0"/>
              <a:t>Biz </a:t>
            </a:r>
            <a:r>
              <a:rPr lang="de-DE" sz="3200" dirty="0"/>
              <a:t>insanlar da görür </a:t>
            </a:r>
            <a:r>
              <a:rPr lang="de-DE" sz="3200" dirty="0" smtClean="0"/>
              <a:t>ve</a:t>
            </a:r>
            <a:r>
              <a:rPr lang="tr-TR" sz="3200" dirty="0"/>
              <a:t> </a:t>
            </a:r>
            <a:r>
              <a:rPr lang="tr-TR" sz="3200" dirty="0" smtClean="0"/>
              <a:t>işitiriz</a:t>
            </a:r>
            <a:r>
              <a:rPr lang="tr-TR" sz="3200" dirty="0"/>
              <a:t>. Aydınlıkta ve </a:t>
            </a:r>
            <a:r>
              <a:rPr lang="tr-TR" sz="3200" dirty="0" smtClean="0"/>
              <a:t>gözümüzün önünde </a:t>
            </a:r>
            <a:r>
              <a:rPr lang="tr-TR" sz="3200" dirty="0"/>
              <a:t>olan yerleri </a:t>
            </a:r>
            <a:r>
              <a:rPr lang="tr-TR" sz="3200" dirty="0" smtClean="0"/>
              <a:t>görebiliriz. Ancak </a:t>
            </a:r>
            <a:r>
              <a:rPr lang="tr-TR" sz="3200" dirty="0"/>
              <a:t>sadece </a:t>
            </a:r>
            <a:r>
              <a:rPr lang="tr-TR" sz="3200" dirty="0" smtClean="0"/>
              <a:t>belli sınırlarda </a:t>
            </a:r>
            <a:r>
              <a:rPr lang="tr-TR" sz="3200" dirty="0"/>
              <a:t>olan sesleri </a:t>
            </a:r>
            <a:r>
              <a:rPr lang="tr-TR" sz="3200" dirty="0" smtClean="0"/>
              <a:t>duyabiliriz. Bilgimiz </a:t>
            </a:r>
            <a:r>
              <a:rPr lang="tr-TR" sz="3200" dirty="0"/>
              <a:t>ise </a:t>
            </a:r>
            <a:r>
              <a:rPr lang="tr-TR" sz="3200" dirty="0" smtClean="0"/>
              <a:t>gördüğümüz, duyduğumuz </a:t>
            </a:r>
            <a:r>
              <a:rPr lang="tr-TR" sz="3200" dirty="0"/>
              <a:t>ve </a:t>
            </a:r>
            <a:r>
              <a:rPr lang="tr-TR" sz="3200" dirty="0" smtClean="0"/>
              <a:t>düşündüklerimizle sınırlıdır</a:t>
            </a:r>
            <a:r>
              <a:rPr lang="tr-TR" sz="3200" dirty="0"/>
              <a:t>. </a:t>
            </a:r>
            <a:r>
              <a:rPr lang="tr-TR" sz="3200" dirty="0" smtClean="0"/>
              <a:t>Ancak Allah </a:t>
            </a:r>
            <a:r>
              <a:rPr lang="tr-TR" sz="3200" dirty="0"/>
              <a:t>(</a:t>
            </a:r>
            <a:r>
              <a:rPr lang="tr-TR" sz="3200" dirty="0" err="1"/>
              <a:t>c.c</a:t>
            </a:r>
            <a:r>
              <a:rPr lang="tr-TR" sz="3200" dirty="0"/>
              <a:t>.) için böyle bir </a:t>
            </a:r>
            <a:r>
              <a:rPr lang="tr-TR" sz="3200" dirty="0" smtClean="0"/>
              <a:t>sınırlandırma yoktur</a:t>
            </a:r>
            <a:r>
              <a:rPr lang="tr-TR" sz="3200" dirty="0"/>
              <a:t>. O her </a:t>
            </a:r>
            <a:r>
              <a:rPr lang="tr-TR" sz="3200" dirty="0" smtClean="0"/>
              <a:t>şeyi işitir</a:t>
            </a:r>
            <a:r>
              <a:rPr lang="tr-TR" sz="3200" dirty="0"/>
              <a:t>, görür ve bilir. Yüce Allah sonsuz bilgi sahibidir. O’nun bilgisi </a:t>
            </a:r>
            <a:r>
              <a:rPr lang="tr-TR" sz="3200" dirty="0" smtClean="0"/>
              <a:t>kusursuzdur. Allah </a:t>
            </a:r>
            <a:r>
              <a:rPr lang="tr-TR" sz="3200" dirty="0"/>
              <a:t>(</a:t>
            </a:r>
            <a:r>
              <a:rPr lang="tr-TR" sz="3200" dirty="0" err="1"/>
              <a:t>c.c</a:t>
            </a:r>
            <a:r>
              <a:rPr lang="tr-TR" sz="3200" dirty="0"/>
              <a:t>.) geçmişteki, şu andaki ve gelecekteki durumlarımızı çok iyi bilir.</a:t>
            </a:r>
          </a:p>
        </p:txBody>
      </p:sp>
    </p:spTree>
    <p:extLst>
      <p:ext uri="{BB962C8B-B14F-4D97-AF65-F5344CB8AC3E}">
        <p14:creationId xmlns:p14="http://schemas.microsoft.com/office/powerpoint/2010/main" val="3558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51543" y="2249713"/>
            <a:ext cx="3425371" cy="3077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Yüce Allah’ın görmesi ve işitmesiyle insanın görmesi ve işitmesi arasında ne gibi farklılıklar vardır? </a:t>
            </a:r>
            <a:endParaRPr lang="tr-TR" sz="3200" dirty="0"/>
          </a:p>
        </p:txBody>
      </p:sp>
      <p:sp>
        <p:nvSpPr>
          <p:cNvPr id="6" name="Dikdörtgen 5"/>
          <p:cNvSpPr/>
          <p:nvPr/>
        </p:nvSpPr>
        <p:spPr>
          <a:xfrm>
            <a:off x="4368799" y="3686628"/>
            <a:ext cx="3599544" cy="2873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Yüce Allah’ın görmesi ve işitmesinde bir zaman sınırı var mıdır?</a:t>
            </a:r>
            <a:endParaRPr lang="tr-TR" sz="3200" dirty="0"/>
          </a:p>
        </p:txBody>
      </p:sp>
      <p:sp>
        <p:nvSpPr>
          <p:cNvPr id="7" name="Dikdörtgen 6"/>
          <p:cNvSpPr/>
          <p:nvPr/>
        </p:nvSpPr>
        <p:spPr>
          <a:xfrm>
            <a:off x="8323942" y="2249713"/>
            <a:ext cx="3461657" cy="2873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Yüce Allah’ın görmesi ve işitmesin günlük hayatımıza nasıl yansımalı?</a:t>
            </a:r>
            <a:endParaRPr lang="tr-TR" sz="3200" dirty="0"/>
          </a:p>
        </p:txBody>
      </p:sp>
      <p:cxnSp>
        <p:nvCxnSpPr>
          <p:cNvPr id="9" name="Düz Ok Bağlayıcısı 8"/>
          <p:cNvCxnSpPr>
            <a:stCxn id="4" idx="2"/>
          </p:cNvCxnSpPr>
          <p:nvPr/>
        </p:nvCxnSpPr>
        <p:spPr>
          <a:xfrm flipH="1">
            <a:off x="6096000" y="1158875"/>
            <a:ext cx="3629" cy="2281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6096000" y="1158875"/>
            <a:ext cx="2061029" cy="1453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>
            <a:off x="4172856" y="1158875"/>
            <a:ext cx="1923145" cy="1453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9658" y="1601560"/>
            <a:ext cx="878113" cy="850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1</a:t>
            </a:r>
            <a:endParaRPr lang="tr-TR" sz="6600" dirty="0"/>
          </a:p>
        </p:txBody>
      </p:sp>
      <p:sp>
        <p:nvSpPr>
          <p:cNvPr id="18" name="Oval 17"/>
          <p:cNvSpPr/>
          <p:nvPr/>
        </p:nvSpPr>
        <p:spPr>
          <a:xfrm>
            <a:off x="4127500" y="3261518"/>
            <a:ext cx="878113" cy="850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2</a:t>
            </a:r>
            <a:endParaRPr lang="tr-TR" sz="6600" dirty="0"/>
          </a:p>
        </p:txBody>
      </p:sp>
      <p:sp>
        <p:nvSpPr>
          <p:cNvPr id="19" name="Oval 18"/>
          <p:cNvSpPr/>
          <p:nvPr/>
        </p:nvSpPr>
        <p:spPr>
          <a:xfrm>
            <a:off x="8157029" y="1601560"/>
            <a:ext cx="878113" cy="850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3</a:t>
            </a:r>
            <a:endParaRPr lang="tr-TR" sz="6600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45457" y="225424"/>
            <a:ext cx="10508343" cy="9334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smtClean="0"/>
              <a:t>Parçaya göre soruların cevaplarını defterimize yazalım?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6521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629" y="117567"/>
            <a:ext cx="7454394" cy="613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800" dirty="0" smtClean="0"/>
              <a:t>Videoya göre doğru olanları işaretleyelim 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30629" y="849087"/>
            <a:ext cx="11926388" cy="888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000" dirty="0" smtClean="0"/>
              <a:t>1. Videonun başlığı doğruluk ve dürüstlüktü</a:t>
            </a:r>
            <a:r>
              <a:rPr lang="tr-TR" dirty="0" smtClean="0"/>
              <a:t>. 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0629" y="1881051"/>
            <a:ext cx="11926388" cy="7707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500" dirty="0" smtClean="0"/>
              <a:t>2.  Videoda çocuklar öğretmenlerin anlattıklarını tam </a:t>
            </a:r>
            <a:r>
              <a:rPr lang="tr-TR" sz="2500" u="sng" dirty="0" smtClean="0"/>
              <a:t>kavrayamamışlar.</a:t>
            </a:r>
            <a:endParaRPr lang="tr-TR" sz="2500" u="sng" dirty="0"/>
          </a:p>
        </p:txBody>
      </p:sp>
      <p:sp>
        <p:nvSpPr>
          <p:cNvPr id="6" name="Dikdörtgen 5"/>
          <p:cNvSpPr/>
          <p:nvPr/>
        </p:nvSpPr>
        <p:spPr>
          <a:xfrm>
            <a:off x="130629" y="2873833"/>
            <a:ext cx="11926388" cy="888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3. </a:t>
            </a:r>
            <a:r>
              <a:rPr lang="tr-TR" sz="3600" dirty="0"/>
              <a:t> </a:t>
            </a:r>
            <a:r>
              <a:rPr lang="tr-TR" sz="3600" dirty="0" smtClean="0"/>
              <a:t>Hikaye göre Allah her yerde bizi görmektedir.</a:t>
            </a:r>
            <a:endParaRPr lang="tr-TR" sz="3600" dirty="0"/>
          </a:p>
        </p:txBody>
      </p:sp>
      <p:sp>
        <p:nvSpPr>
          <p:cNvPr id="7" name="Dikdörtgen 6"/>
          <p:cNvSpPr/>
          <p:nvPr/>
        </p:nvSpPr>
        <p:spPr>
          <a:xfrm>
            <a:off x="130629" y="3905799"/>
            <a:ext cx="11926388" cy="849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4. Öğrencilerin not bırakmaları yanlış bir davranıştır.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130629" y="4898570"/>
            <a:ext cx="11926388" cy="914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000" dirty="0" smtClean="0"/>
              <a:t>5. Videoya göre Allah her şeyi bilmektedir.</a:t>
            </a:r>
            <a:endParaRPr lang="tr-TR" sz="4000" dirty="0"/>
          </a:p>
        </p:txBody>
      </p:sp>
      <p:sp>
        <p:nvSpPr>
          <p:cNvPr id="9" name="Dikdörtgen 8"/>
          <p:cNvSpPr/>
          <p:nvPr/>
        </p:nvSpPr>
        <p:spPr>
          <a:xfrm>
            <a:off x="130629" y="5956656"/>
            <a:ext cx="11926388" cy="7837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000" dirty="0" smtClean="0"/>
              <a:t>6. Hikayenin ana mesajı Allah her yerde bizi görmektedir.</a:t>
            </a:r>
            <a:endParaRPr lang="tr-TR" sz="3000" dirty="0"/>
          </a:p>
        </p:txBody>
      </p:sp>
      <p:sp>
        <p:nvSpPr>
          <p:cNvPr id="10" name="Dikdörtgen 9"/>
          <p:cNvSpPr/>
          <p:nvPr/>
        </p:nvSpPr>
        <p:spPr>
          <a:xfrm>
            <a:off x="9326880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D</a:t>
            </a:r>
            <a:endParaRPr lang="tr-TR" sz="4800" dirty="0"/>
          </a:p>
        </p:txBody>
      </p:sp>
      <p:sp>
        <p:nvSpPr>
          <p:cNvPr id="11" name="Dikdörtgen 10"/>
          <p:cNvSpPr/>
          <p:nvPr/>
        </p:nvSpPr>
        <p:spPr>
          <a:xfrm>
            <a:off x="10842172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Y</a:t>
            </a:r>
            <a:endParaRPr lang="tr-TR" sz="4800" dirty="0"/>
          </a:p>
        </p:txBody>
      </p:sp>
      <p:sp>
        <p:nvSpPr>
          <p:cNvPr id="12" name="Dikdörtgen 11"/>
          <p:cNvSpPr/>
          <p:nvPr/>
        </p:nvSpPr>
        <p:spPr>
          <a:xfrm>
            <a:off x="9936230" y="849085"/>
            <a:ext cx="605496" cy="88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1436531" y="849087"/>
            <a:ext cx="640080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X</a:t>
            </a:r>
            <a:endParaRPr lang="tr-TR" sz="5400" b="1" dirty="0">
              <a:solidFill>
                <a:srgbClr val="FF0000"/>
              </a:solidFill>
            </a:endParaRPr>
          </a:p>
        </p:txBody>
      </p:sp>
      <p:cxnSp>
        <p:nvCxnSpPr>
          <p:cNvPr id="16" name="Düz Bağlayıcı 15"/>
          <p:cNvCxnSpPr>
            <a:endCxn id="11" idx="2"/>
          </p:cNvCxnSpPr>
          <p:nvPr/>
        </p:nvCxnSpPr>
        <p:spPr>
          <a:xfrm flipH="1">
            <a:off x="11449595" y="849087"/>
            <a:ext cx="4284" cy="888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33182"/>
              </p:ext>
            </p:extLst>
          </p:nvPr>
        </p:nvGraphicFramePr>
        <p:xfrm>
          <a:off x="9326880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67138"/>
              </p:ext>
            </p:extLst>
          </p:nvPr>
        </p:nvGraphicFramePr>
        <p:xfrm>
          <a:off x="10822578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22040"/>
              </p:ext>
            </p:extLst>
          </p:nvPr>
        </p:nvGraphicFramePr>
        <p:xfrm>
          <a:off x="9322276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99048"/>
              </p:ext>
            </p:extLst>
          </p:nvPr>
        </p:nvGraphicFramePr>
        <p:xfrm>
          <a:off x="10842172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86104"/>
              </p:ext>
            </p:extLst>
          </p:nvPr>
        </p:nvGraphicFramePr>
        <p:xfrm>
          <a:off x="9322276" y="4898570"/>
          <a:ext cx="1219450" cy="914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5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09725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914402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94277"/>
              </p:ext>
            </p:extLst>
          </p:nvPr>
        </p:nvGraphicFramePr>
        <p:xfrm>
          <a:off x="10826647" y="3905798"/>
          <a:ext cx="1254034" cy="849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49088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82099"/>
              </p:ext>
            </p:extLst>
          </p:nvPr>
        </p:nvGraphicFramePr>
        <p:xfrm>
          <a:off x="10842172" y="4898569"/>
          <a:ext cx="1254034" cy="914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914403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52435"/>
              </p:ext>
            </p:extLst>
          </p:nvPr>
        </p:nvGraphicFramePr>
        <p:xfrm>
          <a:off x="9322276" y="3895997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28251"/>
              </p:ext>
            </p:extLst>
          </p:nvPr>
        </p:nvGraphicFramePr>
        <p:xfrm>
          <a:off x="9287692" y="5946856"/>
          <a:ext cx="1254034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graphicFrame>
        <p:nvGraphicFramePr>
          <p:cNvPr id="28" name="Tabl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303"/>
              </p:ext>
            </p:extLst>
          </p:nvPr>
        </p:nvGraphicFramePr>
        <p:xfrm>
          <a:off x="10842172" y="5946856"/>
          <a:ext cx="1254034" cy="793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xmlns="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xmlns="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565083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7974767" y="117567"/>
            <a:ext cx="4082250" cy="55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işaretleyelim</a:t>
            </a:r>
            <a:endParaRPr lang="tr-TR" sz="2800" dirty="0"/>
          </a:p>
        </p:txBody>
      </p:sp>
      <p:cxnSp>
        <p:nvCxnSpPr>
          <p:cNvPr id="30" name="Düz Bağlayıcı 29"/>
          <p:cNvCxnSpPr>
            <a:stCxn id="10" idx="0"/>
          </p:cNvCxnSpPr>
          <p:nvPr/>
        </p:nvCxnSpPr>
        <p:spPr>
          <a:xfrm flipH="1">
            <a:off x="9932002" y="849087"/>
            <a:ext cx="2301" cy="8588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9916743" y="1881051"/>
            <a:ext cx="659567" cy="770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436531" y="2872975"/>
            <a:ext cx="659567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9932001" y="3895997"/>
            <a:ext cx="659567" cy="858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1487820" y="4897722"/>
            <a:ext cx="588791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1487820" y="5929697"/>
            <a:ext cx="588791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9932001" y="2893425"/>
            <a:ext cx="644309" cy="858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11449595" y="3895997"/>
            <a:ext cx="644309" cy="838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9924371" y="4908370"/>
            <a:ext cx="644309" cy="904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9913022" y="5929697"/>
            <a:ext cx="644309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1444159" y="1871249"/>
            <a:ext cx="644309" cy="765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4153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İçerik Yer Tutucusu 2"/>
          <p:cNvSpPr txBox="1">
            <a:spLocks/>
          </p:cNvSpPr>
          <p:nvPr/>
        </p:nvSpPr>
        <p:spPr>
          <a:xfrm>
            <a:off x="2046513" y="3833493"/>
            <a:ext cx="3699903" cy="584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Allah her şeyi bilir.</a:t>
            </a:r>
            <a:endParaRPr lang="tr-TR" dirty="0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6487886" y="3480029"/>
            <a:ext cx="5562265" cy="781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İnsanlardan bazılarının Allah’ın               bazı şeyleri bilmediği sanıyorlar</a:t>
            </a:r>
            <a:endParaRPr lang="tr-TR" dirty="0"/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62924" y="5440660"/>
            <a:ext cx="5222503" cy="51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Hiçbir şey Allah’tan gizlenemez</a:t>
            </a:r>
            <a:endParaRPr lang="tr-TR" dirty="0"/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789452" y="4590439"/>
            <a:ext cx="4251793" cy="614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Bazı şeyleri gizli yapabiliriz</a:t>
            </a:r>
            <a:endParaRPr lang="tr-TR" dirty="0"/>
          </a:p>
        </p:txBody>
      </p:sp>
      <p:sp>
        <p:nvSpPr>
          <p:cNvPr id="24" name="İçerik Yer Tutucusu 2"/>
          <p:cNvSpPr txBox="1">
            <a:spLocks/>
          </p:cNvSpPr>
          <p:nvPr/>
        </p:nvSpPr>
        <p:spPr>
          <a:xfrm>
            <a:off x="5872543" y="4496783"/>
            <a:ext cx="6119887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dirty="0" smtClean="0"/>
              <a:t>Ayette Allah’ın İlim sıfat geçmektedir.</a:t>
            </a:r>
            <a:endParaRPr lang="tr-TR" dirty="0"/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5346904" y="5342723"/>
            <a:ext cx="6488835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500" dirty="0" smtClean="0"/>
              <a:t>Evrende olan her şey Allah’ın bilgisiyle olur.</a:t>
            </a:r>
            <a:endParaRPr lang="tr-TR" sz="2500" dirty="0"/>
          </a:p>
        </p:txBody>
      </p:sp>
      <p:sp>
        <p:nvSpPr>
          <p:cNvPr id="29" name="İçerik Yer Tutucusu 2"/>
          <p:cNvSpPr txBox="1">
            <a:spLocks/>
          </p:cNvSpPr>
          <p:nvPr/>
        </p:nvSpPr>
        <p:spPr>
          <a:xfrm>
            <a:off x="719032" y="6121047"/>
            <a:ext cx="11382831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sz="2400" dirty="0" smtClean="0"/>
              <a:t>Yaptığımız her şey Allah tarafından bilindiği için günahlardan uzak durmamız gerekir.</a:t>
            </a:r>
            <a:endParaRPr lang="tr-TR" sz="2400" dirty="0"/>
          </a:p>
        </p:txBody>
      </p:sp>
      <p:sp>
        <p:nvSpPr>
          <p:cNvPr id="30" name="Dikdörtgen 29"/>
          <p:cNvSpPr/>
          <p:nvPr/>
        </p:nvSpPr>
        <p:spPr>
          <a:xfrm>
            <a:off x="5090385" y="3833492"/>
            <a:ext cx="696685" cy="5980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1386125" y="3447227"/>
            <a:ext cx="696685" cy="8142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4713022" y="5440659"/>
            <a:ext cx="572406" cy="510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11331370" y="4483243"/>
            <a:ext cx="696685" cy="61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11221640" y="5340338"/>
            <a:ext cx="696685" cy="61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386126" y="6103997"/>
            <a:ext cx="715738" cy="627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5005194" y="4603762"/>
            <a:ext cx="596163" cy="601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2" name="İçerik Yer Tutucusu 2"/>
          <p:cNvSpPr>
            <a:spLocks noGrp="1"/>
          </p:cNvSpPr>
          <p:nvPr>
            <p:ph idx="1"/>
          </p:nvPr>
        </p:nvSpPr>
        <p:spPr>
          <a:xfrm>
            <a:off x="254575" y="207819"/>
            <a:ext cx="11581166" cy="1797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“Allah, </a:t>
            </a:r>
            <a:r>
              <a:rPr lang="tr-TR" dirty="0"/>
              <a:t>karada ve denizde ne varsa bilir; O’nun bilgisi dışında bir yaprak </a:t>
            </a:r>
            <a:r>
              <a:rPr lang="tr-TR" dirty="0" smtClean="0"/>
              <a:t>bile düşmez</a:t>
            </a:r>
            <a:r>
              <a:rPr lang="tr-TR" dirty="0"/>
              <a:t>. O, yerin karanlıklarındaki tek bir taneyi bile </a:t>
            </a:r>
            <a:r>
              <a:rPr lang="tr-TR" dirty="0" smtClean="0"/>
              <a:t>bilir.»  (</a:t>
            </a:r>
            <a:r>
              <a:rPr lang="tr-TR" dirty="0" err="1" smtClean="0"/>
              <a:t>En’âm</a:t>
            </a:r>
            <a:r>
              <a:rPr lang="tr-TR" dirty="0" smtClean="0"/>
              <a:t> </a:t>
            </a:r>
            <a:r>
              <a:rPr lang="tr-TR" dirty="0"/>
              <a:t>suresi, 59. ayet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sz="3200" dirty="0"/>
              <a:t>“</a:t>
            </a:r>
            <a:r>
              <a:rPr lang="tr-TR" sz="3200" dirty="0" smtClean="0"/>
              <a:t>Bilmez </a:t>
            </a:r>
            <a:r>
              <a:rPr lang="tr-TR" sz="3200" dirty="0"/>
              <a:t>misin, Allah gökte ve yerde olan her şeyi bilir. </a:t>
            </a:r>
            <a:r>
              <a:rPr lang="tr-TR" sz="3200" dirty="0" smtClean="0"/>
              <a:t>…Her </a:t>
            </a:r>
            <a:r>
              <a:rPr lang="tr-TR" sz="3200" dirty="0"/>
              <a:t>şeyi bilmek Allah için pek kolaydır</a:t>
            </a:r>
            <a:r>
              <a:rPr lang="tr-TR" sz="3200" dirty="0" smtClean="0"/>
              <a:t>.</a:t>
            </a:r>
            <a:r>
              <a:rPr lang="tr-TR" sz="3200" b="1" dirty="0"/>
              <a:t> </a:t>
            </a:r>
            <a:r>
              <a:rPr lang="tr-TR" sz="3200" dirty="0" smtClean="0"/>
              <a:t>”</a:t>
            </a:r>
            <a:r>
              <a:rPr lang="tr-TR" sz="3200" dirty="0"/>
              <a:t>  </a:t>
            </a:r>
            <a:r>
              <a:rPr lang="tr-TR" sz="3200" dirty="0" smtClean="0"/>
              <a:t> Hac Suresi 70. </a:t>
            </a:r>
            <a:r>
              <a:rPr lang="tr-TR" sz="3200" dirty="0"/>
              <a:t>a</a:t>
            </a:r>
            <a:r>
              <a:rPr lang="tr-TR" sz="3200" dirty="0" smtClean="0"/>
              <a:t>yet</a:t>
            </a:r>
            <a:endParaRPr lang="tr-TR" sz="3200" b="1" dirty="0"/>
          </a:p>
        </p:txBody>
      </p:sp>
      <p:sp>
        <p:nvSpPr>
          <p:cNvPr id="2" name="Dikdörtgen 1"/>
          <p:cNvSpPr/>
          <p:nvPr/>
        </p:nvSpPr>
        <p:spPr>
          <a:xfrm>
            <a:off x="254575" y="2172575"/>
            <a:ext cx="11588382" cy="10518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Verilen ayetlere göre doğru olan ifadelerin yanına           yanlış olanların yanına          koyalım   </a:t>
            </a:r>
            <a:endParaRPr lang="tr-TR" sz="2800" dirty="0"/>
          </a:p>
        </p:txBody>
      </p:sp>
      <p:sp>
        <p:nvSpPr>
          <p:cNvPr id="25" name="Dikdörtgen 24"/>
          <p:cNvSpPr/>
          <p:nvPr/>
        </p:nvSpPr>
        <p:spPr>
          <a:xfrm>
            <a:off x="7604533" y="2158706"/>
            <a:ext cx="696685" cy="510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4889823" y="2669025"/>
            <a:ext cx="548904" cy="5137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92856" y="110680"/>
            <a:ext cx="6115988" cy="7552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ALLAH’IN BAZI SIFATLARI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39646" y="1341619"/>
            <a:ext cx="2488367" cy="1034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İlim </a:t>
            </a:r>
            <a:endParaRPr lang="tr-TR" sz="7200" dirty="0"/>
          </a:p>
        </p:txBody>
      </p:sp>
      <p:sp>
        <p:nvSpPr>
          <p:cNvPr id="4" name="Dikdörtgen 3"/>
          <p:cNvSpPr/>
          <p:nvPr/>
        </p:nvSpPr>
        <p:spPr>
          <a:xfrm>
            <a:off x="1319135" y="2667651"/>
            <a:ext cx="2488367" cy="1034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Semi </a:t>
            </a:r>
            <a:endParaRPr lang="tr-TR" sz="7200" dirty="0"/>
          </a:p>
        </p:txBody>
      </p:sp>
      <p:sp>
        <p:nvSpPr>
          <p:cNvPr id="5" name="Dikdörtgen 4"/>
          <p:cNvSpPr/>
          <p:nvPr/>
        </p:nvSpPr>
        <p:spPr>
          <a:xfrm>
            <a:off x="539646" y="4114201"/>
            <a:ext cx="2488367" cy="1034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 smtClean="0"/>
              <a:t>Basar</a:t>
            </a:r>
            <a:endParaRPr lang="tr-TR" sz="7200" dirty="0"/>
          </a:p>
        </p:txBody>
      </p:sp>
      <p:sp>
        <p:nvSpPr>
          <p:cNvPr id="6" name="Dikdörtgen 5"/>
          <p:cNvSpPr/>
          <p:nvPr/>
        </p:nvSpPr>
        <p:spPr>
          <a:xfrm>
            <a:off x="4576047" y="1484345"/>
            <a:ext cx="6190938" cy="6745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bilmesi</a:t>
            </a:r>
            <a:endParaRPr lang="tr-TR" sz="3600" dirty="0"/>
          </a:p>
        </p:txBody>
      </p:sp>
      <p:sp>
        <p:nvSpPr>
          <p:cNvPr id="7" name="Dikdörtgen 6"/>
          <p:cNvSpPr/>
          <p:nvPr/>
        </p:nvSpPr>
        <p:spPr>
          <a:xfrm>
            <a:off x="1319134" y="5560751"/>
            <a:ext cx="2488367" cy="1034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  <a:r>
              <a:rPr lang="tr-TR" sz="7200" dirty="0" smtClean="0"/>
              <a:t>adir</a:t>
            </a:r>
            <a:endParaRPr lang="tr-TR" sz="7200" dirty="0"/>
          </a:p>
        </p:txBody>
      </p:sp>
      <p:sp>
        <p:nvSpPr>
          <p:cNvPr id="8" name="Sağ Ok 7"/>
          <p:cNvSpPr/>
          <p:nvPr/>
        </p:nvSpPr>
        <p:spPr>
          <a:xfrm>
            <a:off x="3177915" y="1588957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4007846" y="2928742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3177915" y="4375292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>
            <a:off x="4007846" y="5821842"/>
            <a:ext cx="1248230" cy="512138"/>
          </a:xfrm>
          <a:prstGeom prst="rightArrow">
            <a:avLst>
              <a:gd name="adj1" fmla="val 31442"/>
              <a:gd name="adj2" fmla="val 93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456420" y="2847532"/>
            <a:ext cx="6415790" cy="674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işitmesi</a:t>
            </a:r>
            <a:endParaRPr lang="tr-TR" sz="3600" dirty="0"/>
          </a:p>
        </p:txBody>
      </p:sp>
      <p:sp>
        <p:nvSpPr>
          <p:cNvPr id="13" name="Dikdörtgen 12"/>
          <p:cNvSpPr/>
          <p:nvPr/>
        </p:nvSpPr>
        <p:spPr>
          <a:xfrm>
            <a:off x="4631961" y="4224791"/>
            <a:ext cx="6415790" cy="674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) her şeyi görmesi</a:t>
            </a:r>
            <a:endParaRPr lang="tr-TR" sz="3600" dirty="0"/>
          </a:p>
        </p:txBody>
      </p:sp>
      <p:sp>
        <p:nvSpPr>
          <p:cNvPr id="14" name="Dikdörtgen 13"/>
          <p:cNvSpPr/>
          <p:nvPr/>
        </p:nvSpPr>
        <p:spPr>
          <a:xfrm>
            <a:off x="5456420" y="5700238"/>
            <a:ext cx="6415790" cy="655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Allah’ın (</a:t>
            </a:r>
            <a:r>
              <a:rPr lang="tr-TR" sz="3400" dirty="0" err="1" smtClean="0"/>
              <a:t>c.c</a:t>
            </a:r>
            <a:r>
              <a:rPr lang="tr-TR" sz="3400" dirty="0" smtClean="0"/>
              <a:t>) her şeye gücü yetmesi</a:t>
            </a:r>
            <a:endParaRPr lang="tr-TR" sz="3400" dirty="0"/>
          </a:p>
        </p:txBody>
      </p:sp>
      <p:sp>
        <p:nvSpPr>
          <p:cNvPr id="15" name="Dikdörtgen 14"/>
          <p:cNvSpPr/>
          <p:nvPr/>
        </p:nvSpPr>
        <p:spPr>
          <a:xfrm>
            <a:off x="224854" y="-6577"/>
            <a:ext cx="3312826" cy="6595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Tıklayalım</a:t>
            </a:r>
            <a:endParaRPr lang="tr-TR" sz="4000" dirty="0"/>
          </a:p>
        </p:txBody>
      </p:sp>
      <p:sp>
        <p:nvSpPr>
          <p:cNvPr id="16" name="Aşağı Ok 15"/>
          <p:cNvSpPr/>
          <p:nvPr/>
        </p:nvSpPr>
        <p:spPr>
          <a:xfrm>
            <a:off x="1541513" y="697960"/>
            <a:ext cx="484632" cy="566556"/>
          </a:xfrm>
          <a:prstGeom prst="downArrow">
            <a:avLst>
              <a:gd name="adj1" fmla="val 31441"/>
              <a:gd name="adj2" fmla="val 46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3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93&quot;&gt;&lt;/object&gt;&lt;object type=&quot;2&quot; unique_id=&quot;10094&quot;&gt;&lt;object type=&quot;3&quot; unique_id=&quot;10914&quot;&gt;&lt;property id=&quot;20148&quot; value=&quot;5&quot;/&gt;&lt;property id=&quot;20300&quot; value=&quot;Slide 1 - &amp;quot;ALLAH İNANCI&amp;quot;&quot;/&gt;&lt;property id=&quot;20307&quot; value=&quot;257&quot;/&gt;&lt;/object&gt;&lt;object type=&quot;3&quot; unique_id=&quot;10915&quot;&gt;&lt;property id=&quot;20148&quot; value=&quot;5&quot;/&gt;&lt;property id=&quot;20300&quot; value=&quot;Slide 2 - &amp;quot;ÜNİTE KONULARI &amp;quot;&quot;/&gt;&lt;property id=&quot;20307&quot; value=&quot;258&quot;/&gt;&lt;/object&gt;&lt;object type=&quot;3&quot; unique_id=&quot;10916&quot;&gt;&lt;property id=&quot;20148&quot; value=&quot;5&quot;/&gt;&lt;property id=&quot;20300&quot; value=&quot;Slide 3 - &amp;quot;5.1.4. ALLAH (C. C.) GÖRÜR VE İŞİTİR&amp;quot;&quot;/&gt;&lt;property id=&quot;20307&quot; value=&quot;259&quot;/&gt;&lt;/object&gt;&lt;object type=&quot;3&quot; unique_id=&quot;10928&quot;&gt;&lt;property id=&quot;20148&quot; value=&quot;5&quot;/&gt;&lt;property id=&quot;20300&quot; value=&quot;Slide 19 - &amp;quot;Düzeltelim&amp;quot;&quot;/&gt;&lt;property id=&quot;20307&quot; value=&quot;271&quot;/&gt;&lt;/object&gt;&lt;object type=&quot;3&quot; unique_id=&quot;11623&quot;&gt;&lt;property id=&quot;20148&quot; value=&quot;5&quot;/&gt;&lt;property id=&quot;20300&quot; value=&quot;Slide 4&quot;/&gt;&lt;property id=&quot;20307&quot; value=&quot;274&quot;/&gt;&lt;/object&gt;&lt;object type=&quot;3&quot; unique_id=&quot;21546&quot;&gt;&lt;property id=&quot;20148&quot; value=&quot;5&quot;/&gt;&lt;property id=&quot;20300&quot; value=&quot;Slide 10&quot;/&gt;&lt;property id=&quot;20307&quot; value=&quot;303&quot;/&gt;&lt;/object&gt;&lt;object type=&quot;3&quot; unique_id=&quot;21547&quot;&gt;&lt;property id=&quot;20148&quot; value=&quot;5&quot;/&gt;&lt;property id=&quot;20300&quot; value=&quot;Slide 16 - &amp;quot;Allah’ın her şeyi görmesi, bilmesi ve duymasının farkında olan insan aşağıdaki hangi davranışlardan uzak durması g&quot;/&gt;&lt;property id=&quot;20307&quot; value=&quot;304&quot;/&gt;&lt;/object&gt;&lt;object type=&quot;3&quot; unique_id=&quot;21548&quot;&gt;&lt;property id=&quot;20148&quot; value=&quot;5&quot;/&gt;&lt;property id=&quot;20300&quot; value=&quot;Slide 5 - &amp;quot;Parçaya göre gelen soruların cevaplarını defterimize yazalım?&amp;quot;&quot;/&gt;&lt;property id=&quot;20307&quot; value=&quot;302&quot;/&gt;&lt;/object&gt;&lt;object type=&quot;3&quot; unique_id=&quot;21591&quot;&gt;&lt;property id=&quot;20148&quot; value=&quot;5&quot;/&gt;&lt;property id=&quot;20300&quot; value=&quot;Slide 6&quot;/&gt;&lt;property id=&quot;20307&quot; value=&quot;305&quot;/&gt;&lt;/object&gt;&lt;object type=&quot;3&quot; unique_id=&quot;21592&quot;&gt;&lt;property id=&quot;20148&quot; value=&quot;5&quot;/&gt;&lt;property id=&quot;20300&quot; value=&quot;Slide 7&quot;/&gt;&lt;property id=&quot;20307&quot; value=&quot;307&quot;/&gt;&lt;/object&gt;&lt;object type=&quot;3&quot; unique_id=&quot;21593&quot;&gt;&lt;property id=&quot;20148&quot; value=&quot;5&quot;/&gt;&lt;property id=&quot;20300&quot; value=&quot;Slide 11 - &amp;quot;ALLAH’IN BAZI SIFATLARI &amp;quot;&quot;/&gt;&lt;property id=&quot;20307&quot; value=&quot;306&quot;/&gt;&lt;/object&gt;&lt;object type=&quot;3&quot; unique_id=&quot;21814&quot;&gt;&lt;property id=&quot;20148&quot; value=&quot;5&quot;/&gt;&lt;property id=&quot;20300&quot; value=&quot;Slide 8&quot;/&gt;&lt;property id=&quot;20307&quot; value=&quot;308&quot;/&gt;&lt;/object&gt;&lt;object type=&quot;3&quot; unique_id=&quot;21815&quot;&gt;&lt;property id=&quot;20148&quot; value=&quot;5&quot;/&gt;&lt;property id=&quot;20300&quot; value=&quot;Slide 9 - &amp;quot;Videoya göre doğru olanları işaretleyelim &amp;quot;&quot;/&gt;&lt;property id=&quot;20307&quot; value=&quot;309&quot;/&gt;&lt;/object&gt;&lt;object type=&quot;3&quot; unique_id=&quot;22637&quot;&gt;&lt;property id=&quot;20148&quot; value=&quot;5&quot;/&gt;&lt;property id=&quot;20300&quot; value=&quot;Slide 12&quot;/&gt;&lt;property id=&quot;20307&quot; value=&quot;310&quot;/&gt;&lt;/object&gt;&lt;object type=&quot;3&quot; unique_id=&quot;22638&quot;&gt;&lt;property id=&quot;20148&quot; value=&quot;5&quot;/&gt;&lt;property id=&quot;20300&quot; value=&quot;Slide 13 - &amp;quot;Boşlukları dolduralım&amp;quot;&quot;/&gt;&lt;property id=&quot;20307&quot; value=&quot;311&quot;/&gt;&lt;/object&gt;&lt;object type=&quot;3&quot; unique_id=&quot;22639&quot;&gt;&lt;property id=&quot;20148&quot; value=&quot;5&quot;/&gt;&lt;property id=&quot;20300&quot; value=&quot;Slide 14 - &amp;quot;AYETTEKİ SIFATI BULALIM&amp;quot;&quot;/&gt;&lt;property id=&quot;20307&quot; value=&quot;315&quot;/&gt;&lt;/object&gt;&lt;object type=&quot;3&quot; unique_id=&quot;22640&quot;&gt;&lt;property id=&quot;20148&quot; value=&quot;5&quot;/&gt;&lt;property id=&quot;20300&quot; value=&quot;Slide 15 - &amp;quot;Parçanın bize vermek istediği mesajlar nelerdir? Maddeler halinde söyleyelim.&amp;quot;&quot;/&gt;&lt;property id=&quot;20307&quot; value=&quot;312&quot;/&gt;&lt;/object&gt;&lt;object type=&quot;3&quot; unique_id=&quot;22641&quot;&gt;&lt;property id=&quot;20148&quot; value=&quot;5&quot;/&gt;&lt;property id=&quot;20300&quot; value=&quot;Slide 17&quot;/&gt;&lt;property id=&quot;20307&quot; value=&quot;313&quot;/&gt;&lt;/object&gt;&lt;object type=&quot;3&quot; unique_id=&quot;22642&quot;&gt;&lt;property id=&quot;20148&quot; value=&quot;5&quot;/&gt;&lt;property id=&quot;20300&quot; value=&quot;Slide 18 - &amp;quot;Olaya göre cevapları defterimize yazalım&amp;quot;&quot;/&gt;&lt;property id=&quot;20307&quot; value=&quot;314&quot;/&gt;&lt;/object&gt;&lt;object type=&quot;3&quot; unique_id=&quot;22643&quot;&gt;&lt;property id=&quot;20148&quot; value=&quot;5&quot;/&gt;&lt;property id=&quot;20300&quot; value=&quot;Slide 20 - &amp;quot;Değerlendirme &amp;quot;&quot;/&gt;&lt;property id=&quot;20307&quot; value=&quot;316&quot;/&gt;&lt;/object&gt;&lt;object type=&quot;3&quot; unique_id=&quot;22644&quot;&gt;&lt;property id=&quot;20148&quot; value=&quot;5&quot;/&gt;&lt;property id=&quot;20300&quot; value=&quot;Slide 21&quot;/&gt;&lt;property id=&quot;20307&quot; value=&quot;317&quot;/&gt;&lt;/object&gt;&lt;object type=&quot;3&quot; unique_id=&quot;22645&quot;&gt;&lt;property id=&quot;20148&quot; value=&quot;5&quot;/&gt;&lt;property id=&quot;20300&quot; value=&quot;Slide 22&quot;/&gt;&lt;property id=&quot;20307&quot; value=&quot;323&quot;/&gt;&lt;/object&gt;&lt;object type=&quot;3&quot; unique_id=&quot;22646&quot;&gt;&lt;property id=&quot;20148&quot; value=&quot;5&quot;/&gt;&lt;property id=&quot;20300&quot; value=&quot;Slide 23&quot;/&gt;&lt;property id=&quot;20307&quot; value=&quot;324&quot;/&gt;&lt;/object&gt;&lt;object type=&quot;3&quot; unique_id=&quot;22647&quot;&gt;&lt;property id=&quot;20148&quot; value=&quot;5&quot;/&gt;&lt;property id=&quot;20300&quot; value=&quot;Slide 24&quot;/&gt;&lt;property id=&quot;20307&quot; value=&quot;325&quot;/&gt;&lt;/object&gt;&lt;object type=&quot;3&quot; unique_id=&quot;22648&quot;&gt;&lt;property id=&quot;20148&quot; value=&quot;5&quot;/&gt;&lt;property id=&quot;20300&quot; value=&quot;Slide 25 - &amp;quot;Doğru yanlış &amp;quot;&quot;/&gt;&lt;property id=&quot;20307&quot; value=&quot;32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6C101868-A93F-4F8D-A5BE-1569B42AED79}&quot;/&gt;&lt;isInvalidForFieldText val=&quot;0&quot;/&gt;&lt;Image&gt;&lt;filename val=&quot;C:\Users\Samsung\Desktop\Yeni klasör\data\asimages\{6C101868-A93F-4F8D-A5BE-1569B42AED79}_2.png&quot;/&gt;&lt;left val=&quot;-5&quot;/&gt;&lt;top val=&quot;-5&quot;/&gt;&lt;width val=&quot;611&quot;/&gt;&lt;height val=&quot;10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CB018AC-A2CD-4D67-8B8E-AA59A0386B14}_2.png&quot;/&gt;&lt;left val=&quot;5&quot;/&gt;&lt;top val=&quot;280&quot;/&gt;&lt;width val=&quot;572&quot;/&gt;&lt;height val=&quot;6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572C212-9424-4871-9C4D-256B19A94B5F}_2.png&quot;/&gt;&lt;left val=&quot;3&quot;/&gt;&lt;top val=&quot;342&quot;/&gt;&lt;width val=&quot;574&quot;/&gt;&lt;height val=&quot;68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D4063FE-08B9-4F5D-9DC2-C2623A65695C}_2.png&quot;/&gt;&lt;left val=&quot;9&quot;/&gt;&lt;top val=&quot;80&quot;/&gt;&lt;width val=&quot;572&quot;/&gt;&lt;height val=&quot;6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5AD1353-93F3-4AC2-9C28-6E151F40D758}_2.png&quot;/&gt;&lt;left val=&quot;7&quot;/&gt;&lt;top val=&quot;404&quot;/&gt;&lt;width val=&quot;570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C3139248-B4B5-42A4-A67B-30ACCA0C9C6A}_2.png&quot;/&gt;&lt;left val=&quot;7&quot;/&gt;&lt;top val=&quot;471&quot;/&gt;&lt;width val=&quot;570&quot;/&gt;&lt;height val=&quot;5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F8F7377-5F83-4918-B6F0-086E8C067977}_2.png&quot;/&gt;&lt;left val=&quot;635&quot;/&gt;&lt;top val=&quot;465&quot;/&gt;&lt;width val=&quot;311&quot;/&gt;&lt;height val=&quot;8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D837AA50-4851-4F7F-AA5C-45053A9621C3}&quot;/&gt;&lt;isInvalidForFieldText val=&quot;0&quot;/&gt;&lt;Image&gt;&lt;filename val=&quot;C:\Users\Samsung\Desktop\Yeni klasör\data\asimages\{D837AA50-4851-4F7F-AA5C-45053A9621C3}_1.png&quot;/&gt;&lt;left val=&quot;6&quot;/&gt;&lt;top val=&quot;218&quot;/&gt;&lt;width val=&quot;592&quot;/&gt;&lt;height val=&quot;2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E14A72C4-ADC9-4C98-95AF-77480B555A9E}_1.png&quot;/&gt;&lt;left val=&quot;10&quot;/&gt;&lt;top val=&quot;561&quot;/&gt;&lt;width val=&quot;536&quot;/&gt;&lt;height val=&quot;5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3907CA6-66B6-4928-BB78-BAC2328D93B7}_2.png&quot;/&gt;&lt;left val=&quot;5&quot;/&gt;&lt;top val=&quot;145&quot;/&gt;&lt;width val=&quot;572&quot;/&gt;&lt;height val=&quot;61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20F7D5B-2BF0-4196-8A23-C8F5CA064F65}_2.png&quot;/&gt;&lt;left val=&quot;7&quot;/&gt;&lt;top val=&quot;213&quot;/&gt;&lt;width val=&quot;570&quot;/&gt;&lt;height val=&quot;55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1454</Words>
  <Application>Microsoft Office PowerPoint</Application>
  <PresentationFormat>Özel</PresentationFormat>
  <Paragraphs>290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ALLAH İNANCI</vt:lpstr>
      <vt:lpstr>ÜNİTE KONULARI </vt:lpstr>
      <vt:lpstr>5.1.4. ALLAH (C. C.) GÖRÜR VE İŞİTİR</vt:lpstr>
      <vt:lpstr>PowerPoint Sunusu</vt:lpstr>
      <vt:lpstr>Parçaya göre gelen soruların cevaplarını defterimize yazalım?</vt:lpstr>
      <vt:lpstr>PowerPoint Sunusu</vt:lpstr>
      <vt:lpstr>Videoya göre doğru olanları işaretleyelim </vt:lpstr>
      <vt:lpstr>PowerPoint Sunusu</vt:lpstr>
      <vt:lpstr>ALLAH’IN BAZI SIFATLARI </vt:lpstr>
      <vt:lpstr>PowerPoint Sunusu</vt:lpstr>
      <vt:lpstr>Boşlukları dolduralım</vt:lpstr>
      <vt:lpstr>AYETTEKİ SIFATI BULALIM</vt:lpstr>
      <vt:lpstr>Parçanın bize vermek istediği mesajlar nelerdir? Maddeler halinde söyleyelim.</vt:lpstr>
      <vt:lpstr>Allah’ın her şeyi görmesi, bilmesi ve duymasının farkında olan insan aşağıdaki hangi davranışlardan uzak durması gerekir?</vt:lpstr>
      <vt:lpstr>PowerPoint Sunusu</vt:lpstr>
      <vt:lpstr>Olaya göre cevapları defterimize yazalım</vt:lpstr>
      <vt:lpstr>Düzeltelim</vt:lpstr>
      <vt:lpstr>Değerlendirme </vt:lpstr>
      <vt:lpstr>PowerPoint Sunusu</vt:lpstr>
      <vt:lpstr>PowerPoint Sunusu</vt:lpstr>
      <vt:lpstr>PowerPoint Sunusu</vt:lpstr>
      <vt:lpstr>PowerPoint Sunusu</vt:lpstr>
      <vt:lpstr>Doğru yanlış </vt:lpstr>
    </vt:vector>
  </TitlesOfParts>
  <Company>NouS/TncTR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</dc:title>
  <dc:creator>Windows Kullanıcısı</dc:creator>
  <cp:lastModifiedBy>win7starter</cp:lastModifiedBy>
  <cp:revision>104</cp:revision>
  <dcterms:created xsi:type="dcterms:W3CDTF">2018-09-07T19:32:22Z</dcterms:created>
  <dcterms:modified xsi:type="dcterms:W3CDTF">2018-10-06T19:14:50Z</dcterms:modified>
</cp:coreProperties>
</file>