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89" r:id="rId4"/>
    <p:sldId id="259" r:id="rId5"/>
    <p:sldId id="278" r:id="rId6"/>
    <p:sldId id="290" r:id="rId7"/>
    <p:sldId id="291" r:id="rId8"/>
    <p:sldId id="260" r:id="rId9"/>
    <p:sldId id="279" r:id="rId10"/>
    <p:sldId id="280" r:id="rId11"/>
    <p:sldId id="281" r:id="rId12"/>
    <p:sldId id="282" r:id="rId13"/>
    <p:sldId id="283" r:id="rId14"/>
    <p:sldId id="285" r:id="rId15"/>
    <p:sldId id="284" r:id="rId16"/>
    <p:sldId id="287" r:id="rId17"/>
    <p:sldId id="28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21B867-66E6-4CFD-A833-71F10CD51736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AFD5CA-1C46-476B-AADA-EBFD0052BCB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z_Lokman_Belgeseli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9712" y="945302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>
                <a:latin typeface="Calligraph421 BT" pitchFamily="66" charset="0"/>
              </a:rPr>
              <a:t>5</a:t>
            </a:r>
            <a:r>
              <a:rPr lang="tr-TR" sz="6600" b="1" dirty="0" smtClean="0">
                <a:latin typeface="Calligraph421 BT" pitchFamily="66" charset="0"/>
              </a:rPr>
              <a:t>. </a:t>
            </a:r>
            <a:r>
              <a:rPr lang="tr-TR" sz="6600" b="1" dirty="0" smtClean="0">
                <a:latin typeface="Calligraph421 BT" pitchFamily="66" charset="0"/>
              </a:rPr>
              <a:t>Sınıf </a:t>
            </a:r>
          </a:p>
          <a:p>
            <a:pPr algn="ctr"/>
            <a:r>
              <a:rPr lang="tr-TR" sz="6600" b="1" dirty="0">
                <a:latin typeface="Calligraph421 BT" pitchFamily="66" charset="0"/>
              </a:rPr>
              <a:t>3</a:t>
            </a:r>
            <a:r>
              <a:rPr lang="tr-TR" sz="6600" b="1" dirty="0" smtClean="0">
                <a:latin typeface="Calligraph421 BT" pitchFamily="66" charset="0"/>
              </a:rPr>
              <a:t>. </a:t>
            </a:r>
            <a:r>
              <a:rPr lang="tr-TR" sz="6600" b="1" dirty="0" smtClean="0">
                <a:latin typeface="Calligraph421 BT" pitchFamily="66" charset="0"/>
              </a:rPr>
              <a:t>Ünite</a:t>
            </a:r>
            <a:endParaRPr lang="tr-TR" sz="6600" b="1" dirty="0">
              <a:latin typeface="Calligraph421 BT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31640" y="3429000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>
                <a:latin typeface="Calligraph421 BT" pitchFamily="66" charset="0"/>
              </a:rPr>
              <a:t>5. Bilge İnsan</a:t>
            </a:r>
            <a:r>
              <a:rPr lang="tr-TR" sz="6600" b="1" dirty="0" smtClean="0">
                <a:latin typeface="Calligraph421 BT" pitchFamily="66" charset="0"/>
              </a:rPr>
              <a:t>:   </a:t>
            </a:r>
            <a:r>
              <a:rPr lang="tr-TR" sz="6600" b="1" dirty="0">
                <a:latin typeface="Calligraph421 BT" pitchFamily="66" charset="0"/>
              </a:rPr>
              <a:t>Hz. Lokman</a:t>
            </a:r>
          </a:p>
        </p:txBody>
      </p:sp>
    </p:spTree>
    <p:extLst>
      <p:ext uri="{BB962C8B-B14F-4D97-AF65-F5344CB8AC3E}">
        <p14:creationId xmlns:p14="http://schemas.microsoft.com/office/powerpoint/2010/main" val="20707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756" y="-63388"/>
            <a:ext cx="4392488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930245" y="1437454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Eğer onlar seni, hakkında bilgin olmayan bir şeyi (körü körüne)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bana ortak koşman için zorlarlarsa onlara itaat etme.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Onlarla dünyada iyi geçin. Bana yönelenlerin yoluna uy. Sonunda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dönüşünüz ancak banadır. O zaman size, yapmış olduklarınızı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haber veririm.</a:t>
            </a:r>
          </a:p>
        </p:txBody>
      </p:sp>
    </p:spTree>
    <p:extLst>
      <p:ext uri="{BB962C8B-B14F-4D97-AF65-F5344CB8AC3E}">
        <p14:creationId xmlns:p14="http://schemas.microsoft.com/office/powerpoint/2010/main" val="211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748" y="8620"/>
            <a:ext cx="4536504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835696" y="1437454"/>
            <a:ext cx="54231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(Lokman, öğütlerine devamla şöyle demişti:) ‘Yavrucuğum!</a:t>
            </a:r>
          </a:p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Yaptığın iş (iyilik veya kötülük), bir hardal tanesi ağırlığında</a:t>
            </a:r>
          </a:p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bile olsa ve bu, bir kayanın içinde veya göklerde yahut</a:t>
            </a:r>
          </a:p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yerin derinliklerinde bulunsa yine de Allah, onu (senin karşına)</a:t>
            </a:r>
          </a:p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getirir. Doğrusu Allah, en ince işleri görüp bilmektedir ve</a:t>
            </a:r>
          </a:p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her şeyden haberdardır.’</a:t>
            </a:r>
          </a:p>
        </p:txBody>
      </p:sp>
    </p:spTree>
    <p:extLst>
      <p:ext uri="{BB962C8B-B14F-4D97-AF65-F5344CB8AC3E}">
        <p14:creationId xmlns:p14="http://schemas.microsoft.com/office/powerpoint/2010/main" val="30126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760" y="-99392"/>
            <a:ext cx="4320480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835696" y="1894180"/>
            <a:ext cx="54231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+mj-lt"/>
                <a:cs typeface="Calibri" pitchFamily="34" charset="0"/>
              </a:rPr>
              <a:t>‘Yavrucuğum! Namazı kıl, iyiliği emret, kötülükten vazgeçirmeye</a:t>
            </a:r>
          </a:p>
          <a:p>
            <a:pPr algn="ctr"/>
            <a:r>
              <a:rPr lang="tr-TR" sz="3200" b="1" dirty="0">
                <a:latin typeface="+mj-lt"/>
                <a:cs typeface="Calibri" pitchFamily="34" charset="0"/>
              </a:rPr>
              <a:t>çalış, başına gelenlere sabret. Doğrusu bunlar, yapılması</a:t>
            </a:r>
          </a:p>
          <a:p>
            <a:pPr algn="ctr"/>
            <a:r>
              <a:rPr lang="tr-TR" sz="3200" b="1" dirty="0">
                <a:latin typeface="+mj-lt"/>
                <a:cs typeface="Calibri" pitchFamily="34" charset="0"/>
              </a:rPr>
              <a:t>gereken işlerdendir.’</a:t>
            </a:r>
          </a:p>
        </p:txBody>
      </p:sp>
    </p:spTree>
    <p:extLst>
      <p:ext uri="{BB962C8B-B14F-4D97-AF65-F5344CB8AC3E}">
        <p14:creationId xmlns:p14="http://schemas.microsoft.com/office/powerpoint/2010/main" val="1673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1740" y="8620"/>
            <a:ext cx="4680520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860429" y="1385249"/>
            <a:ext cx="54231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‘Küçümseyerek insanlardan yüz çevirme ve yeryüzünde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böbürlenerek yürüme. </a:t>
            </a:r>
            <a:r>
              <a:rPr lang="tr-TR" sz="2800" b="1" dirty="0" smtClean="0">
                <a:latin typeface="+mj-lt"/>
                <a:cs typeface="Calibri" pitchFamily="34" charset="0"/>
              </a:rPr>
              <a:t>                   Zira </a:t>
            </a:r>
            <a:r>
              <a:rPr lang="tr-TR" sz="2800" b="1" dirty="0">
                <a:latin typeface="+mj-lt"/>
                <a:cs typeface="Calibri" pitchFamily="34" charset="0"/>
              </a:rPr>
              <a:t>Allah, kendini beğenmiş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övünüp duran kimseleri </a:t>
            </a:r>
            <a:r>
              <a:rPr lang="tr-TR" sz="2800" b="1" dirty="0" smtClean="0">
                <a:latin typeface="+mj-lt"/>
                <a:cs typeface="Calibri" pitchFamily="34" charset="0"/>
              </a:rPr>
              <a:t>                      asla </a:t>
            </a:r>
            <a:r>
              <a:rPr lang="tr-TR" sz="2800" b="1" dirty="0">
                <a:latin typeface="+mj-lt"/>
                <a:cs typeface="Calibri" pitchFamily="34" charset="0"/>
              </a:rPr>
              <a:t>sevmez.’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‘Yürüyüşünde tabii ol, sesini alçalt. Unutma ki seslerin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en çirkini eşek sesidir.’” </a:t>
            </a:r>
            <a:endParaRPr lang="tr-TR" sz="2800" b="1" dirty="0" smtClean="0">
              <a:latin typeface="+mj-lt"/>
              <a:cs typeface="Calibri" pitchFamily="34" charset="0"/>
            </a:endParaRPr>
          </a:p>
          <a:p>
            <a:pPr algn="ctr"/>
            <a:r>
              <a:rPr lang="tr-TR" sz="2400" b="1" u="sng" dirty="0" smtClean="0">
                <a:latin typeface="+mj-lt"/>
                <a:cs typeface="Calibri" pitchFamily="34" charset="0"/>
              </a:rPr>
              <a:t>Lokman </a:t>
            </a:r>
            <a:r>
              <a:rPr lang="tr-TR" sz="2400" b="1" u="sng" dirty="0">
                <a:latin typeface="+mj-lt"/>
                <a:cs typeface="Calibri" pitchFamily="34" charset="0"/>
              </a:rPr>
              <a:t>suresi, 13-19. ayetler</a:t>
            </a:r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1740" y="8620"/>
            <a:ext cx="4680520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860429" y="1423804"/>
            <a:ext cx="5423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latin typeface="+mj-lt"/>
                <a:cs typeface="Calibri" pitchFamily="34" charset="0"/>
              </a:rPr>
              <a:t>«Bir </a:t>
            </a:r>
            <a:r>
              <a:rPr lang="tr-TR" sz="2000" b="1" dirty="0">
                <a:latin typeface="+mj-lt"/>
                <a:cs typeface="Calibri" pitchFamily="34" charset="0"/>
              </a:rPr>
              <a:t>gün </a:t>
            </a:r>
            <a:r>
              <a:rPr lang="tr-TR" sz="2000" b="1" dirty="0" smtClean="0">
                <a:latin typeface="+mj-lt"/>
                <a:cs typeface="Calibri" pitchFamily="34" charset="0"/>
              </a:rPr>
              <a:t>Hz. Davut </a:t>
            </a:r>
            <a:r>
              <a:rPr lang="tr-TR" sz="2000" b="1" dirty="0">
                <a:latin typeface="+mj-lt"/>
                <a:cs typeface="Calibri" pitchFamily="34" charset="0"/>
              </a:rPr>
              <a:t>Peygamber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                 Hz</a:t>
            </a:r>
            <a:r>
              <a:rPr lang="tr-TR" sz="2000" b="1" dirty="0">
                <a:latin typeface="+mj-lt"/>
                <a:cs typeface="Calibri" pitchFamily="34" charset="0"/>
              </a:rPr>
              <a:t>. </a:t>
            </a:r>
            <a:r>
              <a:rPr lang="tr-TR" sz="2000" b="1" dirty="0" smtClean="0">
                <a:latin typeface="+mj-lt"/>
                <a:cs typeface="Calibri" pitchFamily="34" charset="0"/>
              </a:rPr>
              <a:t>Lokman’dan bir </a:t>
            </a:r>
            <a:r>
              <a:rPr lang="tr-TR" sz="2000" b="1" dirty="0">
                <a:latin typeface="+mj-lt"/>
                <a:cs typeface="Calibri" pitchFamily="34" charset="0"/>
              </a:rPr>
              <a:t>koyun kesmesini ve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     en iyi iki </a:t>
            </a:r>
            <a:r>
              <a:rPr lang="tr-TR" sz="2000" b="1" dirty="0">
                <a:latin typeface="+mj-lt"/>
                <a:cs typeface="Calibri" pitchFamily="34" charset="0"/>
              </a:rPr>
              <a:t>parçasını getirmesini istemiştir.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       Hz</a:t>
            </a:r>
            <a:r>
              <a:rPr lang="tr-TR" sz="2000" b="1" dirty="0">
                <a:latin typeface="+mj-lt"/>
                <a:cs typeface="Calibri" pitchFamily="34" charset="0"/>
              </a:rPr>
              <a:t>. Lokman da kestiği hayvanın dilini </a:t>
            </a:r>
            <a:r>
              <a:rPr lang="tr-TR" sz="2000" b="1" dirty="0" smtClean="0">
                <a:latin typeface="+mj-lt"/>
                <a:cs typeface="Calibri" pitchFamily="34" charset="0"/>
              </a:rPr>
              <a:t>ve kalbini </a:t>
            </a:r>
            <a:r>
              <a:rPr lang="tr-TR" sz="2000" b="1" dirty="0">
                <a:latin typeface="+mj-lt"/>
                <a:cs typeface="Calibri" pitchFamily="34" charset="0"/>
              </a:rPr>
              <a:t>getirmişti. Birkaç gün sonra Hz. Davut, bu defa hayvanın en kötü </a:t>
            </a:r>
            <a:r>
              <a:rPr lang="tr-TR" sz="2000" b="1" dirty="0" smtClean="0">
                <a:latin typeface="+mj-lt"/>
                <a:cs typeface="Calibri" pitchFamily="34" charset="0"/>
              </a:rPr>
              <a:t>iki parçasını </a:t>
            </a:r>
            <a:r>
              <a:rPr lang="tr-TR" sz="2000" b="1" dirty="0">
                <a:latin typeface="+mj-lt"/>
                <a:cs typeface="Calibri" pitchFamily="34" charset="0"/>
              </a:rPr>
              <a:t>getirmesini isteyince o yine dilini ve kalbini getirmiştir.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Hz</a:t>
            </a:r>
            <a:r>
              <a:rPr lang="tr-TR" sz="2000" b="1" dirty="0">
                <a:latin typeface="+mj-lt"/>
                <a:cs typeface="Calibri" pitchFamily="34" charset="0"/>
              </a:rPr>
              <a:t>. Davut </a:t>
            </a:r>
            <a:r>
              <a:rPr lang="tr-TR" sz="2000" b="1" dirty="0" smtClean="0">
                <a:latin typeface="+mj-lt"/>
                <a:cs typeface="Calibri" pitchFamily="34" charset="0"/>
              </a:rPr>
              <a:t>Peygamber, Hz</a:t>
            </a:r>
            <a:r>
              <a:rPr lang="tr-TR" sz="2000" b="1" dirty="0">
                <a:latin typeface="+mj-lt"/>
                <a:cs typeface="Calibri" pitchFamily="34" charset="0"/>
              </a:rPr>
              <a:t>. Lokman’a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      bunun </a:t>
            </a:r>
            <a:r>
              <a:rPr lang="tr-TR" sz="2000" b="1" dirty="0">
                <a:latin typeface="+mj-lt"/>
                <a:cs typeface="Calibri" pitchFamily="34" charset="0"/>
              </a:rPr>
              <a:t>sebebini sormuş, o da, “İyi oldukları </a:t>
            </a:r>
            <a:r>
              <a:rPr lang="tr-TR" sz="2000" b="1" dirty="0" smtClean="0">
                <a:latin typeface="+mj-lt"/>
                <a:cs typeface="Calibri" pitchFamily="34" charset="0"/>
              </a:rPr>
              <a:t>zaman dilden </a:t>
            </a:r>
            <a:r>
              <a:rPr lang="tr-TR" sz="2000" b="1" dirty="0">
                <a:latin typeface="+mj-lt"/>
                <a:cs typeface="Calibri" pitchFamily="34" charset="0"/>
              </a:rPr>
              <a:t>ve kalpten iyisi yoktur. </a:t>
            </a:r>
            <a:r>
              <a:rPr lang="tr-TR" sz="2000" b="1" dirty="0" smtClean="0">
                <a:latin typeface="+mj-lt"/>
                <a:cs typeface="Calibri" pitchFamily="34" charset="0"/>
              </a:rPr>
              <a:t>                      Kötü </a:t>
            </a:r>
            <a:r>
              <a:rPr lang="tr-TR" sz="2000" b="1" dirty="0">
                <a:latin typeface="+mj-lt"/>
                <a:cs typeface="Calibri" pitchFamily="34" charset="0"/>
              </a:rPr>
              <a:t>oldukları zaman da onlardan kötüsü yoktur</a:t>
            </a:r>
            <a:r>
              <a:rPr lang="tr-TR" sz="2000" b="1" dirty="0" smtClean="0">
                <a:latin typeface="+mj-lt"/>
                <a:cs typeface="Calibri" pitchFamily="34" charset="0"/>
              </a:rPr>
              <a:t>!”  şeklinde </a:t>
            </a:r>
            <a:r>
              <a:rPr lang="tr-TR" sz="2000" b="1" dirty="0">
                <a:latin typeface="+mj-lt"/>
                <a:cs typeface="Calibri" pitchFamily="34" charset="0"/>
              </a:rPr>
              <a:t>cevap vermiştir</a:t>
            </a:r>
            <a:r>
              <a:rPr lang="tr-TR" sz="2000" b="1" dirty="0" smtClean="0">
                <a:latin typeface="+mj-lt"/>
                <a:cs typeface="Calibri" pitchFamily="34" charset="0"/>
              </a:rPr>
              <a:t>.»</a:t>
            </a:r>
            <a:endParaRPr lang="tr-TR" sz="2000" b="1" dirty="0">
              <a:latin typeface="+mj-lt"/>
              <a:cs typeface="Calibri" pitchFamily="34" charset="0"/>
            </a:endParaRPr>
          </a:p>
          <a:p>
            <a:pPr algn="ctr"/>
            <a:r>
              <a:rPr lang="tr-TR" sz="1600" b="1" dirty="0">
                <a:latin typeface="+mj-lt"/>
                <a:cs typeface="Calibri" pitchFamily="34" charset="0"/>
              </a:rPr>
              <a:t>M. </a:t>
            </a:r>
            <a:r>
              <a:rPr lang="tr-TR" sz="1600" b="1" dirty="0" err="1">
                <a:latin typeface="+mj-lt"/>
                <a:cs typeface="Calibri" pitchFamily="34" charset="0"/>
              </a:rPr>
              <a:t>Âsım</a:t>
            </a:r>
            <a:r>
              <a:rPr lang="tr-TR" sz="1600" b="1" dirty="0">
                <a:latin typeface="+mj-lt"/>
                <a:cs typeface="Calibri" pitchFamily="34" charset="0"/>
              </a:rPr>
              <a:t> KÖKSAL, Peygamberler Tarihi, </a:t>
            </a:r>
            <a:r>
              <a:rPr lang="tr-TR" sz="1600" b="1" dirty="0" smtClean="0">
                <a:latin typeface="+mj-lt"/>
                <a:cs typeface="Calibri" pitchFamily="34" charset="0"/>
              </a:rPr>
              <a:t>  C </a:t>
            </a:r>
            <a:r>
              <a:rPr lang="tr-TR" sz="1600" b="1" dirty="0">
                <a:latin typeface="+mj-lt"/>
                <a:cs typeface="Calibri" pitchFamily="34" charset="0"/>
              </a:rPr>
              <a:t>2, s. 233-234</a:t>
            </a:r>
            <a:r>
              <a:rPr lang="tr-TR" sz="1600" b="1" dirty="0" smtClean="0">
                <a:latin typeface="+mj-lt"/>
                <a:cs typeface="Calibri" pitchFamily="34" charset="0"/>
              </a:rPr>
              <a:t>.</a:t>
            </a:r>
            <a:endParaRPr lang="tr-TR" sz="1600" b="1" dirty="0">
              <a:latin typeface="+mj-lt"/>
              <a:cs typeface="Calibri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856175" y="178014"/>
            <a:ext cx="3431650" cy="442674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ANLATALIM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187624" y="5836444"/>
            <a:ext cx="6696744" cy="715089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Yukarıdaki metinden günlük hayatınızla ilgili mesajlar çıkararak </a:t>
            </a:r>
            <a:r>
              <a:rPr lang="tr-TR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arkadaşlarınıza anlatınız</a:t>
            </a:r>
            <a:r>
              <a:rPr lang="tr-TR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7" y="178014"/>
            <a:ext cx="1262307" cy="946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wikigezi.org/w/images/4/47/Soru_ve_unl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8013"/>
            <a:ext cx="1435224" cy="9467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6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871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1403649" y="1428736"/>
            <a:ext cx="6336704" cy="4171355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239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fatihimdat.com/images/blue-video-ic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491" y="2269476"/>
            <a:ext cx="2085434" cy="211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Dikdörtgen 7"/>
          <p:cNvSpPr>
            <a:spLocks noChangeArrowheads="1"/>
          </p:cNvSpPr>
          <p:nvPr/>
        </p:nvSpPr>
        <p:spPr bwMode="auto">
          <a:xfrm>
            <a:off x="500063" y="285750"/>
            <a:ext cx="8215312" cy="523220"/>
          </a:xfrm>
          <a:prstGeom prst="rect">
            <a:avLst/>
          </a:prstGeom>
          <a:solidFill>
            <a:schemeClr val="bg1"/>
          </a:solidFill>
          <a:ln w="635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</a:rPr>
              <a:t>«Hz. Lokman (a.s.)»</a:t>
            </a:r>
            <a:endParaRPr lang="tr-TR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1" name="Dikdörtgen 7"/>
          <p:cNvSpPr>
            <a:spLocks noChangeArrowheads="1"/>
          </p:cNvSpPr>
          <p:nvPr/>
        </p:nvSpPr>
        <p:spPr bwMode="auto">
          <a:xfrm>
            <a:off x="1619672" y="2500306"/>
            <a:ext cx="3523800" cy="1650742"/>
          </a:xfrm>
          <a:prstGeom prst="stripedRightArrow">
            <a:avLst/>
          </a:prstGeom>
          <a:solidFill>
            <a:schemeClr val="bg1"/>
          </a:solidFill>
          <a:ln w="635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alibri" pitchFamily="34" charset="0"/>
              </a:rPr>
              <a:t>İZLEMEK İÇİN RESME TIKLAYINIZ</a:t>
            </a:r>
          </a:p>
        </p:txBody>
      </p:sp>
    </p:spTree>
    <p:extLst>
      <p:ext uri="{BB962C8B-B14F-4D97-AF65-F5344CB8AC3E}">
        <p14:creationId xmlns:p14="http://schemas.microsoft.com/office/powerpoint/2010/main" val="144563204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43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4340" name="İçerik Yer Tutucusu 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19675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Kimler için “bilge insan“ ifadesi kullanılır? Araştırınız</a:t>
            </a:r>
            <a:endParaRPr lang="tr-T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1606"/>
            <a:ext cx="2808312" cy="2357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1605"/>
            <a:ext cx="3492388" cy="2357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Resim" descr="SORU-I~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928802"/>
            <a:ext cx="1404934" cy="93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Resim" descr="sorucevap3.jpg"/>
          <p:cNvPicPr>
            <a:picLocks noChangeAspect="1"/>
          </p:cNvPicPr>
          <p:nvPr/>
        </p:nvPicPr>
        <p:blipFill>
          <a:blip r:embed="rId5"/>
          <a:srcRect l="5000" t="7224" r="5000" b="45722"/>
          <a:stretch>
            <a:fillRect/>
          </a:stretch>
        </p:blipFill>
        <p:spPr>
          <a:xfrm>
            <a:off x="1000100" y="2214554"/>
            <a:ext cx="1214446" cy="4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14414" y="1196753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Hz. Lokman, kültür tarihimizde “bilge” ve “hikmet sahibi olma” özellikleriyle akla gelir.</a:t>
            </a:r>
            <a:endParaRPr lang="tr-TR" sz="2400" b="1" dirty="0"/>
          </a:p>
        </p:txBody>
      </p:sp>
      <p:sp>
        <p:nvSpPr>
          <p:cNvPr id="7" name="6 Dikdörtgen"/>
          <p:cNvSpPr/>
          <p:nvPr/>
        </p:nvSpPr>
        <p:spPr>
          <a:xfrm>
            <a:off x="1643042" y="3356992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Bilge ve hikmet kavramları anlamca birbirlerini tamamlar. Bilge ve hikmet sahibi kimseler geniş bilgiye sahiptirler. Bildiklerini uygular ve başkalarıyla paylaşırlar. Doğru olana ulaşmak</a:t>
            </a:r>
          </a:p>
          <a:p>
            <a:pPr algn="ctr"/>
            <a:r>
              <a:rPr lang="es-ES" sz="2400" b="1" dirty="0" smtClean="0"/>
              <a:t>icin caba harcarlar ve do</a:t>
            </a:r>
            <a:r>
              <a:rPr lang="tr-TR" sz="2400" b="1" dirty="0" smtClean="0"/>
              <a:t>ğ</a:t>
            </a:r>
            <a:r>
              <a:rPr lang="es-ES" sz="2400" b="1" dirty="0" smtClean="0"/>
              <a:t>ru karar verirler.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853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7843" y="1304764"/>
            <a:ext cx="2664297" cy="676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763688" y="357301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+mj-lt"/>
                <a:cs typeface="Calibri" pitchFamily="34" charset="0"/>
              </a:rPr>
              <a:t>“</a:t>
            </a:r>
            <a:r>
              <a:rPr lang="tr-TR" sz="2400" b="1" dirty="0" err="1">
                <a:latin typeface="+mj-lt"/>
                <a:cs typeface="Calibri" pitchFamily="34" charset="0"/>
              </a:rPr>
              <a:t>Andolsun</a:t>
            </a:r>
            <a:r>
              <a:rPr lang="tr-TR" sz="2400" b="1" dirty="0">
                <a:latin typeface="+mj-lt"/>
                <a:cs typeface="Calibri" pitchFamily="34" charset="0"/>
              </a:rPr>
              <a:t> biz </a:t>
            </a:r>
            <a:r>
              <a:rPr lang="tr-TR" sz="2400" b="1" dirty="0" smtClean="0">
                <a:latin typeface="+mj-lt"/>
                <a:cs typeface="Calibri" pitchFamily="34" charset="0"/>
              </a:rPr>
              <a:t>Lokman’a,                         Allah’a </a:t>
            </a:r>
            <a:r>
              <a:rPr lang="tr-TR" sz="2400" b="1" dirty="0">
                <a:latin typeface="+mj-lt"/>
                <a:cs typeface="Calibri" pitchFamily="34" charset="0"/>
              </a:rPr>
              <a:t>şükret! diyerek hikmet verdik. Şükreden ancak kendisi için şükretmiş olur. </a:t>
            </a:r>
            <a:r>
              <a:rPr lang="tr-TR" sz="2400" b="1" dirty="0" smtClean="0">
                <a:latin typeface="+mj-lt"/>
                <a:cs typeface="Calibri" pitchFamily="34" charset="0"/>
              </a:rPr>
              <a:t>Nankörlük eden </a:t>
            </a:r>
            <a:r>
              <a:rPr lang="tr-TR" sz="2400" b="1" dirty="0">
                <a:latin typeface="+mj-lt"/>
                <a:cs typeface="Calibri" pitchFamily="34" charset="0"/>
              </a:rPr>
              <a:t>de bilsin ki Allah hiçbir şeye muhtaç değildir, her türlü övgüye layıktır.” </a:t>
            </a:r>
            <a:r>
              <a:rPr lang="tr-TR" sz="2000" b="1" dirty="0">
                <a:latin typeface="+mj-lt"/>
                <a:cs typeface="Calibri" pitchFamily="34" charset="0"/>
              </a:rPr>
              <a:t>Lokman suresi, 12. ayet.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70125" y="1143603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Hz. Lokman (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Hz. Davut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Peygamber döneminde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yaşamış ve Allah tarafından 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övülmüş bilge bir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insandır.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431">
            <a:off x="6386332" y="3920535"/>
            <a:ext cx="1987960" cy="4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5693">
            <a:off x="-7526" y="737556"/>
            <a:ext cx="2922998" cy="81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70125" y="105273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Hz.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Lokman (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bilge kişiliğiyle insanlara sürekli doğru yolu göstermiştir. Yaptığı iyilikler ve</a:t>
            </a: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güzel konuşmalarıyla insanlara örnek olmuştur.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21266" y="364502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Kur’an-ı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Kerim’de Hz. Lokman’ın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bir baba olarak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oğluna öğütleri geniş yer tutmaktadır.</a:t>
            </a:r>
          </a:p>
        </p:txBody>
      </p:sp>
    </p:spTree>
    <p:extLst>
      <p:ext uri="{BB962C8B-B14F-4D97-AF65-F5344CB8AC3E}">
        <p14:creationId xmlns:p14="http://schemas.microsoft.com/office/powerpoint/2010/main" val="408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71604" y="1714488"/>
            <a:ext cx="6189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Hz. Lokman tıp doktoruydu. Araştırmayı ve öğrenmeyi </a:t>
            </a:r>
            <a:r>
              <a:rPr lang="tr-TR" sz="2800" dirty="0"/>
              <a:t>ç</a:t>
            </a:r>
            <a:r>
              <a:rPr lang="tr-TR" sz="2800" dirty="0" smtClean="0"/>
              <a:t>ok seviyordu. Etraflıca düşünmeden karar vermezdi. 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Allah, Hz. Lokman’ın oğluna yaptığı öğütlerle, İslam’ın evrensel mesajın</a:t>
            </a:r>
            <a:r>
              <a:rPr lang="tr-TR" sz="2800" dirty="0"/>
              <a:t>ı</a:t>
            </a:r>
            <a:r>
              <a:rPr lang="tr-TR" sz="2800" dirty="0" smtClean="0"/>
              <a:t> bizlere bir kez daha hatırlatmaktadır. Lokman’ın ilk olarak oğluna Allah’a ortak koşmak konusunda öğüt verdiğini görmekteyiz.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1538" y="1506264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/>
              <a:t>Allah’a ortak koşmak insan onuruna ve özgürlüğüne de büyük zarar verir. </a:t>
            </a:r>
          </a:p>
          <a:p>
            <a:pPr algn="ctr"/>
            <a:r>
              <a:rPr lang="tr-TR" sz="3600" b="1" dirty="0" smtClean="0"/>
              <a:t>“Lokman, oğluna öğüt vererek: Yavrucuğum! Allah’a ortak koşma! doğrusu şirk, büyük bir zulümdür, demişti.” </a:t>
            </a:r>
            <a:r>
              <a:rPr lang="tr-TR" sz="2800" i="1" dirty="0" smtClean="0"/>
              <a:t>(Lokman Suresi 13)</a:t>
            </a:r>
            <a:endParaRPr lang="tr-TR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3808" y="44624"/>
            <a:ext cx="3528392" cy="68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907704" y="1912275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+mj-lt"/>
                <a:cs typeface="Calibri" pitchFamily="34" charset="0"/>
              </a:rPr>
              <a:t>“Lokman, oğluna </a:t>
            </a:r>
            <a:r>
              <a:rPr lang="tr-TR" sz="3200" b="1" dirty="0" smtClean="0">
                <a:latin typeface="+mj-lt"/>
                <a:cs typeface="Calibri" pitchFamily="34" charset="0"/>
              </a:rPr>
              <a:t>                      öğüt </a:t>
            </a:r>
            <a:r>
              <a:rPr lang="tr-TR" sz="3200" b="1" dirty="0">
                <a:latin typeface="+mj-lt"/>
                <a:cs typeface="Calibri" pitchFamily="34" charset="0"/>
              </a:rPr>
              <a:t>vererek; </a:t>
            </a:r>
            <a:r>
              <a:rPr lang="tr-TR" sz="3200" b="1" dirty="0" smtClean="0">
                <a:latin typeface="+mj-lt"/>
                <a:cs typeface="Calibri" pitchFamily="34" charset="0"/>
              </a:rPr>
              <a:t>                 ‘</a:t>
            </a:r>
            <a:r>
              <a:rPr lang="tr-TR" sz="3200" b="1" dirty="0">
                <a:latin typeface="+mj-lt"/>
                <a:cs typeface="Calibri" pitchFamily="34" charset="0"/>
              </a:rPr>
              <a:t>Yavrucuğum! </a:t>
            </a:r>
            <a:r>
              <a:rPr lang="tr-TR" sz="3200" b="1" dirty="0" smtClean="0">
                <a:latin typeface="+mj-lt"/>
                <a:cs typeface="Calibri" pitchFamily="34" charset="0"/>
              </a:rPr>
              <a:t>                       Allah’a ortak koşma</a:t>
            </a:r>
            <a:r>
              <a:rPr lang="tr-TR" sz="3200" b="1" dirty="0">
                <a:latin typeface="+mj-lt"/>
                <a:cs typeface="Calibri" pitchFamily="34" charset="0"/>
              </a:rPr>
              <a:t>! Doğrusu şirk, büyük bir zulümdür.’ demişti.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325264" y="1111605"/>
            <a:ext cx="440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Hz. Lokman’ın Oğluna Öğütleri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60" y="152633"/>
            <a:ext cx="3356583" cy="504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756" y="-63388"/>
            <a:ext cx="4392488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930245" y="1437454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Biz insana, ana-babasına iyi davranmasını tavsiye etmişizdir.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Çünkü anası onu nice sıkıntılara katlanarak taşımıştır. Sütten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ayrılması da iki yıl içinde olur. (İşte bunun için) önce bana,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sonra da ana-babana şükret, diye tavsiyede bulunmuşuzdur.</a:t>
            </a:r>
          </a:p>
          <a:p>
            <a:pPr algn="ctr"/>
            <a:r>
              <a:rPr lang="tr-TR" sz="2800" b="1" dirty="0">
                <a:latin typeface="+mj-lt"/>
                <a:cs typeface="Calibri" pitchFamily="34" charset="0"/>
              </a:rPr>
              <a:t>Dönüş ancak banadır.</a:t>
            </a:r>
          </a:p>
        </p:txBody>
      </p:sp>
    </p:spTree>
    <p:extLst>
      <p:ext uri="{BB962C8B-B14F-4D97-AF65-F5344CB8AC3E}">
        <p14:creationId xmlns:p14="http://schemas.microsoft.com/office/powerpoint/2010/main" val="8209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227</TotalTime>
  <Words>643</Words>
  <Application>Microsoft Office PowerPoint</Application>
  <PresentationFormat>Ekran Gösterisi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Calligraph421 BT</vt:lpstr>
      <vt:lpstr>Garamond</vt:lpstr>
      <vt:lpstr>Wingdings</vt:lpstr>
      <vt:lpstr>Moda Tasarımı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osmanlı</dc:creator>
  <cp:lastModifiedBy>MN_Dizgi-2</cp:lastModifiedBy>
  <cp:revision>28</cp:revision>
  <dcterms:created xsi:type="dcterms:W3CDTF">2012-02-12T10:16:22Z</dcterms:created>
  <dcterms:modified xsi:type="dcterms:W3CDTF">2021-09-21T13:04:34Z</dcterms:modified>
</cp:coreProperties>
</file>