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1D0"/>
    <a:srgbClr val="FADFCE"/>
    <a:srgbClr val="F8D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9F719EF8-942D-436A-9634-F30143F64B03}" type="datetimeFigureOut">
              <a:rPr lang="tr-TR" smtClean="0"/>
              <a:t>9.08.2019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436891-FF0E-46B1-92FE-6C516BFBE5EC}" type="slidenum">
              <a:rPr lang="tr-TR" smtClean="0"/>
              <a:t>‹#›</a:t>
            </a:fld>
            <a:endParaRPr lang="tr-TR"/>
          </a:p>
        </p:txBody>
      </p:sp>
    </p:spTree>
    <p:extLst>
      <p:ext uri="{BB962C8B-B14F-4D97-AF65-F5344CB8AC3E}">
        <p14:creationId xmlns:p14="http://schemas.microsoft.com/office/powerpoint/2010/main" val="299529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F719EF8-942D-436A-9634-F30143F64B03}" type="datetimeFigureOut">
              <a:rPr lang="tr-TR" smtClean="0"/>
              <a:t>9.08.2019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436891-FF0E-46B1-92FE-6C516BFBE5EC}" type="slidenum">
              <a:rPr lang="tr-TR" smtClean="0"/>
              <a:t>‹#›</a:t>
            </a:fld>
            <a:endParaRPr lang="tr-TR"/>
          </a:p>
        </p:txBody>
      </p:sp>
    </p:spTree>
    <p:extLst>
      <p:ext uri="{BB962C8B-B14F-4D97-AF65-F5344CB8AC3E}">
        <p14:creationId xmlns:p14="http://schemas.microsoft.com/office/powerpoint/2010/main" val="141875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F719EF8-942D-436A-9634-F30143F64B03}" type="datetimeFigureOut">
              <a:rPr lang="tr-TR" smtClean="0"/>
              <a:t>9.08.2019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436891-FF0E-46B1-92FE-6C516BFBE5EC}" type="slidenum">
              <a:rPr lang="tr-TR" smtClean="0"/>
              <a:t>‹#›</a:t>
            </a:fld>
            <a:endParaRPr lang="tr-TR"/>
          </a:p>
        </p:txBody>
      </p:sp>
    </p:spTree>
    <p:extLst>
      <p:ext uri="{BB962C8B-B14F-4D97-AF65-F5344CB8AC3E}">
        <p14:creationId xmlns:p14="http://schemas.microsoft.com/office/powerpoint/2010/main" val="22246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F719EF8-942D-436A-9634-F30143F64B03}" type="datetimeFigureOut">
              <a:rPr lang="tr-TR" smtClean="0"/>
              <a:t>9.08.2019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436891-FF0E-46B1-92FE-6C516BFBE5EC}" type="slidenum">
              <a:rPr lang="tr-TR" smtClean="0"/>
              <a:t>‹#›</a:t>
            </a:fld>
            <a:endParaRPr lang="tr-TR"/>
          </a:p>
        </p:txBody>
      </p:sp>
    </p:spTree>
    <p:extLst>
      <p:ext uri="{BB962C8B-B14F-4D97-AF65-F5344CB8AC3E}">
        <p14:creationId xmlns:p14="http://schemas.microsoft.com/office/powerpoint/2010/main" val="302703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9F719EF8-942D-436A-9634-F30143F64B03}" type="datetimeFigureOut">
              <a:rPr lang="tr-TR" smtClean="0"/>
              <a:t>9.08.2019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436891-FF0E-46B1-92FE-6C516BFBE5EC}" type="slidenum">
              <a:rPr lang="tr-TR" smtClean="0"/>
              <a:t>‹#›</a:t>
            </a:fld>
            <a:endParaRPr lang="tr-TR"/>
          </a:p>
        </p:txBody>
      </p:sp>
    </p:spTree>
    <p:extLst>
      <p:ext uri="{BB962C8B-B14F-4D97-AF65-F5344CB8AC3E}">
        <p14:creationId xmlns:p14="http://schemas.microsoft.com/office/powerpoint/2010/main" val="17970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F719EF8-942D-436A-9634-F30143F64B03}" type="datetimeFigureOut">
              <a:rPr lang="tr-TR" smtClean="0"/>
              <a:t>9.08.2019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436891-FF0E-46B1-92FE-6C516BFBE5EC}" type="slidenum">
              <a:rPr lang="tr-TR" smtClean="0"/>
              <a:t>‹#›</a:t>
            </a:fld>
            <a:endParaRPr lang="tr-TR"/>
          </a:p>
        </p:txBody>
      </p:sp>
    </p:spTree>
    <p:extLst>
      <p:ext uri="{BB962C8B-B14F-4D97-AF65-F5344CB8AC3E}">
        <p14:creationId xmlns:p14="http://schemas.microsoft.com/office/powerpoint/2010/main" val="100156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F719EF8-942D-436A-9634-F30143F64B03}" type="datetimeFigureOut">
              <a:rPr lang="tr-TR" smtClean="0"/>
              <a:t>9.08.2019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D436891-FF0E-46B1-92FE-6C516BFBE5EC}" type="slidenum">
              <a:rPr lang="tr-TR" smtClean="0"/>
              <a:t>‹#›</a:t>
            </a:fld>
            <a:endParaRPr lang="tr-TR"/>
          </a:p>
        </p:txBody>
      </p:sp>
    </p:spTree>
    <p:extLst>
      <p:ext uri="{BB962C8B-B14F-4D97-AF65-F5344CB8AC3E}">
        <p14:creationId xmlns:p14="http://schemas.microsoft.com/office/powerpoint/2010/main" val="429180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F719EF8-942D-436A-9634-F30143F64B03}" type="datetimeFigureOut">
              <a:rPr lang="tr-TR" smtClean="0"/>
              <a:t>9.08.2019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D436891-FF0E-46B1-92FE-6C516BFBE5EC}" type="slidenum">
              <a:rPr lang="tr-TR" smtClean="0"/>
              <a:t>‹#›</a:t>
            </a:fld>
            <a:endParaRPr lang="tr-TR"/>
          </a:p>
        </p:txBody>
      </p:sp>
    </p:spTree>
    <p:extLst>
      <p:ext uri="{BB962C8B-B14F-4D97-AF65-F5344CB8AC3E}">
        <p14:creationId xmlns:p14="http://schemas.microsoft.com/office/powerpoint/2010/main" val="511905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F719EF8-942D-436A-9634-F30143F64B03}" type="datetimeFigureOut">
              <a:rPr lang="tr-TR" smtClean="0"/>
              <a:t>9.08.2019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D436891-FF0E-46B1-92FE-6C516BFBE5EC}" type="slidenum">
              <a:rPr lang="tr-TR" smtClean="0"/>
              <a:t>‹#›</a:t>
            </a:fld>
            <a:endParaRPr lang="tr-TR"/>
          </a:p>
        </p:txBody>
      </p:sp>
    </p:spTree>
    <p:extLst>
      <p:ext uri="{BB962C8B-B14F-4D97-AF65-F5344CB8AC3E}">
        <p14:creationId xmlns:p14="http://schemas.microsoft.com/office/powerpoint/2010/main" val="218712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F719EF8-942D-436A-9634-F30143F64B03}" type="datetimeFigureOut">
              <a:rPr lang="tr-TR" smtClean="0"/>
              <a:t>9.08.2019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436891-FF0E-46B1-92FE-6C516BFBE5EC}" type="slidenum">
              <a:rPr lang="tr-TR" smtClean="0"/>
              <a:t>‹#›</a:t>
            </a:fld>
            <a:endParaRPr lang="tr-TR"/>
          </a:p>
        </p:txBody>
      </p:sp>
    </p:spTree>
    <p:extLst>
      <p:ext uri="{BB962C8B-B14F-4D97-AF65-F5344CB8AC3E}">
        <p14:creationId xmlns:p14="http://schemas.microsoft.com/office/powerpoint/2010/main" val="286726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F719EF8-942D-436A-9634-F30143F64B03}" type="datetimeFigureOut">
              <a:rPr lang="tr-TR" smtClean="0"/>
              <a:t>9.08.2019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436891-FF0E-46B1-92FE-6C516BFBE5EC}" type="slidenum">
              <a:rPr lang="tr-TR" smtClean="0"/>
              <a:t>‹#›</a:t>
            </a:fld>
            <a:endParaRPr lang="tr-TR"/>
          </a:p>
        </p:txBody>
      </p:sp>
    </p:spTree>
    <p:extLst>
      <p:ext uri="{BB962C8B-B14F-4D97-AF65-F5344CB8AC3E}">
        <p14:creationId xmlns:p14="http://schemas.microsoft.com/office/powerpoint/2010/main" val="80296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19EF8-942D-436A-9634-F30143F64B03}" type="datetimeFigureOut">
              <a:rPr lang="tr-TR" smtClean="0"/>
              <a:t>9.08.2019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36891-FF0E-46B1-92FE-6C516BFBE5EC}" type="slidenum">
              <a:rPr lang="tr-TR" smtClean="0"/>
              <a:t>‹#›</a:t>
            </a:fld>
            <a:endParaRPr lang="tr-TR"/>
          </a:p>
        </p:txBody>
      </p:sp>
    </p:spTree>
    <p:extLst>
      <p:ext uri="{BB962C8B-B14F-4D97-AF65-F5344CB8AC3E}">
        <p14:creationId xmlns:p14="http://schemas.microsoft.com/office/powerpoint/2010/main" val="710250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12192000" cy="6949440"/>
          </a:xfrm>
          <a:prstGeom prst="rect">
            <a:avLst/>
          </a:prstGeom>
        </p:spPr>
      </p:pic>
      <p:sp>
        <p:nvSpPr>
          <p:cNvPr id="2" name="Metin kutusu 1"/>
          <p:cNvSpPr txBox="1"/>
          <p:nvPr/>
        </p:nvSpPr>
        <p:spPr>
          <a:xfrm>
            <a:off x="448235" y="313765"/>
            <a:ext cx="3164541" cy="369332"/>
          </a:xfrm>
          <a:prstGeom prst="rect">
            <a:avLst/>
          </a:prstGeom>
          <a:noFill/>
        </p:spPr>
        <p:txBody>
          <a:bodyPr wrap="square" rtlCol="0">
            <a:spAutoFit/>
          </a:bodyPr>
          <a:lstStyle/>
          <a:p>
            <a:r>
              <a:rPr lang="tr-TR" dirty="0" smtClean="0">
                <a:hlinkClick r:id="rId3"/>
              </a:rPr>
              <a:t>www.egitimhane.com</a:t>
            </a:r>
            <a:r>
              <a:rPr lang="tr-TR" dirty="0" smtClean="0"/>
              <a:t> </a:t>
            </a:r>
            <a:endParaRPr lang="tr-TR" dirty="0"/>
          </a:p>
        </p:txBody>
      </p:sp>
    </p:spTree>
    <p:extLst>
      <p:ext uri="{BB962C8B-B14F-4D97-AF65-F5344CB8AC3E}">
        <p14:creationId xmlns:p14="http://schemas.microsoft.com/office/powerpoint/2010/main" val="40543310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9788" y="365126"/>
            <a:ext cx="6096589" cy="745218"/>
          </a:xfrm>
        </p:spPr>
        <p:style>
          <a:lnRef idx="2">
            <a:schemeClr val="accent2">
              <a:shade val="50000"/>
            </a:schemeClr>
          </a:lnRef>
          <a:fillRef idx="1">
            <a:schemeClr val="accent2"/>
          </a:fillRef>
          <a:effectRef idx="0">
            <a:schemeClr val="accent2"/>
          </a:effectRef>
          <a:fontRef idx="minor">
            <a:schemeClr val="lt1"/>
          </a:fontRef>
        </p:style>
        <p:txBody>
          <a:bodyPr anchor="t">
            <a:normAutofit fontScale="90000"/>
          </a:bodyPr>
          <a:lstStyle/>
          <a:p>
            <a:pPr algn="ctr"/>
            <a:r>
              <a:rPr lang="tr-TR" sz="3600" b="1" dirty="0">
                <a:latin typeface="Palatino Linotype" panose="02040502050505030304" pitchFamily="18" charset="0"/>
              </a:rPr>
              <a:t>İletişim ve Konuşma Adabı</a:t>
            </a:r>
            <a:r>
              <a:rPr lang="tr-TR" dirty="0"/>
              <a:t/>
            </a:r>
            <a:br>
              <a:rPr lang="tr-TR" dirty="0"/>
            </a:br>
            <a:endParaRPr lang="tr-TR" dirty="0"/>
          </a:p>
        </p:txBody>
      </p:sp>
      <p:sp>
        <p:nvSpPr>
          <p:cNvPr id="5" name="Metin Yer Tutucusu 4"/>
          <p:cNvSpPr>
            <a:spLocks noGrp="1"/>
          </p:cNvSpPr>
          <p:nvPr>
            <p:ph type="body" idx="1"/>
          </p:nvPr>
        </p:nvSpPr>
        <p:spPr>
          <a:xfrm>
            <a:off x="839788" y="1110344"/>
            <a:ext cx="6096589" cy="940525"/>
          </a:xfrm>
        </p:spPr>
        <p:style>
          <a:lnRef idx="3">
            <a:schemeClr val="lt1"/>
          </a:lnRef>
          <a:fillRef idx="1">
            <a:schemeClr val="accent5"/>
          </a:fillRef>
          <a:effectRef idx="1">
            <a:schemeClr val="accent5"/>
          </a:effectRef>
          <a:fontRef idx="minor">
            <a:schemeClr val="lt1"/>
          </a:fontRef>
        </p:style>
        <p:txBody>
          <a:bodyPr anchor="t"/>
          <a:lstStyle/>
          <a:p>
            <a:r>
              <a:rPr lang="tr-TR" dirty="0"/>
              <a:t>“Ağzından çıkanı kulağı duymamak” deyiminden ne anlıyorsunuz?</a:t>
            </a:r>
          </a:p>
        </p:txBody>
      </p:sp>
      <p:pic>
        <p:nvPicPr>
          <p:cNvPr id="12" name="İçerik Yer Tutucusu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6218" y="1123258"/>
            <a:ext cx="1091248" cy="914696"/>
          </a:xfrm>
        </p:spPr>
      </p:pic>
      <p:pic>
        <p:nvPicPr>
          <p:cNvPr id="9" name="İçerik Yer Tutucusu 8"/>
          <p:cNvPicPr>
            <a:picLocks noGrp="1" noChangeAspect="1"/>
          </p:cNvPicPr>
          <p:nvPr>
            <p:ph sz="quarter" idx="4"/>
          </p:nvPr>
        </p:nvPicPr>
        <p:blipFill>
          <a:blip r:embed="rId3"/>
          <a:stretch>
            <a:fillRect/>
          </a:stretch>
        </p:blipFill>
        <p:spPr>
          <a:xfrm>
            <a:off x="7132320" y="365125"/>
            <a:ext cx="4180114" cy="5824537"/>
          </a:xfrm>
          <a:prstGeom prst="rect">
            <a:avLst/>
          </a:prstGeom>
        </p:spPr>
      </p:pic>
      <p:sp>
        <p:nvSpPr>
          <p:cNvPr id="13" name="Dikdörtgen 12"/>
          <p:cNvSpPr/>
          <p:nvPr/>
        </p:nvSpPr>
        <p:spPr>
          <a:xfrm>
            <a:off x="840377" y="2168214"/>
            <a:ext cx="6096000" cy="76944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tr-TR" sz="2200" dirty="0">
                <a:latin typeface="Palatino Linotype" panose="02040502050505030304" pitchFamily="18" charset="0"/>
              </a:rPr>
              <a:t>İnsanlar arasındaki iletişimi </a:t>
            </a:r>
            <a:r>
              <a:rPr lang="tr-TR" sz="2200" dirty="0" smtClean="0">
                <a:latin typeface="Palatino Linotype" panose="02040502050505030304" pitchFamily="18" charset="0"/>
              </a:rPr>
              <a:t>sağlayan en </a:t>
            </a:r>
            <a:r>
              <a:rPr lang="tr-TR" sz="2200" dirty="0">
                <a:latin typeface="Palatino Linotype" panose="02040502050505030304" pitchFamily="18" charset="0"/>
              </a:rPr>
              <a:t>temel yol konuşmadır.</a:t>
            </a:r>
          </a:p>
        </p:txBody>
      </p:sp>
      <p:sp>
        <p:nvSpPr>
          <p:cNvPr id="14" name="Dikdörtgen 13"/>
          <p:cNvSpPr/>
          <p:nvPr/>
        </p:nvSpPr>
        <p:spPr>
          <a:xfrm>
            <a:off x="840377" y="2974667"/>
            <a:ext cx="6096000" cy="110799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tr-TR" sz="2200" dirty="0">
                <a:latin typeface="Palatino Linotype" panose="02040502050505030304" pitchFamily="18" charset="0"/>
              </a:rPr>
              <a:t>Konuşurken </a:t>
            </a:r>
            <a:r>
              <a:rPr lang="tr-TR" sz="2200" dirty="0" smtClean="0">
                <a:latin typeface="Palatino Linotype" panose="02040502050505030304" pitchFamily="18" charset="0"/>
              </a:rPr>
              <a:t>kullandığımız ifadeleri</a:t>
            </a:r>
            <a:r>
              <a:rPr lang="tr-TR" sz="2200" dirty="0">
                <a:latin typeface="Palatino Linotype" panose="02040502050505030304" pitchFamily="18" charset="0"/>
              </a:rPr>
              <a:t>, ses tonumuzu, </a:t>
            </a:r>
            <a:r>
              <a:rPr lang="tr-TR" sz="2200" dirty="0" smtClean="0">
                <a:latin typeface="Palatino Linotype" panose="02040502050505030304" pitchFamily="18" charset="0"/>
              </a:rPr>
              <a:t>hareketlerimizi doğru </a:t>
            </a:r>
            <a:r>
              <a:rPr lang="tr-TR" sz="2200" dirty="0">
                <a:latin typeface="Palatino Linotype" panose="02040502050505030304" pitchFamily="18" charset="0"/>
              </a:rPr>
              <a:t>seçersek kendimizi daha iyi anlatabiliriz.</a:t>
            </a:r>
          </a:p>
        </p:txBody>
      </p:sp>
      <p:sp>
        <p:nvSpPr>
          <p:cNvPr id="15" name="Dikdörtgen 14"/>
          <p:cNvSpPr/>
          <p:nvPr/>
        </p:nvSpPr>
        <p:spPr>
          <a:xfrm>
            <a:off x="814251" y="4127628"/>
            <a:ext cx="6096000" cy="110799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tr-TR" sz="2200" dirty="0">
                <a:latin typeface="Palatino Linotype" panose="02040502050505030304" pitchFamily="18" charset="0"/>
              </a:rPr>
              <a:t>İnsanları kırmadan, onlara </a:t>
            </a:r>
            <a:r>
              <a:rPr lang="tr-TR" sz="2200" dirty="0" smtClean="0">
                <a:latin typeface="Palatino Linotype" panose="02040502050505030304" pitchFamily="18" charset="0"/>
              </a:rPr>
              <a:t>değer verdiğimizi </a:t>
            </a:r>
            <a:r>
              <a:rPr lang="tr-TR" sz="2200" dirty="0">
                <a:latin typeface="Palatino Linotype" panose="02040502050505030304" pitchFamily="18" charset="0"/>
              </a:rPr>
              <a:t>hissettirerek </a:t>
            </a:r>
            <a:r>
              <a:rPr lang="tr-TR" sz="2200" dirty="0" smtClean="0">
                <a:latin typeface="Palatino Linotype" panose="02040502050505030304" pitchFamily="18" charset="0"/>
              </a:rPr>
              <a:t>konuştuğumuzda onlar </a:t>
            </a:r>
            <a:r>
              <a:rPr lang="tr-TR" sz="2200" dirty="0">
                <a:latin typeface="Palatino Linotype" panose="02040502050505030304" pitchFamily="18" charset="0"/>
              </a:rPr>
              <a:t>üzerinde daha çok etkili oluruz.</a:t>
            </a:r>
          </a:p>
        </p:txBody>
      </p:sp>
      <p:sp>
        <p:nvSpPr>
          <p:cNvPr id="16" name="Dikdörtgen 15"/>
          <p:cNvSpPr/>
          <p:nvPr/>
        </p:nvSpPr>
        <p:spPr>
          <a:xfrm>
            <a:off x="814251" y="5272636"/>
            <a:ext cx="6096000" cy="14465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tr-TR" sz="2200" dirty="0">
                <a:latin typeface="Palatino Linotype" panose="02040502050505030304" pitchFamily="18" charset="0"/>
              </a:rPr>
              <a:t>Konuşma adabına uygun </a:t>
            </a:r>
            <a:r>
              <a:rPr lang="tr-TR" sz="2200" dirty="0" smtClean="0">
                <a:latin typeface="Palatino Linotype" panose="02040502050505030304" pitchFamily="18" charset="0"/>
              </a:rPr>
              <a:t>davranmanın ilk </a:t>
            </a:r>
            <a:r>
              <a:rPr lang="tr-TR" sz="2200" dirty="0">
                <a:latin typeface="Palatino Linotype" panose="02040502050505030304" pitchFamily="18" charset="0"/>
              </a:rPr>
              <a:t>şartı doğru sözlü olmaktır. </a:t>
            </a:r>
            <a:r>
              <a:rPr lang="tr-TR" sz="2200" dirty="0" smtClean="0">
                <a:latin typeface="Palatino Linotype" panose="02040502050505030304" pitchFamily="18" charset="0"/>
              </a:rPr>
              <a:t>Konuşmalarımızda </a:t>
            </a:r>
            <a:r>
              <a:rPr lang="tr-TR" sz="2200" b="1" dirty="0" smtClean="0">
                <a:solidFill>
                  <a:srgbClr val="0070C0"/>
                </a:solidFill>
                <a:latin typeface="Palatino Linotype" panose="02040502050505030304" pitchFamily="18" charset="0"/>
              </a:rPr>
              <a:t>yalandan </a:t>
            </a:r>
            <a:r>
              <a:rPr lang="tr-TR" sz="2200" b="1" dirty="0">
                <a:solidFill>
                  <a:srgbClr val="0070C0"/>
                </a:solidFill>
                <a:latin typeface="Palatino Linotype" panose="02040502050505030304" pitchFamily="18" charset="0"/>
              </a:rPr>
              <a:t>uzak durmalı</a:t>
            </a:r>
            <a:r>
              <a:rPr lang="tr-TR" sz="2200" dirty="0">
                <a:latin typeface="Palatino Linotype" panose="02040502050505030304" pitchFamily="18" charset="0"/>
              </a:rPr>
              <a:t>, </a:t>
            </a:r>
            <a:r>
              <a:rPr lang="tr-TR" sz="2200" dirty="0" smtClean="0">
                <a:latin typeface="Palatino Linotype" panose="02040502050505030304" pitchFamily="18" charset="0"/>
              </a:rPr>
              <a:t>dürüstlükten vazgeçmemeliyiz</a:t>
            </a:r>
            <a:r>
              <a:rPr lang="tr-TR" sz="2200" dirty="0">
                <a:latin typeface="Palatino Linotype" panose="02040502050505030304" pitchFamily="18" charset="0"/>
              </a:rPr>
              <a:t>.</a:t>
            </a:r>
          </a:p>
        </p:txBody>
      </p:sp>
    </p:spTree>
    <p:extLst>
      <p:ext uri="{BB962C8B-B14F-4D97-AF65-F5344CB8AC3E}">
        <p14:creationId xmlns:p14="http://schemas.microsoft.com/office/powerpoint/2010/main" val="34852084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80">
                                          <p:stCondLst>
                                            <p:cond delay="0"/>
                                          </p:stCondLst>
                                        </p:cTn>
                                        <p:tgtEl>
                                          <p:spTgt spid="14"/>
                                        </p:tgtEl>
                                      </p:cBhvr>
                                    </p:animEffect>
                                    <p:anim calcmode="lin" valueType="num">
                                      <p:cBhvr>
                                        <p:cTn id="4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1" dur="26">
                                          <p:stCondLst>
                                            <p:cond delay="650"/>
                                          </p:stCondLst>
                                        </p:cTn>
                                        <p:tgtEl>
                                          <p:spTgt spid="14"/>
                                        </p:tgtEl>
                                      </p:cBhvr>
                                      <p:to x="100000" y="60000"/>
                                    </p:animScale>
                                    <p:animScale>
                                      <p:cBhvr>
                                        <p:cTn id="52" dur="166" decel="50000">
                                          <p:stCondLst>
                                            <p:cond delay="676"/>
                                          </p:stCondLst>
                                        </p:cTn>
                                        <p:tgtEl>
                                          <p:spTgt spid="14"/>
                                        </p:tgtEl>
                                      </p:cBhvr>
                                      <p:to x="100000" y="100000"/>
                                    </p:animScale>
                                    <p:animScale>
                                      <p:cBhvr>
                                        <p:cTn id="53" dur="26">
                                          <p:stCondLst>
                                            <p:cond delay="1312"/>
                                          </p:stCondLst>
                                        </p:cTn>
                                        <p:tgtEl>
                                          <p:spTgt spid="14"/>
                                        </p:tgtEl>
                                      </p:cBhvr>
                                      <p:to x="100000" y="80000"/>
                                    </p:animScale>
                                    <p:animScale>
                                      <p:cBhvr>
                                        <p:cTn id="54" dur="166" decel="50000">
                                          <p:stCondLst>
                                            <p:cond delay="1338"/>
                                          </p:stCondLst>
                                        </p:cTn>
                                        <p:tgtEl>
                                          <p:spTgt spid="14"/>
                                        </p:tgtEl>
                                      </p:cBhvr>
                                      <p:to x="100000" y="100000"/>
                                    </p:animScale>
                                    <p:animScale>
                                      <p:cBhvr>
                                        <p:cTn id="55" dur="26">
                                          <p:stCondLst>
                                            <p:cond delay="1642"/>
                                          </p:stCondLst>
                                        </p:cTn>
                                        <p:tgtEl>
                                          <p:spTgt spid="14"/>
                                        </p:tgtEl>
                                      </p:cBhvr>
                                      <p:to x="100000" y="90000"/>
                                    </p:animScale>
                                    <p:animScale>
                                      <p:cBhvr>
                                        <p:cTn id="56" dur="166" decel="50000">
                                          <p:stCondLst>
                                            <p:cond delay="1668"/>
                                          </p:stCondLst>
                                        </p:cTn>
                                        <p:tgtEl>
                                          <p:spTgt spid="14"/>
                                        </p:tgtEl>
                                      </p:cBhvr>
                                      <p:to x="100000" y="100000"/>
                                    </p:animScale>
                                    <p:animScale>
                                      <p:cBhvr>
                                        <p:cTn id="57" dur="26">
                                          <p:stCondLst>
                                            <p:cond delay="1808"/>
                                          </p:stCondLst>
                                        </p:cTn>
                                        <p:tgtEl>
                                          <p:spTgt spid="14"/>
                                        </p:tgtEl>
                                      </p:cBhvr>
                                      <p:to x="100000" y="95000"/>
                                    </p:animScale>
                                    <p:animScale>
                                      <p:cBhvr>
                                        <p:cTn id="58" dur="166" decel="50000">
                                          <p:stCondLst>
                                            <p:cond delay="1834"/>
                                          </p:stCondLst>
                                        </p:cTn>
                                        <p:tgtEl>
                                          <p:spTgt spid="14"/>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80">
                                          <p:stCondLst>
                                            <p:cond delay="0"/>
                                          </p:stCondLst>
                                        </p:cTn>
                                        <p:tgtEl>
                                          <p:spTgt spid="15"/>
                                        </p:tgtEl>
                                      </p:cBhvr>
                                    </p:animEffect>
                                    <p:anim calcmode="lin" valueType="num">
                                      <p:cBhvr>
                                        <p:cTn id="6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9" dur="26">
                                          <p:stCondLst>
                                            <p:cond delay="650"/>
                                          </p:stCondLst>
                                        </p:cTn>
                                        <p:tgtEl>
                                          <p:spTgt spid="15"/>
                                        </p:tgtEl>
                                      </p:cBhvr>
                                      <p:to x="100000" y="60000"/>
                                    </p:animScale>
                                    <p:animScale>
                                      <p:cBhvr>
                                        <p:cTn id="70" dur="166" decel="50000">
                                          <p:stCondLst>
                                            <p:cond delay="676"/>
                                          </p:stCondLst>
                                        </p:cTn>
                                        <p:tgtEl>
                                          <p:spTgt spid="15"/>
                                        </p:tgtEl>
                                      </p:cBhvr>
                                      <p:to x="100000" y="100000"/>
                                    </p:animScale>
                                    <p:animScale>
                                      <p:cBhvr>
                                        <p:cTn id="71" dur="26">
                                          <p:stCondLst>
                                            <p:cond delay="1312"/>
                                          </p:stCondLst>
                                        </p:cTn>
                                        <p:tgtEl>
                                          <p:spTgt spid="15"/>
                                        </p:tgtEl>
                                      </p:cBhvr>
                                      <p:to x="100000" y="80000"/>
                                    </p:animScale>
                                    <p:animScale>
                                      <p:cBhvr>
                                        <p:cTn id="72" dur="166" decel="50000">
                                          <p:stCondLst>
                                            <p:cond delay="1338"/>
                                          </p:stCondLst>
                                        </p:cTn>
                                        <p:tgtEl>
                                          <p:spTgt spid="15"/>
                                        </p:tgtEl>
                                      </p:cBhvr>
                                      <p:to x="100000" y="100000"/>
                                    </p:animScale>
                                    <p:animScale>
                                      <p:cBhvr>
                                        <p:cTn id="73" dur="26">
                                          <p:stCondLst>
                                            <p:cond delay="1642"/>
                                          </p:stCondLst>
                                        </p:cTn>
                                        <p:tgtEl>
                                          <p:spTgt spid="15"/>
                                        </p:tgtEl>
                                      </p:cBhvr>
                                      <p:to x="100000" y="90000"/>
                                    </p:animScale>
                                    <p:animScale>
                                      <p:cBhvr>
                                        <p:cTn id="74" dur="166" decel="50000">
                                          <p:stCondLst>
                                            <p:cond delay="1668"/>
                                          </p:stCondLst>
                                        </p:cTn>
                                        <p:tgtEl>
                                          <p:spTgt spid="15"/>
                                        </p:tgtEl>
                                      </p:cBhvr>
                                      <p:to x="100000" y="100000"/>
                                    </p:animScale>
                                    <p:animScale>
                                      <p:cBhvr>
                                        <p:cTn id="75" dur="26">
                                          <p:stCondLst>
                                            <p:cond delay="1808"/>
                                          </p:stCondLst>
                                        </p:cTn>
                                        <p:tgtEl>
                                          <p:spTgt spid="15"/>
                                        </p:tgtEl>
                                      </p:cBhvr>
                                      <p:to x="100000" y="95000"/>
                                    </p:animScale>
                                    <p:animScale>
                                      <p:cBhvr>
                                        <p:cTn id="76" dur="166" decel="50000">
                                          <p:stCondLst>
                                            <p:cond delay="1834"/>
                                          </p:stCondLst>
                                        </p:cTn>
                                        <p:tgtEl>
                                          <p:spTgt spid="15"/>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sz="quarter" idx="3"/>
          </p:nvPr>
        </p:nvSpPr>
        <p:spPr>
          <a:xfrm>
            <a:off x="5544457" y="246743"/>
            <a:ext cx="6420531" cy="740228"/>
          </a:xfrm>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algn="ctr"/>
            <a:r>
              <a:rPr lang="tr-TR" dirty="0" smtClean="0">
                <a:latin typeface="Palatino Linotype" panose="02040502050505030304" pitchFamily="18" charset="0"/>
              </a:rPr>
              <a:t>Yandaki Hadis-i Şerif’i değerlendirelim</a:t>
            </a:r>
            <a:endParaRPr lang="tr-TR" dirty="0">
              <a:latin typeface="Palatino Linotype" panose="02040502050505030304" pitchFamily="18" charset="0"/>
            </a:endParaRPr>
          </a:p>
        </p:txBody>
      </p:sp>
      <p:sp>
        <p:nvSpPr>
          <p:cNvPr id="6" name="İçerik Yer Tutucusu 5"/>
          <p:cNvSpPr>
            <a:spLocks noGrp="1"/>
          </p:cNvSpPr>
          <p:nvPr>
            <p:ph sz="quarter" idx="4"/>
          </p:nvPr>
        </p:nvSpPr>
        <p:spPr>
          <a:xfrm>
            <a:off x="5544457" y="1170896"/>
            <a:ext cx="6420531" cy="5258932"/>
          </a:xfrm>
        </p:spPr>
        <p:style>
          <a:lnRef idx="1">
            <a:schemeClr val="accent4"/>
          </a:lnRef>
          <a:fillRef idx="2">
            <a:schemeClr val="accent4"/>
          </a:fillRef>
          <a:effectRef idx="1">
            <a:schemeClr val="accent4"/>
          </a:effectRef>
          <a:fontRef idx="minor">
            <a:schemeClr val="dk1"/>
          </a:fontRef>
        </p:style>
        <p:txBody>
          <a:bodyPr>
            <a:noAutofit/>
          </a:bodyPr>
          <a:lstStyle/>
          <a:p>
            <a:r>
              <a:rPr lang="tr-TR" sz="2400" dirty="0" smtClean="0">
                <a:latin typeface="Palatino Linotype" panose="02040502050505030304" pitchFamily="18" charset="0"/>
              </a:rPr>
              <a:t>Doğru sözlü ve güvenilir olmalıyız.</a:t>
            </a:r>
          </a:p>
          <a:p>
            <a:r>
              <a:rPr lang="tr-TR" sz="2400" dirty="0" smtClean="0">
                <a:latin typeface="Palatino Linotype" panose="02040502050505030304" pitchFamily="18" charset="0"/>
              </a:rPr>
              <a:t>Konuşurken kırıcı ve itici tarzda konuşmamalıyız.</a:t>
            </a:r>
          </a:p>
          <a:p>
            <a:r>
              <a:rPr lang="tr-TR" sz="2400" dirty="0" smtClean="0">
                <a:latin typeface="Palatino Linotype" panose="02040502050505030304" pitchFamily="18" charset="0"/>
              </a:rPr>
              <a:t>Kötü söz ve ifadelerden uzak durmalıyız.</a:t>
            </a:r>
          </a:p>
          <a:p>
            <a:r>
              <a:rPr lang="tr-TR" sz="2400" dirty="0" smtClean="0">
                <a:latin typeface="Palatino Linotype" panose="02040502050505030304" pitchFamily="18" charset="0"/>
              </a:rPr>
              <a:t>Konuşmalarımızı karşımızdaki kişinin anlayacağı şekilde seçmeliyiz.</a:t>
            </a:r>
          </a:p>
          <a:p>
            <a:r>
              <a:rPr lang="tr-TR" sz="2400" dirty="0" smtClean="0">
                <a:latin typeface="Palatino Linotype" panose="02040502050505030304" pitchFamily="18" charset="0"/>
              </a:rPr>
              <a:t>Toplum içinde gizli konuşmalar yapmamalıyız. </a:t>
            </a:r>
          </a:p>
          <a:p>
            <a:pPr marL="0" indent="0">
              <a:buNone/>
            </a:pPr>
            <a:r>
              <a:rPr lang="tr-TR" sz="2400" dirty="0" smtClean="0">
                <a:latin typeface="Palatino Linotype" panose="02040502050505030304" pitchFamily="18" charset="0"/>
              </a:rPr>
              <a:t>Hz</a:t>
            </a:r>
            <a:r>
              <a:rPr lang="tr-TR" sz="2400" dirty="0">
                <a:latin typeface="Palatino Linotype" panose="02040502050505030304" pitchFamily="18" charset="0"/>
              </a:rPr>
              <a:t>. Muhammed (</a:t>
            </a:r>
            <a:r>
              <a:rPr lang="tr-TR" sz="2400" dirty="0" err="1">
                <a:latin typeface="Palatino Linotype" panose="02040502050505030304" pitchFamily="18" charset="0"/>
              </a:rPr>
              <a:t>s.a.v</a:t>
            </a:r>
            <a:r>
              <a:rPr lang="tr-TR" sz="2400" dirty="0">
                <a:latin typeface="Palatino Linotype" panose="02040502050505030304" pitchFamily="18" charset="0"/>
              </a:rPr>
              <a:t>.) </a:t>
            </a:r>
            <a:r>
              <a:rPr lang="tr-TR" sz="2400" b="1" i="1" dirty="0">
                <a:latin typeface="Palatino Linotype" panose="02040502050505030304" pitchFamily="18" charset="0"/>
              </a:rPr>
              <a:t>“Eğer bir </a:t>
            </a:r>
            <a:r>
              <a:rPr lang="tr-TR" sz="2400" b="1" i="1" dirty="0" smtClean="0">
                <a:latin typeface="Palatino Linotype" panose="02040502050505030304" pitchFamily="18" charset="0"/>
              </a:rPr>
              <a:t>yerde üç </a:t>
            </a:r>
            <a:r>
              <a:rPr lang="tr-TR" sz="2400" b="1" i="1" dirty="0">
                <a:latin typeface="Palatino Linotype" panose="02040502050505030304" pitchFamily="18" charset="0"/>
              </a:rPr>
              <a:t>kişi iseniz, kalabalığa </a:t>
            </a:r>
            <a:r>
              <a:rPr lang="tr-TR" sz="2400" b="1" i="1" dirty="0" smtClean="0">
                <a:latin typeface="Palatino Linotype" panose="02040502050505030304" pitchFamily="18" charset="0"/>
              </a:rPr>
              <a:t>karışmadıkça ikiniz </a:t>
            </a:r>
            <a:r>
              <a:rPr lang="tr-TR" sz="2400" b="1" i="1" dirty="0">
                <a:latin typeface="Palatino Linotype" panose="02040502050505030304" pitchFamily="18" charset="0"/>
              </a:rPr>
              <a:t>ötekini bırakarak gizli bir şey </a:t>
            </a:r>
            <a:r>
              <a:rPr lang="tr-TR" sz="2400" b="1" i="1" dirty="0" smtClean="0">
                <a:latin typeface="Palatino Linotype" panose="02040502050505030304" pitchFamily="18" charset="0"/>
              </a:rPr>
              <a:t>konuşmasın. Çünkü </a:t>
            </a:r>
            <a:r>
              <a:rPr lang="tr-TR" sz="2400" b="1" i="1" dirty="0">
                <a:latin typeface="Palatino Linotype" panose="02040502050505030304" pitchFamily="18" charset="0"/>
              </a:rPr>
              <a:t>bu, onu üzer</a:t>
            </a:r>
            <a:r>
              <a:rPr lang="tr-TR" sz="2400" b="1" i="1" dirty="0" smtClean="0">
                <a:latin typeface="Palatino Linotype" panose="02040502050505030304" pitchFamily="18" charset="0"/>
              </a:rPr>
              <a:t>.»</a:t>
            </a:r>
            <a:r>
              <a:rPr lang="tr-TR" sz="2400" i="1" dirty="0" smtClean="0">
                <a:latin typeface="Palatino Linotype" panose="02040502050505030304" pitchFamily="18" charset="0"/>
              </a:rPr>
              <a:t> </a:t>
            </a:r>
            <a:r>
              <a:rPr lang="tr-TR" sz="1200" dirty="0">
                <a:latin typeface="Palatino Linotype" panose="02040502050505030304" pitchFamily="18" charset="0"/>
              </a:rPr>
              <a:t>Müslim, Selâm, 26, 27, 28.; </a:t>
            </a:r>
            <a:r>
              <a:rPr lang="tr-TR" sz="1200" dirty="0" err="1">
                <a:latin typeface="Palatino Linotype" panose="02040502050505030304" pitchFamily="18" charset="0"/>
              </a:rPr>
              <a:t>İbn</a:t>
            </a:r>
            <a:r>
              <a:rPr lang="tr-TR" sz="1200" dirty="0">
                <a:latin typeface="Palatino Linotype" panose="02040502050505030304" pitchFamily="18" charset="0"/>
              </a:rPr>
              <a:t> </a:t>
            </a:r>
            <a:r>
              <a:rPr lang="tr-TR" sz="1200" dirty="0" err="1">
                <a:latin typeface="Palatino Linotype" panose="02040502050505030304" pitchFamily="18" charset="0"/>
              </a:rPr>
              <a:t>Mâce</a:t>
            </a:r>
            <a:r>
              <a:rPr lang="tr-TR" sz="1200" dirty="0">
                <a:latin typeface="Palatino Linotype" panose="02040502050505030304" pitchFamily="18" charset="0"/>
              </a:rPr>
              <a:t>, </a:t>
            </a:r>
            <a:r>
              <a:rPr lang="tr-TR" sz="1200" dirty="0" err="1">
                <a:latin typeface="Palatino Linotype" panose="02040502050505030304" pitchFamily="18" charset="0"/>
              </a:rPr>
              <a:t>Edeb</a:t>
            </a:r>
            <a:r>
              <a:rPr lang="tr-TR" sz="1200" dirty="0">
                <a:latin typeface="Palatino Linotype" panose="02040502050505030304" pitchFamily="18" charset="0"/>
              </a:rPr>
              <a:t>, 50</a:t>
            </a:r>
            <a:r>
              <a:rPr lang="tr-TR" sz="1200" dirty="0" smtClean="0">
                <a:latin typeface="Palatino Linotype" panose="02040502050505030304" pitchFamily="18" charset="0"/>
              </a:rPr>
              <a:t>.</a:t>
            </a:r>
          </a:p>
          <a:p>
            <a:pPr marL="0" indent="0">
              <a:buNone/>
            </a:pPr>
            <a:r>
              <a:rPr lang="tr-TR" sz="2400" dirty="0" smtClean="0">
                <a:latin typeface="Palatino Linotype" panose="02040502050505030304" pitchFamily="18" charset="0"/>
              </a:rPr>
              <a:t>Buyurarak bizi uyarmıştır.</a:t>
            </a:r>
          </a:p>
          <a:p>
            <a:pPr marL="0" indent="0">
              <a:buNone/>
            </a:pPr>
            <a:endParaRPr lang="tr-TR" sz="2400" dirty="0">
              <a:latin typeface="Palatino Linotype" panose="02040502050505030304" pitchFamily="18" charset="0"/>
            </a:endParaRPr>
          </a:p>
        </p:txBody>
      </p:sp>
      <p:pic>
        <p:nvPicPr>
          <p:cNvPr id="1026" name="Picture 2" descr="https://pbs.twimg.com/media/CUveR6DXAAECtr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1" y="246743"/>
            <a:ext cx="5312228" cy="618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4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26" presetClass="entr" presetSubtype="0"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down)">
                                      <p:cBhvr>
                                        <p:cTn id="12" dur="580">
                                          <p:stCondLst>
                                            <p:cond delay="0"/>
                                          </p:stCondLst>
                                        </p:cTn>
                                        <p:tgtEl>
                                          <p:spTgt spid="5">
                                            <p:bg/>
                                          </p:spTgt>
                                        </p:tgtEl>
                                      </p:cBhvr>
                                    </p:animEffect>
                                    <p:anim calcmode="lin" valueType="num">
                                      <p:cBhvr>
                                        <p:cTn id="13"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bg/>
                                          </p:spTgt>
                                        </p:tgtEl>
                                      </p:cBhvr>
                                      <p:to x="100000" y="60000"/>
                                    </p:animScale>
                                    <p:animScale>
                                      <p:cBhvr>
                                        <p:cTn id="19" dur="166" decel="50000">
                                          <p:stCondLst>
                                            <p:cond delay="676"/>
                                          </p:stCondLst>
                                        </p:cTn>
                                        <p:tgtEl>
                                          <p:spTgt spid="5">
                                            <p:bg/>
                                          </p:spTgt>
                                        </p:tgtEl>
                                      </p:cBhvr>
                                      <p:to x="100000" y="100000"/>
                                    </p:animScale>
                                    <p:animScale>
                                      <p:cBhvr>
                                        <p:cTn id="20" dur="26">
                                          <p:stCondLst>
                                            <p:cond delay="1312"/>
                                          </p:stCondLst>
                                        </p:cTn>
                                        <p:tgtEl>
                                          <p:spTgt spid="5">
                                            <p:bg/>
                                          </p:spTgt>
                                        </p:tgtEl>
                                      </p:cBhvr>
                                      <p:to x="100000" y="80000"/>
                                    </p:animScale>
                                    <p:animScale>
                                      <p:cBhvr>
                                        <p:cTn id="21" dur="166" decel="50000">
                                          <p:stCondLst>
                                            <p:cond delay="1338"/>
                                          </p:stCondLst>
                                        </p:cTn>
                                        <p:tgtEl>
                                          <p:spTgt spid="5">
                                            <p:bg/>
                                          </p:spTgt>
                                        </p:tgtEl>
                                      </p:cBhvr>
                                      <p:to x="100000" y="100000"/>
                                    </p:animScale>
                                    <p:animScale>
                                      <p:cBhvr>
                                        <p:cTn id="22" dur="26">
                                          <p:stCondLst>
                                            <p:cond delay="1642"/>
                                          </p:stCondLst>
                                        </p:cTn>
                                        <p:tgtEl>
                                          <p:spTgt spid="5">
                                            <p:bg/>
                                          </p:spTgt>
                                        </p:tgtEl>
                                      </p:cBhvr>
                                      <p:to x="100000" y="90000"/>
                                    </p:animScale>
                                    <p:animScale>
                                      <p:cBhvr>
                                        <p:cTn id="23" dur="166" decel="50000">
                                          <p:stCondLst>
                                            <p:cond delay="1668"/>
                                          </p:stCondLst>
                                        </p:cTn>
                                        <p:tgtEl>
                                          <p:spTgt spid="5">
                                            <p:bg/>
                                          </p:spTgt>
                                        </p:tgtEl>
                                      </p:cBhvr>
                                      <p:to x="100000" y="100000"/>
                                    </p:animScale>
                                    <p:animScale>
                                      <p:cBhvr>
                                        <p:cTn id="24" dur="26">
                                          <p:stCondLst>
                                            <p:cond delay="1808"/>
                                          </p:stCondLst>
                                        </p:cTn>
                                        <p:tgtEl>
                                          <p:spTgt spid="5">
                                            <p:bg/>
                                          </p:spTgt>
                                        </p:tgtEl>
                                      </p:cBhvr>
                                      <p:to x="100000" y="95000"/>
                                    </p:animScale>
                                    <p:animScale>
                                      <p:cBhvr>
                                        <p:cTn id="25" dur="166" decel="50000">
                                          <p:stCondLst>
                                            <p:cond delay="1834"/>
                                          </p:stCondLst>
                                        </p:cTn>
                                        <p:tgtEl>
                                          <p:spTgt spid="5">
                                            <p:bg/>
                                          </p:spTgt>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down)">
                                      <p:cBhvr>
                                        <p:cTn id="28" dur="580">
                                          <p:stCondLst>
                                            <p:cond delay="0"/>
                                          </p:stCondLst>
                                        </p:cTn>
                                        <p:tgtEl>
                                          <p:spTgt spid="5">
                                            <p:txEl>
                                              <p:pRg st="0" end="0"/>
                                            </p:txEl>
                                          </p:spTgt>
                                        </p:tgtEl>
                                      </p:cBhvr>
                                    </p:animEffect>
                                    <p:anim calcmode="lin" valueType="num">
                                      <p:cBhvr>
                                        <p:cTn id="29"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xEl>
                                              <p:pRg st="0" end="0"/>
                                            </p:txEl>
                                          </p:spTgt>
                                        </p:tgtEl>
                                      </p:cBhvr>
                                      <p:to x="100000" y="60000"/>
                                    </p:animScale>
                                    <p:animScale>
                                      <p:cBhvr>
                                        <p:cTn id="35" dur="166" decel="50000">
                                          <p:stCondLst>
                                            <p:cond delay="676"/>
                                          </p:stCondLst>
                                        </p:cTn>
                                        <p:tgtEl>
                                          <p:spTgt spid="5">
                                            <p:txEl>
                                              <p:pRg st="0" end="0"/>
                                            </p:txEl>
                                          </p:spTgt>
                                        </p:tgtEl>
                                      </p:cBhvr>
                                      <p:to x="100000" y="100000"/>
                                    </p:animScale>
                                    <p:animScale>
                                      <p:cBhvr>
                                        <p:cTn id="36" dur="26">
                                          <p:stCondLst>
                                            <p:cond delay="1312"/>
                                          </p:stCondLst>
                                        </p:cTn>
                                        <p:tgtEl>
                                          <p:spTgt spid="5">
                                            <p:txEl>
                                              <p:pRg st="0" end="0"/>
                                            </p:txEl>
                                          </p:spTgt>
                                        </p:tgtEl>
                                      </p:cBhvr>
                                      <p:to x="100000" y="80000"/>
                                    </p:animScale>
                                    <p:animScale>
                                      <p:cBhvr>
                                        <p:cTn id="37" dur="166" decel="50000">
                                          <p:stCondLst>
                                            <p:cond delay="1338"/>
                                          </p:stCondLst>
                                        </p:cTn>
                                        <p:tgtEl>
                                          <p:spTgt spid="5">
                                            <p:txEl>
                                              <p:pRg st="0" end="0"/>
                                            </p:txEl>
                                          </p:spTgt>
                                        </p:tgtEl>
                                      </p:cBhvr>
                                      <p:to x="100000" y="100000"/>
                                    </p:animScale>
                                    <p:animScale>
                                      <p:cBhvr>
                                        <p:cTn id="38" dur="26">
                                          <p:stCondLst>
                                            <p:cond delay="1642"/>
                                          </p:stCondLst>
                                        </p:cTn>
                                        <p:tgtEl>
                                          <p:spTgt spid="5">
                                            <p:txEl>
                                              <p:pRg st="0" end="0"/>
                                            </p:txEl>
                                          </p:spTgt>
                                        </p:tgtEl>
                                      </p:cBhvr>
                                      <p:to x="100000" y="90000"/>
                                    </p:animScale>
                                    <p:animScale>
                                      <p:cBhvr>
                                        <p:cTn id="39" dur="166" decel="50000">
                                          <p:stCondLst>
                                            <p:cond delay="1668"/>
                                          </p:stCondLst>
                                        </p:cTn>
                                        <p:tgtEl>
                                          <p:spTgt spid="5">
                                            <p:txEl>
                                              <p:pRg st="0" end="0"/>
                                            </p:txEl>
                                          </p:spTgt>
                                        </p:tgtEl>
                                      </p:cBhvr>
                                      <p:to x="100000" y="100000"/>
                                    </p:animScale>
                                    <p:animScale>
                                      <p:cBhvr>
                                        <p:cTn id="40" dur="26">
                                          <p:stCondLst>
                                            <p:cond delay="1808"/>
                                          </p:stCondLst>
                                        </p:cTn>
                                        <p:tgtEl>
                                          <p:spTgt spid="5">
                                            <p:txEl>
                                              <p:pRg st="0" end="0"/>
                                            </p:txEl>
                                          </p:spTgt>
                                        </p:tgtEl>
                                      </p:cBhvr>
                                      <p:to x="100000" y="95000"/>
                                    </p:animScale>
                                    <p:animScale>
                                      <p:cBhvr>
                                        <p:cTn id="41" dur="166" decel="50000">
                                          <p:stCondLst>
                                            <p:cond delay="1834"/>
                                          </p:stCondLst>
                                        </p:cTn>
                                        <p:tgtEl>
                                          <p:spTgt spid="5">
                                            <p:txEl>
                                              <p:pRg st="0" end="0"/>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6">
                                            <p:bg/>
                                          </p:spTgt>
                                        </p:tgtEl>
                                        <p:attrNameLst>
                                          <p:attrName>style.visibility</p:attrName>
                                        </p:attrNameLst>
                                      </p:cBhvr>
                                      <p:to>
                                        <p:strVal val="visible"/>
                                      </p:to>
                                    </p:set>
                                    <p:animEffect transition="in" filter="wipe(down)">
                                      <p:cBhvr>
                                        <p:cTn id="46" dur="580">
                                          <p:stCondLst>
                                            <p:cond delay="0"/>
                                          </p:stCondLst>
                                        </p:cTn>
                                        <p:tgtEl>
                                          <p:spTgt spid="6">
                                            <p:bg/>
                                          </p:spTgt>
                                        </p:tgtEl>
                                      </p:cBhvr>
                                    </p:animEffect>
                                    <p:anim calcmode="lin" valueType="num">
                                      <p:cBhvr>
                                        <p:cTn id="47" dur="1822"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bg/>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bg/>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bg/>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bg/>
                                          </p:spTgt>
                                        </p:tgtEl>
                                      </p:cBhvr>
                                      <p:to x="100000" y="60000"/>
                                    </p:animScale>
                                    <p:animScale>
                                      <p:cBhvr>
                                        <p:cTn id="53" dur="166" decel="50000">
                                          <p:stCondLst>
                                            <p:cond delay="676"/>
                                          </p:stCondLst>
                                        </p:cTn>
                                        <p:tgtEl>
                                          <p:spTgt spid="6">
                                            <p:bg/>
                                          </p:spTgt>
                                        </p:tgtEl>
                                      </p:cBhvr>
                                      <p:to x="100000" y="100000"/>
                                    </p:animScale>
                                    <p:animScale>
                                      <p:cBhvr>
                                        <p:cTn id="54" dur="26">
                                          <p:stCondLst>
                                            <p:cond delay="1312"/>
                                          </p:stCondLst>
                                        </p:cTn>
                                        <p:tgtEl>
                                          <p:spTgt spid="6">
                                            <p:bg/>
                                          </p:spTgt>
                                        </p:tgtEl>
                                      </p:cBhvr>
                                      <p:to x="100000" y="80000"/>
                                    </p:animScale>
                                    <p:animScale>
                                      <p:cBhvr>
                                        <p:cTn id="55" dur="166" decel="50000">
                                          <p:stCondLst>
                                            <p:cond delay="1338"/>
                                          </p:stCondLst>
                                        </p:cTn>
                                        <p:tgtEl>
                                          <p:spTgt spid="6">
                                            <p:bg/>
                                          </p:spTgt>
                                        </p:tgtEl>
                                      </p:cBhvr>
                                      <p:to x="100000" y="100000"/>
                                    </p:animScale>
                                    <p:animScale>
                                      <p:cBhvr>
                                        <p:cTn id="56" dur="26">
                                          <p:stCondLst>
                                            <p:cond delay="1642"/>
                                          </p:stCondLst>
                                        </p:cTn>
                                        <p:tgtEl>
                                          <p:spTgt spid="6">
                                            <p:bg/>
                                          </p:spTgt>
                                        </p:tgtEl>
                                      </p:cBhvr>
                                      <p:to x="100000" y="90000"/>
                                    </p:animScale>
                                    <p:animScale>
                                      <p:cBhvr>
                                        <p:cTn id="57" dur="166" decel="50000">
                                          <p:stCondLst>
                                            <p:cond delay="1668"/>
                                          </p:stCondLst>
                                        </p:cTn>
                                        <p:tgtEl>
                                          <p:spTgt spid="6">
                                            <p:bg/>
                                          </p:spTgt>
                                        </p:tgtEl>
                                      </p:cBhvr>
                                      <p:to x="100000" y="100000"/>
                                    </p:animScale>
                                    <p:animScale>
                                      <p:cBhvr>
                                        <p:cTn id="58" dur="26">
                                          <p:stCondLst>
                                            <p:cond delay="1808"/>
                                          </p:stCondLst>
                                        </p:cTn>
                                        <p:tgtEl>
                                          <p:spTgt spid="6">
                                            <p:bg/>
                                          </p:spTgt>
                                        </p:tgtEl>
                                      </p:cBhvr>
                                      <p:to x="100000" y="95000"/>
                                    </p:animScale>
                                    <p:animScale>
                                      <p:cBhvr>
                                        <p:cTn id="59" dur="166" decel="50000">
                                          <p:stCondLst>
                                            <p:cond delay="1834"/>
                                          </p:stCondLst>
                                        </p:cTn>
                                        <p:tgtEl>
                                          <p:spTgt spid="6">
                                            <p:bg/>
                                          </p:spTgt>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6">
                                            <p:txEl>
                                              <p:pRg st="0" end="0"/>
                                            </p:txEl>
                                          </p:spTgt>
                                        </p:tgtEl>
                                        <p:attrNameLst>
                                          <p:attrName>style.visibility</p:attrName>
                                        </p:attrNameLst>
                                      </p:cBhvr>
                                      <p:to>
                                        <p:strVal val="visible"/>
                                      </p:to>
                                    </p:set>
                                    <p:animEffect transition="in" filter="wipe(down)">
                                      <p:cBhvr>
                                        <p:cTn id="64" dur="580">
                                          <p:stCondLst>
                                            <p:cond delay="0"/>
                                          </p:stCondLst>
                                        </p:cTn>
                                        <p:tgtEl>
                                          <p:spTgt spid="6">
                                            <p:txEl>
                                              <p:pRg st="0" end="0"/>
                                            </p:txEl>
                                          </p:spTgt>
                                        </p:tgtEl>
                                      </p:cBhvr>
                                    </p:animEffect>
                                    <p:anim calcmode="lin" valueType="num">
                                      <p:cBhvr>
                                        <p:cTn id="65"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6">
                                            <p:txEl>
                                              <p:pRg st="0" end="0"/>
                                            </p:txEl>
                                          </p:spTgt>
                                        </p:tgtEl>
                                      </p:cBhvr>
                                      <p:to x="100000" y="60000"/>
                                    </p:animScale>
                                    <p:animScale>
                                      <p:cBhvr>
                                        <p:cTn id="71" dur="166" decel="50000">
                                          <p:stCondLst>
                                            <p:cond delay="676"/>
                                          </p:stCondLst>
                                        </p:cTn>
                                        <p:tgtEl>
                                          <p:spTgt spid="6">
                                            <p:txEl>
                                              <p:pRg st="0" end="0"/>
                                            </p:txEl>
                                          </p:spTgt>
                                        </p:tgtEl>
                                      </p:cBhvr>
                                      <p:to x="100000" y="100000"/>
                                    </p:animScale>
                                    <p:animScale>
                                      <p:cBhvr>
                                        <p:cTn id="72" dur="26">
                                          <p:stCondLst>
                                            <p:cond delay="1312"/>
                                          </p:stCondLst>
                                        </p:cTn>
                                        <p:tgtEl>
                                          <p:spTgt spid="6">
                                            <p:txEl>
                                              <p:pRg st="0" end="0"/>
                                            </p:txEl>
                                          </p:spTgt>
                                        </p:tgtEl>
                                      </p:cBhvr>
                                      <p:to x="100000" y="80000"/>
                                    </p:animScale>
                                    <p:animScale>
                                      <p:cBhvr>
                                        <p:cTn id="73" dur="166" decel="50000">
                                          <p:stCondLst>
                                            <p:cond delay="1338"/>
                                          </p:stCondLst>
                                        </p:cTn>
                                        <p:tgtEl>
                                          <p:spTgt spid="6">
                                            <p:txEl>
                                              <p:pRg st="0" end="0"/>
                                            </p:txEl>
                                          </p:spTgt>
                                        </p:tgtEl>
                                      </p:cBhvr>
                                      <p:to x="100000" y="100000"/>
                                    </p:animScale>
                                    <p:animScale>
                                      <p:cBhvr>
                                        <p:cTn id="74" dur="26">
                                          <p:stCondLst>
                                            <p:cond delay="1642"/>
                                          </p:stCondLst>
                                        </p:cTn>
                                        <p:tgtEl>
                                          <p:spTgt spid="6">
                                            <p:txEl>
                                              <p:pRg st="0" end="0"/>
                                            </p:txEl>
                                          </p:spTgt>
                                        </p:tgtEl>
                                      </p:cBhvr>
                                      <p:to x="100000" y="90000"/>
                                    </p:animScale>
                                    <p:animScale>
                                      <p:cBhvr>
                                        <p:cTn id="75" dur="166" decel="50000">
                                          <p:stCondLst>
                                            <p:cond delay="1668"/>
                                          </p:stCondLst>
                                        </p:cTn>
                                        <p:tgtEl>
                                          <p:spTgt spid="6">
                                            <p:txEl>
                                              <p:pRg st="0" end="0"/>
                                            </p:txEl>
                                          </p:spTgt>
                                        </p:tgtEl>
                                      </p:cBhvr>
                                      <p:to x="100000" y="100000"/>
                                    </p:animScale>
                                    <p:animScale>
                                      <p:cBhvr>
                                        <p:cTn id="76" dur="26">
                                          <p:stCondLst>
                                            <p:cond delay="1808"/>
                                          </p:stCondLst>
                                        </p:cTn>
                                        <p:tgtEl>
                                          <p:spTgt spid="6">
                                            <p:txEl>
                                              <p:pRg st="0" end="0"/>
                                            </p:txEl>
                                          </p:spTgt>
                                        </p:tgtEl>
                                      </p:cBhvr>
                                      <p:to x="100000" y="95000"/>
                                    </p:animScale>
                                    <p:animScale>
                                      <p:cBhvr>
                                        <p:cTn id="77" dur="166" decel="50000">
                                          <p:stCondLst>
                                            <p:cond delay="1834"/>
                                          </p:stCondLst>
                                        </p:cTn>
                                        <p:tgtEl>
                                          <p:spTgt spid="6">
                                            <p:txEl>
                                              <p:pRg st="0" end="0"/>
                                            </p:txEl>
                                          </p:spTgt>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6">
                                            <p:txEl>
                                              <p:pRg st="1" end="1"/>
                                            </p:txEl>
                                          </p:spTgt>
                                        </p:tgtEl>
                                        <p:attrNameLst>
                                          <p:attrName>style.visibility</p:attrName>
                                        </p:attrNameLst>
                                      </p:cBhvr>
                                      <p:to>
                                        <p:strVal val="visible"/>
                                      </p:to>
                                    </p:set>
                                    <p:animEffect transition="in" filter="wipe(down)">
                                      <p:cBhvr>
                                        <p:cTn id="82" dur="580">
                                          <p:stCondLst>
                                            <p:cond delay="0"/>
                                          </p:stCondLst>
                                        </p:cTn>
                                        <p:tgtEl>
                                          <p:spTgt spid="6">
                                            <p:txEl>
                                              <p:pRg st="1" end="1"/>
                                            </p:txEl>
                                          </p:spTgt>
                                        </p:tgtEl>
                                      </p:cBhvr>
                                    </p:animEffect>
                                    <p:anim calcmode="lin" valueType="num">
                                      <p:cBhvr>
                                        <p:cTn id="83"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6">
                                            <p:txEl>
                                              <p:pRg st="1" end="1"/>
                                            </p:txEl>
                                          </p:spTgt>
                                        </p:tgtEl>
                                      </p:cBhvr>
                                      <p:to x="100000" y="60000"/>
                                    </p:animScale>
                                    <p:animScale>
                                      <p:cBhvr>
                                        <p:cTn id="89" dur="166" decel="50000">
                                          <p:stCondLst>
                                            <p:cond delay="676"/>
                                          </p:stCondLst>
                                        </p:cTn>
                                        <p:tgtEl>
                                          <p:spTgt spid="6">
                                            <p:txEl>
                                              <p:pRg st="1" end="1"/>
                                            </p:txEl>
                                          </p:spTgt>
                                        </p:tgtEl>
                                      </p:cBhvr>
                                      <p:to x="100000" y="100000"/>
                                    </p:animScale>
                                    <p:animScale>
                                      <p:cBhvr>
                                        <p:cTn id="90" dur="26">
                                          <p:stCondLst>
                                            <p:cond delay="1312"/>
                                          </p:stCondLst>
                                        </p:cTn>
                                        <p:tgtEl>
                                          <p:spTgt spid="6">
                                            <p:txEl>
                                              <p:pRg st="1" end="1"/>
                                            </p:txEl>
                                          </p:spTgt>
                                        </p:tgtEl>
                                      </p:cBhvr>
                                      <p:to x="100000" y="80000"/>
                                    </p:animScale>
                                    <p:animScale>
                                      <p:cBhvr>
                                        <p:cTn id="91" dur="166" decel="50000">
                                          <p:stCondLst>
                                            <p:cond delay="1338"/>
                                          </p:stCondLst>
                                        </p:cTn>
                                        <p:tgtEl>
                                          <p:spTgt spid="6">
                                            <p:txEl>
                                              <p:pRg st="1" end="1"/>
                                            </p:txEl>
                                          </p:spTgt>
                                        </p:tgtEl>
                                      </p:cBhvr>
                                      <p:to x="100000" y="100000"/>
                                    </p:animScale>
                                    <p:animScale>
                                      <p:cBhvr>
                                        <p:cTn id="92" dur="26">
                                          <p:stCondLst>
                                            <p:cond delay="1642"/>
                                          </p:stCondLst>
                                        </p:cTn>
                                        <p:tgtEl>
                                          <p:spTgt spid="6">
                                            <p:txEl>
                                              <p:pRg st="1" end="1"/>
                                            </p:txEl>
                                          </p:spTgt>
                                        </p:tgtEl>
                                      </p:cBhvr>
                                      <p:to x="100000" y="90000"/>
                                    </p:animScale>
                                    <p:animScale>
                                      <p:cBhvr>
                                        <p:cTn id="93" dur="166" decel="50000">
                                          <p:stCondLst>
                                            <p:cond delay="1668"/>
                                          </p:stCondLst>
                                        </p:cTn>
                                        <p:tgtEl>
                                          <p:spTgt spid="6">
                                            <p:txEl>
                                              <p:pRg st="1" end="1"/>
                                            </p:txEl>
                                          </p:spTgt>
                                        </p:tgtEl>
                                      </p:cBhvr>
                                      <p:to x="100000" y="100000"/>
                                    </p:animScale>
                                    <p:animScale>
                                      <p:cBhvr>
                                        <p:cTn id="94" dur="26">
                                          <p:stCondLst>
                                            <p:cond delay="1808"/>
                                          </p:stCondLst>
                                        </p:cTn>
                                        <p:tgtEl>
                                          <p:spTgt spid="6">
                                            <p:txEl>
                                              <p:pRg st="1" end="1"/>
                                            </p:txEl>
                                          </p:spTgt>
                                        </p:tgtEl>
                                      </p:cBhvr>
                                      <p:to x="100000" y="95000"/>
                                    </p:animScale>
                                    <p:animScale>
                                      <p:cBhvr>
                                        <p:cTn id="95" dur="166" decel="50000">
                                          <p:stCondLst>
                                            <p:cond delay="1834"/>
                                          </p:stCondLst>
                                        </p:cTn>
                                        <p:tgtEl>
                                          <p:spTgt spid="6">
                                            <p:txEl>
                                              <p:pRg st="1" end="1"/>
                                            </p:txEl>
                                          </p:spTgt>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6">
                                            <p:txEl>
                                              <p:pRg st="2" end="2"/>
                                            </p:txEl>
                                          </p:spTgt>
                                        </p:tgtEl>
                                        <p:attrNameLst>
                                          <p:attrName>style.visibility</p:attrName>
                                        </p:attrNameLst>
                                      </p:cBhvr>
                                      <p:to>
                                        <p:strVal val="visible"/>
                                      </p:to>
                                    </p:set>
                                    <p:animEffect transition="in" filter="wipe(down)">
                                      <p:cBhvr>
                                        <p:cTn id="100" dur="580">
                                          <p:stCondLst>
                                            <p:cond delay="0"/>
                                          </p:stCondLst>
                                        </p:cTn>
                                        <p:tgtEl>
                                          <p:spTgt spid="6">
                                            <p:txEl>
                                              <p:pRg st="2" end="2"/>
                                            </p:txEl>
                                          </p:spTgt>
                                        </p:tgtEl>
                                      </p:cBhvr>
                                    </p:animEffect>
                                    <p:anim calcmode="lin" valueType="num">
                                      <p:cBhvr>
                                        <p:cTn id="101"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6">
                                            <p:txEl>
                                              <p:pRg st="2" end="2"/>
                                            </p:txEl>
                                          </p:spTgt>
                                        </p:tgtEl>
                                      </p:cBhvr>
                                      <p:to x="100000" y="60000"/>
                                    </p:animScale>
                                    <p:animScale>
                                      <p:cBhvr>
                                        <p:cTn id="107" dur="166" decel="50000">
                                          <p:stCondLst>
                                            <p:cond delay="676"/>
                                          </p:stCondLst>
                                        </p:cTn>
                                        <p:tgtEl>
                                          <p:spTgt spid="6">
                                            <p:txEl>
                                              <p:pRg st="2" end="2"/>
                                            </p:txEl>
                                          </p:spTgt>
                                        </p:tgtEl>
                                      </p:cBhvr>
                                      <p:to x="100000" y="100000"/>
                                    </p:animScale>
                                    <p:animScale>
                                      <p:cBhvr>
                                        <p:cTn id="108" dur="26">
                                          <p:stCondLst>
                                            <p:cond delay="1312"/>
                                          </p:stCondLst>
                                        </p:cTn>
                                        <p:tgtEl>
                                          <p:spTgt spid="6">
                                            <p:txEl>
                                              <p:pRg st="2" end="2"/>
                                            </p:txEl>
                                          </p:spTgt>
                                        </p:tgtEl>
                                      </p:cBhvr>
                                      <p:to x="100000" y="80000"/>
                                    </p:animScale>
                                    <p:animScale>
                                      <p:cBhvr>
                                        <p:cTn id="109" dur="166" decel="50000">
                                          <p:stCondLst>
                                            <p:cond delay="1338"/>
                                          </p:stCondLst>
                                        </p:cTn>
                                        <p:tgtEl>
                                          <p:spTgt spid="6">
                                            <p:txEl>
                                              <p:pRg st="2" end="2"/>
                                            </p:txEl>
                                          </p:spTgt>
                                        </p:tgtEl>
                                      </p:cBhvr>
                                      <p:to x="100000" y="100000"/>
                                    </p:animScale>
                                    <p:animScale>
                                      <p:cBhvr>
                                        <p:cTn id="110" dur="26">
                                          <p:stCondLst>
                                            <p:cond delay="1642"/>
                                          </p:stCondLst>
                                        </p:cTn>
                                        <p:tgtEl>
                                          <p:spTgt spid="6">
                                            <p:txEl>
                                              <p:pRg st="2" end="2"/>
                                            </p:txEl>
                                          </p:spTgt>
                                        </p:tgtEl>
                                      </p:cBhvr>
                                      <p:to x="100000" y="90000"/>
                                    </p:animScale>
                                    <p:animScale>
                                      <p:cBhvr>
                                        <p:cTn id="111" dur="166" decel="50000">
                                          <p:stCondLst>
                                            <p:cond delay="1668"/>
                                          </p:stCondLst>
                                        </p:cTn>
                                        <p:tgtEl>
                                          <p:spTgt spid="6">
                                            <p:txEl>
                                              <p:pRg st="2" end="2"/>
                                            </p:txEl>
                                          </p:spTgt>
                                        </p:tgtEl>
                                      </p:cBhvr>
                                      <p:to x="100000" y="100000"/>
                                    </p:animScale>
                                    <p:animScale>
                                      <p:cBhvr>
                                        <p:cTn id="112" dur="26">
                                          <p:stCondLst>
                                            <p:cond delay="1808"/>
                                          </p:stCondLst>
                                        </p:cTn>
                                        <p:tgtEl>
                                          <p:spTgt spid="6">
                                            <p:txEl>
                                              <p:pRg st="2" end="2"/>
                                            </p:txEl>
                                          </p:spTgt>
                                        </p:tgtEl>
                                      </p:cBhvr>
                                      <p:to x="100000" y="95000"/>
                                    </p:animScale>
                                    <p:animScale>
                                      <p:cBhvr>
                                        <p:cTn id="113" dur="166" decel="50000">
                                          <p:stCondLst>
                                            <p:cond delay="1834"/>
                                          </p:stCondLst>
                                        </p:cTn>
                                        <p:tgtEl>
                                          <p:spTgt spid="6">
                                            <p:txEl>
                                              <p:pRg st="2" end="2"/>
                                            </p:txEl>
                                          </p:spTgt>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26" presetClass="entr" presetSubtype="0" fill="hold" grpId="0" nodeType="clickEffect">
                                  <p:stCondLst>
                                    <p:cond delay="0"/>
                                  </p:stCondLst>
                                  <p:childTnLst>
                                    <p:set>
                                      <p:cBhvr>
                                        <p:cTn id="117" dur="1" fill="hold">
                                          <p:stCondLst>
                                            <p:cond delay="0"/>
                                          </p:stCondLst>
                                        </p:cTn>
                                        <p:tgtEl>
                                          <p:spTgt spid="6">
                                            <p:txEl>
                                              <p:pRg st="3" end="3"/>
                                            </p:txEl>
                                          </p:spTgt>
                                        </p:tgtEl>
                                        <p:attrNameLst>
                                          <p:attrName>style.visibility</p:attrName>
                                        </p:attrNameLst>
                                      </p:cBhvr>
                                      <p:to>
                                        <p:strVal val="visible"/>
                                      </p:to>
                                    </p:set>
                                    <p:animEffect transition="in" filter="wipe(down)">
                                      <p:cBhvr>
                                        <p:cTn id="118" dur="580">
                                          <p:stCondLst>
                                            <p:cond delay="0"/>
                                          </p:stCondLst>
                                        </p:cTn>
                                        <p:tgtEl>
                                          <p:spTgt spid="6">
                                            <p:txEl>
                                              <p:pRg st="3" end="3"/>
                                            </p:txEl>
                                          </p:spTgt>
                                        </p:tgtEl>
                                      </p:cBhvr>
                                    </p:animEffect>
                                    <p:anim calcmode="lin" valueType="num">
                                      <p:cBhvr>
                                        <p:cTn id="119"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124" dur="26">
                                          <p:stCondLst>
                                            <p:cond delay="650"/>
                                          </p:stCondLst>
                                        </p:cTn>
                                        <p:tgtEl>
                                          <p:spTgt spid="6">
                                            <p:txEl>
                                              <p:pRg st="3" end="3"/>
                                            </p:txEl>
                                          </p:spTgt>
                                        </p:tgtEl>
                                      </p:cBhvr>
                                      <p:to x="100000" y="60000"/>
                                    </p:animScale>
                                    <p:animScale>
                                      <p:cBhvr>
                                        <p:cTn id="125" dur="166" decel="50000">
                                          <p:stCondLst>
                                            <p:cond delay="676"/>
                                          </p:stCondLst>
                                        </p:cTn>
                                        <p:tgtEl>
                                          <p:spTgt spid="6">
                                            <p:txEl>
                                              <p:pRg st="3" end="3"/>
                                            </p:txEl>
                                          </p:spTgt>
                                        </p:tgtEl>
                                      </p:cBhvr>
                                      <p:to x="100000" y="100000"/>
                                    </p:animScale>
                                    <p:animScale>
                                      <p:cBhvr>
                                        <p:cTn id="126" dur="26">
                                          <p:stCondLst>
                                            <p:cond delay="1312"/>
                                          </p:stCondLst>
                                        </p:cTn>
                                        <p:tgtEl>
                                          <p:spTgt spid="6">
                                            <p:txEl>
                                              <p:pRg st="3" end="3"/>
                                            </p:txEl>
                                          </p:spTgt>
                                        </p:tgtEl>
                                      </p:cBhvr>
                                      <p:to x="100000" y="80000"/>
                                    </p:animScale>
                                    <p:animScale>
                                      <p:cBhvr>
                                        <p:cTn id="127" dur="166" decel="50000">
                                          <p:stCondLst>
                                            <p:cond delay="1338"/>
                                          </p:stCondLst>
                                        </p:cTn>
                                        <p:tgtEl>
                                          <p:spTgt spid="6">
                                            <p:txEl>
                                              <p:pRg st="3" end="3"/>
                                            </p:txEl>
                                          </p:spTgt>
                                        </p:tgtEl>
                                      </p:cBhvr>
                                      <p:to x="100000" y="100000"/>
                                    </p:animScale>
                                    <p:animScale>
                                      <p:cBhvr>
                                        <p:cTn id="128" dur="26">
                                          <p:stCondLst>
                                            <p:cond delay="1642"/>
                                          </p:stCondLst>
                                        </p:cTn>
                                        <p:tgtEl>
                                          <p:spTgt spid="6">
                                            <p:txEl>
                                              <p:pRg st="3" end="3"/>
                                            </p:txEl>
                                          </p:spTgt>
                                        </p:tgtEl>
                                      </p:cBhvr>
                                      <p:to x="100000" y="90000"/>
                                    </p:animScale>
                                    <p:animScale>
                                      <p:cBhvr>
                                        <p:cTn id="129" dur="166" decel="50000">
                                          <p:stCondLst>
                                            <p:cond delay="1668"/>
                                          </p:stCondLst>
                                        </p:cTn>
                                        <p:tgtEl>
                                          <p:spTgt spid="6">
                                            <p:txEl>
                                              <p:pRg st="3" end="3"/>
                                            </p:txEl>
                                          </p:spTgt>
                                        </p:tgtEl>
                                      </p:cBhvr>
                                      <p:to x="100000" y="100000"/>
                                    </p:animScale>
                                    <p:animScale>
                                      <p:cBhvr>
                                        <p:cTn id="130" dur="26">
                                          <p:stCondLst>
                                            <p:cond delay="1808"/>
                                          </p:stCondLst>
                                        </p:cTn>
                                        <p:tgtEl>
                                          <p:spTgt spid="6">
                                            <p:txEl>
                                              <p:pRg st="3" end="3"/>
                                            </p:txEl>
                                          </p:spTgt>
                                        </p:tgtEl>
                                      </p:cBhvr>
                                      <p:to x="100000" y="95000"/>
                                    </p:animScale>
                                    <p:animScale>
                                      <p:cBhvr>
                                        <p:cTn id="131" dur="166" decel="50000">
                                          <p:stCondLst>
                                            <p:cond delay="1834"/>
                                          </p:stCondLst>
                                        </p:cTn>
                                        <p:tgtEl>
                                          <p:spTgt spid="6">
                                            <p:txEl>
                                              <p:pRg st="3" end="3"/>
                                            </p:txEl>
                                          </p:spTgt>
                                        </p:tgtEl>
                                      </p:cBhvr>
                                      <p:to x="100000" y="100000"/>
                                    </p:animScale>
                                  </p:childTnLst>
                                </p:cTn>
                              </p:par>
                            </p:childTnLst>
                          </p:cTn>
                        </p:par>
                      </p:childTnLst>
                    </p:cTn>
                  </p:par>
                  <p:par>
                    <p:cTn id="132" fill="hold">
                      <p:stCondLst>
                        <p:cond delay="indefinite"/>
                      </p:stCondLst>
                      <p:childTnLst>
                        <p:par>
                          <p:cTn id="133" fill="hold">
                            <p:stCondLst>
                              <p:cond delay="0"/>
                            </p:stCondLst>
                            <p:childTnLst>
                              <p:par>
                                <p:cTn id="134" presetID="26" presetClass="entr" presetSubtype="0" fill="hold" grpId="0" nodeType="clickEffect">
                                  <p:stCondLst>
                                    <p:cond delay="0"/>
                                  </p:stCondLst>
                                  <p:childTnLst>
                                    <p:set>
                                      <p:cBhvr>
                                        <p:cTn id="135" dur="1" fill="hold">
                                          <p:stCondLst>
                                            <p:cond delay="0"/>
                                          </p:stCondLst>
                                        </p:cTn>
                                        <p:tgtEl>
                                          <p:spTgt spid="6">
                                            <p:txEl>
                                              <p:pRg st="4" end="4"/>
                                            </p:txEl>
                                          </p:spTgt>
                                        </p:tgtEl>
                                        <p:attrNameLst>
                                          <p:attrName>style.visibility</p:attrName>
                                        </p:attrNameLst>
                                      </p:cBhvr>
                                      <p:to>
                                        <p:strVal val="visible"/>
                                      </p:to>
                                    </p:set>
                                    <p:animEffect transition="in" filter="wipe(down)">
                                      <p:cBhvr>
                                        <p:cTn id="136" dur="580">
                                          <p:stCondLst>
                                            <p:cond delay="0"/>
                                          </p:stCondLst>
                                        </p:cTn>
                                        <p:tgtEl>
                                          <p:spTgt spid="6">
                                            <p:txEl>
                                              <p:pRg st="4" end="4"/>
                                            </p:txEl>
                                          </p:spTgt>
                                        </p:tgtEl>
                                      </p:cBhvr>
                                    </p:animEffect>
                                    <p:anim calcmode="lin" valueType="num">
                                      <p:cBhvr>
                                        <p:cTn id="137"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142" dur="26">
                                          <p:stCondLst>
                                            <p:cond delay="650"/>
                                          </p:stCondLst>
                                        </p:cTn>
                                        <p:tgtEl>
                                          <p:spTgt spid="6">
                                            <p:txEl>
                                              <p:pRg st="4" end="4"/>
                                            </p:txEl>
                                          </p:spTgt>
                                        </p:tgtEl>
                                      </p:cBhvr>
                                      <p:to x="100000" y="60000"/>
                                    </p:animScale>
                                    <p:animScale>
                                      <p:cBhvr>
                                        <p:cTn id="143" dur="166" decel="50000">
                                          <p:stCondLst>
                                            <p:cond delay="676"/>
                                          </p:stCondLst>
                                        </p:cTn>
                                        <p:tgtEl>
                                          <p:spTgt spid="6">
                                            <p:txEl>
                                              <p:pRg st="4" end="4"/>
                                            </p:txEl>
                                          </p:spTgt>
                                        </p:tgtEl>
                                      </p:cBhvr>
                                      <p:to x="100000" y="100000"/>
                                    </p:animScale>
                                    <p:animScale>
                                      <p:cBhvr>
                                        <p:cTn id="144" dur="26">
                                          <p:stCondLst>
                                            <p:cond delay="1312"/>
                                          </p:stCondLst>
                                        </p:cTn>
                                        <p:tgtEl>
                                          <p:spTgt spid="6">
                                            <p:txEl>
                                              <p:pRg st="4" end="4"/>
                                            </p:txEl>
                                          </p:spTgt>
                                        </p:tgtEl>
                                      </p:cBhvr>
                                      <p:to x="100000" y="80000"/>
                                    </p:animScale>
                                    <p:animScale>
                                      <p:cBhvr>
                                        <p:cTn id="145" dur="166" decel="50000">
                                          <p:stCondLst>
                                            <p:cond delay="1338"/>
                                          </p:stCondLst>
                                        </p:cTn>
                                        <p:tgtEl>
                                          <p:spTgt spid="6">
                                            <p:txEl>
                                              <p:pRg st="4" end="4"/>
                                            </p:txEl>
                                          </p:spTgt>
                                        </p:tgtEl>
                                      </p:cBhvr>
                                      <p:to x="100000" y="100000"/>
                                    </p:animScale>
                                    <p:animScale>
                                      <p:cBhvr>
                                        <p:cTn id="146" dur="26">
                                          <p:stCondLst>
                                            <p:cond delay="1642"/>
                                          </p:stCondLst>
                                        </p:cTn>
                                        <p:tgtEl>
                                          <p:spTgt spid="6">
                                            <p:txEl>
                                              <p:pRg st="4" end="4"/>
                                            </p:txEl>
                                          </p:spTgt>
                                        </p:tgtEl>
                                      </p:cBhvr>
                                      <p:to x="100000" y="90000"/>
                                    </p:animScale>
                                    <p:animScale>
                                      <p:cBhvr>
                                        <p:cTn id="147" dur="166" decel="50000">
                                          <p:stCondLst>
                                            <p:cond delay="1668"/>
                                          </p:stCondLst>
                                        </p:cTn>
                                        <p:tgtEl>
                                          <p:spTgt spid="6">
                                            <p:txEl>
                                              <p:pRg st="4" end="4"/>
                                            </p:txEl>
                                          </p:spTgt>
                                        </p:tgtEl>
                                      </p:cBhvr>
                                      <p:to x="100000" y="100000"/>
                                    </p:animScale>
                                    <p:animScale>
                                      <p:cBhvr>
                                        <p:cTn id="148" dur="26">
                                          <p:stCondLst>
                                            <p:cond delay="1808"/>
                                          </p:stCondLst>
                                        </p:cTn>
                                        <p:tgtEl>
                                          <p:spTgt spid="6">
                                            <p:txEl>
                                              <p:pRg st="4" end="4"/>
                                            </p:txEl>
                                          </p:spTgt>
                                        </p:tgtEl>
                                      </p:cBhvr>
                                      <p:to x="100000" y="95000"/>
                                    </p:animScale>
                                    <p:animScale>
                                      <p:cBhvr>
                                        <p:cTn id="149" dur="166" decel="50000">
                                          <p:stCondLst>
                                            <p:cond delay="1834"/>
                                          </p:stCondLst>
                                        </p:cTn>
                                        <p:tgtEl>
                                          <p:spTgt spid="6">
                                            <p:txEl>
                                              <p:pRg st="4" end="4"/>
                                            </p:txEl>
                                          </p:spTgt>
                                        </p:tgtEl>
                                      </p:cBhvr>
                                      <p:to x="100000" y="100000"/>
                                    </p:animScale>
                                  </p:childTnLst>
                                </p:cTn>
                              </p:par>
                            </p:childTnLst>
                          </p:cTn>
                        </p:par>
                      </p:childTnLst>
                    </p:cTn>
                  </p:par>
                  <p:par>
                    <p:cTn id="150" fill="hold">
                      <p:stCondLst>
                        <p:cond delay="indefinite"/>
                      </p:stCondLst>
                      <p:childTnLst>
                        <p:par>
                          <p:cTn id="151" fill="hold">
                            <p:stCondLst>
                              <p:cond delay="0"/>
                            </p:stCondLst>
                            <p:childTnLst>
                              <p:par>
                                <p:cTn id="152" presetID="26" presetClass="entr" presetSubtype="0" fill="hold" grpId="0" nodeType="clickEffect">
                                  <p:stCondLst>
                                    <p:cond delay="0"/>
                                  </p:stCondLst>
                                  <p:childTnLst>
                                    <p:set>
                                      <p:cBhvr>
                                        <p:cTn id="153" dur="1" fill="hold">
                                          <p:stCondLst>
                                            <p:cond delay="0"/>
                                          </p:stCondLst>
                                        </p:cTn>
                                        <p:tgtEl>
                                          <p:spTgt spid="6">
                                            <p:txEl>
                                              <p:pRg st="5" end="5"/>
                                            </p:txEl>
                                          </p:spTgt>
                                        </p:tgtEl>
                                        <p:attrNameLst>
                                          <p:attrName>style.visibility</p:attrName>
                                        </p:attrNameLst>
                                      </p:cBhvr>
                                      <p:to>
                                        <p:strVal val="visible"/>
                                      </p:to>
                                    </p:set>
                                    <p:animEffect transition="in" filter="wipe(down)">
                                      <p:cBhvr>
                                        <p:cTn id="154" dur="580">
                                          <p:stCondLst>
                                            <p:cond delay="0"/>
                                          </p:stCondLst>
                                        </p:cTn>
                                        <p:tgtEl>
                                          <p:spTgt spid="6">
                                            <p:txEl>
                                              <p:pRg st="5" end="5"/>
                                            </p:txEl>
                                          </p:spTgt>
                                        </p:tgtEl>
                                      </p:cBhvr>
                                    </p:animEffect>
                                    <p:anim calcmode="lin" valueType="num">
                                      <p:cBhvr>
                                        <p:cTn id="155"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160" dur="26">
                                          <p:stCondLst>
                                            <p:cond delay="650"/>
                                          </p:stCondLst>
                                        </p:cTn>
                                        <p:tgtEl>
                                          <p:spTgt spid="6">
                                            <p:txEl>
                                              <p:pRg st="5" end="5"/>
                                            </p:txEl>
                                          </p:spTgt>
                                        </p:tgtEl>
                                      </p:cBhvr>
                                      <p:to x="100000" y="60000"/>
                                    </p:animScale>
                                    <p:animScale>
                                      <p:cBhvr>
                                        <p:cTn id="161" dur="166" decel="50000">
                                          <p:stCondLst>
                                            <p:cond delay="676"/>
                                          </p:stCondLst>
                                        </p:cTn>
                                        <p:tgtEl>
                                          <p:spTgt spid="6">
                                            <p:txEl>
                                              <p:pRg st="5" end="5"/>
                                            </p:txEl>
                                          </p:spTgt>
                                        </p:tgtEl>
                                      </p:cBhvr>
                                      <p:to x="100000" y="100000"/>
                                    </p:animScale>
                                    <p:animScale>
                                      <p:cBhvr>
                                        <p:cTn id="162" dur="26">
                                          <p:stCondLst>
                                            <p:cond delay="1312"/>
                                          </p:stCondLst>
                                        </p:cTn>
                                        <p:tgtEl>
                                          <p:spTgt spid="6">
                                            <p:txEl>
                                              <p:pRg st="5" end="5"/>
                                            </p:txEl>
                                          </p:spTgt>
                                        </p:tgtEl>
                                      </p:cBhvr>
                                      <p:to x="100000" y="80000"/>
                                    </p:animScale>
                                    <p:animScale>
                                      <p:cBhvr>
                                        <p:cTn id="163" dur="166" decel="50000">
                                          <p:stCondLst>
                                            <p:cond delay="1338"/>
                                          </p:stCondLst>
                                        </p:cTn>
                                        <p:tgtEl>
                                          <p:spTgt spid="6">
                                            <p:txEl>
                                              <p:pRg st="5" end="5"/>
                                            </p:txEl>
                                          </p:spTgt>
                                        </p:tgtEl>
                                      </p:cBhvr>
                                      <p:to x="100000" y="100000"/>
                                    </p:animScale>
                                    <p:animScale>
                                      <p:cBhvr>
                                        <p:cTn id="164" dur="26">
                                          <p:stCondLst>
                                            <p:cond delay="1642"/>
                                          </p:stCondLst>
                                        </p:cTn>
                                        <p:tgtEl>
                                          <p:spTgt spid="6">
                                            <p:txEl>
                                              <p:pRg st="5" end="5"/>
                                            </p:txEl>
                                          </p:spTgt>
                                        </p:tgtEl>
                                      </p:cBhvr>
                                      <p:to x="100000" y="90000"/>
                                    </p:animScale>
                                    <p:animScale>
                                      <p:cBhvr>
                                        <p:cTn id="165" dur="166" decel="50000">
                                          <p:stCondLst>
                                            <p:cond delay="1668"/>
                                          </p:stCondLst>
                                        </p:cTn>
                                        <p:tgtEl>
                                          <p:spTgt spid="6">
                                            <p:txEl>
                                              <p:pRg st="5" end="5"/>
                                            </p:txEl>
                                          </p:spTgt>
                                        </p:tgtEl>
                                      </p:cBhvr>
                                      <p:to x="100000" y="100000"/>
                                    </p:animScale>
                                    <p:animScale>
                                      <p:cBhvr>
                                        <p:cTn id="166" dur="26">
                                          <p:stCondLst>
                                            <p:cond delay="1808"/>
                                          </p:stCondLst>
                                        </p:cTn>
                                        <p:tgtEl>
                                          <p:spTgt spid="6">
                                            <p:txEl>
                                              <p:pRg st="5" end="5"/>
                                            </p:txEl>
                                          </p:spTgt>
                                        </p:tgtEl>
                                      </p:cBhvr>
                                      <p:to x="100000" y="95000"/>
                                    </p:animScale>
                                    <p:animScale>
                                      <p:cBhvr>
                                        <p:cTn id="167" dur="166" decel="50000">
                                          <p:stCondLst>
                                            <p:cond delay="1834"/>
                                          </p:stCondLst>
                                        </p:cTn>
                                        <p:tgtEl>
                                          <p:spTgt spid="6">
                                            <p:txEl>
                                              <p:pRg st="5" end="5"/>
                                            </p:txEl>
                                          </p:spTgt>
                                        </p:tgtEl>
                                      </p:cBhvr>
                                      <p:to x="100000" y="100000"/>
                                    </p:animScale>
                                  </p:childTnLst>
                                </p:cTn>
                              </p:par>
                              <p:par>
                                <p:cTn id="168" presetID="26" presetClass="entr" presetSubtype="0" fill="hold" grpId="0" nodeType="withEffect">
                                  <p:stCondLst>
                                    <p:cond delay="0"/>
                                  </p:stCondLst>
                                  <p:childTnLst>
                                    <p:set>
                                      <p:cBhvr>
                                        <p:cTn id="169" dur="1" fill="hold">
                                          <p:stCondLst>
                                            <p:cond delay="0"/>
                                          </p:stCondLst>
                                        </p:cTn>
                                        <p:tgtEl>
                                          <p:spTgt spid="6">
                                            <p:txEl>
                                              <p:pRg st="6" end="6"/>
                                            </p:txEl>
                                          </p:spTgt>
                                        </p:tgtEl>
                                        <p:attrNameLst>
                                          <p:attrName>style.visibility</p:attrName>
                                        </p:attrNameLst>
                                      </p:cBhvr>
                                      <p:to>
                                        <p:strVal val="visible"/>
                                      </p:to>
                                    </p:set>
                                    <p:animEffect transition="in" filter="wipe(down)">
                                      <p:cBhvr>
                                        <p:cTn id="170" dur="580">
                                          <p:stCondLst>
                                            <p:cond delay="0"/>
                                          </p:stCondLst>
                                        </p:cTn>
                                        <p:tgtEl>
                                          <p:spTgt spid="6">
                                            <p:txEl>
                                              <p:pRg st="6" end="6"/>
                                            </p:txEl>
                                          </p:spTgt>
                                        </p:tgtEl>
                                      </p:cBhvr>
                                    </p:animEffect>
                                    <p:anim calcmode="lin" valueType="num">
                                      <p:cBhvr>
                                        <p:cTn id="171"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176" dur="26">
                                          <p:stCondLst>
                                            <p:cond delay="650"/>
                                          </p:stCondLst>
                                        </p:cTn>
                                        <p:tgtEl>
                                          <p:spTgt spid="6">
                                            <p:txEl>
                                              <p:pRg st="6" end="6"/>
                                            </p:txEl>
                                          </p:spTgt>
                                        </p:tgtEl>
                                      </p:cBhvr>
                                      <p:to x="100000" y="60000"/>
                                    </p:animScale>
                                    <p:animScale>
                                      <p:cBhvr>
                                        <p:cTn id="177" dur="166" decel="50000">
                                          <p:stCondLst>
                                            <p:cond delay="676"/>
                                          </p:stCondLst>
                                        </p:cTn>
                                        <p:tgtEl>
                                          <p:spTgt spid="6">
                                            <p:txEl>
                                              <p:pRg st="6" end="6"/>
                                            </p:txEl>
                                          </p:spTgt>
                                        </p:tgtEl>
                                      </p:cBhvr>
                                      <p:to x="100000" y="100000"/>
                                    </p:animScale>
                                    <p:animScale>
                                      <p:cBhvr>
                                        <p:cTn id="178" dur="26">
                                          <p:stCondLst>
                                            <p:cond delay="1312"/>
                                          </p:stCondLst>
                                        </p:cTn>
                                        <p:tgtEl>
                                          <p:spTgt spid="6">
                                            <p:txEl>
                                              <p:pRg st="6" end="6"/>
                                            </p:txEl>
                                          </p:spTgt>
                                        </p:tgtEl>
                                      </p:cBhvr>
                                      <p:to x="100000" y="80000"/>
                                    </p:animScale>
                                    <p:animScale>
                                      <p:cBhvr>
                                        <p:cTn id="179" dur="166" decel="50000">
                                          <p:stCondLst>
                                            <p:cond delay="1338"/>
                                          </p:stCondLst>
                                        </p:cTn>
                                        <p:tgtEl>
                                          <p:spTgt spid="6">
                                            <p:txEl>
                                              <p:pRg st="6" end="6"/>
                                            </p:txEl>
                                          </p:spTgt>
                                        </p:tgtEl>
                                      </p:cBhvr>
                                      <p:to x="100000" y="100000"/>
                                    </p:animScale>
                                    <p:animScale>
                                      <p:cBhvr>
                                        <p:cTn id="180" dur="26">
                                          <p:stCondLst>
                                            <p:cond delay="1642"/>
                                          </p:stCondLst>
                                        </p:cTn>
                                        <p:tgtEl>
                                          <p:spTgt spid="6">
                                            <p:txEl>
                                              <p:pRg st="6" end="6"/>
                                            </p:txEl>
                                          </p:spTgt>
                                        </p:tgtEl>
                                      </p:cBhvr>
                                      <p:to x="100000" y="90000"/>
                                    </p:animScale>
                                    <p:animScale>
                                      <p:cBhvr>
                                        <p:cTn id="181" dur="166" decel="50000">
                                          <p:stCondLst>
                                            <p:cond delay="1668"/>
                                          </p:stCondLst>
                                        </p:cTn>
                                        <p:tgtEl>
                                          <p:spTgt spid="6">
                                            <p:txEl>
                                              <p:pRg st="6" end="6"/>
                                            </p:txEl>
                                          </p:spTgt>
                                        </p:tgtEl>
                                      </p:cBhvr>
                                      <p:to x="100000" y="100000"/>
                                    </p:animScale>
                                    <p:animScale>
                                      <p:cBhvr>
                                        <p:cTn id="182" dur="26">
                                          <p:stCondLst>
                                            <p:cond delay="1808"/>
                                          </p:stCondLst>
                                        </p:cTn>
                                        <p:tgtEl>
                                          <p:spTgt spid="6">
                                            <p:txEl>
                                              <p:pRg st="6" end="6"/>
                                            </p:txEl>
                                          </p:spTgt>
                                        </p:tgtEl>
                                      </p:cBhvr>
                                      <p:to x="100000" y="95000"/>
                                    </p:animScale>
                                    <p:animScale>
                                      <p:cBhvr>
                                        <p:cTn id="183" dur="166" decel="50000">
                                          <p:stCondLst>
                                            <p:cond delay="1834"/>
                                          </p:stCondLst>
                                        </p:cTn>
                                        <p:tgtEl>
                                          <p:spTgt spid="6">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pxhere.com/images/c2/53/93b12435be26834e4c5e0c30c8d0-1445111.jpg!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5921828" y="5493994"/>
            <a:ext cx="6096000" cy="1015663"/>
          </a:xfrm>
          <a:prstGeom prst="rect">
            <a:avLst/>
          </a:prstGeom>
        </p:spPr>
        <p:txBody>
          <a:bodyPr>
            <a:spAutoFit/>
          </a:bodyPr>
          <a:lstStyle/>
          <a:p>
            <a:r>
              <a:rPr lang="tr-TR" sz="2000" b="1" dirty="0">
                <a:solidFill>
                  <a:srgbClr val="212121"/>
                </a:solidFill>
                <a:latin typeface="Palatino Linotype" panose="02040502050505030304" pitchFamily="18" charset="0"/>
              </a:rPr>
              <a:t>"Mümin dil uzatıcı değildir, lânet okuyucu değildir, kötü iş yapan değildir, kötü söz söyleyen değildir."</a:t>
            </a:r>
            <a:r>
              <a:rPr lang="tr-TR" sz="2000" dirty="0">
                <a:solidFill>
                  <a:srgbClr val="212121"/>
                </a:solidFill>
                <a:latin typeface="Palatino Linotype" panose="02040502050505030304" pitchFamily="18" charset="0"/>
              </a:rPr>
              <a:t> </a:t>
            </a:r>
            <a:r>
              <a:rPr lang="tr-TR" sz="1200" dirty="0">
                <a:solidFill>
                  <a:srgbClr val="212121"/>
                </a:solidFill>
                <a:latin typeface="Palatino Linotype" panose="02040502050505030304" pitchFamily="18" charset="0"/>
              </a:rPr>
              <a:t>(</a:t>
            </a:r>
            <a:r>
              <a:rPr lang="tr-TR" sz="1200" dirty="0" err="1">
                <a:solidFill>
                  <a:srgbClr val="212121"/>
                </a:solidFill>
                <a:latin typeface="Palatino Linotype" panose="02040502050505030304" pitchFamily="18" charset="0"/>
              </a:rPr>
              <a:t>Tirmizî</a:t>
            </a:r>
            <a:r>
              <a:rPr lang="tr-TR" sz="1200" dirty="0">
                <a:solidFill>
                  <a:srgbClr val="212121"/>
                </a:solidFill>
                <a:latin typeface="Palatino Linotype" panose="02040502050505030304" pitchFamily="18" charset="0"/>
              </a:rPr>
              <a:t>, Kadir, 1978).</a:t>
            </a:r>
            <a:endParaRPr lang="tr-TR" sz="1200" dirty="0">
              <a:latin typeface="Palatino Linotype" panose="02040502050505030304" pitchFamily="18" charset="0"/>
            </a:endParaRPr>
          </a:p>
        </p:txBody>
      </p:sp>
      <p:sp>
        <p:nvSpPr>
          <p:cNvPr id="8" name="Dikdörtgen 7"/>
          <p:cNvSpPr/>
          <p:nvPr/>
        </p:nvSpPr>
        <p:spPr>
          <a:xfrm>
            <a:off x="5921828" y="3067291"/>
            <a:ext cx="6096000" cy="1015663"/>
          </a:xfrm>
          <a:prstGeom prst="rect">
            <a:avLst/>
          </a:prstGeom>
        </p:spPr>
        <p:txBody>
          <a:bodyPr>
            <a:spAutoFit/>
          </a:bodyPr>
          <a:lstStyle/>
          <a:p>
            <a:r>
              <a:rPr lang="tr-TR" sz="2000" b="1" dirty="0">
                <a:solidFill>
                  <a:srgbClr val="212121"/>
                </a:solidFill>
                <a:latin typeface="Palatino Linotype" panose="02040502050505030304" pitchFamily="18" charset="0"/>
              </a:rPr>
              <a:t>"Sövülen iki kimsenin söyledikleri sözün </a:t>
            </a:r>
            <a:r>
              <a:rPr lang="tr-TR" sz="2000" b="1" dirty="0" err="1">
                <a:solidFill>
                  <a:srgbClr val="212121"/>
                </a:solidFill>
                <a:latin typeface="Palatino Linotype" panose="02040502050505030304" pitchFamily="18" charset="0"/>
              </a:rPr>
              <a:t>günâhı</a:t>
            </a:r>
            <a:r>
              <a:rPr lang="tr-TR" sz="2000" b="1" dirty="0">
                <a:solidFill>
                  <a:srgbClr val="212121"/>
                </a:solidFill>
                <a:latin typeface="Palatino Linotype" panose="02040502050505030304" pitchFamily="18" charset="0"/>
              </a:rPr>
              <a:t>; sövülen hududu aşmadıkça, ilk söze başlayan üzerinedir."</a:t>
            </a:r>
            <a:r>
              <a:rPr lang="tr-TR" sz="2000" dirty="0">
                <a:solidFill>
                  <a:srgbClr val="212121"/>
                </a:solidFill>
                <a:latin typeface="Palatino Linotype" panose="02040502050505030304" pitchFamily="18" charset="0"/>
              </a:rPr>
              <a:t> </a:t>
            </a:r>
            <a:r>
              <a:rPr lang="tr-TR" sz="1100" dirty="0">
                <a:latin typeface="Palatino Linotype" panose="02040502050505030304" pitchFamily="18" charset="0"/>
              </a:rPr>
              <a:t>(Müslim </a:t>
            </a:r>
            <a:r>
              <a:rPr lang="tr-TR" sz="1100" dirty="0" err="1">
                <a:latin typeface="Palatino Linotype" panose="02040502050505030304" pitchFamily="18" charset="0"/>
              </a:rPr>
              <a:t>Birr</a:t>
            </a:r>
            <a:r>
              <a:rPr lang="tr-TR" sz="1100" dirty="0">
                <a:latin typeface="Palatino Linotype" panose="02040502050505030304" pitchFamily="18" charset="0"/>
              </a:rPr>
              <a:t>, 68</a:t>
            </a:r>
            <a:r>
              <a:rPr lang="tr-TR" sz="1100" dirty="0" smtClean="0">
                <a:latin typeface="Palatino Linotype" panose="02040502050505030304" pitchFamily="18" charset="0"/>
              </a:rPr>
              <a:t>)</a:t>
            </a:r>
            <a:endParaRPr lang="tr-TR" sz="1100" dirty="0">
              <a:latin typeface="Palatino Linotype" panose="02040502050505030304" pitchFamily="18" charset="0"/>
            </a:endParaRPr>
          </a:p>
        </p:txBody>
      </p:sp>
      <p:sp>
        <p:nvSpPr>
          <p:cNvPr id="9" name="Dikdörtgen 8"/>
          <p:cNvSpPr/>
          <p:nvPr/>
        </p:nvSpPr>
        <p:spPr>
          <a:xfrm>
            <a:off x="5921828" y="4426718"/>
            <a:ext cx="5747657" cy="707886"/>
          </a:xfrm>
          <a:prstGeom prst="rect">
            <a:avLst/>
          </a:prstGeom>
        </p:spPr>
        <p:txBody>
          <a:bodyPr wrap="square">
            <a:spAutoFit/>
          </a:bodyPr>
          <a:lstStyle/>
          <a:p>
            <a:r>
              <a:rPr lang="tr-TR" sz="2000" b="1" dirty="0">
                <a:solidFill>
                  <a:srgbClr val="222222"/>
                </a:solidFill>
                <a:latin typeface="Palatino Linotype" panose="02040502050505030304" pitchFamily="18" charset="0"/>
              </a:rPr>
              <a:t>"Mümin ayıplamaz, lânet etmez, kötü söz söylemez</a:t>
            </a:r>
            <a:r>
              <a:rPr lang="tr-TR" sz="2000" b="1" dirty="0" smtClean="0">
                <a:solidFill>
                  <a:srgbClr val="222222"/>
                </a:solidFill>
                <a:latin typeface="Palatino Linotype" panose="02040502050505030304" pitchFamily="18" charset="0"/>
              </a:rPr>
              <a:t>.«</a:t>
            </a:r>
            <a:r>
              <a:rPr lang="tr-TR" sz="1100" dirty="0" err="1">
                <a:latin typeface="Palatino Linotype" panose="02040502050505030304" pitchFamily="18" charset="0"/>
              </a:rPr>
              <a:t>Tirmizi</a:t>
            </a:r>
            <a:endParaRPr lang="tr-TR" sz="1100" dirty="0">
              <a:latin typeface="Palatino Linotype" panose="02040502050505030304" pitchFamily="18" charset="0"/>
            </a:endParaRPr>
          </a:p>
        </p:txBody>
      </p:sp>
      <p:sp>
        <p:nvSpPr>
          <p:cNvPr id="10" name="Dikdörtgen 9"/>
          <p:cNvSpPr/>
          <p:nvPr/>
        </p:nvSpPr>
        <p:spPr>
          <a:xfrm>
            <a:off x="119248" y="1194587"/>
            <a:ext cx="5361339" cy="400110"/>
          </a:xfrm>
          <a:prstGeom prst="rect">
            <a:avLst/>
          </a:prstGeom>
        </p:spPr>
        <p:txBody>
          <a:bodyPr wrap="none">
            <a:spAutoFit/>
          </a:bodyPr>
          <a:lstStyle/>
          <a:p>
            <a:r>
              <a:rPr lang="tr-TR" sz="2000" dirty="0">
                <a:solidFill>
                  <a:srgbClr val="212121"/>
                </a:solidFill>
                <a:latin typeface="Palatino Linotype" panose="02040502050505030304" pitchFamily="18" charset="0"/>
              </a:rPr>
              <a:t>“</a:t>
            </a:r>
            <a:r>
              <a:rPr lang="tr-TR" sz="2000" b="1" dirty="0">
                <a:solidFill>
                  <a:srgbClr val="212121"/>
                </a:solidFill>
                <a:latin typeface="Palatino Linotype" panose="02040502050505030304" pitchFamily="18" charset="0"/>
              </a:rPr>
              <a:t>İnsanlara, güzel söz söyleyin</a:t>
            </a:r>
            <a:r>
              <a:rPr lang="tr-TR" sz="2000" dirty="0" smtClean="0">
                <a:solidFill>
                  <a:srgbClr val="212121"/>
                </a:solidFill>
                <a:latin typeface="Palatino Linotype" panose="02040502050505030304" pitchFamily="18" charset="0"/>
              </a:rPr>
              <a:t>” </a:t>
            </a:r>
            <a:r>
              <a:rPr lang="tr-TR" sz="1200" dirty="0" smtClean="0">
                <a:solidFill>
                  <a:srgbClr val="212121"/>
                </a:solidFill>
                <a:latin typeface="Palatino Linotype" panose="02040502050505030304" pitchFamily="18" charset="0"/>
              </a:rPr>
              <a:t>Bakara Suresi 83. ayet</a:t>
            </a:r>
            <a:endParaRPr lang="tr-TR" sz="1200" dirty="0">
              <a:latin typeface="Palatino Linotype" panose="02040502050505030304" pitchFamily="18" charset="0"/>
            </a:endParaRPr>
          </a:p>
        </p:txBody>
      </p:sp>
      <p:sp>
        <p:nvSpPr>
          <p:cNvPr id="12" name="Dikdörtgen 11"/>
          <p:cNvSpPr/>
          <p:nvPr/>
        </p:nvSpPr>
        <p:spPr>
          <a:xfrm>
            <a:off x="5921828" y="117370"/>
            <a:ext cx="6096000" cy="2554545"/>
          </a:xfrm>
          <a:prstGeom prst="rect">
            <a:avLst/>
          </a:prstGeom>
        </p:spPr>
        <p:txBody>
          <a:bodyPr>
            <a:spAutoFit/>
          </a:bodyPr>
          <a:lstStyle/>
          <a:p>
            <a:r>
              <a:rPr lang="tr-TR" sz="2000" b="1" dirty="0">
                <a:solidFill>
                  <a:srgbClr val="333333"/>
                </a:solidFill>
                <a:latin typeface="Palatino Linotype" panose="02040502050505030304" pitchFamily="18" charset="0"/>
              </a:rPr>
              <a:t>Görmedin mi, Allah güzel bir sözü nasıl misal getirdi? (Güzel bir söz), kökü sağlam, dalları göğe yükselen bir ağaç gibidir. Bu ağaç, Rabbinin izniyle her zaman meyvesini verir. Öğüt alsınlar diye Allah insanlara misaller getirir. Kötü bir sözün durumu da; yerden koparılmış, ayakta durma imkânı olmayan kötü bir ağacın durumu gibidir.” </a:t>
            </a:r>
            <a:r>
              <a:rPr lang="tr-TR" sz="1200" dirty="0">
                <a:solidFill>
                  <a:srgbClr val="333333"/>
                </a:solidFill>
                <a:latin typeface="Palatino Linotype" panose="02040502050505030304" pitchFamily="18" charset="0"/>
              </a:rPr>
              <a:t>(İbrahim: 24-26)</a:t>
            </a:r>
            <a:endParaRPr lang="tr-TR" sz="1200" dirty="0">
              <a:latin typeface="Palatino Linotype" panose="02040502050505030304" pitchFamily="18" charset="0"/>
            </a:endParaRPr>
          </a:p>
        </p:txBody>
      </p:sp>
      <p:sp>
        <p:nvSpPr>
          <p:cNvPr id="13" name="Metin kutusu 12"/>
          <p:cNvSpPr txBox="1"/>
          <p:nvPr/>
        </p:nvSpPr>
        <p:spPr>
          <a:xfrm>
            <a:off x="246743" y="117370"/>
            <a:ext cx="5233844" cy="830997"/>
          </a:xfrm>
          <a:prstGeom prst="rect">
            <a:avLst/>
          </a:prstGeom>
          <a:noFill/>
        </p:spPr>
        <p:txBody>
          <a:bodyPr wrap="square" rtlCol="0">
            <a:spAutoFit/>
          </a:bodyPr>
          <a:lstStyle/>
          <a:p>
            <a:pPr algn="ctr"/>
            <a:r>
              <a:rPr lang="tr-TR" sz="2400" b="1" dirty="0" smtClean="0">
                <a:solidFill>
                  <a:srgbClr val="0070C0"/>
                </a:solidFill>
                <a:latin typeface="Palatino Linotype" panose="02040502050505030304" pitchFamily="18" charset="0"/>
              </a:rPr>
              <a:t>AYET VE HADİSLER ÜZERİNDE DÜŞÜNELİM</a:t>
            </a:r>
            <a:endParaRPr lang="tr-TR" sz="2400" b="1" dirty="0">
              <a:solidFill>
                <a:srgbClr val="0070C0"/>
              </a:solidFill>
              <a:latin typeface="Palatino Linotype" panose="02040502050505030304" pitchFamily="18" charset="0"/>
            </a:endParaRPr>
          </a:p>
        </p:txBody>
      </p:sp>
    </p:spTree>
    <p:extLst>
      <p:ext uri="{BB962C8B-B14F-4D97-AF65-F5344CB8AC3E}">
        <p14:creationId xmlns:p14="http://schemas.microsoft.com/office/powerpoint/2010/main" val="320289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nodeType="clickEffect">
                                  <p:stCondLst>
                                    <p:cond delay="0"/>
                                  </p:stCondLst>
                                  <p:childTnLst>
                                    <p:animClr clrSpc="hsl" dir="cw">
                                      <p:cBhvr override="childStyle">
                                        <p:cTn id="6" dur="500" fill="hold"/>
                                        <p:tgtEl>
                                          <p:spTgt spid="13">
                                            <p:txEl>
                                              <p:pRg st="0" end="0"/>
                                            </p:txEl>
                                          </p:spTgt>
                                        </p:tgtEl>
                                        <p:attrNameLst>
                                          <p:attrName>style.color</p:attrName>
                                        </p:attrNameLst>
                                      </p:cBhvr>
                                      <p:by>
                                        <p:hsl h="7200000" s="0" l="0"/>
                                      </p:by>
                                    </p:animClr>
                                    <p:animClr clrSpc="hsl" dir="cw">
                                      <p:cBhvr>
                                        <p:cTn id="7" dur="500" fill="hold"/>
                                        <p:tgtEl>
                                          <p:spTgt spid="13">
                                            <p:txEl>
                                              <p:pRg st="0" end="0"/>
                                            </p:txEl>
                                          </p:spTgt>
                                        </p:tgtEl>
                                        <p:attrNameLst>
                                          <p:attrName>fillcolor</p:attrName>
                                        </p:attrNameLst>
                                      </p:cBhvr>
                                      <p:by>
                                        <p:hsl h="7200000" s="0" l="0"/>
                                      </p:by>
                                    </p:animClr>
                                    <p:animClr clrSpc="hsl" dir="cw">
                                      <p:cBhvr>
                                        <p:cTn id="8" dur="500" fill="hold"/>
                                        <p:tgtEl>
                                          <p:spTgt spid="13">
                                            <p:txEl>
                                              <p:pRg st="0" end="0"/>
                                            </p:txEl>
                                          </p:spTgt>
                                        </p:tgtEl>
                                        <p:attrNameLst>
                                          <p:attrName>stroke.color</p:attrName>
                                        </p:attrNameLst>
                                      </p:cBhvr>
                                      <p:by>
                                        <p:hsl h="7200000" s="0" l="0"/>
                                      </p:by>
                                    </p:animClr>
                                    <p:set>
                                      <p:cBhvr>
                                        <p:cTn id="9" dur="500" fill="hold"/>
                                        <p:tgtEl>
                                          <p:spTgt spid="1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p:cTn id="3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additive="base">
                                        <p:cTn id="3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6743" y="365125"/>
            <a:ext cx="11742057" cy="752475"/>
          </a:xfrm>
        </p:spPr>
        <p:style>
          <a:lnRef idx="0">
            <a:schemeClr val="dk1"/>
          </a:lnRef>
          <a:fillRef idx="3">
            <a:schemeClr val="dk1"/>
          </a:fillRef>
          <a:effectRef idx="3">
            <a:schemeClr val="dk1"/>
          </a:effectRef>
          <a:fontRef idx="minor">
            <a:schemeClr val="lt1"/>
          </a:fontRef>
        </p:style>
        <p:txBody>
          <a:bodyPr/>
          <a:lstStyle/>
          <a:p>
            <a:pPr algn="ctr"/>
            <a:r>
              <a:rPr lang="tr-TR" dirty="0" smtClean="0"/>
              <a:t>SOSYAL MEDYA İLETİŞİM ADABI</a:t>
            </a:r>
            <a:endParaRPr lang="tr-TR" dirty="0"/>
          </a:p>
        </p:txBody>
      </p:sp>
      <p:sp>
        <p:nvSpPr>
          <p:cNvPr id="3" name="İçerik Yer Tutucusu 2"/>
          <p:cNvSpPr>
            <a:spLocks noGrp="1"/>
          </p:cNvSpPr>
          <p:nvPr>
            <p:ph sz="half" idx="1"/>
          </p:nvPr>
        </p:nvSpPr>
        <p:spPr>
          <a:xfrm>
            <a:off x="246744" y="1335314"/>
            <a:ext cx="6850742" cy="5239657"/>
          </a:xfrm>
        </p:spPr>
        <p:style>
          <a:lnRef idx="1">
            <a:schemeClr val="accent4"/>
          </a:lnRef>
          <a:fillRef idx="2">
            <a:schemeClr val="accent4"/>
          </a:fillRef>
          <a:effectRef idx="1">
            <a:schemeClr val="accent4"/>
          </a:effectRef>
          <a:fontRef idx="minor">
            <a:schemeClr val="dk1"/>
          </a:fontRef>
        </p:style>
        <p:txBody>
          <a:bodyPr>
            <a:normAutofit/>
          </a:bodyPr>
          <a:lstStyle/>
          <a:p>
            <a:r>
              <a:rPr lang="tr-TR" sz="2400" dirty="0">
                <a:latin typeface="Palatino Linotype" panose="02040502050505030304" pitchFamily="18" charset="0"/>
              </a:rPr>
              <a:t>P</a:t>
            </a:r>
            <a:r>
              <a:rPr lang="tr-TR" sz="2400" dirty="0" smtClean="0">
                <a:latin typeface="Palatino Linotype" panose="02040502050505030304" pitchFamily="18" charset="0"/>
              </a:rPr>
              <a:t>aylaştığımız </a:t>
            </a:r>
            <a:r>
              <a:rPr lang="tr-TR" sz="2400" dirty="0">
                <a:latin typeface="Palatino Linotype" panose="02040502050505030304" pitchFamily="18" charset="0"/>
              </a:rPr>
              <a:t>bilgilerin mahremiyeti zedeleyecek nitelikte </a:t>
            </a:r>
            <a:r>
              <a:rPr lang="tr-TR" sz="2400" dirty="0" smtClean="0">
                <a:latin typeface="Palatino Linotype" panose="02040502050505030304" pitchFamily="18" charset="0"/>
              </a:rPr>
              <a:t>olmamasına dikkat </a:t>
            </a:r>
            <a:r>
              <a:rPr lang="tr-TR" sz="2400" dirty="0">
                <a:latin typeface="Palatino Linotype" panose="02040502050505030304" pitchFamily="18" charset="0"/>
              </a:rPr>
              <a:t>etmeliyiz</a:t>
            </a:r>
            <a:r>
              <a:rPr lang="tr-TR" sz="2400" dirty="0" smtClean="0">
                <a:latin typeface="Palatino Linotype" panose="02040502050505030304" pitchFamily="18" charset="0"/>
              </a:rPr>
              <a:t>.</a:t>
            </a:r>
          </a:p>
          <a:p>
            <a:r>
              <a:rPr lang="tr-TR" sz="2400" dirty="0">
                <a:latin typeface="Palatino Linotype" panose="02040502050505030304" pitchFamily="18" charset="0"/>
              </a:rPr>
              <a:t>Kullandığımız ifadeleri doğru seçmeli, dil </a:t>
            </a:r>
            <a:r>
              <a:rPr lang="tr-TR" sz="2400" dirty="0" smtClean="0">
                <a:latin typeface="Palatino Linotype" panose="02040502050505030304" pitchFamily="18" charset="0"/>
              </a:rPr>
              <a:t>kurallarına uygun </a:t>
            </a:r>
            <a:r>
              <a:rPr lang="tr-TR" sz="2400" dirty="0">
                <a:latin typeface="Palatino Linotype" panose="02040502050505030304" pitchFamily="18" charset="0"/>
              </a:rPr>
              <a:t>şekilde yazmalıyız</a:t>
            </a:r>
            <a:r>
              <a:rPr lang="tr-TR" sz="2400" dirty="0" smtClean="0">
                <a:latin typeface="Palatino Linotype" panose="02040502050505030304" pitchFamily="18" charset="0"/>
              </a:rPr>
              <a:t>.</a:t>
            </a:r>
          </a:p>
          <a:p>
            <a:r>
              <a:rPr lang="tr-TR" sz="2400" dirty="0">
                <a:latin typeface="Palatino Linotype" panose="02040502050505030304" pitchFamily="18" charset="0"/>
              </a:rPr>
              <a:t>Aynı zamanda paylaştığımız bilgilerin </a:t>
            </a:r>
            <a:r>
              <a:rPr lang="tr-TR" sz="2400" dirty="0" smtClean="0">
                <a:latin typeface="Palatino Linotype" panose="02040502050505030304" pitchFamily="18" charset="0"/>
              </a:rPr>
              <a:t>doğruluğundan emin </a:t>
            </a:r>
            <a:r>
              <a:rPr lang="tr-TR" sz="2400" dirty="0">
                <a:latin typeface="Palatino Linotype" panose="02040502050505030304" pitchFamily="18" charset="0"/>
              </a:rPr>
              <a:t>olmalıyız</a:t>
            </a:r>
            <a:r>
              <a:rPr lang="tr-TR" sz="2400" dirty="0" smtClean="0">
                <a:latin typeface="Palatino Linotype" panose="02040502050505030304" pitchFamily="18" charset="0"/>
              </a:rPr>
              <a:t>.</a:t>
            </a:r>
          </a:p>
          <a:p>
            <a:r>
              <a:rPr lang="tr-TR" sz="2400" dirty="0">
                <a:latin typeface="Palatino Linotype" panose="02040502050505030304" pitchFamily="18" charset="0"/>
              </a:rPr>
              <a:t>Günlük hayatta uygun olmayan </a:t>
            </a:r>
            <a:r>
              <a:rPr lang="tr-TR" sz="2400" dirty="0" smtClean="0">
                <a:latin typeface="Palatino Linotype" panose="02040502050505030304" pitchFamily="18" charset="0"/>
              </a:rPr>
              <a:t>davranışlardan sosyal </a:t>
            </a:r>
            <a:r>
              <a:rPr lang="tr-TR" sz="2400" dirty="0">
                <a:latin typeface="Palatino Linotype" panose="02040502050505030304" pitchFamily="18" charset="0"/>
              </a:rPr>
              <a:t>medyayı kullanırken de kaçınmalıyız</a:t>
            </a:r>
            <a:r>
              <a:rPr lang="tr-TR" sz="2400" dirty="0" smtClean="0">
                <a:latin typeface="Palatino Linotype" panose="02040502050505030304" pitchFamily="18" charset="0"/>
              </a:rPr>
              <a:t>.</a:t>
            </a:r>
          </a:p>
          <a:p>
            <a:r>
              <a:rPr lang="tr-TR" sz="2400" dirty="0">
                <a:latin typeface="Palatino Linotype" panose="02040502050505030304" pitchFamily="18" charset="0"/>
              </a:rPr>
              <a:t>Sosyal medyada geçirdiğimiz </a:t>
            </a:r>
            <a:r>
              <a:rPr lang="tr-TR" sz="2400" dirty="0" smtClean="0">
                <a:latin typeface="Palatino Linotype" panose="02040502050505030304" pitchFamily="18" charset="0"/>
              </a:rPr>
              <a:t>zamanın aşırıya </a:t>
            </a:r>
            <a:r>
              <a:rPr lang="tr-TR" sz="2400" dirty="0">
                <a:latin typeface="Palatino Linotype" panose="02040502050505030304" pitchFamily="18" charset="0"/>
              </a:rPr>
              <a:t>kaçmamasına da dikkat etmeliyiz. Allah’ın (</a:t>
            </a:r>
            <a:r>
              <a:rPr lang="tr-TR" sz="2400" dirty="0" err="1">
                <a:latin typeface="Palatino Linotype" panose="02040502050505030304" pitchFamily="18" charset="0"/>
              </a:rPr>
              <a:t>c.c</a:t>
            </a:r>
            <a:r>
              <a:rPr lang="tr-TR" sz="2400" dirty="0">
                <a:latin typeface="Palatino Linotype" panose="02040502050505030304" pitchFamily="18" charset="0"/>
              </a:rPr>
              <a:t>.) her zaman ve her yerde </a:t>
            </a:r>
            <a:r>
              <a:rPr lang="tr-TR" sz="2400" dirty="0" smtClean="0">
                <a:latin typeface="Palatino Linotype" panose="02040502050505030304" pitchFamily="18" charset="0"/>
              </a:rPr>
              <a:t>bizi gördüğünü </a:t>
            </a:r>
            <a:r>
              <a:rPr lang="tr-TR" sz="2400" dirty="0">
                <a:latin typeface="Palatino Linotype" panose="02040502050505030304" pitchFamily="18" charset="0"/>
              </a:rPr>
              <a:t>hiçbir zaman unutmamalıyız.</a:t>
            </a:r>
          </a:p>
        </p:txBody>
      </p:sp>
      <p:pic>
        <p:nvPicPr>
          <p:cNvPr id="3074"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486" y="1335314"/>
            <a:ext cx="5094513" cy="5239656"/>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7344229" y="6020973"/>
            <a:ext cx="1233714" cy="3693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tr-TR" dirty="0"/>
          </a:p>
        </p:txBody>
      </p:sp>
    </p:spTree>
    <p:extLst>
      <p:ext uri="{BB962C8B-B14F-4D97-AF65-F5344CB8AC3E}">
        <p14:creationId xmlns:p14="http://schemas.microsoft.com/office/powerpoint/2010/main" val="71582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1766" y="565794"/>
            <a:ext cx="4274748" cy="646331"/>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sz="3600" dirty="0" smtClean="0">
                <a:latin typeface="Palatino Linotype" panose="02040502050505030304" pitchFamily="18" charset="0"/>
              </a:rPr>
              <a:t>SOFRA ADABI</a:t>
            </a:r>
            <a:endParaRPr lang="tr-TR" sz="3600" dirty="0">
              <a:latin typeface="Palatino Linotype" panose="02040502050505030304" pitchFamily="18" charset="0"/>
            </a:endParaRPr>
          </a:p>
        </p:txBody>
      </p:sp>
      <p:sp>
        <p:nvSpPr>
          <p:cNvPr id="6" name="Dikdörtgen 5"/>
          <p:cNvSpPr/>
          <p:nvPr/>
        </p:nvSpPr>
        <p:spPr>
          <a:xfrm>
            <a:off x="4904467" y="350351"/>
            <a:ext cx="7082971" cy="107721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tr-TR" sz="3200" dirty="0">
                <a:ln w="0"/>
                <a:solidFill>
                  <a:schemeClr val="tx1"/>
                </a:solidFill>
                <a:effectLst>
                  <a:outerShdw blurRad="38100" dist="19050" dir="2700000" algn="tl" rotWithShape="0">
                    <a:schemeClr val="dk1">
                      <a:alpha val="40000"/>
                    </a:schemeClr>
                  </a:outerShdw>
                </a:effectLst>
                <a:latin typeface="Palatino Linotype" panose="02040502050505030304" pitchFamily="18" charset="0"/>
              </a:rPr>
              <a:t>Ailenizle birlikte yemek yerken nelere dikkat edersiniz?</a:t>
            </a:r>
          </a:p>
        </p:txBody>
      </p:sp>
      <p:pic>
        <p:nvPicPr>
          <p:cNvPr id="4098" name="Picture 2" descr="http://i2.haber7.net/fotogaleri/haber7/album/bLXBd_1496221740_366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467" y="1739250"/>
            <a:ext cx="7143750" cy="4524314"/>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311766" y="1739249"/>
            <a:ext cx="4274748" cy="489364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tr-TR" sz="2400" dirty="0">
                <a:latin typeface="Palatino Linotype" panose="02040502050505030304" pitchFamily="18" charset="0"/>
              </a:rPr>
              <a:t>Allah Müslümanlar için yeme içmeyle ilgili bazı kurallar koymuş ve bazı </a:t>
            </a:r>
            <a:r>
              <a:rPr lang="tr-TR" sz="2400" dirty="0" smtClean="0">
                <a:latin typeface="Palatino Linotype" panose="02040502050505030304" pitchFamily="18" charset="0"/>
              </a:rPr>
              <a:t>nezaket kurallarını </a:t>
            </a:r>
            <a:r>
              <a:rPr lang="tr-TR" sz="2400" dirty="0">
                <a:latin typeface="Palatino Linotype" panose="02040502050505030304" pitchFamily="18" charset="0"/>
              </a:rPr>
              <a:t>da Hz. Muhammed (</a:t>
            </a:r>
            <a:r>
              <a:rPr lang="tr-TR" sz="2400" dirty="0" err="1">
                <a:latin typeface="Palatino Linotype" panose="02040502050505030304" pitchFamily="18" charset="0"/>
              </a:rPr>
              <a:t>s.a.v</a:t>
            </a:r>
            <a:r>
              <a:rPr lang="tr-TR" sz="2400" dirty="0">
                <a:latin typeface="Palatino Linotype" panose="02040502050505030304" pitchFamily="18" charset="0"/>
              </a:rPr>
              <a:t>.) aracılığıyla öğretmiştir. Allah (</a:t>
            </a:r>
            <a:r>
              <a:rPr lang="tr-TR" sz="2400" dirty="0" err="1">
                <a:latin typeface="Palatino Linotype" panose="02040502050505030304" pitchFamily="18" charset="0"/>
              </a:rPr>
              <a:t>c.c</a:t>
            </a:r>
            <a:r>
              <a:rPr lang="tr-TR" sz="2400" dirty="0">
                <a:latin typeface="Palatino Linotype" panose="02040502050505030304" pitchFamily="18" charset="0"/>
              </a:rPr>
              <a:t>.), </a:t>
            </a:r>
            <a:r>
              <a:rPr lang="tr-TR" sz="2400" dirty="0" smtClean="0">
                <a:latin typeface="Palatino Linotype" panose="02040502050505030304" pitchFamily="18" charset="0"/>
              </a:rPr>
              <a:t>Kur’an-ı Kerim’de</a:t>
            </a:r>
            <a:r>
              <a:rPr lang="tr-TR" sz="2400" b="1" dirty="0">
                <a:latin typeface="Palatino Linotype" panose="02040502050505030304" pitchFamily="18" charset="0"/>
              </a:rPr>
              <a:t>, “Artık Allah’ın size </a:t>
            </a:r>
            <a:r>
              <a:rPr lang="tr-TR" sz="2400" b="1" dirty="0">
                <a:solidFill>
                  <a:srgbClr val="FF0000"/>
                </a:solidFill>
                <a:latin typeface="Palatino Linotype" panose="02040502050505030304" pitchFamily="18" charset="0"/>
              </a:rPr>
              <a:t>helâl</a:t>
            </a:r>
            <a:r>
              <a:rPr lang="tr-TR" sz="2400" b="1" dirty="0">
                <a:latin typeface="Palatino Linotype" panose="02040502050505030304" pitchFamily="18" charset="0"/>
              </a:rPr>
              <a:t> ve </a:t>
            </a:r>
            <a:r>
              <a:rPr lang="tr-TR" sz="2400" b="1" dirty="0">
                <a:solidFill>
                  <a:srgbClr val="FF0000"/>
                </a:solidFill>
                <a:latin typeface="Palatino Linotype" panose="02040502050505030304" pitchFamily="18" charset="0"/>
              </a:rPr>
              <a:t>temiz</a:t>
            </a:r>
            <a:r>
              <a:rPr lang="tr-TR" sz="2400" b="1" dirty="0">
                <a:latin typeface="Palatino Linotype" panose="02040502050505030304" pitchFamily="18" charset="0"/>
              </a:rPr>
              <a:t> olarak verdiği rızıklardan </a:t>
            </a:r>
            <a:r>
              <a:rPr lang="tr-TR" sz="2400" b="1" dirty="0" smtClean="0">
                <a:latin typeface="Palatino Linotype" panose="02040502050505030304" pitchFamily="18" charset="0"/>
              </a:rPr>
              <a:t>yiyin. Eğer </a:t>
            </a:r>
            <a:r>
              <a:rPr lang="tr-TR" sz="2400" b="1" dirty="0">
                <a:latin typeface="Palatino Linotype" panose="02040502050505030304" pitchFamily="18" charset="0"/>
              </a:rPr>
              <a:t>yalnız O’na ibadet ediyorsanız, </a:t>
            </a:r>
            <a:r>
              <a:rPr lang="tr-TR" sz="2400" b="1" dirty="0">
                <a:solidFill>
                  <a:srgbClr val="FF0000"/>
                </a:solidFill>
                <a:latin typeface="Palatino Linotype" panose="02040502050505030304" pitchFamily="18" charset="0"/>
              </a:rPr>
              <a:t>Allah’ın nimetine şükredin</a:t>
            </a:r>
            <a:r>
              <a:rPr lang="tr-TR" sz="2400" b="1" dirty="0" smtClean="0">
                <a:solidFill>
                  <a:srgbClr val="FF0000"/>
                </a:solidFill>
                <a:latin typeface="Palatino Linotype" panose="02040502050505030304" pitchFamily="18" charset="0"/>
              </a:rPr>
              <a:t>.”</a:t>
            </a:r>
          </a:p>
          <a:p>
            <a:r>
              <a:rPr lang="tr-TR" sz="2400" dirty="0" smtClean="0">
                <a:latin typeface="Palatino Linotype" panose="02040502050505030304" pitchFamily="18" charset="0"/>
              </a:rPr>
              <a:t>Buyurmuştur.</a:t>
            </a:r>
            <a:endParaRPr lang="tr-TR" sz="2400" dirty="0">
              <a:latin typeface="Palatino Linotype" panose="02040502050505030304" pitchFamily="18" charset="0"/>
            </a:endParaRPr>
          </a:p>
        </p:txBody>
      </p:sp>
    </p:spTree>
    <p:extLst>
      <p:ext uri="{BB962C8B-B14F-4D97-AF65-F5344CB8AC3E}">
        <p14:creationId xmlns:p14="http://schemas.microsoft.com/office/powerpoint/2010/main" val="35190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endCondLst>
                                    <p:cond evt="onNext" delay="0">
                                      <p:tgtEl>
                                        <p:sldTgt/>
                                      </p:tgtEl>
                                    </p:cond>
                                  </p:end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0"/>
            <a:ext cx="12191999" cy="3541486"/>
          </a:xfrm>
          <a:prstGeom prst="rect">
            <a:avLst/>
          </a:prstGeom>
        </p:spPr>
      </p:pic>
      <p:pic>
        <p:nvPicPr>
          <p:cNvPr id="5122" name="Picture 2"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4" y="3524250"/>
            <a:ext cx="6381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87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53943" y="192088"/>
            <a:ext cx="4920343" cy="530225"/>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tr-TR" dirty="0" smtClean="0"/>
              <a:t>Dikkat edelim</a:t>
            </a:r>
            <a:endParaRPr lang="tr-TR" dirty="0"/>
          </a:p>
        </p:txBody>
      </p:sp>
      <p:sp>
        <p:nvSpPr>
          <p:cNvPr id="4" name="Metin Yer Tutucusu 3"/>
          <p:cNvSpPr>
            <a:spLocks noGrp="1"/>
          </p:cNvSpPr>
          <p:nvPr>
            <p:ph type="body" sz="half" idx="2"/>
          </p:nvPr>
        </p:nvSpPr>
        <p:spPr>
          <a:xfrm>
            <a:off x="217714" y="192089"/>
            <a:ext cx="6705600" cy="641191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285750" indent="-285750">
              <a:buFont typeface="Arial" panose="020B0604020202020204" pitchFamily="34" charset="0"/>
              <a:buChar char="•"/>
            </a:pPr>
            <a:r>
              <a:rPr lang="tr-TR" sz="2400" b="1" dirty="0" smtClean="0">
                <a:solidFill>
                  <a:schemeClr val="tx1"/>
                </a:solidFill>
                <a:latin typeface="Palatino Linotype" panose="02040502050505030304" pitchFamily="18" charset="0"/>
              </a:rPr>
              <a:t>Yemekten önce ve sonra ellerimizi yıkamalıyız.</a:t>
            </a:r>
          </a:p>
          <a:p>
            <a:r>
              <a:rPr lang="tr-TR" sz="2400" dirty="0" smtClean="0">
                <a:latin typeface="Palatino Linotype" panose="02040502050505030304" pitchFamily="18" charset="0"/>
              </a:rPr>
              <a:t>"</a:t>
            </a:r>
            <a:r>
              <a:rPr lang="tr-TR" sz="2400" dirty="0">
                <a:latin typeface="Palatino Linotype" panose="02040502050505030304" pitchFamily="18" charset="0"/>
              </a:rPr>
              <a:t>Yemeğin bereketi yemekten önceki ve sonraki yıkamalardadır." </a:t>
            </a:r>
            <a:r>
              <a:rPr lang="tr-TR" sz="1200" dirty="0">
                <a:latin typeface="Palatino Linotype" panose="02040502050505030304" pitchFamily="18" charset="0"/>
              </a:rPr>
              <a:t>(Ebu Davud</a:t>
            </a:r>
            <a:r>
              <a:rPr lang="tr-TR" sz="1200" dirty="0" smtClean="0">
                <a:latin typeface="Palatino Linotype" panose="02040502050505030304" pitchFamily="18" charset="0"/>
              </a:rPr>
              <a:t>)  </a:t>
            </a:r>
          </a:p>
          <a:p>
            <a:r>
              <a:rPr lang="tr-TR" sz="2400" dirty="0" smtClean="0">
                <a:latin typeface="Palatino Linotype" panose="02040502050505030304" pitchFamily="18" charset="0"/>
              </a:rPr>
              <a:t>"</a:t>
            </a:r>
            <a:r>
              <a:rPr lang="tr-TR" sz="2400" dirty="0">
                <a:latin typeface="Palatino Linotype" panose="02040502050505030304" pitchFamily="18" charset="0"/>
              </a:rPr>
              <a:t>Yemekten evvel elleri yıkamak yoksulluğu, sonra yıkamak ise günahları giderir."</a:t>
            </a:r>
            <a:r>
              <a:rPr lang="tr-TR" sz="1200" dirty="0">
                <a:latin typeface="Palatino Linotype" panose="02040502050505030304" pitchFamily="18" charset="0"/>
              </a:rPr>
              <a:t>(</a:t>
            </a:r>
            <a:r>
              <a:rPr lang="tr-TR" sz="1200" dirty="0" err="1">
                <a:latin typeface="Palatino Linotype" panose="02040502050505030304" pitchFamily="18" charset="0"/>
              </a:rPr>
              <a:t>Taberani</a:t>
            </a:r>
            <a:r>
              <a:rPr lang="tr-TR" sz="1200" dirty="0" smtClean="0">
                <a:latin typeface="Palatino Linotype" panose="02040502050505030304" pitchFamily="18" charset="0"/>
              </a:rPr>
              <a:t>)</a:t>
            </a:r>
          </a:p>
          <a:p>
            <a:pPr marL="285750" indent="-285750">
              <a:buFont typeface="Arial" panose="020B0604020202020204" pitchFamily="34" charset="0"/>
              <a:buChar char="•"/>
            </a:pPr>
            <a:r>
              <a:rPr lang="tr-TR" sz="2400" b="1" dirty="0" smtClean="0">
                <a:solidFill>
                  <a:schemeClr val="tx1"/>
                </a:solidFill>
                <a:latin typeface="Palatino Linotype" panose="02040502050505030304" pitchFamily="18" charset="0"/>
              </a:rPr>
              <a:t>Yemeğe besmele çekerek başlamalı sonunda </a:t>
            </a:r>
            <a:r>
              <a:rPr lang="tr-TR" sz="2400" b="1" dirty="0" err="1" smtClean="0">
                <a:solidFill>
                  <a:schemeClr val="tx1"/>
                </a:solidFill>
                <a:latin typeface="Palatino Linotype" panose="02040502050505030304" pitchFamily="18" charset="0"/>
              </a:rPr>
              <a:t>Elhamdulillah</a:t>
            </a:r>
            <a:r>
              <a:rPr lang="tr-TR" sz="2400" b="1" dirty="0" smtClean="0">
                <a:solidFill>
                  <a:schemeClr val="tx1"/>
                </a:solidFill>
                <a:latin typeface="Palatino Linotype" panose="02040502050505030304" pitchFamily="18" charset="0"/>
              </a:rPr>
              <a:t> demeliyiz. </a:t>
            </a:r>
          </a:p>
          <a:p>
            <a:pPr marL="285750" indent="-285750">
              <a:buFont typeface="Arial" panose="020B0604020202020204" pitchFamily="34" charset="0"/>
              <a:buChar char="•"/>
            </a:pPr>
            <a:r>
              <a:rPr lang="tr-TR" sz="2400" b="1" dirty="0" smtClean="0">
                <a:solidFill>
                  <a:schemeClr val="tx1"/>
                </a:solidFill>
                <a:latin typeface="Palatino Linotype" panose="02040502050505030304" pitchFamily="18" charset="0"/>
              </a:rPr>
              <a:t>Sağ elimizle ve önümüzden yemeliyiz.</a:t>
            </a:r>
          </a:p>
          <a:p>
            <a:r>
              <a:rPr lang="tr-TR" sz="2400" dirty="0" smtClean="0">
                <a:latin typeface="Palatino Linotype" panose="02040502050505030304" pitchFamily="18" charset="0"/>
              </a:rPr>
              <a:t>Peygamberimiz Hz Enes’e </a:t>
            </a:r>
            <a:r>
              <a:rPr lang="tr-TR" sz="2400" i="1" dirty="0">
                <a:latin typeface="Palatino Linotype" panose="02040502050505030304" pitchFamily="18" charset="0"/>
              </a:rPr>
              <a:t>“Evladım! Besmele çek, </a:t>
            </a:r>
            <a:r>
              <a:rPr lang="tr-TR" sz="2400" i="1" dirty="0" smtClean="0">
                <a:latin typeface="Palatino Linotype" panose="02040502050505030304" pitchFamily="18" charset="0"/>
              </a:rPr>
              <a:t>sağ elinle </a:t>
            </a:r>
            <a:r>
              <a:rPr lang="tr-TR" sz="2400" i="1" dirty="0">
                <a:latin typeface="Palatino Linotype" panose="02040502050505030304" pitchFamily="18" charset="0"/>
              </a:rPr>
              <a:t>ve önünden ye</a:t>
            </a:r>
            <a:r>
              <a:rPr lang="tr-TR" sz="2400" i="1" dirty="0" smtClean="0">
                <a:latin typeface="Palatino Linotype" panose="02040502050505030304" pitchFamily="18" charset="0"/>
              </a:rPr>
              <a:t>.”</a:t>
            </a:r>
            <a:r>
              <a:rPr lang="tr-TR" sz="2400" i="1" dirty="0">
                <a:latin typeface="Palatino Linotype" panose="02040502050505030304" pitchFamily="18" charset="0"/>
              </a:rPr>
              <a:t> </a:t>
            </a:r>
            <a:r>
              <a:rPr lang="tr-TR" sz="2400" dirty="0">
                <a:latin typeface="Palatino Linotype" panose="02040502050505030304" pitchFamily="18" charset="0"/>
              </a:rPr>
              <a:t>b</a:t>
            </a:r>
            <a:r>
              <a:rPr lang="tr-TR" sz="2400" dirty="0" smtClean="0">
                <a:latin typeface="Palatino Linotype" panose="02040502050505030304" pitchFamily="18" charset="0"/>
              </a:rPr>
              <a:t>uyurmuştur.</a:t>
            </a:r>
          </a:p>
          <a:p>
            <a:r>
              <a:rPr lang="tr-TR" sz="2400" dirty="0">
                <a:latin typeface="Palatino Linotype" panose="02040502050505030304" pitchFamily="18" charset="0"/>
              </a:rPr>
              <a:t>"Sizden kim </a:t>
            </a:r>
            <a:r>
              <a:rPr lang="tr-TR" sz="2400" dirty="0" err="1">
                <a:latin typeface="Palatino Linotype" panose="02040502050505030304" pitchFamily="18" charset="0"/>
              </a:rPr>
              <a:t>birşey</a:t>
            </a:r>
            <a:r>
              <a:rPr lang="tr-TR" sz="2400" dirty="0">
                <a:latin typeface="Palatino Linotype" panose="02040502050505030304" pitchFamily="18" charset="0"/>
              </a:rPr>
              <a:t> yerse </a:t>
            </a:r>
            <a:r>
              <a:rPr lang="tr-TR" sz="2400" dirty="0" smtClean="0">
                <a:latin typeface="Palatino Linotype" panose="02040502050505030304" pitchFamily="18" charset="0"/>
              </a:rPr>
              <a:t> Bismillahirrahmanirrahim </a:t>
            </a:r>
            <a:r>
              <a:rPr lang="tr-TR" sz="2400" dirty="0">
                <a:latin typeface="Palatino Linotype" panose="02040502050505030304" pitchFamily="18" charset="0"/>
              </a:rPr>
              <a:t>desin. Eğer söylemeyi unutmuşsa yemeğin sonunda başında ve sonunda Bismillahirrahmanirrahim desin." </a:t>
            </a:r>
            <a:r>
              <a:rPr lang="tr-TR" sz="1200" dirty="0">
                <a:latin typeface="Palatino Linotype" panose="02040502050505030304" pitchFamily="18" charset="0"/>
              </a:rPr>
              <a:t>(Ebu Davud, </a:t>
            </a:r>
            <a:r>
              <a:rPr lang="tr-TR" sz="1200" dirty="0" err="1">
                <a:latin typeface="Palatino Linotype" panose="02040502050505030304" pitchFamily="18" charset="0"/>
              </a:rPr>
              <a:t>Tirmizi</a:t>
            </a:r>
            <a:r>
              <a:rPr lang="tr-TR" sz="1200" dirty="0" smtClean="0">
                <a:latin typeface="Palatino Linotype" panose="02040502050505030304" pitchFamily="18" charset="0"/>
              </a:rPr>
              <a:t>)</a:t>
            </a:r>
          </a:p>
        </p:txBody>
      </p:sp>
      <p:pic>
        <p:nvPicPr>
          <p:cNvPr id="6146" name="Picture 2" descr="yemek adab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943" y="1124744"/>
            <a:ext cx="4920343" cy="33623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943" y="4644571"/>
            <a:ext cx="4920343" cy="191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51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 calcmode="lin" valueType="num">
                                      <p:cBhvr>
                                        <p:cTn id="56"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232228" y="162605"/>
            <a:ext cx="6788603" cy="6572024"/>
          </a:xfrm>
        </p:spPr>
        <p:style>
          <a:lnRef idx="1">
            <a:schemeClr val="accent1"/>
          </a:lnRef>
          <a:fillRef idx="2">
            <a:schemeClr val="accent1"/>
          </a:fillRef>
          <a:effectRef idx="1">
            <a:schemeClr val="accent1"/>
          </a:effectRef>
          <a:fontRef idx="minor">
            <a:schemeClr val="dk1"/>
          </a:fontRef>
        </p:style>
        <p:txBody>
          <a:bodyPr>
            <a:normAutofit/>
          </a:bodyPr>
          <a:lstStyle/>
          <a:p>
            <a:pPr marL="285750" indent="-285750">
              <a:buFont typeface="Arial" panose="020B0604020202020204" pitchFamily="34" charset="0"/>
              <a:buChar char="•"/>
            </a:pPr>
            <a:r>
              <a:rPr lang="tr-TR" sz="2200" b="1" dirty="0" smtClean="0">
                <a:latin typeface="Palatino Linotype" panose="02040502050505030304" pitchFamily="18" charset="0"/>
              </a:rPr>
              <a:t>Yemeği şapırdatmadan yemeli, ağzımızda yemek </a:t>
            </a:r>
            <a:r>
              <a:rPr lang="tr-TR" sz="2200" b="1" dirty="0" err="1" smtClean="0">
                <a:latin typeface="Palatino Linotype" panose="02040502050505030304" pitchFamily="18" charset="0"/>
              </a:rPr>
              <a:t>verken</a:t>
            </a:r>
            <a:r>
              <a:rPr lang="tr-TR" sz="2200" b="1" dirty="0" smtClean="0">
                <a:latin typeface="Palatino Linotype" panose="02040502050505030304" pitchFamily="18" charset="0"/>
              </a:rPr>
              <a:t> konuşmamalıyız.</a:t>
            </a:r>
          </a:p>
          <a:p>
            <a:pPr marL="285750" indent="-285750">
              <a:buFont typeface="Arial" panose="020B0604020202020204" pitchFamily="34" charset="0"/>
              <a:buChar char="•"/>
            </a:pPr>
            <a:r>
              <a:rPr lang="tr-TR" sz="2200" b="1" dirty="0" smtClean="0">
                <a:latin typeface="Palatino Linotype" panose="02040502050505030304" pitchFamily="18" charset="0"/>
              </a:rPr>
              <a:t>Yemeği ailemizle birlikte hep beraber yemeliyiz.</a:t>
            </a:r>
          </a:p>
          <a:p>
            <a:r>
              <a:rPr lang="tr-TR" sz="2200" dirty="0">
                <a:latin typeface="Palatino Linotype" panose="02040502050505030304" pitchFamily="18" charset="0"/>
              </a:rPr>
              <a:t>Bir arada yiyiniz, sizin için bereketli ve mübarek olur. </a:t>
            </a:r>
            <a:r>
              <a:rPr lang="tr-TR" sz="1100" dirty="0">
                <a:latin typeface="Palatino Linotype" panose="02040502050505030304" pitchFamily="18" charset="0"/>
              </a:rPr>
              <a:t>(Ebu Davud</a:t>
            </a:r>
            <a:r>
              <a:rPr lang="tr-TR" sz="1100" dirty="0" smtClean="0">
                <a:latin typeface="Palatino Linotype" panose="02040502050505030304" pitchFamily="18" charset="0"/>
              </a:rPr>
              <a:t>)</a:t>
            </a:r>
          </a:p>
          <a:p>
            <a:pPr marL="285750" indent="-285750">
              <a:buFont typeface="Arial" panose="020B0604020202020204" pitchFamily="34" charset="0"/>
              <a:buChar char="•"/>
            </a:pPr>
            <a:r>
              <a:rPr lang="tr-TR" sz="2200" b="1" dirty="0" smtClean="0">
                <a:latin typeface="Palatino Linotype" panose="02040502050505030304" pitchFamily="18" charset="0"/>
              </a:rPr>
              <a:t>Yemeğimizi ve kendimizi israf etmemeli ölçülü olmalıyız.</a:t>
            </a:r>
          </a:p>
          <a:p>
            <a:r>
              <a:rPr lang="tr-TR" sz="2200" dirty="0">
                <a:latin typeface="Palatino Linotype" panose="02040502050505030304" pitchFamily="18" charset="0"/>
              </a:rPr>
              <a:t>“İnsanoğlu karnından daha kötü bir kap doldurmamıştır. Aslında insanoğluna, onun sırtını dik tutan birkaç lokma yeterlidir. Mutlaka daha fazlasına ihtiyacı olursa, hiç olmazsa; midenin üçte birini yemeye, üçte birini içmeye, üçte birini de nefes almaya ayırsın.”</a:t>
            </a:r>
            <a:r>
              <a:rPr lang="tr-TR" sz="1100" dirty="0">
                <a:latin typeface="Palatino Linotype" panose="02040502050505030304" pitchFamily="18" charset="0"/>
              </a:rPr>
              <a:t>(bk. </a:t>
            </a:r>
            <a:r>
              <a:rPr lang="tr-TR" sz="1100" dirty="0" err="1">
                <a:latin typeface="Palatino Linotype" panose="02040502050505030304" pitchFamily="18" charset="0"/>
              </a:rPr>
              <a:t>Ahmed</a:t>
            </a:r>
            <a:r>
              <a:rPr lang="tr-TR" sz="1100" dirty="0">
                <a:latin typeface="Palatino Linotype" panose="02040502050505030304" pitchFamily="18" charset="0"/>
              </a:rPr>
              <a:t> b. </a:t>
            </a:r>
            <a:r>
              <a:rPr lang="tr-TR" sz="1100" dirty="0" err="1">
                <a:latin typeface="Palatino Linotype" panose="02040502050505030304" pitchFamily="18" charset="0"/>
              </a:rPr>
              <a:t>Hanbel</a:t>
            </a:r>
            <a:r>
              <a:rPr lang="tr-TR" sz="1100" dirty="0">
                <a:latin typeface="Palatino Linotype" panose="02040502050505030304" pitchFamily="18" charset="0"/>
              </a:rPr>
              <a:t>, IV/132; </a:t>
            </a:r>
            <a:r>
              <a:rPr lang="tr-TR" sz="1100" dirty="0" err="1">
                <a:latin typeface="Palatino Linotype" panose="02040502050505030304" pitchFamily="18" charset="0"/>
              </a:rPr>
              <a:t>Tirmizî</a:t>
            </a:r>
            <a:r>
              <a:rPr lang="tr-TR" sz="1100" dirty="0">
                <a:latin typeface="Palatino Linotype" panose="02040502050505030304" pitchFamily="18" charset="0"/>
              </a:rPr>
              <a:t>, </a:t>
            </a:r>
            <a:r>
              <a:rPr lang="tr-TR" sz="1100" dirty="0" err="1">
                <a:latin typeface="Palatino Linotype" panose="02040502050505030304" pitchFamily="18" charset="0"/>
              </a:rPr>
              <a:t>Zühd</a:t>
            </a:r>
            <a:r>
              <a:rPr lang="tr-TR" sz="1100" dirty="0">
                <a:latin typeface="Palatino Linotype" panose="02040502050505030304" pitchFamily="18" charset="0"/>
              </a:rPr>
              <a:t>, </a:t>
            </a:r>
            <a:r>
              <a:rPr lang="tr-TR" sz="1100" dirty="0" smtClean="0">
                <a:latin typeface="Palatino Linotype" panose="02040502050505030304" pitchFamily="18" charset="0"/>
              </a:rPr>
              <a:t>47).</a:t>
            </a:r>
          </a:p>
          <a:p>
            <a:pPr marL="285750" indent="-285750">
              <a:buFont typeface="Arial" panose="020B0604020202020204" pitchFamily="34" charset="0"/>
              <a:buChar char="•"/>
            </a:pPr>
            <a:r>
              <a:rPr lang="tr-TR" sz="2200" b="1" dirty="0" smtClean="0">
                <a:latin typeface="Palatino Linotype" panose="02040502050505030304" pitchFamily="18" charset="0"/>
              </a:rPr>
              <a:t>Yemeğin sonunda şükretmeliyiz.</a:t>
            </a:r>
          </a:p>
          <a:p>
            <a:r>
              <a:rPr lang="tr-TR" sz="2200" dirty="0">
                <a:latin typeface="Palatino Linotype" panose="02040502050505030304" pitchFamily="18" charset="0"/>
              </a:rPr>
              <a:t>“Kulun, yemeğini yedikten sonra veya içeceği şeyi içtikten </a:t>
            </a:r>
            <a:r>
              <a:rPr lang="tr-TR" sz="2200" dirty="0" smtClean="0">
                <a:latin typeface="Palatino Linotype" panose="02040502050505030304" pitchFamily="18" charset="0"/>
              </a:rPr>
              <a:t>sonra şükretmesi</a:t>
            </a:r>
            <a:r>
              <a:rPr lang="tr-TR" sz="2200" dirty="0">
                <a:latin typeface="Palatino Linotype" panose="02040502050505030304" pitchFamily="18" charset="0"/>
              </a:rPr>
              <a:t>, Allah’ın hoşuna gider</a:t>
            </a:r>
            <a:r>
              <a:rPr lang="tr-TR" sz="2200" dirty="0" smtClean="0">
                <a:latin typeface="Palatino Linotype" panose="02040502050505030304" pitchFamily="18" charset="0"/>
              </a:rPr>
              <a:t>.  </a:t>
            </a:r>
            <a:r>
              <a:rPr lang="tr-TR" sz="1100" dirty="0">
                <a:latin typeface="Palatino Linotype" panose="02040502050505030304" pitchFamily="18" charset="0"/>
              </a:rPr>
              <a:t>Müslim, Zikir, 89.</a:t>
            </a:r>
            <a:endParaRPr lang="tr-TR" sz="1100" dirty="0" smtClean="0">
              <a:latin typeface="Palatino Linotype" panose="02040502050505030304" pitchFamily="18" charset="0"/>
            </a:endParaRPr>
          </a:p>
          <a:p>
            <a:endParaRPr lang="tr-TR" sz="2200" dirty="0" smtClean="0"/>
          </a:p>
          <a:p>
            <a:pPr marL="285750" indent="-285750">
              <a:buFont typeface="Arial" panose="020B0604020202020204" pitchFamily="34" charset="0"/>
              <a:buChar char="•"/>
            </a:pPr>
            <a:endParaRPr lang="tr-TR" sz="2200" dirty="0"/>
          </a:p>
        </p:txBody>
      </p:sp>
      <p:pic>
        <p:nvPicPr>
          <p:cNvPr id="7172" name="Picture 4" descr="yemek adabı karikatü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9518" y="307748"/>
            <a:ext cx="2297339" cy="188390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5543" y="162605"/>
            <a:ext cx="1765300" cy="202905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5828" y="2191657"/>
            <a:ext cx="1872343" cy="182585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lgili res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168" y="2362880"/>
            <a:ext cx="1811564" cy="1654629"/>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yemek adabı karikatür ile ilgili gö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6565" y="4177166"/>
            <a:ext cx="1980292" cy="1947863"/>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İ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06857" y="4188732"/>
            <a:ext cx="2293257" cy="1959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78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 calcmode="lin" valueType="num">
                                      <p:cBhvr>
                                        <p:cTn id="56"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582090" y="29527"/>
            <a:ext cx="5355953"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tr-TR" sz="2800" b="1" dirty="0" smtClean="0">
                <a:latin typeface="OpenSans-Bold"/>
              </a:rPr>
              <a:t> </a:t>
            </a:r>
            <a:r>
              <a:rPr lang="tr-TR" sz="2800" b="1" dirty="0">
                <a:latin typeface="OpenSans-Bold"/>
              </a:rPr>
              <a:t>Hz. Lokman’dan (</a:t>
            </a:r>
            <a:r>
              <a:rPr lang="tr-TR" sz="2800" b="1" dirty="0" err="1">
                <a:latin typeface="OpenSans-Bold"/>
              </a:rPr>
              <a:t>a.s</a:t>
            </a:r>
            <a:r>
              <a:rPr lang="tr-TR" sz="2800" b="1" dirty="0">
                <a:latin typeface="OpenSans-Bold"/>
              </a:rPr>
              <a:t>.) Öğütler</a:t>
            </a:r>
            <a:endParaRPr lang="tr-TR" sz="2800" dirty="0"/>
          </a:p>
        </p:txBody>
      </p:sp>
      <p:pic>
        <p:nvPicPr>
          <p:cNvPr id="6" name="Resim 5"/>
          <p:cNvPicPr>
            <a:picLocks noChangeAspect="1"/>
          </p:cNvPicPr>
          <p:nvPr/>
        </p:nvPicPr>
        <p:blipFill>
          <a:blip r:embed="rId2"/>
          <a:stretch>
            <a:fillRect/>
          </a:stretch>
        </p:blipFill>
        <p:spPr>
          <a:xfrm>
            <a:off x="0" y="643481"/>
            <a:ext cx="8334103" cy="1760085"/>
          </a:xfrm>
          <a:prstGeom prst="rect">
            <a:avLst/>
          </a:prstGeom>
        </p:spPr>
      </p:pic>
      <p:sp>
        <p:nvSpPr>
          <p:cNvPr id="7" name="Dikdörtgen 6"/>
          <p:cNvSpPr/>
          <p:nvPr/>
        </p:nvSpPr>
        <p:spPr>
          <a:xfrm>
            <a:off x="161106" y="2494300"/>
            <a:ext cx="4319452"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sz="2400" dirty="0">
                <a:latin typeface="Palatino Linotype" panose="02040502050505030304" pitchFamily="18" charset="0"/>
              </a:rPr>
              <a:t>Kur’an-ı Kerim’de geçmişte yaşamış toplumlar, kişiler ve peygamberlerle ilgili </a:t>
            </a:r>
            <a:r>
              <a:rPr lang="tr-TR" sz="2400" dirty="0" smtClean="0">
                <a:latin typeface="Palatino Linotype" panose="02040502050505030304" pitchFamily="18" charset="0"/>
              </a:rPr>
              <a:t>bilgiler verilir</a:t>
            </a:r>
            <a:r>
              <a:rPr lang="tr-TR" sz="2400" dirty="0">
                <a:latin typeface="Palatino Linotype" panose="02040502050505030304" pitchFamily="18" charset="0"/>
              </a:rPr>
              <a:t>. Geçmiş dönemlerde yaşanmış önemli olaylar, peygamberlerin </a:t>
            </a:r>
            <a:r>
              <a:rPr lang="tr-TR" sz="2400" dirty="0" smtClean="0">
                <a:latin typeface="Palatino Linotype" panose="02040502050505030304" pitchFamily="18" charset="0"/>
              </a:rPr>
              <a:t>hayatlarından kesitler </a:t>
            </a:r>
            <a:r>
              <a:rPr lang="tr-TR" sz="2400" dirty="0">
                <a:latin typeface="Palatino Linotype" panose="02040502050505030304" pitchFamily="18" charset="0"/>
              </a:rPr>
              <a:t>anlatılır. Bu hayat hikâyelerine </a:t>
            </a:r>
            <a:r>
              <a:rPr lang="tr-TR" sz="2400" b="1" dirty="0">
                <a:solidFill>
                  <a:srgbClr val="FF0000"/>
                </a:solidFill>
                <a:latin typeface="Palatino Linotype" panose="02040502050505030304" pitchFamily="18" charset="0"/>
              </a:rPr>
              <a:t>kıssa</a:t>
            </a:r>
            <a:r>
              <a:rPr lang="tr-TR" sz="2400" dirty="0">
                <a:latin typeface="Palatino Linotype" panose="02040502050505030304" pitchFamily="18" charset="0"/>
              </a:rPr>
              <a:t> adı verilir.</a:t>
            </a:r>
          </a:p>
        </p:txBody>
      </p:sp>
      <p:sp>
        <p:nvSpPr>
          <p:cNvPr id="8" name="Dikdörtgen 7"/>
          <p:cNvSpPr/>
          <p:nvPr/>
        </p:nvSpPr>
        <p:spPr>
          <a:xfrm>
            <a:off x="8582297" y="1065907"/>
            <a:ext cx="3432903"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400" dirty="0">
                <a:latin typeface="Palatino Linotype" panose="02040502050505030304" pitchFamily="18" charset="0"/>
              </a:rPr>
              <a:t>İnsanlara örnek olması ve onlara </a:t>
            </a:r>
            <a:r>
              <a:rPr lang="tr-TR" sz="2400" dirty="0" smtClean="0">
                <a:latin typeface="Palatino Linotype" panose="02040502050505030304" pitchFamily="18" charset="0"/>
              </a:rPr>
              <a:t>doğru yolu </a:t>
            </a:r>
            <a:r>
              <a:rPr lang="tr-TR" sz="2400" dirty="0">
                <a:latin typeface="Palatino Linotype" panose="02040502050505030304" pitchFamily="18" charset="0"/>
              </a:rPr>
              <a:t>göstermesi amacıyla Kur’an-ı Kerim’de anlatılan kişilerden birisi de Hz. </a:t>
            </a:r>
            <a:r>
              <a:rPr lang="tr-TR" sz="2400" dirty="0" smtClean="0">
                <a:latin typeface="Palatino Linotype" panose="02040502050505030304" pitchFamily="18" charset="0"/>
              </a:rPr>
              <a:t>Lokman’dır (</a:t>
            </a:r>
            <a:r>
              <a:rPr lang="tr-TR" sz="2400" dirty="0" err="1" smtClean="0">
                <a:latin typeface="Palatino Linotype" panose="02040502050505030304" pitchFamily="18" charset="0"/>
              </a:rPr>
              <a:t>a.s</a:t>
            </a:r>
            <a:r>
              <a:rPr lang="tr-TR" sz="2400" dirty="0">
                <a:latin typeface="Palatino Linotype" panose="02040502050505030304" pitchFamily="18" charset="0"/>
              </a:rPr>
              <a:t>.) .</a:t>
            </a:r>
          </a:p>
          <a:p>
            <a:r>
              <a:rPr lang="tr-TR" sz="2400" dirty="0">
                <a:latin typeface="Palatino Linotype" panose="02040502050505030304" pitchFamily="18" charset="0"/>
              </a:rPr>
              <a:t>Hz. Lokman’ın (</a:t>
            </a:r>
            <a:r>
              <a:rPr lang="tr-TR" sz="2400" dirty="0" err="1">
                <a:latin typeface="Palatino Linotype" panose="02040502050505030304" pitchFamily="18" charset="0"/>
              </a:rPr>
              <a:t>a.s</a:t>
            </a:r>
            <a:r>
              <a:rPr lang="tr-TR" sz="2400" dirty="0">
                <a:latin typeface="Palatino Linotype" panose="02040502050505030304" pitchFamily="18" charset="0"/>
              </a:rPr>
              <a:t>.) adı Kur’an-ı Kerim’in bir suresine verilmiştir. Kur’an-ı Kerim’de</a:t>
            </a:r>
          </a:p>
          <a:p>
            <a:r>
              <a:rPr lang="tr-TR" sz="2400" dirty="0">
                <a:latin typeface="Palatino Linotype" panose="02040502050505030304" pitchFamily="18" charset="0"/>
              </a:rPr>
              <a:t>Hz. Lokman (</a:t>
            </a:r>
            <a:r>
              <a:rPr lang="tr-TR" sz="2400" dirty="0" err="1">
                <a:latin typeface="Palatino Linotype" panose="02040502050505030304" pitchFamily="18" charset="0"/>
              </a:rPr>
              <a:t>a.s</a:t>
            </a:r>
            <a:r>
              <a:rPr lang="tr-TR" sz="2400" dirty="0">
                <a:latin typeface="Palatino Linotype" panose="02040502050505030304" pitchFamily="18" charset="0"/>
              </a:rPr>
              <a:t>.) kendisine </a:t>
            </a:r>
            <a:r>
              <a:rPr lang="tr-TR" sz="2400" b="1" dirty="0">
                <a:solidFill>
                  <a:srgbClr val="FFFF00"/>
                </a:solidFill>
                <a:latin typeface="Palatino Linotype" panose="02040502050505030304" pitchFamily="18" charset="0"/>
              </a:rPr>
              <a:t>hikmet</a:t>
            </a:r>
            <a:r>
              <a:rPr lang="tr-TR" sz="2400" b="1" dirty="0">
                <a:solidFill>
                  <a:srgbClr val="FF0000"/>
                </a:solidFill>
                <a:latin typeface="Palatino Linotype" panose="02040502050505030304" pitchFamily="18" charset="0"/>
              </a:rPr>
              <a:t> </a:t>
            </a:r>
            <a:r>
              <a:rPr lang="tr-TR" sz="2400" dirty="0">
                <a:latin typeface="Palatino Linotype" panose="02040502050505030304" pitchFamily="18" charset="0"/>
              </a:rPr>
              <a:t>verilen salih bir kişi olarak tanıtılır.</a:t>
            </a:r>
          </a:p>
        </p:txBody>
      </p:sp>
      <p:pic>
        <p:nvPicPr>
          <p:cNvPr id="1026" name="Picture 2" descr="kuranı kerim kıssa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063" y="2494301"/>
            <a:ext cx="3605349" cy="3046987"/>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222857" y="5682555"/>
            <a:ext cx="8172997" cy="101566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tr-TR" sz="2000" b="1" dirty="0" smtClean="0">
                <a:solidFill>
                  <a:srgbClr val="C00000"/>
                </a:solidFill>
                <a:latin typeface="Palatino Linotype" panose="02040502050505030304" pitchFamily="18" charset="0"/>
              </a:rPr>
              <a:t>Not: </a:t>
            </a:r>
            <a:r>
              <a:rPr lang="tr-TR" sz="2000" b="1" dirty="0" smtClean="0">
                <a:solidFill>
                  <a:schemeClr val="tx1"/>
                </a:solidFill>
                <a:latin typeface="Palatino Linotype" panose="02040502050505030304" pitchFamily="18" charset="0"/>
              </a:rPr>
              <a:t>Hikmet</a:t>
            </a:r>
            <a:r>
              <a:rPr lang="tr-TR" sz="2000" dirty="0">
                <a:latin typeface="Palatino Linotype" panose="02040502050505030304" pitchFamily="18" charset="0"/>
              </a:rPr>
              <a:t>, </a:t>
            </a:r>
            <a:r>
              <a:rPr lang="tr-TR" sz="2000" dirty="0" smtClean="0">
                <a:latin typeface="Palatino Linotype" panose="02040502050505030304" pitchFamily="18" charset="0"/>
              </a:rPr>
              <a:t>yerindelik, uygunluk</a:t>
            </a:r>
            <a:r>
              <a:rPr lang="tr-TR" sz="2000" dirty="0">
                <a:latin typeface="Palatino Linotype" panose="02040502050505030304" pitchFamily="18" charset="0"/>
              </a:rPr>
              <a:t>, insanın Allah’ı gereği gibi bilmesi, iyiyi ve kötüyü birbirinden </a:t>
            </a:r>
            <a:r>
              <a:rPr lang="tr-TR" sz="2000" dirty="0" smtClean="0">
                <a:latin typeface="Palatino Linotype" panose="02040502050505030304" pitchFamily="18" charset="0"/>
              </a:rPr>
              <a:t>ayırarak yanlış </a:t>
            </a:r>
            <a:r>
              <a:rPr lang="tr-TR" sz="2000" dirty="0">
                <a:latin typeface="Palatino Linotype" panose="02040502050505030304" pitchFamily="18" charset="0"/>
              </a:rPr>
              <a:t>davranışlardan uzak durması anlamlarına gelir.</a:t>
            </a:r>
          </a:p>
        </p:txBody>
      </p:sp>
    </p:spTree>
    <p:extLst>
      <p:ext uri="{BB962C8B-B14F-4D97-AF65-F5344CB8AC3E}">
        <p14:creationId xmlns:p14="http://schemas.microsoft.com/office/powerpoint/2010/main" val="80527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345" y="1124727"/>
            <a:ext cx="3172691" cy="4050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etin kutusu 2"/>
          <p:cNvSpPr txBox="1"/>
          <p:nvPr/>
        </p:nvSpPr>
        <p:spPr>
          <a:xfrm>
            <a:off x="2854036" y="152400"/>
            <a:ext cx="5763491" cy="58477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sz="3200" dirty="0" smtClean="0">
                <a:latin typeface="Palatino Linotype" panose="02040502050505030304" pitchFamily="18" charset="0"/>
              </a:rPr>
              <a:t>Hz Lokman’ın oğluna öğütleri</a:t>
            </a:r>
            <a:endParaRPr lang="tr-TR" sz="3200" dirty="0">
              <a:latin typeface="Palatino Linotype" panose="02040502050505030304" pitchFamily="18" charset="0"/>
            </a:endParaRPr>
          </a:p>
        </p:txBody>
      </p:sp>
      <p:sp>
        <p:nvSpPr>
          <p:cNvPr id="4" name="Dikdörtgen 3"/>
          <p:cNvSpPr/>
          <p:nvPr/>
        </p:nvSpPr>
        <p:spPr>
          <a:xfrm>
            <a:off x="96981" y="1124727"/>
            <a:ext cx="4156364"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dirty="0">
                <a:latin typeface="OpenSans"/>
              </a:rPr>
              <a:t>Hz Lokman (</a:t>
            </a:r>
            <a:r>
              <a:rPr lang="tr-TR" dirty="0" err="1">
                <a:latin typeface="OpenSans"/>
              </a:rPr>
              <a:t>a.s</a:t>
            </a:r>
            <a:r>
              <a:rPr lang="tr-TR" dirty="0">
                <a:latin typeface="OpenSans"/>
              </a:rPr>
              <a:t>.) </a:t>
            </a:r>
            <a:r>
              <a:rPr lang="tr-TR" b="1" dirty="0">
                <a:latin typeface="OpenSans-Bold"/>
              </a:rPr>
              <a:t>“…’Yavrum! Allah’a ortak koşma! Çünkü ortak koşmak </a:t>
            </a:r>
            <a:r>
              <a:rPr lang="tr-TR" b="1" dirty="0" smtClean="0">
                <a:latin typeface="OpenSans-Bold"/>
              </a:rPr>
              <a:t>elbette büyük </a:t>
            </a:r>
            <a:r>
              <a:rPr lang="tr-TR" b="1" dirty="0">
                <a:latin typeface="OpenSans-Bold"/>
              </a:rPr>
              <a:t>bir zulümdür</a:t>
            </a:r>
            <a:r>
              <a:rPr lang="tr-TR" b="1" dirty="0" smtClean="0">
                <a:latin typeface="OpenSans-Bold"/>
              </a:rPr>
              <a:t>.’ </a:t>
            </a:r>
            <a:endParaRPr lang="tr-TR" sz="900" b="1" dirty="0" smtClean="0">
              <a:latin typeface="OpenSans-Bold"/>
            </a:endParaRPr>
          </a:p>
          <a:p>
            <a:r>
              <a:rPr lang="tr-TR" dirty="0" smtClean="0">
                <a:latin typeface="OpenSans"/>
              </a:rPr>
              <a:t>diyerek </a:t>
            </a:r>
            <a:r>
              <a:rPr lang="tr-TR" dirty="0">
                <a:latin typeface="OpenSans"/>
              </a:rPr>
              <a:t>oğlunu şirkten uzak durması için uyarmaktadır.</a:t>
            </a:r>
            <a:endParaRPr lang="tr-TR" dirty="0"/>
          </a:p>
        </p:txBody>
      </p:sp>
      <p:sp>
        <p:nvSpPr>
          <p:cNvPr id="5" name="Dikdörtgen 4"/>
          <p:cNvSpPr/>
          <p:nvPr/>
        </p:nvSpPr>
        <p:spPr>
          <a:xfrm>
            <a:off x="96981" y="2987427"/>
            <a:ext cx="4156364" cy="64633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tr-TR" b="1" dirty="0">
                <a:solidFill>
                  <a:srgbClr val="FFC000"/>
                </a:solidFill>
                <a:latin typeface="OpenSans"/>
              </a:rPr>
              <a:t>Şirk koşmak </a:t>
            </a:r>
            <a:r>
              <a:rPr lang="tr-TR" dirty="0">
                <a:latin typeface="OpenSans"/>
              </a:rPr>
              <a:t>Allah’tan (</a:t>
            </a:r>
            <a:r>
              <a:rPr lang="tr-TR" dirty="0" err="1">
                <a:latin typeface="OpenSans"/>
              </a:rPr>
              <a:t>c.c</a:t>
            </a:r>
            <a:r>
              <a:rPr lang="tr-TR" dirty="0">
                <a:latin typeface="OpenSans"/>
              </a:rPr>
              <a:t>.) başka ilahlar olduğuna inanmaktır.</a:t>
            </a:r>
            <a:endParaRPr lang="tr-TR" dirty="0"/>
          </a:p>
        </p:txBody>
      </p:sp>
      <p:sp>
        <p:nvSpPr>
          <p:cNvPr id="6" name="Dikdörtgen 5"/>
          <p:cNvSpPr/>
          <p:nvPr/>
        </p:nvSpPr>
        <p:spPr>
          <a:xfrm>
            <a:off x="96982" y="3193848"/>
            <a:ext cx="4156364" cy="31393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dirty="0">
                <a:latin typeface="OpenSans"/>
              </a:rPr>
              <a:t>Hz Lokman’ın (</a:t>
            </a:r>
            <a:r>
              <a:rPr lang="tr-TR" dirty="0" err="1">
                <a:latin typeface="OpenSans"/>
              </a:rPr>
              <a:t>a.s</a:t>
            </a:r>
            <a:r>
              <a:rPr lang="tr-TR" dirty="0">
                <a:latin typeface="OpenSans"/>
              </a:rPr>
              <a:t>.) öğütlerinden ikincisi ana baba hakları konusundadır. </a:t>
            </a:r>
            <a:r>
              <a:rPr lang="tr-TR" dirty="0" smtClean="0">
                <a:latin typeface="OpenSans"/>
              </a:rPr>
              <a:t>Kur’an-ı Kerim’de </a:t>
            </a:r>
            <a:r>
              <a:rPr lang="tr-TR" b="1" dirty="0">
                <a:latin typeface="OpenSans-Bold"/>
              </a:rPr>
              <a:t>“Biz insana anne babasıyla ilgili öğütler verdik. Annesi, güçten </a:t>
            </a:r>
            <a:r>
              <a:rPr lang="tr-TR" b="1" dirty="0" smtClean="0">
                <a:latin typeface="OpenSans-Bold"/>
              </a:rPr>
              <a:t>kuvvetten düşerek </a:t>
            </a:r>
            <a:r>
              <a:rPr lang="tr-TR" b="1" dirty="0">
                <a:latin typeface="OpenSans-Bold"/>
              </a:rPr>
              <a:t>onu karnında taşımıştır; çocuğun sütten kesilmesi iki yıl içinde olur.</a:t>
            </a:r>
          </a:p>
          <a:p>
            <a:r>
              <a:rPr lang="tr-TR" b="1" dirty="0">
                <a:latin typeface="OpenSans-Bold"/>
              </a:rPr>
              <a:t>Bunun için (ey insan), hem bana hem anne babana minnet duymalısın; </a:t>
            </a:r>
            <a:r>
              <a:rPr lang="tr-TR" b="1" dirty="0" smtClean="0">
                <a:latin typeface="OpenSans-Bold"/>
              </a:rPr>
              <a:t>sonunda dönüş </a:t>
            </a:r>
            <a:r>
              <a:rPr lang="tr-TR" b="1" dirty="0">
                <a:latin typeface="OpenSans-Bold"/>
              </a:rPr>
              <a:t>yalnız banadır. </a:t>
            </a:r>
            <a:endParaRPr lang="tr-TR" dirty="0"/>
          </a:p>
        </p:txBody>
      </p:sp>
      <p:sp>
        <p:nvSpPr>
          <p:cNvPr id="7" name="Dikdörtgen 6"/>
          <p:cNvSpPr/>
          <p:nvPr/>
        </p:nvSpPr>
        <p:spPr>
          <a:xfrm>
            <a:off x="7426036" y="1060195"/>
            <a:ext cx="4765964"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b="1" dirty="0">
                <a:latin typeface="OpenSans-Bold"/>
              </a:rPr>
              <a:t>Eğer anne baban, hakkında bilgin olmayan bir şeyi </a:t>
            </a:r>
            <a:r>
              <a:rPr lang="tr-TR" b="1" dirty="0" smtClean="0">
                <a:latin typeface="OpenSans-Bold"/>
              </a:rPr>
              <a:t>bana </a:t>
            </a:r>
            <a:r>
              <a:rPr lang="tr-TR" b="1" dirty="0">
                <a:latin typeface="OpenSans-Bold"/>
              </a:rPr>
              <a:t>ortak koşman için seni zorlarlarsa bu durumda onlara uyma ama yine de </a:t>
            </a:r>
            <a:r>
              <a:rPr lang="tr-TR" b="1" dirty="0" smtClean="0">
                <a:latin typeface="OpenSans-Bold"/>
              </a:rPr>
              <a:t>onlara dünyada </a:t>
            </a:r>
            <a:r>
              <a:rPr lang="tr-TR" b="1" dirty="0">
                <a:latin typeface="OpenSans-Bold"/>
              </a:rPr>
              <a:t>iyi davran; yüzünü ve özünü bana çevirenlerin yolunu izle; </a:t>
            </a:r>
            <a:r>
              <a:rPr lang="tr-TR" b="1" dirty="0" smtClean="0">
                <a:latin typeface="OpenSans-Bold"/>
              </a:rPr>
              <a:t>dönüşünüz yalnız </a:t>
            </a:r>
            <a:r>
              <a:rPr lang="tr-TR" b="1" dirty="0">
                <a:latin typeface="OpenSans-Bold"/>
              </a:rPr>
              <a:t>banadır, O zaman yapıp ettiklerinizin sonucunu size bildireceğim.</a:t>
            </a:r>
            <a:endParaRPr lang="tr-TR" dirty="0">
              <a:latin typeface="OpenSans-Bold"/>
            </a:endParaRPr>
          </a:p>
        </p:txBody>
      </p:sp>
      <p:sp>
        <p:nvSpPr>
          <p:cNvPr id="8" name="Dikdörtgen 7"/>
          <p:cNvSpPr/>
          <p:nvPr/>
        </p:nvSpPr>
        <p:spPr>
          <a:xfrm>
            <a:off x="7426036" y="3609346"/>
            <a:ext cx="4765964"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dirty="0">
                <a:latin typeface="OpenSans"/>
              </a:rPr>
              <a:t>“</a:t>
            </a:r>
            <a:r>
              <a:rPr lang="tr-TR" b="1" dirty="0">
                <a:latin typeface="OpenSans-Bold"/>
              </a:rPr>
              <a:t>Lokman, “Sevgili oğlum” (dedi), “Yaptığın iş bir hardal tanesi </a:t>
            </a:r>
            <a:r>
              <a:rPr lang="tr-TR" b="1" dirty="0" smtClean="0">
                <a:latin typeface="OpenSans-Bold"/>
              </a:rPr>
              <a:t>ağırlığında bile </a:t>
            </a:r>
            <a:r>
              <a:rPr lang="tr-TR" b="1" dirty="0">
                <a:latin typeface="OpenSans-Bold"/>
              </a:rPr>
              <a:t>olsa, bir kayanın içinde saklansa veya göklerde yahut yerin dibinde </a:t>
            </a:r>
            <a:r>
              <a:rPr lang="tr-TR" b="1" dirty="0" smtClean="0">
                <a:latin typeface="OpenSans-Bold"/>
              </a:rPr>
              <a:t>bulunsa yine </a:t>
            </a:r>
            <a:r>
              <a:rPr lang="tr-TR" b="1" dirty="0">
                <a:latin typeface="OpenSans-Bold"/>
              </a:rPr>
              <a:t>de Allah onu açığa çıkarır. Kuşkusuz Allah her şeyi bütün </a:t>
            </a:r>
            <a:r>
              <a:rPr lang="tr-TR" b="1" dirty="0" smtClean="0">
                <a:latin typeface="OpenSans-Bold"/>
              </a:rPr>
              <a:t>gizlilikleriyle bilir</a:t>
            </a:r>
            <a:r>
              <a:rPr lang="tr-TR" b="1" dirty="0">
                <a:latin typeface="OpenSans-Bold"/>
              </a:rPr>
              <a:t>, O her şeyden haberdardır</a:t>
            </a:r>
            <a:r>
              <a:rPr lang="tr-TR" b="1" dirty="0" smtClean="0">
                <a:latin typeface="OpenSans-Bold"/>
              </a:rPr>
              <a:t>.”</a:t>
            </a:r>
            <a:r>
              <a:rPr lang="tr-TR" sz="800" dirty="0" smtClean="0">
                <a:latin typeface="OpenSans"/>
              </a:rPr>
              <a:t> </a:t>
            </a:r>
          </a:p>
          <a:p>
            <a:r>
              <a:rPr lang="tr-TR" dirty="0" smtClean="0">
                <a:latin typeface="OpenSans"/>
              </a:rPr>
              <a:t>diyerek </a:t>
            </a:r>
            <a:r>
              <a:rPr lang="tr-TR" dirty="0">
                <a:latin typeface="OpenSans"/>
              </a:rPr>
              <a:t>oğluna Allah’ın </a:t>
            </a:r>
            <a:endParaRPr lang="tr-TR" dirty="0" smtClean="0">
              <a:latin typeface="OpenSans"/>
            </a:endParaRPr>
          </a:p>
          <a:p>
            <a:r>
              <a:rPr lang="tr-TR" dirty="0" smtClean="0">
                <a:latin typeface="OpenSans"/>
              </a:rPr>
              <a:t>yapılan </a:t>
            </a:r>
            <a:r>
              <a:rPr lang="tr-TR" dirty="0">
                <a:latin typeface="OpenSans"/>
              </a:rPr>
              <a:t>her </a:t>
            </a:r>
            <a:r>
              <a:rPr lang="tr-TR" dirty="0" smtClean="0">
                <a:latin typeface="OpenSans"/>
              </a:rPr>
              <a:t>şeyi bildiğini </a:t>
            </a:r>
          </a:p>
          <a:p>
            <a:r>
              <a:rPr lang="tr-TR" dirty="0" smtClean="0">
                <a:latin typeface="OpenSans"/>
              </a:rPr>
              <a:t>hatırlatmaktadır</a:t>
            </a:r>
            <a:r>
              <a:rPr lang="tr-TR" dirty="0">
                <a:latin typeface="OpenSans"/>
              </a:rPr>
              <a:t>.</a:t>
            </a:r>
            <a:endParaRPr lang="tr-TR" dirty="0"/>
          </a:p>
        </p:txBody>
      </p:sp>
      <p:pic>
        <p:nvPicPr>
          <p:cNvPr id="2050" name="Picture 2" descr="hardal tanesi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5382" y="5292437"/>
            <a:ext cx="2036617" cy="117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7" presetClass="exit" presetSubtype="0" fill="hold" grpId="1" nodeType="clickEffect">
                                  <p:stCondLst>
                                    <p:cond delay="0"/>
                                  </p:stCondLst>
                                  <p:childTnLst>
                                    <p:animEffect transition="out" filter="fade">
                                      <p:cBhvr>
                                        <p:cTn id="31" dur="1000"/>
                                        <p:tgtEl>
                                          <p:spTgt spid="5"/>
                                        </p:tgtEl>
                                      </p:cBhvr>
                                    </p:animEffect>
                                    <p:anim calcmode="lin" valueType="num">
                                      <p:cBhvr>
                                        <p:cTn id="32" dur="1000"/>
                                        <p:tgtEl>
                                          <p:spTgt spid="5"/>
                                        </p:tgtEl>
                                        <p:attrNameLst>
                                          <p:attrName>ppt_x</p:attrName>
                                        </p:attrNameLst>
                                      </p:cBhvr>
                                      <p:tavLst>
                                        <p:tav tm="0">
                                          <p:val>
                                            <p:strVal val="ppt_x"/>
                                          </p:val>
                                        </p:tav>
                                        <p:tav tm="100000">
                                          <p:val>
                                            <p:strVal val="ppt_x"/>
                                          </p:val>
                                        </p:tav>
                                      </p:tavLst>
                                    </p:anim>
                                    <p:anim calcmode="lin" valueType="num">
                                      <p:cBhvr>
                                        <p:cTn id="33" dur="100" decel="100000"/>
                                        <p:tgtEl>
                                          <p:spTgt spid="5"/>
                                        </p:tgtEl>
                                        <p:attrNameLst>
                                          <p:attrName>ppt_y</p:attrName>
                                        </p:attrNameLst>
                                      </p:cBhvr>
                                      <p:tavLst>
                                        <p:tav tm="0">
                                          <p:val>
                                            <p:strVal val="ppt_y"/>
                                          </p:val>
                                        </p:tav>
                                        <p:tav tm="100000">
                                          <p:val>
                                            <p:strVal val="ppt_y-.03"/>
                                          </p:val>
                                        </p:tav>
                                      </p:tavLst>
                                    </p:anim>
                                    <p:anim calcmode="lin" valueType="num">
                                      <p:cBhvr>
                                        <p:cTn id="34" dur="900" accel="100000">
                                          <p:stCondLst>
                                            <p:cond delay="100"/>
                                          </p:stCondLst>
                                        </p:cTn>
                                        <p:tgtEl>
                                          <p:spTgt spid="5"/>
                                        </p:tgtEl>
                                        <p:attrNameLst>
                                          <p:attrName>ppt_y</p:attrName>
                                        </p:attrNameLst>
                                      </p:cBhvr>
                                      <p:tavLst>
                                        <p:tav tm="0">
                                          <p:val>
                                            <p:strVal val="ppt_y"/>
                                          </p:val>
                                        </p:tav>
                                        <p:tav tm="100000">
                                          <p:val>
                                            <p:strVal val="ppt_y+1"/>
                                          </p:val>
                                        </p:tav>
                                      </p:tavLst>
                                    </p:anim>
                                    <p:set>
                                      <p:cBhvr>
                                        <p:cTn id="35" dur="1" fill="hold">
                                          <p:stCondLst>
                                            <p:cond delay="9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 calcmode="lin" valueType="num">
                                      <p:cBhvr>
                                        <p:cTn id="4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800" decel="100000"/>
                                        <p:tgtEl>
                                          <p:spTgt spid="7"/>
                                        </p:tgtEl>
                                      </p:cBhvr>
                                    </p:animEffect>
                                    <p:anim calcmode="lin" valueType="num">
                                      <p:cBhvr>
                                        <p:cTn id="49" dur="800" decel="100000" fill="hold"/>
                                        <p:tgtEl>
                                          <p:spTgt spid="7"/>
                                        </p:tgtEl>
                                        <p:attrNameLst>
                                          <p:attrName>style.rotation</p:attrName>
                                        </p:attrNameLst>
                                      </p:cBhvr>
                                      <p:tavLst>
                                        <p:tav tm="0">
                                          <p:val>
                                            <p:fltVal val="-90"/>
                                          </p:val>
                                        </p:tav>
                                        <p:tav tm="100000">
                                          <p:val>
                                            <p:fltVal val="0"/>
                                          </p:val>
                                        </p:tav>
                                      </p:tavLst>
                                    </p:anim>
                                    <p:anim calcmode="lin" valueType="num">
                                      <p:cBhvr>
                                        <p:cTn id="50" dur="800" decel="100000" fill="hold"/>
                                        <p:tgtEl>
                                          <p:spTgt spid="7"/>
                                        </p:tgtEl>
                                        <p:attrNameLst>
                                          <p:attrName>ppt_x</p:attrName>
                                        </p:attrNameLst>
                                      </p:cBhvr>
                                      <p:tavLst>
                                        <p:tav tm="0">
                                          <p:val>
                                            <p:strVal val="#ppt_x+0.4"/>
                                          </p:val>
                                        </p:tav>
                                        <p:tav tm="100000">
                                          <p:val>
                                            <p:strVal val="#ppt_x-0.05"/>
                                          </p:val>
                                        </p:tav>
                                      </p:tavLst>
                                    </p:anim>
                                    <p:anim calcmode="lin" valueType="num">
                                      <p:cBhvr>
                                        <p:cTn id="51" dur="800" decel="100000" fill="hold"/>
                                        <p:tgtEl>
                                          <p:spTgt spid="7"/>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8" presetClass="entr" presetSubtype="0" accel="50000" fill="hold" grpId="0" nodeType="clickEffect">
                                  <p:stCondLst>
                                    <p:cond delay="0"/>
                                  </p:stCondLst>
                                  <p:iterate type="lt">
                                    <p:tmPct val="50000"/>
                                  </p:iterate>
                                  <p:childTnLst>
                                    <p:set>
                                      <p:cBhvr>
                                        <p:cTn id="57" dur="1" fill="hold">
                                          <p:stCondLst>
                                            <p:cond delay="0"/>
                                          </p:stCondLst>
                                        </p:cTn>
                                        <p:tgtEl>
                                          <p:spTgt spid="8"/>
                                        </p:tgtEl>
                                        <p:attrNameLst>
                                          <p:attrName>style.visibility</p:attrName>
                                        </p:attrNameLst>
                                      </p:cBhvr>
                                      <p:to>
                                        <p:strVal val="visible"/>
                                      </p:to>
                                    </p:set>
                                    <p:set>
                                      <p:cBhvr>
                                        <p:cTn id="58" dur="455" fill="hold">
                                          <p:stCondLst>
                                            <p:cond delay="0"/>
                                          </p:stCondLst>
                                        </p:cTn>
                                        <p:tgtEl>
                                          <p:spTgt spid="8"/>
                                        </p:tgtEl>
                                        <p:attrNameLst>
                                          <p:attrName>style.rotation</p:attrName>
                                        </p:attrNameLst>
                                      </p:cBhvr>
                                      <p:to>
                                        <p:strVal val="-45.0"/>
                                      </p:to>
                                    </p:set>
                                    <p:anim calcmode="lin" valueType="num">
                                      <p:cBhvr>
                                        <p:cTn id="59"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60"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61"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62"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par>
                                <p:cTn id="63" presetID="53" presetClass="entr" presetSubtype="16" fill="hold" nodeType="withEffect">
                                  <p:stCondLst>
                                    <p:cond delay="0"/>
                                  </p:stCondLst>
                                  <p:childTnLst>
                                    <p:set>
                                      <p:cBhvr>
                                        <p:cTn id="64" dur="1" fill="hold">
                                          <p:stCondLst>
                                            <p:cond delay="0"/>
                                          </p:stCondLst>
                                        </p:cTn>
                                        <p:tgtEl>
                                          <p:spTgt spid="2050"/>
                                        </p:tgtEl>
                                        <p:attrNameLst>
                                          <p:attrName>style.visibility</p:attrName>
                                        </p:attrNameLst>
                                      </p:cBhvr>
                                      <p:to>
                                        <p:strVal val="visible"/>
                                      </p:to>
                                    </p:set>
                                    <p:anim calcmode="lin" valueType="num">
                                      <p:cBhvr>
                                        <p:cTn id="65" dur="500" fill="hold"/>
                                        <p:tgtEl>
                                          <p:spTgt spid="2050"/>
                                        </p:tgtEl>
                                        <p:attrNameLst>
                                          <p:attrName>ppt_w</p:attrName>
                                        </p:attrNameLst>
                                      </p:cBhvr>
                                      <p:tavLst>
                                        <p:tav tm="0">
                                          <p:val>
                                            <p:fltVal val="0"/>
                                          </p:val>
                                        </p:tav>
                                        <p:tav tm="100000">
                                          <p:val>
                                            <p:strVal val="#ppt_w"/>
                                          </p:val>
                                        </p:tav>
                                      </p:tavLst>
                                    </p:anim>
                                    <p:anim calcmode="lin" valueType="num">
                                      <p:cBhvr>
                                        <p:cTn id="66" dur="500" fill="hold"/>
                                        <p:tgtEl>
                                          <p:spTgt spid="2050"/>
                                        </p:tgtEl>
                                        <p:attrNameLst>
                                          <p:attrName>ppt_h</p:attrName>
                                        </p:attrNameLst>
                                      </p:cBhvr>
                                      <p:tavLst>
                                        <p:tav tm="0">
                                          <p:val>
                                            <p:fltVal val="0"/>
                                          </p:val>
                                        </p:tav>
                                        <p:tav tm="100000">
                                          <p:val>
                                            <p:strVal val="#ppt_h"/>
                                          </p:val>
                                        </p:tav>
                                      </p:tavLst>
                                    </p:anim>
                                    <p:animEffect transition="in" filter="fade">
                                      <p:cBhvr>
                                        <p:cTn id="6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bestepebloggers.com/wp-content/uploads/renkli-cicek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780981" y="1225689"/>
            <a:ext cx="3561806" cy="5632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2400" b="1" dirty="0">
                <a:solidFill>
                  <a:srgbClr val="FFFF00"/>
                </a:solidFill>
                <a:latin typeface="Palatino Linotype" panose="02040502050505030304" pitchFamily="18" charset="0"/>
              </a:rPr>
              <a:t>Adap</a:t>
            </a:r>
            <a:r>
              <a:rPr lang="tr-TR" sz="2400" b="1" dirty="0">
                <a:latin typeface="Palatino Linotype" panose="02040502050505030304" pitchFamily="18" charset="0"/>
              </a:rPr>
              <a:t> </a:t>
            </a:r>
            <a:r>
              <a:rPr lang="tr-TR" sz="2400" dirty="0">
                <a:latin typeface="Palatino Linotype" panose="02040502050505030304" pitchFamily="18" charset="0"/>
              </a:rPr>
              <a:t>kelimesi edep </a:t>
            </a:r>
            <a:r>
              <a:rPr lang="tr-TR" sz="2400" dirty="0" smtClean="0">
                <a:latin typeface="Palatino Linotype" panose="02040502050505030304" pitchFamily="18" charset="0"/>
              </a:rPr>
              <a:t>kelimesinin çoğuludur</a:t>
            </a:r>
            <a:r>
              <a:rPr lang="tr-TR" sz="2400" dirty="0">
                <a:latin typeface="Palatino Linotype" panose="02040502050505030304" pitchFamily="18" charset="0"/>
              </a:rPr>
              <a:t>. Edep </a:t>
            </a:r>
            <a:r>
              <a:rPr lang="tr-TR" sz="2400" dirty="0" smtClean="0">
                <a:latin typeface="Palatino Linotype" panose="02040502050505030304" pitchFamily="18" charset="0"/>
              </a:rPr>
              <a:t>İyi ahlak</a:t>
            </a:r>
            <a:r>
              <a:rPr lang="tr-TR" sz="2400" dirty="0">
                <a:latin typeface="Palatino Linotype" panose="02040502050505030304" pitchFamily="18" charset="0"/>
              </a:rPr>
              <a:t>, güzel terbiye, </a:t>
            </a:r>
            <a:r>
              <a:rPr lang="tr-TR" sz="2400" dirty="0" smtClean="0">
                <a:latin typeface="Palatino Linotype" panose="02040502050505030304" pitchFamily="18" charset="0"/>
              </a:rPr>
              <a:t>eğitim demektir</a:t>
            </a:r>
            <a:r>
              <a:rPr lang="tr-TR" sz="2400" dirty="0">
                <a:latin typeface="Palatino Linotype" panose="02040502050505030304" pitchFamily="18" charset="0"/>
              </a:rPr>
              <a:t>. İnsan </a:t>
            </a:r>
            <a:r>
              <a:rPr lang="tr-TR" sz="2400" dirty="0" smtClean="0">
                <a:latin typeface="Palatino Linotype" panose="02040502050505030304" pitchFamily="18" charset="0"/>
              </a:rPr>
              <a:t>ilişkilerini düzenleyen </a:t>
            </a:r>
            <a:r>
              <a:rPr lang="tr-TR" sz="2400" dirty="0">
                <a:latin typeface="Palatino Linotype" panose="02040502050505030304" pitchFamily="18" charset="0"/>
              </a:rPr>
              <a:t>ve </a:t>
            </a:r>
            <a:r>
              <a:rPr lang="tr-TR" sz="2400" dirty="0" smtClean="0">
                <a:latin typeface="Palatino Linotype" panose="02040502050505030304" pitchFamily="18" charset="0"/>
              </a:rPr>
              <a:t>kolaylaştıran yazılı </a:t>
            </a:r>
            <a:r>
              <a:rPr lang="tr-TR" sz="2400" dirty="0">
                <a:latin typeface="Palatino Linotype" panose="02040502050505030304" pitchFamily="18" charset="0"/>
              </a:rPr>
              <a:t>olmayan toplumsal </a:t>
            </a:r>
            <a:r>
              <a:rPr lang="tr-TR" sz="2400" dirty="0" smtClean="0">
                <a:latin typeface="Palatino Linotype" panose="02040502050505030304" pitchFamily="18" charset="0"/>
              </a:rPr>
              <a:t>kurallara  </a:t>
            </a:r>
            <a:r>
              <a:rPr lang="tr-TR" sz="2400" b="1" dirty="0" smtClean="0">
                <a:solidFill>
                  <a:srgbClr val="FFFF00"/>
                </a:solidFill>
                <a:latin typeface="Palatino Linotype" panose="02040502050505030304" pitchFamily="18" charset="0"/>
              </a:rPr>
              <a:t>adap </a:t>
            </a:r>
            <a:r>
              <a:rPr lang="tr-TR" sz="2400" b="1" dirty="0">
                <a:solidFill>
                  <a:srgbClr val="FFFF00"/>
                </a:solidFill>
                <a:latin typeface="Palatino Linotype" panose="02040502050505030304" pitchFamily="18" charset="0"/>
              </a:rPr>
              <a:t>kuralları </a:t>
            </a:r>
            <a:r>
              <a:rPr lang="tr-TR" sz="2400" dirty="0">
                <a:latin typeface="Palatino Linotype" panose="02040502050505030304" pitchFamily="18" charset="0"/>
              </a:rPr>
              <a:t>denir</a:t>
            </a:r>
            <a:r>
              <a:rPr lang="tr-TR" sz="2400" dirty="0" smtClean="0">
                <a:latin typeface="Palatino Linotype" panose="02040502050505030304" pitchFamily="18" charset="0"/>
              </a:rPr>
              <a:t>.</a:t>
            </a:r>
          </a:p>
          <a:p>
            <a:endParaRPr lang="tr-TR" sz="2400" dirty="0">
              <a:latin typeface="Palatino Linotype" panose="02040502050505030304" pitchFamily="18" charset="0"/>
            </a:endParaRPr>
          </a:p>
          <a:p>
            <a:r>
              <a:rPr lang="tr-TR" sz="2400" dirty="0">
                <a:latin typeface="Palatino Linotype" panose="02040502050505030304" pitchFamily="18" charset="0"/>
              </a:rPr>
              <a:t>İnsanın çevresindekilere</a:t>
            </a:r>
          </a:p>
          <a:p>
            <a:r>
              <a:rPr lang="tr-TR" sz="2400" dirty="0">
                <a:latin typeface="Palatino Linotype" panose="02040502050505030304" pitchFamily="18" charset="0"/>
              </a:rPr>
              <a:t>karşı gösterdiği kibar, </a:t>
            </a:r>
            <a:r>
              <a:rPr lang="tr-TR" sz="2400" dirty="0" smtClean="0">
                <a:latin typeface="Palatino Linotype" panose="02040502050505030304" pitchFamily="18" charset="0"/>
              </a:rPr>
              <a:t>görgülü davranışlara </a:t>
            </a:r>
            <a:r>
              <a:rPr lang="tr-TR" sz="2400" b="1" dirty="0" smtClean="0">
                <a:solidFill>
                  <a:srgbClr val="FFFF00"/>
                </a:solidFill>
                <a:latin typeface="Palatino Linotype" panose="02040502050505030304" pitchFamily="18" charset="0"/>
              </a:rPr>
              <a:t>nezaket </a:t>
            </a:r>
            <a:r>
              <a:rPr lang="tr-TR" sz="2400" dirty="0" smtClean="0">
                <a:latin typeface="Palatino Linotype" panose="02040502050505030304" pitchFamily="18" charset="0"/>
              </a:rPr>
              <a:t>denir</a:t>
            </a:r>
            <a:r>
              <a:rPr lang="tr-TR" sz="2400" dirty="0">
                <a:latin typeface="Palatino Linotype" panose="02040502050505030304" pitchFamily="18" charset="0"/>
              </a:rPr>
              <a:t>.</a:t>
            </a:r>
          </a:p>
        </p:txBody>
      </p:sp>
      <p:sp>
        <p:nvSpPr>
          <p:cNvPr id="4" name="Dikdörtgen 3"/>
          <p:cNvSpPr/>
          <p:nvPr/>
        </p:nvSpPr>
        <p:spPr>
          <a:xfrm>
            <a:off x="221456" y="317828"/>
            <a:ext cx="468085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tr-TR" sz="2800" dirty="0" smtClean="0">
                <a:ln w="0"/>
                <a:solidFill>
                  <a:schemeClr val="tx1"/>
                </a:solidFill>
                <a:effectLst>
                  <a:outerShdw blurRad="38100" dist="19050" dir="2700000" algn="tl" rotWithShape="0">
                    <a:schemeClr val="dk1">
                      <a:alpha val="40000"/>
                    </a:schemeClr>
                  </a:outerShdw>
                </a:effectLst>
                <a:latin typeface="Palatino Linotype" panose="02040502050505030304" pitchFamily="18" charset="0"/>
              </a:rPr>
              <a:t>NEZAKET KURALLARI</a:t>
            </a:r>
            <a:endParaRPr lang="tr-TR" sz="2800" dirty="0">
              <a:ln w="0"/>
              <a:solidFill>
                <a:schemeClr val="tx1"/>
              </a:solidFill>
              <a:effectLst>
                <a:outerShdw blurRad="38100" dist="19050" dir="2700000" algn="tl" rotWithShape="0">
                  <a:schemeClr val="dk1">
                    <a:alpha val="40000"/>
                  </a:schemeClr>
                </a:outerShdw>
              </a:effectLst>
              <a:latin typeface="Palatino Linotype" panose="02040502050505030304" pitchFamily="18" charset="0"/>
            </a:endParaRPr>
          </a:p>
        </p:txBody>
      </p:sp>
      <p:pic>
        <p:nvPicPr>
          <p:cNvPr id="5" name="Resim 4"/>
          <p:cNvPicPr>
            <a:picLocks noChangeAspect="1"/>
          </p:cNvPicPr>
          <p:nvPr/>
        </p:nvPicPr>
        <p:blipFill>
          <a:blip r:embed="rId3"/>
          <a:stretch>
            <a:fillRect/>
          </a:stretch>
        </p:blipFill>
        <p:spPr>
          <a:xfrm>
            <a:off x="4433445" y="1192282"/>
            <a:ext cx="7667897" cy="5665718"/>
          </a:xfrm>
          <a:prstGeom prst="rect">
            <a:avLst/>
          </a:prstGeom>
        </p:spPr>
      </p:pic>
      <p:sp>
        <p:nvSpPr>
          <p:cNvPr id="6" name="Metin kutusu 5"/>
          <p:cNvSpPr txBox="1"/>
          <p:nvPr/>
        </p:nvSpPr>
        <p:spPr>
          <a:xfrm>
            <a:off x="15580" y="1225689"/>
            <a:ext cx="749821" cy="56323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wordArtVert" wrap="square" rtlCol="0">
            <a:spAutoFit/>
          </a:bodyPr>
          <a:lstStyle/>
          <a:p>
            <a:pPr algn="ctr"/>
            <a:r>
              <a:rPr lang="tr-TR" sz="2800" b="1" dirty="0" smtClean="0">
                <a:latin typeface="Palatino Linotype" panose="02040502050505030304" pitchFamily="18" charset="0"/>
              </a:rPr>
              <a:t>YAZALIM</a:t>
            </a:r>
            <a:endParaRPr lang="tr-TR" sz="2800" b="1" dirty="0">
              <a:latin typeface="Palatino Linotype" panose="02040502050505030304" pitchFamily="18" charset="0"/>
            </a:endParaRPr>
          </a:p>
        </p:txBody>
      </p:sp>
      <p:sp>
        <p:nvSpPr>
          <p:cNvPr id="8" name="Metin kutusu 7"/>
          <p:cNvSpPr txBox="1"/>
          <p:nvPr/>
        </p:nvSpPr>
        <p:spPr>
          <a:xfrm>
            <a:off x="5329508" y="253411"/>
            <a:ext cx="5875769"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2400" dirty="0" smtClean="0">
                <a:latin typeface="Palatino Linotype" panose="02040502050505030304" pitchFamily="18" charset="0"/>
              </a:rPr>
              <a:t>Daha önce </a:t>
            </a:r>
            <a:r>
              <a:rPr lang="tr-TR" sz="2400" b="1" dirty="0" smtClean="0">
                <a:latin typeface="Palatino Linotype" panose="02040502050505030304" pitchFamily="18" charset="0"/>
              </a:rPr>
              <a:t>Adap</a:t>
            </a:r>
            <a:r>
              <a:rPr lang="tr-TR" sz="2400" dirty="0" smtClean="0">
                <a:latin typeface="Palatino Linotype" panose="02040502050505030304" pitchFamily="18" charset="0"/>
              </a:rPr>
              <a:t> ya da </a:t>
            </a:r>
            <a:r>
              <a:rPr lang="tr-TR" sz="2400" b="1" dirty="0" smtClean="0">
                <a:latin typeface="Palatino Linotype" panose="02040502050505030304" pitchFamily="18" charset="0"/>
              </a:rPr>
              <a:t>Nezaket</a:t>
            </a:r>
            <a:r>
              <a:rPr lang="tr-TR" sz="2400" dirty="0" smtClean="0">
                <a:latin typeface="Palatino Linotype" panose="02040502050505030304" pitchFamily="18" charset="0"/>
              </a:rPr>
              <a:t> diye bir kavram duydunuz mu? </a:t>
            </a:r>
            <a:endParaRPr lang="tr-TR" sz="2400" dirty="0">
              <a:latin typeface="Palatino Linotype" panose="02040502050505030304" pitchFamily="18" charset="0"/>
            </a:endParaRPr>
          </a:p>
        </p:txBody>
      </p:sp>
    </p:spTree>
    <p:extLst>
      <p:ext uri="{BB962C8B-B14F-4D97-AF65-F5344CB8AC3E}">
        <p14:creationId xmlns:p14="http://schemas.microsoft.com/office/powerpoint/2010/main" val="16377274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1"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8"/>
                                        </p:tgtEl>
                                        <p:attrNameLst>
                                          <p:attrName>ppt_x</p:attrName>
                                          <p:attrName>ppt_y</p:attrName>
                                        </p:attrNameLst>
                                      </p:cBhvr>
                                    </p:animMotion>
                                    <p:animRot by="1500000">
                                      <p:cBhvr>
                                        <p:cTn id="25" dur="125" fill="hold">
                                          <p:stCondLst>
                                            <p:cond delay="0"/>
                                          </p:stCondLst>
                                        </p:cTn>
                                        <p:tgtEl>
                                          <p:spTgt spid="8"/>
                                        </p:tgtEl>
                                        <p:attrNameLst>
                                          <p:attrName>r</p:attrName>
                                        </p:attrNameLst>
                                      </p:cBhvr>
                                    </p:animRot>
                                    <p:animRot by="-1500000">
                                      <p:cBhvr>
                                        <p:cTn id="26" dur="125" fill="hold">
                                          <p:stCondLst>
                                            <p:cond delay="125"/>
                                          </p:stCondLst>
                                        </p:cTn>
                                        <p:tgtEl>
                                          <p:spTgt spid="8"/>
                                        </p:tgtEl>
                                        <p:attrNameLst>
                                          <p:attrName>r</p:attrName>
                                        </p:attrNameLst>
                                      </p:cBhvr>
                                    </p:animRot>
                                    <p:animRot by="-1500000">
                                      <p:cBhvr>
                                        <p:cTn id="27" dur="125" fill="hold">
                                          <p:stCondLst>
                                            <p:cond delay="250"/>
                                          </p:stCondLst>
                                        </p:cTn>
                                        <p:tgtEl>
                                          <p:spTgt spid="8"/>
                                        </p:tgtEl>
                                        <p:attrNameLst>
                                          <p:attrName>r</p:attrName>
                                        </p:attrNameLst>
                                      </p:cBhvr>
                                    </p:animRot>
                                    <p:animRot by="1500000">
                                      <p:cBhvr>
                                        <p:cTn id="28" dur="125" fill="hold">
                                          <p:stCondLst>
                                            <p:cond delay="375"/>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7762" y="924510"/>
            <a:ext cx="3948545" cy="203132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tr-TR" dirty="0">
                <a:solidFill>
                  <a:schemeClr val="tx1"/>
                </a:solidFill>
                <a:latin typeface="OpenSans"/>
              </a:rPr>
              <a:t>Bir diğer ayette ise Hz. Lokman (</a:t>
            </a:r>
            <a:r>
              <a:rPr lang="tr-TR" dirty="0" err="1">
                <a:solidFill>
                  <a:schemeClr val="tx1"/>
                </a:solidFill>
                <a:latin typeface="OpenSans"/>
              </a:rPr>
              <a:t>a.s</a:t>
            </a:r>
            <a:r>
              <a:rPr lang="tr-TR" dirty="0">
                <a:solidFill>
                  <a:schemeClr val="tx1"/>
                </a:solidFill>
                <a:latin typeface="OpenSans"/>
              </a:rPr>
              <a:t>.) </a:t>
            </a:r>
            <a:r>
              <a:rPr lang="tr-TR" b="1" dirty="0">
                <a:latin typeface="OpenSans-Bold"/>
              </a:rPr>
              <a:t>“</a:t>
            </a:r>
            <a:r>
              <a:rPr lang="tr-TR" b="1" dirty="0" smtClean="0">
                <a:latin typeface="OpenSans-Bold"/>
              </a:rPr>
              <a:t>Yavrucuğum, namazını </a:t>
            </a:r>
            <a:r>
              <a:rPr lang="tr-TR" b="1" dirty="0">
                <a:latin typeface="OpenSans-Bold"/>
              </a:rPr>
              <a:t>özenle kıl, iyi olanı emret, kötü olana karşı koy, başına </a:t>
            </a:r>
            <a:r>
              <a:rPr lang="tr-TR" b="1" dirty="0" smtClean="0">
                <a:latin typeface="OpenSans-Bold"/>
              </a:rPr>
              <a:t>gelene sabret</a:t>
            </a:r>
            <a:r>
              <a:rPr lang="tr-TR" b="1" dirty="0">
                <a:latin typeface="OpenSans-Bold"/>
              </a:rPr>
              <a:t>. İşte bunlar, kararlılık gerektiren işlerdendir.”</a:t>
            </a:r>
            <a:r>
              <a:rPr lang="tr-TR" sz="800" b="1" dirty="0">
                <a:latin typeface="OpenSans-Bold"/>
              </a:rPr>
              <a:t>31 </a:t>
            </a:r>
            <a:r>
              <a:rPr lang="tr-TR" dirty="0">
                <a:solidFill>
                  <a:schemeClr val="tx1"/>
                </a:solidFill>
                <a:latin typeface="OpenSans"/>
              </a:rPr>
              <a:t>diyerek oğluna </a:t>
            </a:r>
            <a:r>
              <a:rPr lang="tr-TR" dirty="0" smtClean="0">
                <a:solidFill>
                  <a:schemeClr val="tx1"/>
                </a:solidFill>
                <a:latin typeface="OpenSans"/>
              </a:rPr>
              <a:t>öğüt vermeye </a:t>
            </a:r>
            <a:r>
              <a:rPr lang="tr-TR" dirty="0">
                <a:solidFill>
                  <a:schemeClr val="tx1"/>
                </a:solidFill>
                <a:latin typeface="OpenSans"/>
              </a:rPr>
              <a:t>devam etmektedir.</a:t>
            </a:r>
            <a:endParaRPr lang="tr-TR" dirty="0">
              <a:solidFill>
                <a:schemeClr val="tx1"/>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345" y="1124727"/>
            <a:ext cx="3172691" cy="4050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kutusu 3"/>
          <p:cNvSpPr txBox="1"/>
          <p:nvPr/>
        </p:nvSpPr>
        <p:spPr>
          <a:xfrm>
            <a:off x="2854036" y="152400"/>
            <a:ext cx="5763491" cy="58477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sz="3200" dirty="0" smtClean="0">
                <a:latin typeface="Palatino Linotype" panose="02040502050505030304" pitchFamily="18" charset="0"/>
              </a:rPr>
              <a:t>Hz Lokman’ın oğluna öğütleri</a:t>
            </a:r>
            <a:endParaRPr lang="tr-TR" sz="3200" dirty="0">
              <a:latin typeface="Palatino Linotype" panose="02040502050505030304" pitchFamily="18" charset="0"/>
            </a:endParaRPr>
          </a:p>
        </p:txBody>
      </p:sp>
      <p:sp>
        <p:nvSpPr>
          <p:cNvPr id="5" name="Dikdörtgen 4"/>
          <p:cNvSpPr/>
          <p:nvPr/>
        </p:nvSpPr>
        <p:spPr>
          <a:xfrm>
            <a:off x="117762" y="3149799"/>
            <a:ext cx="3948545" cy="313932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dirty="0">
                <a:solidFill>
                  <a:schemeClr val="tx1"/>
                </a:solidFill>
                <a:latin typeface="OpenSans"/>
              </a:rPr>
              <a:t>Hz. Lokman (</a:t>
            </a:r>
            <a:r>
              <a:rPr lang="tr-TR" dirty="0" err="1">
                <a:solidFill>
                  <a:schemeClr val="tx1"/>
                </a:solidFill>
                <a:latin typeface="OpenSans"/>
              </a:rPr>
              <a:t>a.s</a:t>
            </a:r>
            <a:r>
              <a:rPr lang="tr-TR" dirty="0">
                <a:solidFill>
                  <a:schemeClr val="tx1"/>
                </a:solidFill>
                <a:latin typeface="OpenSans"/>
              </a:rPr>
              <a:t>.) son öğüdünde </a:t>
            </a:r>
            <a:r>
              <a:rPr lang="tr-TR" b="1" dirty="0">
                <a:latin typeface="OpenSans-Bold"/>
              </a:rPr>
              <a:t>“Küçümseyerek insanlardan yüz </a:t>
            </a:r>
            <a:r>
              <a:rPr lang="tr-TR" b="1" dirty="0" smtClean="0">
                <a:latin typeface="OpenSans-Bold"/>
              </a:rPr>
              <a:t>çevirme ve </a:t>
            </a:r>
            <a:r>
              <a:rPr lang="tr-TR" b="1" dirty="0">
                <a:latin typeface="OpenSans-Bold"/>
              </a:rPr>
              <a:t>yeryüzünde böbürlenerek yürüme. Zira Allah, kendini </a:t>
            </a:r>
            <a:r>
              <a:rPr lang="tr-TR" b="1" dirty="0" smtClean="0">
                <a:latin typeface="OpenSans-Bold"/>
              </a:rPr>
              <a:t> beğenmiş övünüp duran </a:t>
            </a:r>
            <a:r>
              <a:rPr lang="tr-TR" b="1" dirty="0">
                <a:latin typeface="OpenSans-Bold"/>
              </a:rPr>
              <a:t>kimseleri asla sevmez. Yürüyüşünde tabiî ol, sesini alçalt. Unutma </a:t>
            </a:r>
            <a:r>
              <a:rPr lang="tr-TR" b="1" dirty="0" smtClean="0">
                <a:latin typeface="OpenSans-Bold"/>
              </a:rPr>
              <a:t>ki, seslerin </a:t>
            </a:r>
            <a:r>
              <a:rPr lang="tr-TR" b="1" dirty="0">
                <a:latin typeface="OpenSans-Bold"/>
              </a:rPr>
              <a:t>en çirkini merkeplerin sesidir</a:t>
            </a:r>
            <a:r>
              <a:rPr lang="tr-TR" dirty="0">
                <a:solidFill>
                  <a:schemeClr val="tx1"/>
                </a:solidFill>
                <a:latin typeface="OpenSans-Bold"/>
              </a:rPr>
              <a:t>.” </a:t>
            </a:r>
            <a:r>
              <a:rPr lang="tr-TR" sz="800" dirty="0" smtClean="0">
                <a:solidFill>
                  <a:schemeClr val="tx1"/>
                </a:solidFill>
                <a:latin typeface="OpenSans"/>
              </a:rPr>
              <a:t> </a:t>
            </a:r>
            <a:r>
              <a:rPr lang="tr-TR" dirty="0">
                <a:solidFill>
                  <a:schemeClr val="tx1"/>
                </a:solidFill>
                <a:latin typeface="OpenSans"/>
              </a:rPr>
              <a:t>güzel ahlaka ve nezaket </a:t>
            </a:r>
            <a:r>
              <a:rPr lang="tr-TR" dirty="0" smtClean="0">
                <a:solidFill>
                  <a:schemeClr val="tx1"/>
                </a:solidFill>
                <a:latin typeface="OpenSans"/>
              </a:rPr>
              <a:t>kurallarına dikkat </a:t>
            </a:r>
            <a:r>
              <a:rPr lang="tr-TR" dirty="0">
                <a:solidFill>
                  <a:schemeClr val="tx1"/>
                </a:solidFill>
                <a:latin typeface="OpenSans"/>
              </a:rPr>
              <a:t>çekmektedir.</a:t>
            </a:r>
            <a:endParaRPr lang="tr-TR" dirty="0">
              <a:solidFill>
                <a:schemeClr val="tx1"/>
              </a:solidFill>
            </a:endParaRPr>
          </a:p>
        </p:txBody>
      </p:sp>
      <p:sp>
        <p:nvSpPr>
          <p:cNvPr id="6" name="Metin kutusu 5"/>
          <p:cNvSpPr txBox="1"/>
          <p:nvPr/>
        </p:nvSpPr>
        <p:spPr>
          <a:xfrm>
            <a:off x="7772399" y="1940172"/>
            <a:ext cx="4059382" cy="64633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b="1" dirty="0" smtClean="0">
                <a:solidFill>
                  <a:schemeClr val="tx1"/>
                </a:solidFill>
              </a:rPr>
              <a:t>Böbürlenmek: </a:t>
            </a:r>
            <a:r>
              <a:rPr lang="tr-TR" dirty="0"/>
              <a:t>Övünerek kabarmak, üstünlük </a:t>
            </a:r>
            <a:r>
              <a:rPr lang="tr-TR" dirty="0" smtClean="0"/>
              <a:t>taslamak. </a:t>
            </a:r>
            <a:endParaRPr lang="tr-TR" dirty="0"/>
          </a:p>
        </p:txBody>
      </p:sp>
      <p:sp>
        <p:nvSpPr>
          <p:cNvPr id="7" name="Metin kutusu 6"/>
          <p:cNvSpPr txBox="1"/>
          <p:nvPr/>
        </p:nvSpPr>
        <p:spPr>
          <a:xfrm>
            <a:off x="7772399" y="2955835"/>
            <a:ext cx="4059382" cy="36933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b="1" dirty="0" smtClean="0">
                <a:solidFill>
                  <a:schemeClr val="tx1"/>
                </a:solidFill>
              </a:rPr>
              <a:t>Tabii: </a:t>
            </a:r>
            <a:r>
              <a:rPr lang="tr-TR" dirty="0" smtClean="0"/>
              <a:t>Doğal </a:t>
            </a:r>
            <a:endParaRPr lang="tr-TR" dirty="0"/>
          </a:p>
        </p:txBody>
      </p:sp>
      <p:sp>
        <p:nvSpPr>
          <p:cNvPr id="8" name="Metin kutusu 7"/>
          <p:cNvSpPr txBox="1"/>
          <p:nvPr/>
        </p:nvSpPr>
        <p:spPr>
          <a:xfrm>
            <a:off x="7772399" y="3755361"/>
            <a:ext cx="4059382" cy="36933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b="1" dirty="0" smtClean="0">
                <a:solidFill>
                  <a:schemeClr val="tx1"/>
                </a:solidFill>
              </a:rPr>
              <a:t>Merkep: </a:t>
            </a:r>
            <a:r>
              <a:rPr lang="tr-TR" dirty="0" smtClean="0"/>
              <a:t>Eşek</a:t>
            </a:r>
            <a:endParaRPr lang="tr-TR" dirty="0"/>
          </a:p>
        </p:txBody>
      </p:sp>
      <p:sp>
        <p:nvSpPr>
          <p:cNvPr id="9" name="Metin kutusu 8"/>
          <p:cNvSpPr txBox="1"/>
          <p:nvPr/>
        </p:nvSpPr>
        <p:spPr>
          <a:xfrm>
            <a:off x="7772399" y="1106507"/>
            <a:ext cx="4059382"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dirty="0" smtClean="0"/>
              <a:t>KELİMELERİ NOT EDELİM</a:t>
            </a:r>
            <a:endParaRPr lang="tr-TR" dirty="0"/>
          </a:p>
        </p:txBody>
      </p:sp>
      <p:pic>
        <p:nvPicPr>
          <p:cNvPr id="3074" name="Picture 2" descr="SÖZLÜ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908" y="4364182"/>
            <a:ext cx="3546765" cy="227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25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by="(-#ppt_w*2)" calcmode="lin" valueType="num">
                                      <p:cBhvr rctx="PPT">
                                        <p:cTn id="20" dur="500" autoRev="1" fill="hold">
                                          <p:stCondLst>
                                            <p:cond delay="0"/>
                                          </p:stCondLst>
                                        </p:cTn>
                                        <p:tgtEl>
                                          <p:spTgt spid="9"/>
                                        </p:tgtEl>
                                        <p:attrNameLst>
                                          <p:attrName>ppt_w</p:attrName>
                                        </p:attrNameLst>
                                      </p:cBhvr>
                                    </p:anim>
                                    <p:anim by="(#ppt_w*0.50)" calcmode="lin" valueType="num">
                                      <p:cBhvr>
                                        <p:cTn id="21" dur="500" decel="50000" autoRev="1" fill="hold">
                                          <p:stCondLst>
                                            <p:cond delay="0"/>
                                          </p:stCondLst>
                                        </p:cTn>
                                        <p:tgtEl>
                                          <p:spTgt spid="9"/>
                                        </p:tgtEl>
                                        <p:attrNameLst>
                                          <p:attrName>ppt_x</p:attrName>
                                        </p:attrNameLst>
                                      </p:cBhvr>
                                    </p:anim>
                                    <p:anim from="(-#ppt_h/2)" to="(#ppt_y)" calcmode="lin" valueType="num">
                                      <p:cBhvr>
                                        <p:cTn id="22" dur="1000" fill="hold">
                                          <p:stCondLst>
                                            <p:cond delay="0"/>
                                          </p:stCondLst>
                                        </p:cTn>
                                        <p:tgtEl>
                                          <p:spTgt spid="9"/>
                                        </p:tgtEl>
                                        <p:attrNameLst>
                                          <p:attrName>ppt_y</p:attrName>
                                        </p:attrNameLst>
                                      </p:cBhvr>
                                    </p:anim>
                                    <p:animRot by="21600000">
                                      <p:cBhvr>
                                        <p:cTn id="23" dur="1000" fill="hold">
                                          <p:stCondLst>
                                            <p:cond delay="0"/>
                                          </p:stCondLst>
                                        </p:cTn>
                                        <p:tgtEl>
                                          <p:spTgt spid="9"/>
                                        </p:tgtEl>
                                        <p:attrNameLst>
                                          <p:attrName>r</p:attrName>
                                        </p:attrNameLst>
                                      </p:cBhvr>
                                    </p:animRot>
                                  </p:childTnLst>
                                </p:cTn>
                              </p:par>
                              <p:par>
                                <p:cTn id="24" presetID="42" presetClass="entr" presetSubtype="0"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1000"/>
                                        <p:tgtEl>
                                          <p:spTgt spid="3074"/>
                                        </p:tgtEl>
                                      </p:cBhvr>
                                    </p:animEffect>
                                    <p:anim calcmode="lin" valueType="num">
                                      <p:cBhvr>
                                        <p:cTn id="27" dur="1000" fill="hold"/>
                                        <p:tgtEl>
                                          <p:spTgt spid="3074"/>
                                        </p:tgtEl>
                                        <p:attrNameLst>
                                          <p:attrName>ppt_x</p:attrName>
                                        </p:attrNameLst>
                                      </p:cBhvr>
                                      <p:tavLst>
                                        <p:tav tm="0">
                                          <p:val>
                                            <p:strVal val="#ppt_x"/>
                                          </p:val>
                                        </p:tav>
                                        <p:tav tm="100000">
                                          <p:val>
                                            <p:strVal val="#ppt_x"/>
                                          </p:val>
                                        </p:tav>
                                      </p:tavLst>
                                    </p:anim>
                                    <p:anim calcmode="lin" valueType="num">
                                      <p:cBhvr>
                                        <p:cTn id="28"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99371" y="-1"/>
            <a:ext cx="7229475" cy="651165"/>
          </a:xfrm>
          <a:prstGeom prst="rect">
            <a:avLst/>
          </a:prstGeom>
        </p:spPr>
      </p:pic>
      <p:sp>
        <p:nvSpPr>
          <p:cNvPr id="3" name="Oval 2"/>
          <p:cNvSpPr/>
          <p:nvPr/>
        </p:nvSpPr>
        <p:spPr>
          <a:xfrm>
            <a:off x="1899371" y="152399"/>
            <a:ext cx="345065" cy="346364"/>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4" name="Dikdörtgen 3"/>
          <p:cNvSpPr/>
          <p:nvPr/>
        </p:nvSpPr>
        <p:spPr>
          <a:xfrm>
            <a:off x="1346270" y="803564"/>
            <a:ext cx="8684557" cy="584775"/>
          </a:xfrm>
          <a:prstGeom prst="rect">
            <a:avLst/>
          </a:prstGeom>
        </p:spPr>
        <p:txBody>
          <a:bodyPr wrap="none">
            <a:spAutoFit/>
          </a:bodyPr>
          <a:lstStyle/>
          <a:p>
            <a:r>
              <a:rPr lang="tr-TR" sz="3200" b="1" dirty="0" err="1">
                <a:solidFill>
                  <a:schemeClr val="tx1">
                    <a:lumMod val="50000"/>
                    <a:lumOff val="50000"/>
                  </a:schemeClr>
                </a:solidFill>
                <a:latin typeface="Palatino Linotype" panose="02040502050505030304" pitchFamily="18" charset="0"/>
              </a:rPr>
              <a:t>Tahiyyat</a:t>
            </a:r>
            <a:r>
              <a:rPr lang="tr-TR" sz="3200" b="1" dirty="0">
                <a:solidFill>
                  <a:schemeClr val="tx1">
                    <a:lumMod val="50000"/>
                    <a:lumOff val="50000"/>
                  </a:schemeClr>
                </a:solidFill>
                <a:latin typeface="Palatino Linotype" panose="02040502050505030304" pitchFamily="18" charset="0"/>
              </a:rPr>
              <a:t> Duası hakkında neler biliyorsunuz?</a:t>
            </a:r>
            <a:endParaRPr lang="tr-TR" sz="3200" dirty="0">
              <a:solidFill>
                <a:schemeClr val="tx1">
                  <a:lumMod val="50000"/>
                  <a:lumOff val="50000"/>
                </a:schemeClr>
              </a:solidFill>
              <a:latin typeface="Palatino Linotype" panose="02040502050505030304" pitchFamily="18"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0827" y="145389"/>
            <a:ext cx="1801090" cy="1242950"/>
          </a:xfrm>
          <a:prstGeom prst="rect">
            <a:avLst/>
          </a:prstGeom>
        </p:spPr>
      </p:pic>
      <p:sp>
        <p:nvSpPr>
          <p:cNvPr id="6" name="Dikdörtgen 5"/>
          <p:cNvSpPr/>
          <p:nvPr/>
        </p:nvSpPr>
        <p:spPr>
          <a:xfrm>
            <a:off x="304800" y="1448352"/>
            <a:ext cx="11527117" cy="19389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2400" dirty="0" err="1">
                <a:latin typeface="Palatino Linotype" panose="02040502050505030304" pitchFamily="18" charset="0"/>
              </a:rPr>
              <a:t>Tahiyyat</a:t>
            </a:r>
            <a:r>
              <a:rPr lang="tr-TR" sz="2400" dirty="0">
                <a:latin typeface="Palatino Linotype" panose="02040502050505030304" pitchFamily="18" charset="0"/>
              </a:rPr>
              <a:t> selam, ikram, ihsan, hürmet ve ibadet anlamlarına </a:t>
            </a:r>
            <a:r>
              <a:rPr lang="tr-TR" sz="2400" dirty="0" smtClean="0">
                <a:latin typeface="Palatino Linotype" panose="02040502050505030304" pitchFamily="18" charset="0"/>
              </a:rPr>
              <a:t>gelir. </a:t>
            </a:r>
            <a:r>
              <a:rPr lang="tr-TR" sz="2400" dirty="0" err="1">
                <a:latin typeface="Palatino Linotype" panose="02040502050505030304" pitchFamily="18" charset="0"/>
              </a:rPr>
              <a:t>Tahiyyat</a:t>
            </a:r>
            <a:r>
              <a:rPr lang="tr-TR" sz="2400" dirty="0">
                <a:latin typeface="Palatino Linotype" panose="02040502050505030304" pitchFamily="18" charset="0"/>
              </a:rPr>
              <a:t> </a:t>
            </a:r>
            <a:r>
              <a:rPr lang="tr-TR" sz="2400" dirty="0" smtClean="0">
                <a:latin typeface="Palatino Linotype" panose="02040502050505030304" pitchFamily="18" charset="0"/>
              </a:rPr>
              <a:t>duası namazlarda </a:t>
            </a:r>
            <a:r>
              <a:rPr lang="tr-TR" sz="2400" dirty="0">
                <a:latin typeface="Palatino Linotype" panose="02040502050505030304" pitchFamily="18" charset="0"/>
              </a:rPr>
              <a:t>oturduğumuz zaman okunan bir duadır. Bu duada Hz. </a:t>
            </a:r>
            <a:r>
              <a:rPr lang="tr-TR" sz="2400" dirty="0" smtClean="0">
                <a:latin typeface="Palatino Linotype" panose="02040502050505030304" pitchFamily="18" charset="0"/>
              </a:rPr>
              <a:t>Peygamber ile </a:t>
            </a:r>
            <a:r>
              <a:rPr lang="tr-TR" sz="2400" dirty="0">
                <a:latin typeface="Palatino Linotype" panose="02040502050505030304" pitchFamily="18" charset="0"/>
              </a:rPr>
              <a:t>Yüce Allah arasındaki konuşma yer alır. Bu konuşmada Yüce Allah Hz. </a:t>
            </a:r>
            <a:r>
              <a:rPr lang="tr-TR" sz="2400" dirty="0" smtClean="0">
                <a:latin typeface="Palatino Linotype" panose="02040502050505030304" pitchFamily="18" charset="0"/>
              </a:rPr>
              <a:t>Muhammed’e (</a:t>
            </a:r>
            <a:r>
              <a:rPr lang="tr-TR" sz="2400" dirty="0" err="1" smtClean="0">
                <a:latin typeface="Palatino Linotype" panose="02040502050505030304" pitchFamily="18" charset="0"/>
              </a:rPr>
              <a:t>s.a.v</a:t>
            </a:r>
            <a:r>
              <a:rPr lang="tr-TR" sz="2400" dirty="0">
                <a:latin typeface="Palatino Linotype" panose="02040502050505030304" pitchFamily="18" charset="0"/>
              </a:rPr>
              <a:t>.) rahmet, bereket ve esenlik dilemektedir. Bu dua kelime-i şehadet </a:t>
            </a:r>
            <a:r>
              <a:rPr lang="tr-TR" sz="2400" dirty="0" smtClean="0">
                <a:latin typeface="Palatino Linotype" panose="02040502050505030304" pitchFamily="18" charset="0"/>
              </a:rPr>
              <a:t>ile son </a:t>
            </a:r>
            <a:r>
              <a:rPr lang="tr-TR" sz="2400" dirty="0">
                <a:latin typeface="Palatino Linotype" panose="02040502050505030304" pitchFamily="18" charset="0"/>
              </a:rPr>
              <a:t>bulur.</a:t>
            </a:r>
          </a:p>
        </p:txBody>
      </p:sp>
      <p:pic>
        <p:nvPicPr>
          <p:cNvPr id="7" name="Resim 6"/>
          <p:cNvPicPr>
            <a:picLocks noChangeAspect="1"/>
          </p:cNvPicPr>
          <p:nvPr/>
        </p:nvPicPr>
        <p:blipFill>
          <a:blip r:embed="rId4"/>
          <a:stretch>
            <a:fillRect/>
          </a:stretch>
        </p:blipFill>
        <p:spPr>
          <a:xfrm>
            <a:off x="443412" y="3558194"/>
            <a:ext cx="11249891" cy="3171825"/>
          </a:xfrm>
          <a:prstGeom prst="rect">
            <a:avLst/>
          </a:prstGeom>
        </p:spPr>
      </p:pic>
    </p:spTree>
    <p:extLst>
      <p:ext uri="{BB962C8B-B14F-4D97-AF65-F5344CB8AC3E}">
        <p14:creationId xmlns:p14="http://schemas.microsoft.com/office/powerpoint/2010/main" val="4946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ADİ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3054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73181" y="2993685"/>
            <a:ext cx="8846129" cy="3323987"/>
          </a:xfrm>
          <a:prstGeom prst="rect">
            <a:avLst/>
          </a:prstGeom>
          <a:gradFill>
            <a:gsLst>
              <a:gs pos="100000">
                <a:srgbClr val="F8DBC9"/>
              </a:gs>
              <a:gs pos="100000">
                <a:schemeClr val="accent2">
                  <a:lumMod val="105000"/>
                  <a:satMod val="103000"/>
                  <a:tint val="73000"/>
                </a:schemeClr>
              </a:gs>
              <a:gs pos="100000">
                <a:schemeClr val="accent2">
                  <a:lumMod val="105000"/>
                  <a:satMod val="109000"/>
                  <a:tint val="81000"/>
                </a:schemeClr>
              </a:gs>
            </a:gsLst>
            <a:lin ang="5400000" scaled="0"/>
          </a:gradFill>
          <a:ln>
            <a:noFill/>
          </a:ln>
          <a:effectLst>
            <a:softEdge rad="127000"/>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nb-NO" sz="3000" dirty="0">
                <a:latin typeface="Palatino Linotype" panose="02040502050505030304" pitchFamily="18" charset="0"/>
              </a:rPr>
              <a:t>Bir hadiste </a:t>
            </a:r>
            <a:r>
              <a:rPr lang="nb-NO" sz="3000" b="1" i="1" dirty="0">
                <a:latin typeface="Palatino Linotype" panose="02040502050505030304" pitchFamily="18" charset="0"/>
              </a:rPr>
              <a:t>“Selam (esenlik veren), </a:t>
            </a:r>
            <a:r>
              <a:rPr lang="nb-NO" sz="3000" b="1" i="1" dirty="0" smtClean="0">
                <a:latin typeface="Palatino Linotype" panose="02040502050505030304" pitchFamily="18" charset="0"/>
              </a:rPr>
              <a:t>bizzat</a:t>
            </a:r>
            <a:r>
              <a:rPr lang="tr-TR" sz="3000" b="1" i="1" dirty="0" smtClean="0">
                <a:latin typeface="Palatino Linotype" panose="02040502050505030304" pitchFamily="18" charset="0"/>
              </a:rPr>
              <a:t> Allah’ın </a:t>
            </a:r>
            <a:r>
              <a:rPr lang="tr-TR" sz="3000" b="1" i="1" dirty="0">
                <a:latin typeface="Palatino Linotype" panose="02040502050505030304" pitchFamily="18" charset="0"/>
              </a:rPr>
              <a:t>(</a:t>
            </a:r>
            <a:r>
              <a:rPr lang="tr-TR" sz="3000" b="1" i="1" dirty="0" err="1">
                <a:latin typeface="Palatino Linotype" panose="02040502050505030304" pitchFamily="18" charset="0"/>
              </a:rPr>
              <a:t>c.c</a:t>
            </a:r>
            <a:r>
              <a:rPr lang="tr-TR" sz="3000" b="1" i="1" dirty="0">
                <a:latin typeface="Palatino Linotype" panose="02040502050505030304" pitchFamily="18" charset="0"/>
              </a:rPr>
              <a:t>.) kendisidir. Onun için namazda oturduğunuz vakit </a:t>
            </a:r>
            <a:r>
              <a:rPr lang="tr-TR" sz="3000" b="1" i="1" dirty="0" err="1">
                <a:latin typeface="Palatino Linotype" panose="02040502050505030304" pitchFamily="18" charset="0"/>
              </a:rPr>
              <a:t>Tahiyyat’ı</a:t>
            </a:r>
            <a:r>
              <a:rPr lang="tr-TR" sz="3000" b="1" i="1" dirty="0">
                <a:latin typeface="Palatino Linotype" panose="02040502050505030304" pitchFamily="18" charset="0"/>
              </a:rPr>
              <a:t> okuyun. </a:t>
            </a:r>
            <a:r>
              <a:rPr lang="tr-TR" sz="3000" b="1" i="1" dirty="0" err="1" smtClean="0">
                <a:latin typeface="Palatino Linotype" panose="02040502050505030304" pitchFamily="18" charset="0"/>
              </a:rPr>
              <a:t>Tahiyyat’ın</a:t>
            </a:r>
            <a:r>
              <a:rPr lang="tr-TR" sz="3000" b="1" i="1" dirty="0" smtClean="0">
                <a:latin typeface="Palatino Linotype" panose="02040502050505030304" pitchFamily="18" charset="0"/>
              </a:rPr>
              <a:t> sonundaki </a:t>
            </a:r>
            <a:r>
              <a:rPr lang="tr-TR" sz="3000" b="1" i="1" dirty="0">
                <a:latin typeface="Palatino Linotype" panose="02040502050505030304" pitchFamily="18" charset="0"/>
              </a:rPr>
              <a:t>‘Selam bize ve Allah’ın (</a:t>
            </a:r>
            <a:r>
              <a:rPr lang="tr-TR" sz="3000" b="1" i="1" dirty="0" err="1">
                <a:latin typeface="Palatino Linotype" panose="02040502050505030304" pitchFamily="18" charset="0"/>
              </a:rPr>
              <a:t>c.c</a:t>
            </a:r>
            <a:r>
              <a:rPr lang="tr-TR" sz="3000" b="1" i="1" dirty="0">
                <a:latin typeface="Palatino Linotype" panose="02040502050505030304" pitchFamily="18" charset="0"/>
              </a:rPr>
              <a:t>.) salih kullarına olsun.’ kısmını </a:t>
            </a:r>
            <a:r>
              <a:rPr lang="tr-TR" sz="3000" b="1" i="1" dirty="0" smtClean="0">
                <a:latin typeface="Palatino Linotype" panose="02040502050505030304" pitchFamily="18" charset="0"/>
              </a:rPr>
              <a:t>okuduğunuzda yerde </a:t>
            </a:r>
            <a:r>
              <a:rPr lang="tr-TR" sz="3000" b="1" i="1" dirty="0">
                <a:latin typeface="Palatino Linotype" panose="02040502050505030304" pitchFamily="18" charset="0"/>
              </a:rPr>
              <a:t>ve gökte bulunan bütün varlıkları selamlamış olursunuz</a:t>
            </a:r>
            <a:r>
              <a:rPr lang="tr-TR" sz="3000" b="1" i="1" dirty="0" smtClean="0">
                <a:latin typeface="Palatino Linotype" panose="02040502050505030304" pitchFamily="18" charset="0"/>
              </a:rPr>
              <a:t>...”</a:t>
            </a:r>
            <a:r>
              <a:rPr lang="tr-TR" sz="3000" dirty="0" smtClean="0">
                <a:latin typeface="Palatino Linotype" panose="02040502050505030304" pitchFamily="18" charset="0"/>
              </a:rPr>
              <a:t>buyurmaktadır</a:t>
            </a:r>
            <a:r>
              <a:rPr lang="tr-TR" sz="3000" dirty="0">
                <a:latin typeface="Palatino Linotype" panose="02040502050505030304" pitchFamily="18" charset="0"/>
              </a:rPr>
              <a:t>.</a:t>
            </a:r>
          </a:p>
        </p:txBody>
      </p:sp>
      <p:sp>
        <p:nvSpPr>
          <p:cNvPr id="5" name="Dikdörtgen 4"/>
          <p:cNvSpPr/>
          <p:nvPr/>
        </p:nvSpPr>
        <p:spPr>
          <a:xfrm>
            <a:off x="0" y="6317673"/>
            <a:ext cx="12330544" cy="540328"/>
          </a:xfrm>
          <a:prstGeom prst="rect">
            <a:avLst/>
          </a:prstGeom>
          <a:gradFill>
            <a:gsLst>
              <a:gs pos="100000">
                <a:srgbClr val="F8DBC9"/>
              </a:gs>
              <a:gs pos="100000">
                <a:schemeClr val="accent2">
                  <a:lumMod val="105000"/>
                  <a:satMod val="103000"/>
                  <a:tint val="73000"/>
                </a:schemeClr>
              </a:gs>
              <a:gs pos="100000">
                <a:schemeClr val="accent2">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710708" y="5585752"/>
            <a:ext cx="1962076" cy="369332"/>
          </a:xfrm>
          <a:prstGeom prst="rect">
            <a:avLst/>
          </a:prstGeom>
        </p:spPr>
        <p:txBody>
          <a:bodyPr wrap="none">
            <a:spAutoFit/>
          </a:bodyPr>
          <a:lstStyle/>
          <a:p>
            <a:r>
              <a:rPr lang="tr-TR">
                <a:latin typeface="Calibri" panose="020F0502020204030204" pitchFamily="34" charset="0"/>
              </a:rPr>
              <a:t>Buhârî</a:t>
            </a:r>
            <a:r>
              <a:rPr lang="tr-TR" dirty="0">
                <a:latin typeface="Calibri" panose="020F0502020204030204" pitchFamily="34" charset="0"/>
              </a:rPr>
              <a:t>, </a:t>
            </a:r>
            <a:r>
              <a:rPr lang="tr-TR" dirty="0" err="1">
                <a:latin typeface="Calibri" panose="020F0502020204030204" pitchFamily="34" charset="0"/>
              </a:rPr>
              <a:t>İsti’zân</a:t>
            </a:r>
            <a:r>
              <a:rPr lang="tr-TR" dirty="0">
                <a:latin typeface="Calibri" panose="020F0502020204030204" pitchFamily="34" charset="0"/>
              </a:rPr>
              <a:t>, 28.</a:t>
            </a:r>
            <a:endParaRPr lang="tr-TR" dirty="0"/>
          </a:p>
        </p:txBody>
      </p:sp>
    </p:spTree>
    <p:extLst>
      <p:ext uri="{BB962C8B-B14F-4D97-AF65-F5344CB8AC3E}">
        <p14:creationId xmlns:p14="http://schemas.microsoft.com/office/powerpoint/2010/main" val="34476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NAMAZ KILAN ÇOCU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362" y="0"/>
            <a:ext cx="2299854" cy="238298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stretch>
            <a:fillRect/>
          </a:stretch>
        </p:blipFill>
        <p:spPr>
          <a:xfrm>
            <a:off x="211282" y="318654"/>
            <a:ext cx="4953000" cy="3133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p:cNvPicPr>
            <a:picLocks noChangeAspect="1"/>
          </p:cNvPicPr>
          <p:nvPr/>
        </p:nvPicPr>
        <p:blipFill>
          <a:blip r:embed="rId4"/>
          <a:stretch>
            <a:fillRect/>
          </a:stretch>
        </p:blipFill>
        <p:spPr>
          <a:xfrm>
            <a:off x="6388677" y="2558329"/>
            <a:ext cx="5229225" cy="41243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126" name="Picture 6" descr="NAMAZ KILAN ÇOCUK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454" y="3593089"/>
            <a:ext cx="2847975" cy="32649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583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etin kutusu 2"/>
          <p:cNvSpPr txBox="1"/>
          <p:nvPr/>
        </p:nvSpPr>
        <p:spPr>
          <a:xfrm>
            <a:off x="3265715" y="174172"/>
            <a:ext cx="5921828"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tr-TR" sz="2400" dirty="0" smtClean="0">
                <a:ln w="0"/>
                <a:solidFill>
                  <a:schemeClr val="tx1"/>
                </a:solidFill>
                <a:effectLst>
                  <a:outerShdw blurRad="38100" dist="19050" dir="2700000" algn="tl" rotWithShape="0">
                    <a:schemeClr val="dk1">
                      <a:alpha val="40000"/>
                    </a:schemeClr>
                  </a:outerShdw>
                </a:effectLst>
                <a:latin typeface="Palatino Linotype" panose="02040502050505030304" pitchFamily="18" charset="0"/>
              </a:rPr>
              <a:t>Sizce okulda uyulması gereken nezaket kuralları nelerdir? </a:t>
            </a:r>
            <a:endParaRPr lang="tr-TR" sz="2400" dirty="0">
              <a:ln w="0"/>
              <a:solidFill>
                <a:schemeClr val="tx1"/>
              </a:solidFill>
              <a:effectLst>
                <a:outerShdw blurRad="38100" dist="19050" dir="2700000" algn="tl" rotWithShape="0">
                  <a:schemeClr val="dk1">
                    <a:alpha val="40000"/>
                  </a:schemeClr>
                </a:outerShdw>
              </a:effectLst>
              <a:latin typeface="Palatino Linotype" panose="02040502050505030304" pitchFamily="18" charset="0"/>
            </a:endParaRPr>
          </a:p>
        </p:txBody>
      </p:sp>
      <p:sp>
        <p:nvSpPr>
          <p:cNvPr id="4" name="Dikdörtgen 3"/>
          <p:cNvSpPr/>
          <p:nvPr/>
        </p:nvSpPr>
        <p:spPr>
          <a:xfrm>
            <a:off x="217715" y="1179341"/>
            <a:ext cx="5384799" cy="120032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tr-TR" sz="2400" dirty="0">
                <a:latin typeface="Palatino Linotype" panose="02040502050505030304" pitchFamily="18" charset="0"/>
              </a:rPr>
              <a:t>Ailede, okulda, sokakta, yolculukta ve birçok sosyal ortamda uyulması </a:t>
            </a:r>
            <a:r>
              <a:rPr lang="tr-TR" sz="2400" dirty="0" smtClean="0">
                <a:latin typeface="Palatino Linotype" panose="02040502050505030304" pitchFamily="18" charset="0"/>
              </a:rPr>
              <a:t>gereken nezaket </a:t>
            </a:r>
            <a:r>
              <a:rPr lang="tr-TR" sz="2400" dirty="0">
                <a:latin typeface="Palatino Linotype" panose="02040502050505030304" pitchFamily="18" charset="0"/>
              </a:rPr>
              <a:t>kuralları vardır.</a:t>
            </a:r>
          </a:p>
        </p:txBody>
      </p:sp>
      <p:sp>
        <p:nvSpPr>
          <p:cNvPr id="5" name="Dikdörtgen 4"/>
          <p:cNvSpPr/>
          <p:nvPr/>
        </p:nvSpPr>
        <p:spPr>
          <a:xfrm>
            <a:off x="6887073" y="1165553"/>
            <a:ext cx="4600940" cy="46166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tr-TR" sz="2400" dirty="0">
                <a:latin typeface="Palatino Linotype" panose="02040502050505030304" pitchFamily="18" charset="0"/>
              </a:rPr>
              <a:t>Biriyle karşılaşınca selamlaşmak</a:t>
            </a:r>
          </a:p>
        </p:txBody>
      </p:sp>
      <p:sp>
        <p:nvSpPr>
          <p:cNvPr id="6" name="Dikdörtgen 5"/>
          <p:cNvSpPr/>
          <p:nvPr/>
        </p:nvSpPr>
        <p:spPr>
          <a:xfrm>
            <a:off x="614684" y="2553842"/>
            <a:ext cx="4031616" cy="46166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tr-TR" sz="2400" dirty="0" smtClean="0">
                <a:latin typeface="Palatino Linotype" panose="02040502050505030304" pitchFamily="18" charset="0"/>
              </a:rPr>
              <a:t>Hasta </a:t>
            </a:r>
            <a:r>
              <a:rPr lang="tr-TR" sz="2400" dirty="0">
                <a:latin typeface="Palatino Linotype" panose="02040502050505030304" pitchFamily="18" charset="0"/>
              </a:rPr>
              <a:t>ziyaretini kısa tutmak</a:t>
            </a:r>
          </a:p>
        </p:txBody>
      </p:sp>
      <p:sp>
        <p:nvSpPr>
          <p:cNvPr id="7" name="Dikdörtgen 6"/>
          <p:cNvSpPr/>
          <p:nvPr/>
        </p:nvSpPr>
        <p:spPr>
          <a:xfrm>
            <a:off x="614684" y="5578013"/>
            <a:ext cx="2762295" cy="461665"/>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tr-TR" sz="2400" dirty="0" smtClean="0">
                <a:latin typeface="Palatino Linotype" panose="02040502050505030304" pitchFamily="18" charset="0"/>
              </a:rPr>
              <a:t>Güler </a:t>
            </a:r>
            <a:r>
              <a:rPr lang="tr-TR" sz="2400" dirty="0">
                <a:latin typeface="Palatino Linotype" panose="02040502050505030304" pitchFamily="18" charset="0"/>
              </a:rPr>
              <a:t>yüzlü olmak</a:t>
            </a:r>
          </a:p>
        </p:txBody>
      </p:sp>
      <p:sp>
        <p:nvSpPr>
          <p:cNvPr id="8" name="Dikdörtgen 7"/>
          <p:cNvSpPr/>
          <p:nvPr/>
        </p:nvSpPr>
        <p:spPr>
          <a:xfrm>
            <a:off x="5925903" y="3716101"/>
            <a:ext cx="6096000" cy="461665"/>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r>
              <a:rPr lang="tr-TR" sz="2400" dirty="0" smtClean="0">
                <a:latin typeface="Palatino Linotype" panose="02040502050505030304" pitchFamily="18" charset="0"/>
              </a:rPr>
              <a:t>Yapılan bir iyiliğe </a:t>
            </a:r>
            <a:r>
              <a:rPr lang="tr-TR" sz="2400" dirty="0">
                <a:latin typeface="Palatino Linotype" panose="02040502050505030304" pitchFamily="18" charset="0"/>
              </a:rPr>
              <a:t>karşı teşekkür etmek</a:t>
            </a:r>
          </a:p>
        </p:txBody>
      </p:sp>
      <p:pic>
        <p:nvPicPr>
          <p:cNvPr id="9" name="Resim 8"/>
          <p:cNvPicPr>
            <a:picLocks noChangeAspect="1"/>
          </p:cNvPicPr>
          <p:nvPr/>
        </p:nvPicPr>
        <p:blipFill>
          <a:blip r:embed="rId3"/>
          <a:stretch>
            <a:fillRect/>
          </a:stretch>
        </p:blipFill>
        <p:spPr>
          <a:xfrm>
            <a:off x="7910286" y="1627218"/>
            <a:ext cx="2849489" cy="1980095"/>
          </a:xfrm>
          <a:prstGeom prst="rect">
            <a:avLst/>
          </a:prstGeom>
        </p:spPr>
      </p:pic>
      <p:pic>
        <p:nvPicPr>
          <p:cNvPr id="10" name="Resim 9"/>
          <p:cNvPicPr>
            <a:picLocks noChangeAspect="1"/>
          </p:cNvPicPr>
          <p:nvPr/>
        </p:nvPicPr>
        <p:blipFill>
          <a:blip r:embed="rId4"/>
          <a:stretch>
            <a:fillRect/>
          </a:stretch>
        </p:blipFill>
        <p:spPr>
          <a:xfrm>
            <a:off x="1321203" y="3092817"/>
            <a:ext cx="2705100" cy="1666875"/>
          </a:xfrm>
          <a:prstGeom prst="rect">
            <a:avLst/>
          </a:prstGeom>
        </p:spPr>
      </p:pic>
      <p:pic>
        <p:nvPicPr>
          <p:cNvPr id="11" name="Resim 10"/>
          <p:cNvPicPr>
            <a:picLocks noChangeAspect="1"/>
          </p:cNvPicPr>
          <p:nvPr/>
        </p:nvPicPr>
        <p:blipFill>
          <a:blip r:embed="rId5"/>
          <a:stretch>
            <a:fillRect/>
          </a:stretch>
        </p:blipFill>
        <p:spPr>
          <a:xfrm>
            <a:off x="3402239" y="4918258"/>
            <a:ext cx="2200275" cy="1781175"/>
          </a:xfrm>
          <a:prstGeom prst="rect">
            <a:avLst/>
          </a:prstGeom>
        </p:spPr>
      </p:pic>
      <p:pic>
        <p:nvPicPr>
          <p:cNvPr id="12" name="Resim 11"/>
          <p:cNvPicPr>
            <a:picLocks noChangeAspect="1"/>
          </p:cNvPicPr>
          <p:nvPr/>
        </p:nvPicPr>
        <p:blipFill>
          <a:blip r:embed="rId6"/>
          <a:stretch>
            <a:fillRect/>
          </a:stretch>
        </p:blipFill>
        <p:spPr>
          <a:xfrm>
            <a:off x="7428542" y="4286553"/>
            <a:ext cx="3331233" cy="2462659"/>
          </a:xfrm>
          <a:prstGeom prst="rect">
            <a:avLst/>
          </a:prstGeom>
        </p:spPr>
      </p:pic>
      <p:pic>
        <p:nvPicPr>
          <p:cNvPr id="13" name="Resim 12"/>
          <p:cNvPicPr>
            <a:picLocks noChangeAspect="1"/>
          </p:cNvPicPr>
          <p:nvPr/>
        </p:nvPicPr>
        <p:blipFill>
          <a:blip r:embed="rId7"/>
          <a:stretch>
            <a:fillRect/>
          </a:stretch>
        </p:blipFill>
        <p:spPr>
          <a:xfrm>
            <a:off x="5884181" y="1724527"/>
            <a:ext cx="6241143" cy="4906475"/>
          </a:xfrm>
          <a:prstGeom prst="rect">
            <a:avLst/>
          </a:prstGeom>
        </p:spPr>
      </p:pic>
      <p:sp>
        <p:nvSpPr>
          <p:cNvPr id="14" name="Dikdörtgen 13"/>
          <p:cNvSpPr/>
          <p:nvPr/>
        </p:nvSpPr>
        <p:spPr>
          <a:xfrm>
            <a:off x="180303" y="2524996"/>
            <a:ext cx="542221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400" dirty="0">
                <a:latin typeface="Palatino Linotype" panose="02040502050505030304" pitchFamily="18" charset="0"/>
              </a:rPr>
              <a:t>Nezaket kurallarına </a:t>
            </a:r>
            <a:r>
              <a:rPr lang="tr-TR" sz="2400" dirty="0" smtClean="0">
                <a:latin typeface="Palatino Linotype" panose="02040502050505030304" pitchFamily="18" charset="0"/>
              </a:rPr>
              <a:t>uymak başkalarının hakkına </a:t>
            </a:r>
            <a:r>
              <a:rPr lang="tr-TR" sz="2400" dirty="0">
                <a:latin typeface="Palatino Linotype" panose="02040502050505030304" pitchFamily="18" charset="0"/>
              </a:rPr>
              <a:t>saygı göstermektir.</a:t>
            </a:r>
          </a:p>
        </p:txBody>
      </p:sp>
      <p:sp>
        <p:nvSpPr>
          <p:cNvPr id="15" name="Dikdörtgen 14"/>
          <p:cNvSpPr/>
          <p:nvPr/>
        </p:nvSpPr>
        <p:spPr>
          <a:xfrm>
            <a:off x="217714" y="3865574"/>
            <a:ext cx="5384799"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sz="2400" dirty="0" smtClean="0">
                <a:latin typeface="Palatino Linotype" panose="02040502050505030304" pitchFamily="18" charset="0"/>
              </a:rPr>
              <a:t>İnsanları kıran </a:t>
            </a:r>
            <a:r>
              <a:rPr lang="tr-TR" sz="2400" dirty="0">
                <a:latin typeface="Palatino Linotype" panose="02040502050505030304" pitchFamily="18" charset="0"/>
              </a:rPr>
              <a:t>davranışlardan uzak durmak</a:t>
            </a:r>
          </a:p>
        </p:txBody>
      </p:sp>
      <p:sp>
        <p:nvSpPr>
          <p:cNvPr id="16" name="Dikdörtgen 15"/>
          <p:cNvSpPr/>
          <p:nvPr/>
        </p:nvSpPr>
        <p:spPr>
          <a:xfrm>
            <a:off x="145140" y="4989425"/>
            <a:ext cx="532674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400" dirty="0" smtClean="0">
                <a:latin typeface="Palatino Linotype" panose="02040502050505030304" pitchFamily="18" charset="0"/>
              </a:rPr>
              <a:t>Ölçülü </a:t>
            </a:r>
            <a:r>
              <a:rPr lang="tr-TR" sz="2400" dirty="0">
                <a:latin typeface="Palatino Linotype" panose="02040502050505030304" pitchFamily="18" charset="0"/>
              </a:rPr>
              <a:t>bir ses tonuyla konuşmak</a:t>
            </a:r>
          </a:p>
        </p:txBody>
      </p:sp>
      <p:sp>
        <p:nvSpPr>
          <p:cNvPr id="17" name="Dikdörtgen 16"/>
          <p:cNvSpPr/>
          <p:nvPr/>
        </p:nvSpPr>
        <p:spPr>
          <a:xfrm>
            <a:off x="171685" y="5617842"/>
            <a:ext cx="5375313"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tr-TR" sz="2400" dirty="0" smtClean="0">
                <a:latin typeface="Palatino Linotype" panose="02040502050505030304" pitchFamily="18" charset="0"/>
              </a:rPr>
              <a:t>Çevreyi </a:t>
            </a:r>
            <a:r>
              <a:rPr lang="tr-TR" sz="2400" dirty="0">
                <a:latin typeface="Palatino Linotype" panose="02040502050505030304" pitchFamily="18" charset="0"/>
              </a:rPr>
              <a:t>rahatsız edecek şekilde </a:t>
            </a:r>
            <a:r>
              <a:rPr lang="tr-TR" sz="2400" dirty="0" smtClean="0">
                <a:latin typeface="Palatino Linotype" panose="02040502050505030304" pitchFamily="18" charset="0"/>
              </a:rPr>
              <a:t>gürültü yapmamak vb.</a:t>
            </a:r>
            <a:endParaRPr lang="tr-TR" sz="2400" dirty="0">
              <a:latin typeface="Palatino Linotype" panose="02040502050505030304" pitchFamily="18" charset="0"/>
            </a:endParaRPr>
          </a:p>
        </p:txBody>
      </p:sp>
      <p:sp>
        <p:nvSpPr>
          <p:cNvPr id="18" name="Dikdörtgen 17"/>
          <p:cNvSpPr/>
          <p:nvPr/>
        </p:nvSpPr>
        <p:spPr>
          <a:xfrm>
            <a:off x="6509054" y="205710"/>
            <a:ext cx="5651952"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2400" dirty="0">
                <a:latin typeface="Palatino Linotype" panose="02040502050505030304" pitchFamily="18" charset="0"/>
              </a:rPr>
              <a:t>Nezaket </a:t>
            </a:r>
            <a:r>
              <a:rPr lang="tr-TR" sz="2400" dirty="0" smtClean="0">
                <a:latin typeface="Palatino Linotype" panose="02040502050505030304" pitchFamily="18" charset="0"/>
              </a:rPr>
              <a:t>gösteren insanlar </a:t>
            </a:r>
            <a:r>
              <a:rPr lang="tr-TR" sz="2400" dirty="0">
                <a:latin typeface="Palatino Linotype" panose="02040502050505030304" pitchFamily="18" charset="0"/>
              </a:rPr>
              <a:t>toplumda </a:t>
            </a:r>
            <a:r>
              <a:rPr lang="tr-TR" sz="2400" dirty="0">
                <a:solidFill>
                  <a:srgbClr val="FFFF00"/>
                </a:solidFill>
                <a:latin typeface="Palatino Linotype" panose="02040502050505030304" pitchFamily="18" charset="0"/>
              </a:rPr>
              <a:t>“beyefendi” </a:t>
            </a:r>
            <a:r>
              <a:rPr lang="tr-TR" sz="2400" dirty="0">
                <a:latin typeface="Palatino Linotype" panose="02040502050505030304" pitchFamily="18" charset="0"/>
              </a:rPr>
              <a:t>ve </a:t>
            </a:r>
            <a:r>
              <a:rPr lang="tr-TR" sz="2400" dirty="0">
                <a:solidFill>
                  <a:srgbClr val="FFFF00"/>
                </a:solidFill>
                <a:latin typeface="Palatino Linotype" panose="02040502050505030304" pitchFamily="18" charset="0"/>
              </a:rPr>
              <a:t>“hanımefendi” </a:t>
            </a:r>
            <a:r>
              <a:rPr lang="tr-TR" sz="2400" dirty="0">
                <a:latin typeface="Palatino Linotype" panose="02040502050505030304" pitchFamily="18" charset="0"/>
              </a:rPr>
              <a:t>olarak tanınırlar.</a:t>
            </a:r>
          </a:p>
        </p:txBody>
      </p:sp>
    </p:spTree>
    <p:extLst>
      <p:ext uri="{BB962C8B-B14F-4D97-AF65-F5344CB8AC3E}">
        <p14:creationId xmlns:p14="http://schemas.microsoft.com/office/powerpoint/2010/main" val="32486359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2.91667E-6 3.7037E-7 L -0.25 3.7037E-7 " pathEditMode="relative" rAng="0" ptsTypes="AA">
                                      <p:cBhvr>
                                        <p:cTn id="6" dur="2000" fill="hold"/>
                                        <p:tgtEl>
                                          <p:spTgt spid="3"/>
                                        </p:tgtEl>
                                        <p:attrNameLst>
                                          <p:attrName>ppt_x</p:attrName>
                                          <p:attrName>ppt_y</p:attrName>
                                        </p:attrNameLst>
                                      </p:cBhvr>
                                      <p:rCtr x="-12500" y="0"/>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80">
                                          <p:stCondLst>
                                            <p:cond delay="0"/>
                                          </p:stCondLst>
                                        </p:cTn>
                                        <p:tgtEl>
                                          <p:spTgt spid="10"/>
                                        </p:tgtEl>
                                      </p:cBhvr>
                                    </p:animEffect>
                                    <p:anim calcmode="lin" valueType="num">
                                      <p:cBhvr>
                                        <p:cTn id="3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0" dur="26">
                                          <p:stCondLst>
                                            <p:cond delay="650"/>
                                          </p:stCondLst>
                                        </p:cTn>
                                        <p:tgtEl>
                                          <p:spTgt spid="10"/>
                                        </p:tgtEl>
                                      </p:cBhvr>
                                      <p:to x="100000" y="60000"/>
                                    </p:animScale>
                                    <p:animScale>
                                      <p:cBhvr>
                                        <p:cTn id="41" dur="166" decel="50000">
                                          <p:stCondLst>
                                            <p:cond delay="676"/>
                                          </p:stCondLst>
                                        </p:cTn>
                                        <p:tgtEl>
                                          <p:spTgt spid="10"/>
                                        </p:tgtEl>
                                      </p:cBhvr>
                                      <p:to x="100000" y="100000"/>
                                    </p:animScale>
                                    <p:animScale>
                                      <p:cBhvr>
                                        <p:cTn id="42" dur="26">
                                          <p:stCondLst>
                                            <p:cond delay="1312"/>
                                          </p:stCondLst>
                                        </p:cTn>
                                        <p:tgtEl>
                                          <p:spTgt spid="10"/>
                                        </p:tgtEl>
                                      </p:cBhvr>
                                      <p:to x="100000" y="80000"/>
                                    </p:animScale>
                                    <p:animScale>
                                      <p:cBhvr>
                                        <p:cTn id="43" dur="166" decel="50000">
                                          <p:stCondLst>
                                            <p:cond delay="1338"/>
                                          </p:stCondLst>
                                        </p:cTn>
                                        <p:tgtEl>
                                          <p:spTgt spid="10"/>
                                        </p:tgtEl>
                                      </p:cBhvr>
                                      <p:to x="100000" y="100000"/>
                                    </p:animScale>
                                    <p:animScale>
                                      <p:cBhvr>
                                        <p:cTn id="44" dur="26">
                                          <p:stCondLst>
                                            <p:cond delay="1642"/>
                                          </p:stCondLst>
                                        </p:cTn>
                                        <p:tgtEl>
                                          <p:spTgt spid="10"/>
                                        </p:tgtEl>
                                      </p:cBhvr>
                                      <p:to x="100000" y="90000"/>
                                    </p:animScale>
                                    <p:animScale>
                                      <p:cBhvr>
                                        <p:cTn id="45" dur="166" decel="50000">
                                          <p:stCondLst>
                                            <p:cond delay="1668"/>
                                          </p:stCondLst>
                                        </p:cTn>
                                        <p:tgtEl>
                                          <p:spTgt spid="10"/>
                                        </p:tgtEl>
                                      </p:cBhvr>
                                      <p:to x="100000" y="100000"/>
                                    </p:animScale>
                                    <p:animScale>
                                      <p:cBhvr>
                                        <p:cTn id="46" dur="26">
                                          <p:stCondLst>
                                            <p:cond delay="1808"/>
                                          </p:stCondLst>
                                        </p:cTn>
                                        <p:tgtEl>
                                          <p:spTgt spid="10"/>
                                        </p:tgtEl>
                                      </p:cBhvr>
                                      <p:to x="100000" y="95000"/>
                                    </p:animScale>
                                    <p:animScale>
                                      <p:cBhvr>
                                        <p:cTn id="47" dur="166" decel="50000">
                                          <p:stCondLst>
                                            <p:cond delay="1834"/>
                                          </p:stCondLst>
                                        </p:cTn>
                                        <p:tgtEl>
                                          <p:spTgt spid="10"/>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80">
                                          <p:stCondLst>
                                            <p:cond delay="0"/>
                                          </p:stCondLst>
                                        </p:cTn>
                                        <p:tgtEl>
                                          <p:spTgt spid="11"/>
                                        </p:tgtEl>
                                      </p:cBhvr>
                                    </p:animEffect>
                                    <p:anim calcmode="lin" valueType="num">
                                      <p:cBhvr>
                                        <p:cTn id="5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8" dur="26">
                                          <p:stCondLst>
                                            <p:cond delay="650"/>
                                          </p:stCondLst>
                                        </p:cTn>
                                        <p:tgtEl>
                                          <p:spTgt spid="11"/>
                                        </p:tgtEl>
                                      </p:cBhvr>
                                      <p:to x="100000" y="60000"/>
                                    </p:animScale>
                                    <p:animScale>
                                      <p:cBhvr>
                                        <p:cTn id="59" dur="166" decel="50000">
                                          <p:stCondLst>
                                            <p:cond delay="676"/>
                                          </p:stCondLst>
                                        </p:cTn>
                                        <p:tgtEl>
                                          <p:spTgt spid="11"/>
                                        </p:tgtEl>
                                      </p:cBhvr>
                                      <p:to x="100000" y="100000"/>
                                    </p:animScale>
                                    <p:animScale>
                                      <p:cBhvr>
                                        <p:cTn id="60" dur="26">
                                          <p:stCondLst>
                                            <p:cond delay="1312"/>
                                          </p:stCondLst>
                                        </p:cTn>
                                        <p:tgtEl>
                                          <p:spTgt spid="11"/>
                                        </p:tgtEl>
                                      </p:cBhvr>
                                      <p:to x="100000" y="80000"/>
                                    </p:animScale>
                                    <p:animScale>
                                      <p:cBhvr>
                                        <p:cTn id="61" dur="166" decel="50000">
                                          <p:stCondLst>
                                            <p:cond delay="1338"/>
                                          </p:stCondLst>
                                        </p:cTn>
                                        <p:tgtEl>
                                          <p:spTgt spid="11"/>
                                        </p:tgtEl>
                                      </p:cBhvr>
                                      <p:to x="100000" y="100000"/>
                                    </p:animScale>
                                    <p:animScale>
                                      <p:cBhvr>
                                        <p:cTn id="62" dur="26">
                                          <p:stCondLst>
                                            <p:cond delay="1642"/>
                                          </p:stCondLst>
                                        </p:cTn>
                                        <p:tgtEl>
                                          <p:spTgt spid="11"/>
                                        </p:tgtEl>
                                      </p:cBhvr>
                                      <p:to x="100000" y="90000"/>
                                    </p:animScale>
                                    <p:animScale>
                                      <p:cBhvr>
                                        <p:cTn id="63" dur="166" decel="50000">
                                          <p:stCondLst>
                                            <p:cond delay="1668"/>
                                          </p:stCondLst>
                                        </p:cTn>
                                        <p:tgtEl>
                                          <p:spTgt spid="11"/>
                                        </p:tgtEl>
                                      </p:cBhvr>
                                      <p:to x="100000" y="100000"/>
                                    </p:animScale>
                                    <p:animScale>
                                      <p:cBhvr>
                                        <p:cTn id="64" dur="26">
                                          <p:stCondLst>
                                            <p:cond delay="1808"/>
                                          </p:stCondLst>
                                        </p:cTn>
                                        <p:tgtEl>
                                          <p:spTgt spid="11"/>
                                        </p:tgtEl>
                                      </p:cBhvr>
                                      <p:to x="100000" y="95000"/>
                                    </p:animScale>
                                    <p:animScale>
                                      <p:cBhvr>
                                        <p:cTn id="65" dur="166" decel="50000">
                                          <p:stCondLst>
                                            <p:cond delay="1834"/>
                                          </p:stCondLst>
                                        </p:cTn>
                                        <p:tgtEl>
                                          <p:spTgt spid="11"/>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80">
                                          <p:stCondLst>
                                            <p:cond delay="0"/>
                                          </p:stCondLst>
                                        </p:cTn>
                                        <p:tgtEl>
                                          <p:spTgt spid="7"/>
                                        </p:tgtEl>
                                      </p:cBhvr>
                                    </p:animEffect>
                                    <p:anim calcmode="lin" valueType="num">
                                      <p:cBhvr>
                                        <p:cTn id="6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4" dur="26">
                                          <p:stCondLst>
                                            <p:cond delay="650"/>
                                          </p:stCondLst>
                                        </p:cTn>
                                        <p:tgtEl>
                                          <p:spTgt spid="7"/>
                                        </p:tgtEl>
                                      </p:cBhvr>
                                      <p:to x="100000" y="60000"/>
                                    </p:animScale>
                                    <p:animScale>
                                      <p:cBhvr>
                                        <p:cTn id="75" dur="166" decel="50000">
                                          <p:stCondLst>
                                            <p:cond delay="676"/>
                                          </p:stCondLst>
                                        </p:cTn>
                                        <p:tgtEl>
                                          <p:spTgt spid="7"/>
                                        </p:tgtEl>
                                      </p:cBhvr>
                                      <p:to x="100000" y="100000"/>
                                    </p:animScale>
                                    <p:animScale>
                                      <p:cBhvr>
                                        <p:cTn id="76" dur="26">
                                          <p:stCondLst>
                                            <p:cond delay="1312"/>
                                          </p:stCondLst>
                                        </p:cTn>
                                        <p:tgtEl>
                                          <p:spTgt spid="7"/>
                                        </p:tgtEl>
                                      </p:cBhvr>
                                      <p:to x="100000" y="80000"/>
                                    </p:animScale>
                                    <p:animScale>
                                      <p:cBhvr>
                                        <p:cTn id="77" dur="166" decel="50000">
                                          <p:stCondLst>
                                            <p:cond delay="1338"/>
                                          </p:stCondLst>
                                        </p:cTn>
                                        <p:tgtEl>
                                          <p:spTgt spid="7"/>
                                        </p:tgtEl>
                                      </p:cBhvr>
                                      <p:to x="100000" y="100000"/>
                                    </p:animScale>
                                    <p:animScale>
                                      <p:cBhvr>
                                        <p:cTn id="78" dur="26">
                                          <p:stCondLst>
                                            <p:cond delay="1642"/>
                                          </p:stCondLst>
                                        </p:cTn>
                                        <p:tgtEl>
                                          <p:spTgt spid="7"/>
                                        </p:tgtEl>
                                      </p:cBhvr>
                                      <p:to x="100000" y="90000"/>
                                    </p:animScale>
                                    <p:animScale>
                                      <p:cBhvr>
                                        <p:cTn id="79" dur="166" decel="50000">
                                          <p:stCondLst>
                                            <p:cond delay="1668"/>
                                          </p:stCondLst>
                                        </p:cTn>
                                        <p:tgtEl>
                                          <p:spTgt spid="7"/>
                                        </p:tgtEl>
                                      </p:cBhvr>
                                      <p:to x="100000" y="100000"/>
                                    </p:animScale>
                                    <p:animScale>
                                      <p:cBhvr>
                                        <p:cTn id="80" dur="26">
                                          <p:stCondLst>
                                            <p:cond delay="1808"/>
                                          </p:stCondLst>
                                        </p:cTn>
                                        <p:tgtEl>
                                          <p:spTgt spid="7"/>
                                        </p:tgtEl>
                                      </p:cBhvr>
                                      <p:to x="100000" y="95000"/>
                                    </p:animScale>
                                    <p:animScale>
                                      <p:cBhvr>
                                        <p:cTn id="81" dur="166" decel="50000">
                                          <p:stCondLst>
                                            <p:cond delay="1834"/>
                                          </p:stCondLst>
                                        </p:cTn>
                                        <p:tgtEl>
                                          <p:spTgt spid="7"/>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80">
                                          <p:stCondLst>
                                            <p:cond delay="0"/>
                                          </p:stCondLst>
                                        </p:cTn>
                                        <p:tgtEl>
                                          <p:spTgt spid="5"/>
                                        </p:tgtEl>
                                      </p:cBhvr>
                                    </p:animEffect>
                                    <p:anim calcmode="lin" valueType="num">
                                      <p:cBhvr>
                                        <p:cTn id="8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2" dur="26">
                                          <p:stCondLst>
                                            <p:cond delay="650"/>
                                          </p:stCondLst>
                                        </p:cTn>
                                        <p:tgtEl>
                                          <p:spTgt spid="5"/>
                                        </p:tgtEl>
                                      </p:cBhvr>
                                      <p:to x="100000" y="60000"/>
                                    </p:animScale>
                                    <p:animScale>
                                      <p:cBhvr>
                                        <p:cTn id="93" dur="166" decel="50000">
                                          <p:stCondLst>
                                            <p:cond delay="676"/>
                                          </p:stCondLst>
                                        </p:cTn>
                                        <p:tgtEl>
                                          <p:spTgt spid="5"/>
                                        </p:tgtEl>
                                      </p:cBhvr>
                                      <p:to x="100000" y="100000"/>
                                    </p:animScale>
                                    <p:animScale>
                                      <p:cBhvr>
                                        <p:cTn id="94" dur="26">
                                          <p:stCondLst>
                                            <p:cond delay="1312"/>
                                          </p:stCondLst>
                                        </p:cTn>
                                        <p:tgtEl>
                                          <p:spTgt spid="5"/>
                                        </p:tgtEl>
                                      </p:cBhvr>
                                      <p:to x="100000" y="80000"/>
                                    </p:animScale>
                                    <p:animScale>
                                      <p:cBhvr>
                                        <p:cTn id="95" dur="166" decel="50000">
                                          <p:stCondLst>
                                            <p:cond delay="1338"/>
                                          </p:stCondLst>
                                        </p:cTn>
                                        <p:tgtEl>
                                          <p:spTgt spid="5"/>
                                        </p:tgtEl>
                                      </p:cBhvr>
                                      <p:to x="100000" y="100000"/>
                                    </p:animScale>
                                    <p:animScale>
                                      <p:cBhvr>
                                        <p:cTn id="96" dur="26">
                                          <p:stCondLst>
                                            <p:cond delay="1642"/>
                                          </p:stCondLst>
                                        </p:cTn>
                                        <p:tgtEl>
                                          <p:spTgt spid="5"/>
                                        </p:tgtEl>
                                      </p:cBhvr>
                                      <p:to x="100000" y="90000"/>
                                    </p:animScale>
                                    <p:animScale>
                                      <p:cBhvr>
                                        <p:cTn id="97" dur="166" decel="50000">
                                          <p:stCondLst>
                                            <p:cond delay="1668"/>
                                          </p:stCondLst>
                                        </p:cTn>
                                        <p:tgtEl>
                                          <p:spTgt spid="5"/>
                                        </p:tgtEl>
                                      </p:cBhvr>
                                      <p:to x="100000" y="100000"/>
                                    </p:animScale>
                                    <p:animScale>
                                      <p:cBhvr>
                                        <p:cTn id="98" dur="26">
                                          <p:stCondLst>
                                            <p:cond delay="1808"/>
                                          </p:stCondLst>
                                        </p:cTn>
                                        <p:tgtEl>
                                          <p:spTgt spid="5"/>
                                        </p:tgtEl>
                                      </p:cBhvr>
                                      <p:to x="100000" y="95000"/>
                                    </p:animScale>
                                    <p:animScale>
                                      <p:cBhvr>
                                        <p:cTn id="99" dur="166" decel="50000">
                                          <p:stCondLst>
                                            <p:cond delay="1834"/>
                                          </p:stCondLst>
                                        </p:cTn>
                                        <p:tgtEl>
                                          <p:spTgt spid="5"/>
                                        </p:tgtEl>
                                      </p:cBhvr>
                                      <p:to x="100000" y="100000"/>
                                    </p:animScale>
                                  </p:childTnLst>
                                </p:cTn>
                              </p:par>
                              <p:par>
                                <p:cTn id="100" presetID="26" presetClass="entr" presetSubtype="0" fill="hold" nodeType="with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wipe(down)">
                                      <p:cBhvr>
                                        <p:cTn id="102" dur="580">
                                          <p:stCondLst>
                                            <p:cond delay="0"/>
                                          </p:stCondLst>
                                        </p:cTn>
                                        <p:tgtEl>
                                          <p:spTgt spid="9"/>
                                        </p:tgtEl>
                                      </p:cBhvr>
                                    </p:animEffect>
                                    <p:anim calcmode="lin" valueType="num">
                                      <p:cBhvr>
                                        <p:cTn id="10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8" dur="26">
                                          <p:stCondLst>
                                            <p:cond delay="650"/>
                                          </p:stCondLst>
                                        </p:cTn>
                                        <p:tgtEl>
                                          <p:spTgt spid="9"/>
                                        </p:tgtEl>
                                      </p:cBhvr>
                                      <p:to x="100000" y="60000"/>
                                    </p:animScale>
                                    <p:animScale>
                                      <p:cBhvr>
                                        <p:cTn id="109" dur="166" decel="50000">
                                          <p:stCondLst>
                                            <p:cond delay="676"/>
                                          </p:stCondLst>
                                        </p:cTn>
                                        <p:tgtEl>
                                          <p:spTgt spid="9"/>
                                        </p:tgtEl>
                                      </p:cBhvr>
                                      <p:to x="100000" y="100000"/>
                                    </p:animScale>
                                    <p:animScale>
                                      <p:cBhvr>
                                        <p:cTn id="110" dur="26">
                                          <p:stCondLst>
                                            <p:cond delay="1312"/>
                                          </p:stCondLst>
                                        </p:cTn>
                                        <p:tgtEl>
                                          <p:spTgt spid="9"/>
                                        </p:tgtEl>
                                      </p:cBhvr>
                                      <p:to x="100000" y="80000"/>
                                    </p:animScale>
                                    <p:animScale>
                                      <p:cBhvr>
                                        <p:cTn id="111" dur="166" decel="50000">
                                          <p:stCondLst>
                                            <p:cond delay="1338"/>
                                          </p:stCondLst>
                                        </p:cTn>
                                        <p:tgtEl>
                                          <p:spTgt spid="9"/>
                                        </p:tgtEl>
                                      </p:cBhvr>
                                      <p:to x="100000" y="100000"/>
                                    </p:animScale>
                                    <p:animScale>
                                      <p:cBhvr>
                                        <p:cTn id="112" dur="26">
                                          <p:stCondLst>
                                            <p:cond delay="1642"/>
                                          </p:stCondLst>
                                        </p:cTn>
                                        <p:tgtEl>
                                          <p:spTgt spid="9"/>
                                        </p:tgtEl>
                                      </p:cBhvr>
                                      <p:to x="100000" y="90000"/>
                                    </p:animScale>
                                    <p:animScale>
                                      <p:cBhvr>
                                        <p:cTn id="113" dur="166" decel="50000">
                                          <p:stCondLst>
                                            <p:cond delay="1668"/>
                                          </p:stCondLst>
                                        </p:cTn>
                                        <p:tgtEl>
                                          <p:spTgt spid="9"/>
                                        </p:tgtEl>
                                      </p:cBhvr>
                                      <p:to x="100000" y="100000"/>
                                    </p:animScale>
                                    <p:animScale>
                                      <p:cBhvr>
                                        <p:cTn id="114" dur="26">
                                          <p:stCondLst>
                                            <p:cond delay="1808"/>
                                          </p:stCondLst>
                                        </p:cTn>
                                        <p:tgtEl>
                                          <p:spTgt spid="9"/>
                                        </p:tgtEl>
                                      </p:cBhvr>
                                      <p:to x="100000" y="95000"/>
                                    </p:animScale>
                                    <p:animScale>
                                      <p:cBhvr>
                                        <p:cTn id="115" dur="166" decel="50000">
                                          <p:stCondLst>
                                            <p:cond delay="1834"/>
                                          </p:stCondLst>
                                        </p:cTn>
                                        <p:tgtEl>
                                          <p:spTgt spid="9"/>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down)">
                                      <p:cBhvr>
                                        <p:cTn id="120" dur="580">
                                          <p:stCondLst>
                                            <p:cond delay="0"/>
                                          </p:stCondLst>
                                        </p:cTn>
                                        <p:tgtEl>
                                          <p:spTgt spid="8"/>
                                        </p:tgtEl>
                                      </p:cBhvr>
                                    </p:animEffect>
                                    <p:anim calcmode="lin" valueType="num">
                                      <p:cBhvr>
                                        <p:cTn id="1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26" dur="26">
                                          <p:stCondLst>
                                            <p:cond delay="650"/>
                                          </p:stCondLst>
                                        </p:cTn>
                                        <p:tgtEl>
                                          <p:spTgt spid="8"/>
                                        </p:tgtEl>
                                      </p:cBhvr>
                                      <p:to x="100000" y="60000"/>
                                    </p:animScale>
                                    <p:animScale>
                                      <p:cBhvr>
                                        <p:cTn id="127" dur="166" decel="50000">
                                          <p:stCondLst>
                                            <p:cond delay="676"/>
                                          </p:stCondLst>
                                        </p:cTn>
                                        <p:tgtEl>
                                          <p:spTgt spid="8"/>
                                        </p:tgtEl>
                                      </p:cBhvr>
                                      <p:to x="100000" y="100000"/>
                                    </p:animScale>
                                    <p:animScale>
                                      <p:cBhvr>
                                        <p:cTn id="128" dur="26">
                                          <p:stCondLst>
                                            <p:cond delay="1312"/>
                                          </p:stCondLst>
                                        </p:cTn>
                                        <p:tgtEl>
                                          <p:spTgt spid="8"/>
                                        </p:tgtEl>
                                      </p:cBhvr>
                                      <p:to x="100000" y="80000"/>
                                    </p:animScale>
                                    <p:animScale>
                                      <p:cBhvr>
                                        <p:cTn id="129" dur="166" decel="50000">
                                          <p:stCondLst>
                                            <p:cond delay="1338"/>
                                          </p:stCondLst>
                                        </p:cTn>
                                        <p:tgtEl>
                                          <p:spTgt spid="8"/>
                                        </p:tgtEl>
                                      </p:cBhvr>
                                      <p:to x="100000" y="100000"/>
                                    </p:animScale>
                                    <p:animScale>
                                      <p:cBhvr>
                                        <p:cTn id="130" dur="26">
                                          <p:stCondLst>
                                            <p:cond delay="1642"/>
                                          </p:stCondLst>
                                        </p:cTn>
                                        <p:tgtEl>
                                          <p:spTgt spid="8"/>
                                        </p:tgtEl>
                                      </p:cBhvr>
                                      <p:to x="100000" y="90000"/>
                                    </p:animScale>
                                    <p:animScale>
                                      <p:cBhvr>
                                        <p:cTn id="131" dur="166" decel="50000">
                                          <p:stCondLst>
                                            <p:cond delay="1668"/>
                                          </p:stCondLst>
                                        </p:cTn>
                                        <p:tgtEl>
                                          <p:spTgt spid="8"/>
                                        </p:tgtEl>
                                      </p:cBhvr>
                                      <p:to x="100000" y="100000"/>
                                    </p:animScale>
                                    <p:animScale>
                                      <p:cBhvr>
                                        <p:cTn id="132" dur="26">
                                          <p:stCondLst>
                                            <p:cond delay="1808"/>
                                          </p:stCondLst>
                                        </p:cTn>
                                        <p:tgtEl>
                                          <p:spTgt spid="8"/>
                                        </p:tgtEl>
                                      </p:cBhvr>
                                      <p:to x="100000" y="95000"/>
                                    </p:animScale>
                                    <p:animScale>
                                      <p:cBhvr>
                                        <p:cTn id="133" dur="166" decel="50000">
                                          <p:stCondLst>
                                            <p:cond delay="1834"/>
                                          </p:stCondLst>
                                        </p:cTn>
                                        <p:tgtEl>
                                          <p:spTgt spid="8"/>
                                        </p:tgtEl>
                                      </p:cBhvr>
                                      <p:to x="100000" y="100000"/>
                                    </p:animScale>
                                  </p:childTnLst>
                                </p:cTn>
                              </p:par>
                              <p:par>
                                <p:cTn id="134" presetID="26" presetClass="entr" presetSubtype="0" fill="hold" nodeType="withEffect">
                                  <p:stCondLst>
                                    <p:cond delay="0"/>
                                  </p:stCondLst>
                                  <p:childTnLst>
                                    <p:set>
                                      <p:cBhvr>
                                        <p:cTn id="135" dur="1" fill="hold">
                                          <p:stCondLst>
                                            <p:cond delay="0"/>
                                          </p:stCondLst>
                                        </p:cTn>
                                        <p:tgtEl>
                                          <p:spTgt spid="12"/>
                                        </p:tgtEl>
                                        <p:attrNameLst>
                                          <p:attrName>style.visibility</p:attrName>
                                        </p:attrNameLst>
                                      </p:cBhvr>
                                      <p:to>
                                        <p:strVal val="visible"/>
                                      </p:to>
                                    </p:set>
                                    <p:animEffect transition="in" filter="wipe(down)">
                                      <p:cBhvr>
                                        <p:cTn id="136" dur="580">
                                          <p:stCondLst>
                                            <p:cond delay="0"/>
                                          </p:stCondLst>
                                        </p:cTn>
                                        <p:tgtEl>
                                          <p:spTgt spid="12"/>
                                        </p:tgtEl>
                                      </p:cBhvr>
                                    </p:animEffect>
                                    <p:anim calcmode="lin" valueType="num">
                                      <p:cBhvr>
                                        <p:cTn id="13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42" dur="26">
                                          <p:stCondLst>
                                            <p:cond delay="650"/>
                                          </p:stCondLst>
                                        </p:cTn>
                                        <p:tgtEl>
                                          <p:spTgt spid="12"/>
                                        </p:tgtEl>
                                      </p:cBhvr>
                                      <p:to x="100000" y="60000"/>
                                    </p:animScale>
                                    <p:animScale>
                                      <p:cBhvr>
                                        <p:cTn id="143" dur="166" decel="50000">
                                          <p:stCondLst>
                                            <p:cond delay="676"/>
                                          </p:stCondLst>
                                        </p:cTn>
                                        <p:tgtEl>
                                          <p:spTgt spid="12"/>
                                        </p:tgtEl>
                                      </p:cBhvr>
                                      <p:to x="100000" y="100000"/>
                                    </p:animScale>
                                    <p:animScale>
                                      <p:cBhvr>
                                        <p:cTn id="144" dur="26">
                                          <p:stCondLst>
                                            <p:cond delay="1312"/>
                                          </p:stCondLst>
                                        </p:cTn>
                                        <p:tgtEl>
                                          <p:spTgt spid="12"/>
                                        </p:tgtEl>
                                      </p:cBhvr>
                                      <p:to x="100000" y="80000"/>
                                    </p:animScale>
                                    <p:animScale>
                                      <p:cBhvr>
                                        <p:cTn id="145" dur="166" decel="50000">
                                          <p:stCondLst>
                                            <p:cond delay="1338"/>
                                          </p:stCondLst>
                                        </p:cTn>
                                        <p:tgtEl>
                                          <p:spTgt spid="12"/>
                                        </p:tgtEl>
                                      </p:cBhvr>
                                      <p:to x="100000" y="100000"/>
                                    </p:animScale>
                                    <p:animScale>
                                      <p:cBhvr>
                                        <p:cTn id="146" dur="26">
                                          <p:stCondLst>
                                            <p:cond delay="1642"/>
                                          </p:stCondLst>
                                        </p:cTn>
                                        <p:tgtEl>
                                          <p:spTgt spid="12"/>
                                        </p:tgtEl>
                                      </p:cBhvr>
                                      <p:to x="100000" y="90000"/>
                                    </p:animScale>
                                    <p:animScale>
                                      <p:cBhvr>
                                        <p:cTn id="147" dur="166" decel="50000">
                                          <p:stCondLst>
                                            <p:cond delay="1668"/>
                                          </p:stCondLst>
                                        </p:cTn>
                                        <p:tgtEl>
                                          <p:spTgt spid="12"/>
                                        </p:tgtEl>
                                      </p:cBhvr>
                                      <p:to x="100000" y="100000"/>
                                    </p:animScale>
                                    <p:animScale>
                                      <p:cBhvr>
                                        <p:cTn id="148" dur="26">
                                          <p:stCondLst>
                                            <p:cond delay="1808"/>
                                          </p:stCondLst>
                                        </p:cTn>
                                        <p:tgtEl>
                                          <p:spTgt spid="12"/>
                                        </p:tgtEl>
                                      </p:cBhvr>
                                      <p:to x="100000" y="95000"/>
                                    </p:animScale>
                                    <p:animScale>
                                      <p:cBhvr>
                                        <p:cTn id="149" dur="166" decel="50000">
                                          <p:stCondLst>
                                            <p:cond delay="1834"/>
                                          </p:stCondLst>
                                        </p:cTn>
                                        <p:tgtEl>
                                          <p:spTgt spid="12"/>
                                        </p:tgtEl>
                                      </p:cBhvr>
                                      <p:to x="100000" y="100000"/>
                                    </p:animScale>
                                  </p:childTnLst>
                                </p:cTn>
                              </p:par>
                            </p:childTnLst>
                          </p:cTn>
                        </p:par>
                      </p:childTnLst>
                    </p:cTn>
                  </p:par>
                  <p:par>
                    <p:cTn id="150" fill="hold">
                      <p:stCondLst>
                        <p:cond delay="indefinite"/>
                      </p:stCondLst>
                      <p:childTnLst>
                        <p:par>
                          <p:cTn id="151" fill="hold">
                            <p:stCondLst>
                              <p:cond delay="0"/>
                            </p:stCondLst>
                            <p:childTnLst>
                              <p:par>
                                <p:cTn id="152" presetID="2" presetClass="exit" presetSubtype="4" fill="hold" grpId="1" nodeType="clickEffect">
                                  <p:stCondLst>
                                    <p:cond delay="0"/>
                                  </p:stCondLst>
                                  <p:childTnLst>
                                    <p:anim calcmode="lin" valueType="num">
                                      <p:cBhvr additive="base">
                                        <p:cTn id="153" dur="2000"/>
                                        <p:tgtEl>
                                          <p:spTgt spid="6"/>
                                        </p:tgtEl>
                                        <p:attrNameLst>
                                          <p:attrName>ppt_x</p:attrName>
                                        </p:attrNameLst>
                                      </p:cBhvr>
                                      <p:tavLst>
                                        <p:tav tm="0">
                                          <p:val>
                                            <p:strVal val="ppt_x"/>
                                          </p:val>
                                        </p:tav>
                                        <p:tav tm="100000">
                                          <p:val>
                                            <p:strVal val="ppt_x"/>
                                          </p:val>
                                        </p:tav>
                                      </p:tavLst>
                                    </p:anim>
                                    <p:anim calcmode="lin" valueType="num">
                                      <p:cBhvr additive="base">
                                        <p:cTn id="154" dur="2000"/>
                                        <p:tgtEl>
                                          <p:spTgt spid="6"/>
                                        </p:tgtEl>
                                        <p:attrNameLst>
                                          <p:attrName>ppt_y</p:attrName>
                                        </p:attrNameLst>
                                      </p:cBhvr>
                                      <p:tavLst>
                                        <p:tav tm="0">
                                          <p:val>
                                            <p:strVal val="ppt_y"/>
                                          </p:val>
                                        </p:tav>
                                        <p:tav tm="100000">
                                          <p:val>
                                            <p:strVal val="1+ppt_h/2"/>
                                          </p:val>
                                        </p:tav>
                                      </p:tavLst>
                                    </p:anim>
                                    <p:set>
                                      <p:cBhvr>
                                        <p:cTn id="155" dur="1" fill="hold">
                                          <p:stCondLst>
                                            <p:cond delay="1999"/>
                                          </p:stCondLst>
                                        </p:cTn>
                                        <p:tgtEl>
                                          <p:spTgt spid="6"/>
                                        </p:tgtEl>
                                        <p:attrNameLst>
                                          <p:attrName>style.visibility</p:attrName>
                                        </p:attrNameLst>
                                      </p:cBhvr>
                                      <p:to>
                                        <p:strVal val="hidden"/>
                                      </p:to>
                                    </p:set>
                                  </p:childTnLst>
                                </p:cTn>
                              </p:par>
                              <p:par>
                                <p:cTn id="156" presetID="2" presetClass="exit" presetSubtype="4" fill="hold" nodeType="withEffect">
                                  <p:stCondLst>
                                    <p:cond delay="0"/>
                                  </p:stCondLst>
                                  <p:childTnLst>
                                    <p:anim calcmode="lin" valueType="num">
                                      <p:cBhvr additive="base">
                                        <p:cTn id="157" dur="2000"/>
                                        <p:tgtEl>
                                          <p:spTgt spid="10"/>
                                        </p:tgtEl>
                                        <p:attrNameLst>
                                          <p:attrName>ppt_x</p:attrName>
                                        </p:attrNameLst>
                                      </p:cBhvr>
                                      <p:tavLst>
                                        <p:tav tm="0">
                                          <p:val>
                                            <p:strVal val="ppt_x"/>
                                          </p:val>
                                        </p:tav>
                                        <p:tav tm="100000">
                                          <p:val>
                                            <p:strVal val="ppt_x"/>
                                          </p:val>
                                        </p:tav>
                                      </p:tavLst>
                                    </p:anim>
                                    <p:anim calcmode="lin" valueType="num">
                                      <p:cBhvr additive="base">
                                        <p:cTn id="158" dur="2000"/>
                                        <p:tgtEl>
                                          <p:spTgt spid="10"/>
                                        </p:tgtEl>
                                        <p:attrNameLst>
                                          <p:attrName>ppt_y</p:attrName>
                                        </p:attrNameLst>
                                      </p:cBhvr>
                                      <p:tavLst>
                                        <p:tav tm="0">
                                          <p:val>
                                            <p:strVal val="ppt_y"/>
                                          </p:val>
                                        </p:tav>
                                        <p:tav tm="100000">
                                          <p:val>
                                            <p:strVal val="1+ppt_h/2"/>
                                          </p:val>
                                        </p:tav>
                                      </p:tavLst>
                                    </p:anim>
                                    <p:set>
                                      <p:cBhvr>
                                        <p:cTn id="159" dur="1" fill="hold">
                                          <p:stCondLst>
                                            <p:cond delay="1999"/>
                                          </p:stCondLst>
                                        </p:cTn>
                                        <p:tgtEl>
                                          <p:spTgt spid="10"/>
                                        </p:tgtEl>
                                        <p:attrNameLst>
                                          <p:attrName>style.visibility</p:attrName>
                                        </p:attrNameLst>
                                      </p:cBhvr>
                                      <p:to>
                                        <p:strVal val="hidden"/>
                                      </p:to>
                                    </p:set>
                                  </p:childTnLst>
                                </p:cTn>
                              </p:par>
                              <p:par>
                                <p:cTn id="160" presetID="2" presetClass="exit" presetSubtype="4" fill="hold" nodeType="withEffect">
                                  <p:stCondLst>
                                    <p:cond delay="0"/>
                                  </p:stCondLst>
                                  <p:childTnLst>
                                    <p:anim calcmode="lin" valueType="num">
                                      <p:cBhvr additive="base">
                                        <p:cTn id="161" dur="2100"/>
                                        <p:tgtEl>
                                          <p:spTgt spid="11"/>
                                        </p:tgtEl>
                                        <p:attrNameLst>
                                          <p:attrName>ppt_x</p:attrName>
                                        </p:attrNameLst>
                                      </p:cBhvr>
                                      <p:tavLst>
                                        <p:tav tm="0">
                                          <p:val>
                                            <p:strVal val="ppt_x"/>
                                          </p:val>
                                        </p:tav>
                                        <p:tav tm="100000">
                                          <p:val>
                                            <p:strVal val="ppt_x"/>
                                          </p:val>
                                        </p:tav>
                                      </p:tavLst>
                                    </p:anim>
                                    <p:anim calcmode="lin" valueType="num">
                                      <p:cBhvr additive="base">
                                        <p:cTn id="162" dur="2100"/>
                                        <p:tgtEl>
                                          <p:spTgt spid="11"/>
                                        </p:tgtEl>
                                        <p:attrNameLst>
                                          <p:attrName>ppt_y</p:attrName>
                                        </p:attrNameLst>
                                      </p:cBhvr>
                                      <p:tavLst>
                                        <p:tav tm="0">
                                          <p:val>
                                            <p:strVal val="ppt_y"/>
                                          </p:val>
                                        </p:tav>
                                        <p:tav tm="100000">
                                          <p:val>
                                            <p:strVal val="1+ppt_h/2"/>
                                          </p:val>
                                        </p:tav>
                                      </p:tavLst>
                                    </p:anim>
                                    <p:set>
                                      <p:cBhvr>
                                        <p:cTn id="163" dur="1" fill="hold">
                                          <p:stCondLst>
                                            <p:cond delay="2099"/>
                                          </p:stCondLst>
                                        </p:cTn>
                                        <p:tgtEl>
                                          <p:spTgt spid="11"/>
                                        </p:tgtEl>
                                        <p:attrNameLst>
                                          <p:attrName>style.visibility</p:attrName>
                                        </p:attrNameLst>
                                      </p:cBhvr>
                                      <p:to>
                                        <p:strVal val="hidden"/>
                                      </p:to>
                                    </p:set>
                                  </p:childTnLst>
                                </p:cTn>
                              </p:par>
                              <p:par>
                                <p:cTn id="164" presetID="2" presetClass="exit" presetSubtype="4" fill="hold" grpId="1" nodeType="withEffect">
                                  <p:stCondLst>
                                    <p:cond delay="0"/>
                                  </p:stCondLst>
                                  <p:childTnLst>
                                    <p:anim calcmode="lin" valueType="num">
                                      <p:cBhvr additive="base">
                                        <p:cTn id="165" dur="2100"/>
                                        <p:tgtEl>
                                          <p:spTgt spid="7"/>
                                        </p:tgtEl>
                                        <p:attrNameLst>
                                          <p:attrName>ppt_x</p:attrName>
                                        </p:attrNameLst>
                                      </p:cBhvr>
                                      <p:tavLst>
                                        <p:tav tm="0">
                                          <p:val>
                                            <p:strVal val="ppt_x"/>
                                          </p:val>
                                        </p:tav>
                                        <p:tav tm="100000">
                                          <p:val>
                                            <p:strVal val="ppt_x"/>
                                          </p:val>
                                        </p:tav>
                                      </p:tavLst>
                                    </p:anim>
                                    <p:anim calcmode="lin" valueType="num">
                                      <p:cBhvr additive="base">
                                        <p:cTn id="166" dur="2100"/>
                                        <p:tgtEl>
                                          <p:spTgt spid="7"/>
                                        </p:tgtEl>
                                        <p:attrNameLst>
                                          <p:attrName>ppt_y</p:attrName>
                                        </p:attrNameLst>
                                      </p:cBhvr>
                                      <p:tavLst>
                                        <p:tav tm="0">
                                          <p:val>
                                            <p:strVal val="ppt_y"/>
                                          </p:val>
                                        </p:tav>
                                        <p:tav tm="100000">
                                          <p:val>
                                            <p:strVal val="1+ppt_h/2"/>
                                          </p:val>
                                        </p:tav>
                                      </p:tavLst>
                                    </p:anim>
                                    <p:set>
                                      <p:cBhvr>
                                        <p:cTn id="167" dur="1" fill="hold">
                                          <p:stCondLst>
                                            <p:cond delay="2099"/>
                                          </p:stCondLst>
                                        </p:cTn>
                                        <p:tgtEl>
                                          <p:spTgt spid="7"/>
                                        </p:tgtEl>
                                        <p:attrNameLst>
                                          <p:attrName>style.visibility</p:attrName>
                                        </p:attrNameLst>
                                      </p:cBhvr>
                                      <p:to>
                                        <p:strVal val="hidden"/>
                                      </p:to>
                                    </p:set>
                                  </p:childTnLst>
                                </p:cTn>
                              </p:par>
                              <p:par>
                                <p:cTn id="168" presetID="2" presetClass="exit" presetSubtype="4" fill="hold" grpId="1" nodeType="withEffect">
                                  <p:stCondLst>
                                    <p:cond delay="0"/>
                                  </p:stCondLst>
                                  <p:childTnLst>
                                    <p:anim calcmode="lin" valueType="num">
                                      <p:cBhvr additive="base">
                                        <p:cTn id="169" dur="2000"/>
                                        <p:tgtEl>
                                          <p:spTgt spid="5"/>
                                        </p:tgtEl>
                                        <p:attrNameLst>
                                          <p:attrName>ppt_x</p:attrName>
                                        </p:attrNameLst>
                                      </p:cBhvr>
                                      <p:tavLst>
                                        <p:tav tm="0">
                                          <p:val>
                                            <p:strVal val="ppt_x"/>
                                          </p:val>
                                        </p:tav>
                                        <p:tav tm="100000">
                                          <p:val>
                                            <p:strVal val="ppt_x"/>
                                          </p:val>
                                        </p:tav>
                                      </p:tavLst>
                                    </p:anim>
                                    <p:anim calcmode="lin" valueType="num">
                                      <p:cBhvr additive="base">
                                        <p:cTn id="170" dur="2000"/>
                                        <p:tgtEl>
                                          <p:spTgt spid="5"/>
                                        </p:tgtEl>
                                        <p:attrNameLst>
                                          <p:attrName>ppt_y</p:attrName>
                                        </p:attrNameLst>
                                      </p:cBhvr>
                                      <p:tavLst>
                                        <p:tav tm="0">
                                          <p:val>
                                            <p:strVal val="ppt_y"/>
                                          </p:val>
                                        </p:tav>
                                        <p:tav tm="100000">
                                          <p:val>
                                            <p:strVal val="1+ppt_h/2"/>
                                          </p:val>
                                        </p:tav>
                                      </p:tavLst>
                                    </p:anim>
                                    <p:set>
                                      <p:cBhvr>
                                        <p:cTn id="171" dur="1" fill="hold">
                                          <p:stCondLst>
                                            <p:cond delay="1999"/>
                                          </p:stCondLst>
                                        </p:cTn>
                                        <p:tgtEl>
                                          <p:spTgt spid="5"/>
                                        </p:tgtEl>
                                        <p:attrNameLst>
                                          <p:attrName>style.visibility</p:attrName>
                                        </p:attrNameLst>
                                      </p:cBhvr>
                                      <p:to>
                                        <p:strVal val="hidden"/>
                                      </p:to>
                                    </p:set>
                                  </p:childTnLst>
                                </p:cTn>
                              </p:par>
                              <p:par>
                                <p:cTn id="172" presetID="2" presetClass="exit" presetSubtype="4" fill="hold" nodeType="withEffect">
                                  <p:stCondLst>
                                    <p:cond delay="0"/>
                                  </p:stCondLst>
                                  <p:childTnLst>
                                    <p:anim calcmode="lin" valueType="num">
                                      <p:cBhvr additive="base">
                                        <p:cTn id="173" dur="2000"/>
                                        <p:tgtEl>
                                          <p:spTgt spid="9"/>
                                        </p:tgtEl>
                                        <p:attrNameLst>
                                          <p:attrName>ppt_x</p:attrName>
                                        </p:attrNameLst>
                                      </p:cBhvr>
                                      <p:tavLst>
                                        <p:tav tm="0">
                                          <p:val>
                                            <p:strVal val="ppt_x"/>
                                          </p:val>
                                        </p:tav>
                                        <p:tav tm="100000">
                                          <p:val>
                                            <p:strVal val="ppt_x"/>
                                          </p:val>
                                        </p:tav>
                                      </p:tavLst>
                                    </p:anim>
                                    <p:anim calcmode="lin" valueType="num">
                                      <p:cBhvr additive="base">
                                        <p:cTn id="174" dur="2000"/>
                                        <p:tgtEl>
                                          <p:spTgt spid="9"/>
                                        </p:tgtEl>
                                        <p:attrNameLst>
                                          <p:attrName>ppt_y</p:attrName>
                                        </p:attrNameLst>
                                      </p:cBhvr>
                                      <p:tavLst>
                                        <p:tav tm="0">
                                          <p:val>
                                            <p:strVal val="ppt_y"/>
                                          </p:val>
                                        </p:tav>
                                        <p:tav tm="100000">
                                          <p:val>
                                            <p:strVal val="1+ppt_h/2"/>
                                          </p:val>
                                        </p:tav>
                                      </p:tavLst>
                                    </p:anim>
                                    <p:set>
                                      <p:cBhvr>
                                        <p:cTn id="175" dur="1" fill="hold">
                                          <p:stCondLst>
                                            <p:cond delay="1999"/>
                                          </p:stCondLst>
                                        </p:cTn>
                                        <p:tgtEl>
                                          <p:spTgt spid="9"/>
                                        </p:tgtEl>
                                        <p:attrNameLst>
                                          <p:attrName>style.visibility</p:attrName>
                                        </p:attrNameLst>
                                      </p:cBhvr>
                                      <p:to>
                                        <p:strVal val="hidden"/>
                                      </p:to>
                                    </p:set>
                                  </p:childTnLst>
                                </p:cTn>
                              </p:par>
                              <p:par>
                                <p:cTn id="176" presetID="2" presetClass="exit" presetSubtype="4" fill="hold" grpId="1" nodeType="withEffect">
                                  <p:stCondLst>
                                    <p:cond delay="0"/>
                                  </p:stCondLst>
                                  <p:childTnLst>
                                    <p:anim calcmode="lin" valueType="num">
                                      <p:cBhvr additive="base">
                                        <p:cTn id="177" dur="2100"/>
                                        <p:tgtEl>
                                          <p:spTgt spid="8"/>
                                        </p:tgtEl>
                                        <p:attrNameLst>
                                          <p:attrName>ppt_x</p:attrName>
                                        </p:attrNameLst>
                                      </p:cBhvr>
                                      <p:tavLst>
                                        <p:tav tm="0">
                                          <p:val>
                                            <p:strVal val="ppt_x"/>
                                          </p:val>
                                        </p:tav>
                                        <p:tav tm="100000">
                                          <p:val>
                                            <p:strVal val="ppt_x"/>
                                          </p:val>
                                        </p:tav>
                                      </p:tavLst>
                                    </p:anim>
                                    <p:anim calcmode="lin" valueType="num">
                                      <p:cBhvr additive="base">
                                        <p:cTn id="178" dur="2100"/>
                                        <p:tgtEl>
                                          <p:spTgt spid="8"/>
                                        </p:tgtEl>
                                        <p:attrNameLst>
                                          <p:attrName>ppt_y</p:attrName>
                                        </p:attrNameLst>
                                      </p:cBhvr>
                                      <p:tavLst>
                                        <p:tav tm="0">
                                          <p:val>
                                            <p:strVal val="ppt_y"/>
                                          </p:val>
                                        </p:tav>
                                        <p:tav tm="100000">
                                          <p:val>
                                            <p:strVal val="1+ppt_h/2"/>
                                          </p:val>
                                        </p:tav>
                                      </p:tavLst>
                                    </p:anim>
                                    <p:set>
                                      <p:cBhvr>
                                        <p:cTn id="179" dur="1" fill="hold">
                                          <p:stCondLst>
                                            <p:cond delay="2099"/>
                                          </p:stCondLst>
                                        </p:cTn>
                                        <p:tgtEl>
                                          <p:spTgt spid="8"/>
                                        </p:tgtEl>
                                        <p:attrNameLst>
                                          <p:attrName>style.visibility</p:attrName>
                                        </p:attrNameLst>
                                      </p:cBhvr>
                                      <p:to>
                                        <p:strVal val="hidden"/>
                                      </p:to>
                                    </p:set>
                                  </p:childTnLst>
                                </p:cTn>
                              </p:par>
                              <p:par>
                                <p:cTn id="180" presetID="2" presetClass="exit" presetSubtype="4" fill="hold" nodeType="withEffect">
                                  <p:stCondLst>
                                    <p:cond delay="0"/>
                                  </p:stCondLst>
                                  <p:childTnLst>
                                    <p:anim calcmode="lin" valueType="num">
                                      <p:cBhvr additive="base">
                                        <p:cTn id="181" dur="2100"/>
                                        <p:tgtEl>
                                          <p:spTgt spid="12"/>
                                        </p:tgtEl>
                                        <p:attrNameLst>
                                          <p:attrName>ppt_x</p:attrName>
                                        </p:attrNameLst>
                                      </p:cBhvr>
                                      <p:tavLst>
                                        <p:tav tm="0">
                                          <p:val>
                                            <p:strVal val="ppt_x"/>
                                          </p:val>
                                        </p:tav>
                                        <p:tav tm="100000">
                                          <p:val>
                                            <p:strVal val="ppt_x"/>
                                          </p:val>
                                        </p:tav>
                                      </p:tavLst>
                                    </p:anim>
                                    <p:anim calcmode="lin" valueType="num">
                                      <p:cBhvr additive="base">
                                        <p:cTn id="182" dur="2100"/>
                                        <p:tgtEl>
                                          <p:spTgt spid="12"/>
                                        </p:tgtEl>
                                        <p:attrNameLst>
                                          <p:attrName>ppt_y</p:attrName>
                                        </p:attrNameLst>
                                      </p:cBhvr>
                                      <p:tavLst>
                                        <p:tav tm="0">
                                          <p:val>
                                            <p:strVal val="ppt_y"/>
                                          </p:val>
                                        </p:tav>
                                        <p:tav tm="100000">
                                          <p:val>
                                            <p:strVal val="1+ppt_h/2"/>
                                          </p:val>
                                        </p:tav>
                                      </p:tavLst>
                                    </p:anim>
                                    <p:set>
                                      <p:cBhvr>
                                        <p:cTn id="183" dur="1" fill="hold">
                                          <p:stCondLst>
                                            <p:cond delay="2099"/>
                                          </p:stCondLst>
                                        </p:cTn>
                                        <p:tgtEl>
                                          <p:spTgt spid="12"/>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2" presetClass="entr" presetSubtype="4" fill="hold" nodeType="clickEffect">
                                  <p:stCondLst>
                                    <p:cond delay="0"/>
                                  </p:stCondLst>
                                  <p:childTnLst>
                                    <p:set>
                                      <p:cBhvr>
                                        <p:cTn id="187" dur="1" fill="hold">
                                          <p:stCondLst>
                                            <p:cond delay="0"/>
                                          </p:stCondLst>
                                        </p:cTn>
                                        <p:tgtEl>
                                          <p:spTgt spid="13"/>
                                        </p:tgtEl>
                                        <p:attrNameLst>
                                          <p:attrName>style.visibility</p:attrName>
                                        </p:attrNameLst>
                                      </p:cBhvr>
                                      <p:to>
                                        <p:strVal val="visible"/>
                                      </p:to>
                                    </p:set>
                                    <p:anim calcmode="lin" valueType="num">
                                      <p:cBhvr additive="base">
                                        <p:cTn id="188" dur="1100" fill="hold"/>
                                        <p:tgtEl>
                                          <p:spTgt spid="13"/>
                                        </p:tgtEl>
                                        <p:attrNameLst>
                                          <p:attrName>ppt_x</p:attrName>
                                        </p:attrNameLst>
                                      </p:cBhvr>
                                      <p:tavLst>
                                        <p:tav tm="0">
                                          <p:val>
                                            <p:strVal val="#ppt_x"/>
                                          </p:val>
                                        </p:tav>
                                        <p:tav tm="100000">
                                          <p:val>
                                            <p:strVal val="#ppt_x"/>
                                          </p:val>
                                        </p:tav>
                                      </p:tavLst>
                                    </p:anim>
                                    <p:anim calcmode="lin" valueType="num">
                                      <p:cBhvr additive="base">
                                        <p:cTn id="189" dur="11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7" presetClass="entr" presetSubtype="0" fill="hold" grpId="0" nodeType="clickEffect">
                                  <p:stCondLst>
                                    <p:cond delay="0"/>
                                  </p:stCondLst>
                                  <p:childTnLst>
                                    <p:set>
                                      <p:cBhvr>
                                        <p:cTn id="193" dur="1" fill="hold">
                                          <p:stCondLst>
                                            <p:cond delay="0"/>
                                          </p:stCondLst>
                                        </p:cTn>
                                        <p:tgtEl>
                                          <p:spTgt spid="14"/>
                                        </p:tgtEl>
                                        <p:attrNameLst>
                                          <p:attrName>style.visibility</p:attrName>
                                        </p:attrNameLst>
                                      </p:cBhvr>
                                      <p:to>
                                        <p:strVal val="visible"/>
                                      </p:to>
                                    </p:set>
                                    <p:animEffect transition="in" filter="fade">
                                      <p:cBhvr>
                                        <p:cTn id="194" dur="1000"/>
                                        <p:tgtEl>
                                          <p:spTgt spid="14"/>
                                        </p:tgtEl>
                                      </p:cBhvr>
                                    </p:animEffect>
                                    <p:anim calcmode="lin" valueType="num">
                                      <p:cBhvr>
                                        <p:cTn id="195" dur="1000" fill="hold"/>
                                        <p:tgtEl>
                                          <p:spTgt spid="14"/>
                                        </p:tgtEl>
                                        <p:attrNameLst>
                                          <p:attrName>ppt_x</p:attrName>
                                        </p:attrNameLst>
                                      </p:cBhvr>
                                      <p:tavLst>
                                        <p:tav tm="0">
                                          <p:val>
                                            <p:strVal val="#ppt_x"/>
                                          </p:val>
                                        </p:tav>
                                        <p:tav tm="100000">
                                          <p:val>
                                            <p:strVal val="#ppt_x"/>
                                          </p:val>
                                        </p:tav>
                                      </p:tavLst>
                                    </p:anim>
                                    <p:anim calcmode="lin" valueType="num">
                                      <p:cBhvr>
                                        <p:cTn id="19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15"/>
                                        </p:tgtEl>
                                        <p:attrNameLst>
                                          <p:attrName>style.visibility</p:attrName>
                                        </p:attrNameLst>
                                      </p:cBhvr>
                                      <p:to>
                                        <p:strVal val="visible"/>
                                      </p:to>
                                    </p:set>
                                    <p:animEffect transition="in" filter="wipe(down)">
                                      <p:cBhvr>
                                        <p:cTn id="201" dur="580">
                                          <p:stCondLst>
                                            <p:cond delay="0"/>
                                          </p:stCondLst>
                                        </p:cTn>
                                        <p:tgtEl>
                                          <p:spTgt spid="15"/>
                                        </p:tgtEl>
                                      </p:cBhvr>
                                    </p:animEffect>
                                    <p:anim calcmode="lin" valueType="num">
                                      <p:cBhvr>
                                        <p:cTn id="20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7" dur="26">
                                          <p:stCondLst>
                                            <p:cond delay="650"/>
                                          </p:stCondLst>
                                        </p:cTn>
                                        <p:tgtEl>
                                          <p:spTgt spid="15"/>
                                        </p:tgtEl>
                                      </p:cBhvr>
                                      <p:to x="100000" y="60000"/>
                                    </p:animScale>
                                    <p:animScale>
                                      <p:cBhvr>
                                        <p:cTn id="208" dur="166" decel="50000">
                                          <p:stCondLst>
                                            <p:cond delay="676"/>
                                          </p:stCondLst>
                                        </p:cTn>
                                        <p:tgtEl>
                                          <p:spTgt spid="15"/>
                                        </p:tgtEl>
                                      </p:cBhvr>
                                      <p:to x="100000" y="100000"/>
                                    </p:animScale>
                                    <p:animScale>
                                      <p:cBhvr>
                                        <p:cTn id="209" dur="26">
                                          <p:stCondLst>
                                            <p:cond delay="1312"/>
                                          </p:stCondLst>
                                        </p:cTn>
                                        <p:tgtEl>
                                          <p:spTgt spid="15"/>
                                        </p:tgtEl>
                                      </p:cBhvr>
                                      <p:to x="100000" y="80000"/>
                                    </p:animScale>
                                    <p:animScale>
                                      <p:cBhvr>
                                        <p:cTn id="210" dur="166" decel="50000">
                                          <p:stCondLst>
                                            <p:cond delay="1338"/>
                                          </p:stCondLst>
                                        </p:cTn>
                                        <p:tgtEl>
                                          <p:spTgt spid="15"/>
                                        </p:tgtEl>
                                      </p:cBhvr>
                                      <p:to x="100000" y="100000"/>
                                    </p:animScale>
                                    <p:animScale>
                                      <p:cBhvr>
                                        <p:cTn id="211" dur="26">
                                          <p:stCondLst>
                                            <p:cond delay="1642"/>
                                          </p:stCondLst>
                                        </p:cTn>
                                        <p:tgtEl>
                                          <p:spTgt spid="15"/>
                                        </p:tgtEl>
                                      </p:cBhvr>
                                      <p:to x="100000" y="90000"/>
                                    </p:animScale>
                                    <p:animScale>
                                      <p:cBhvr>
                                        <p:cTn id="212" dur="166" decel="50000">
                                          <p:stCondLst>
                                            <p:cond delay="1668"/>
                                          </p:stCondLst>
                                        </p:cTn>
                                        <p:tgtEl>
                                          <p:spTgt spid="15"/>
                                        </p:tgtEl>
                                      </p:cBhvr>
                                      <p:to x="100000" y="100000"/>
                                    </p:animScale>
                                    <p:animScale>
                                      <p:cBhvr>
                                        <p:cTn id="213" dur="26">
                                          <p:stCondLst>
                                            <p:cond delay="1808"/>
                                          </p:stCondLst>
                                        </p:cTn>
                                        <p:tgtEl>
                                          <p:spTgt spid="15"/>
                                        </p:tgtEl>
                                      </p:cBhvr>
                                      <p:to x="100000" y="95000"/>
                                    </p:animScale>
                                    <p:animScale>
                                      <p:cBhvr>
                                        <p:cTn id="214" dur="166" decel="50000">
                                          <p:stCondLst>
                                            <p:cond delay="1834"/>
                                          </p:stCondLst>
                                        </p:cTn>
                                        <p:tgtEl>
                                          <p:spTgt spid="15"/>
                                        </p:tgtEl>
                                      </p:cBhvr>
                                      <p:to x="100000" y="100000"/>
                                    </p:animScale>
                                  </p:childTnLst>
                                </p:cTn>
                              </p:par>
                            </p:childTnLst>
                          </p:cTn>
                        </p:par>
                      </p:childTnLst>
                    </p:cTn>
                  </p:par>
                  <p:par>
                    <p:cTn id="215" fill="hold">
                      <p:stCondLst>
                        <p:cond delay="indefinite"/>
                      </p:stCondLst>
                      <p:childTnLst>
                        <p:par>
                          <p:cTn id="216" fill="hold">
                            <p:stCondLst>
                              <p:cond delay="0"/>
                            </p:stCondLst>
                            <p:childTnLst>
                              <p:par>
                                <p:cTn id="217" presetID="26" presetClass="entr" presetSubtype="0" fill="hold" grpId="0" nodeType="clickEffect">
                                  <p:stCondLst>
                                    <p:cond delay="0"/>
                                  </p:stCondLst>
                                  <p:childTnLst>
                                    <p:set>
                                      <p:cBhvr>
                                        <p:cTn id="218" dur="1" fill="hold">
                                          <p:stCondLst>
                                            <p:cond delay="0"/>
                                          </p:stCondLst>
                                        </p:cTn>
                                        <p:tgtEl>
                                          <p:spTgt spid="16"/>
                                        </p:tgtEl>
                                        <p:attrNameLst>
                                          <p:attrName>style.visibility</p:attrName>
                                        </p:attrNameLst>
                                      </p:cBhvr>
                                      <p:to>
                                        <p:strVal val="visible"/>
                                      </p:to>
                                    </p:set>
                                    <p:animEffect transition="in" filter="wipe(down)">
                                      <p:cBhvr>
                                        <p:cTn id="219" dur="580">
                                          <p:stCondLst>
                                            <p:cond delay="0"/>
                                          </p:stCondLst>
                                        </p:cTn>
                                        <p:tgtEl>
                                          <p:spTgt spid="16"/>
                                        </p:tgtEl>
                                      </p:cBhvr>
                                    </p:animEffect>
                                    <p:anim calcmode="lin" valueType="num">
                                      <p:cBhvr>
                                        <p:cTn id="22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25" dur="26">
                                          <p:stCondLst>
                                            <p:cond delay="650"/>
                                          </p:stCondLst>
                                        </p:cTn>
                                        <p:tgtEl>
                                          <p:spTgt spid="16"/>
                                        </p:tgtEl>
                                      </p:cBhvr>
                                      <p:to x="100000" y="60000"/>
                                    </p:animScale>
                                    <p:animScale>
                                      <p:cBhvr>
                                        <p:cTn id="226" dur="166" decel="50000">
                                          <p:stCondLst>
                                            <p:cond delay="676"/>
                                          </p:stCondLst>
                                        </p:cTn>
                                        <p:tgtEl>
                                          <p:spTgt spid="16"/>
                                        </p:tgtEl>
                                      </p:cBhvr>
                                      <p:to x="100000" y="100000"/>
                                    </p:animScale>
                                    <p:animScale>
                                      <p:cBhvr>
                                        <p:cTn id="227" dur="26">
                                          <p:stCondLst>
                                            <p:cond delay="1312"/>
                                          </p:stCondLst>
                                        </p:cTn>
                                        <p:tgtEl>
                                          <p:spTgt spid="16"/>
                                        </p:tgtEl>
                                      </p:cBhvr>
                                      <p:to x="100000" y="80000"/>
                                    </p:animScale>
                                    <p:animScale>
                                      <p:cBhvr>
                                        <p:cTn id="228" dur="166" decel="50000">
                                          <p:stCondLst>
                                            <p:cond delay="1338"/>
                                          </p:stCondLst>
                                        </p:cTn>
                                        <p:tgtEl>
                                          <p:spTgt spid="16"/>
                                        </p:tgtEl>
                                      </p:cBhvr>
                                      <p:to x="100000" y="100000"/>
                                    </p:animScale>
                                    <p:animScale>
                                      <p:cBhvr>
                                        <p:cTn id="229" dur="26">
                                          <p:stCondLst>
                                            <p:cond delay="1642"/>
                                          </p:stCondLst>
                                        </p:cTn>
                                        <p:tgtEl>
                                          <p:spTgt spid="16"/>
                                        </p:tgtEl>
                                      </p:cBhvr>
                                      <p:to x="100000" y="90000"/>
                                    </p:animScale>
                                    <p:animScale>
                                      <p:cBhvr>
                                        <p:cTn id="230" dur="166" decel="50000">
                                          <p:stCondLst>
                                            <p:cond delay="1668"/>
                                          </p:stCondLst>
                                        </p:cTn>
                                        <p:tgtEl>
                                          <p:spTgt spid="16"/>
                                        </p:tgtEl>
                                      </p:cBhvr>
                                      <p:to x="100000" y="100000"/>
                                    </p:animScale>
                                    <p:animScale>
                                      <p:cBhvr>
                                        <p:cTn id="231" dur="26">
                                          <p:stCondLst>
                                            <p:cond delay="1808"/>
                                          </p:stCondLst>
                                        </p:cTn>
                                        <p:tgtEl>
                                          <p:spTgt spid="16"/>
                                        </p:tgtEl>
                                      </p:cBhvr>
                                      <p:to x="100000" y="95000"/>
                                    </p:animScale>
                                    <p:animScale>
                                      <p:cBhvr>
                                        <p:cTn id="232" dur="166" decel="50000">
                                          <p:stCondLst>
                                            <p:cond delay="1834"/>
                                          </p:stCondLst>
                                        </p:cTn>
                                        <p:tgtEl>
                                          <p:spTgt spid="16"/>
                                        </p:tgtEl>
                                      </p:cBhvr>
                                      <p:to x="100000" y="100000"/>
                                    </p:animScale>
                                  </p:childTnLst>
                                </p:cTn>
                              </p:par>
                            </p:childTnLst>
                          </p:cTn>
                        </p:par>
                      </p:childTnLst>
                    </p:cTn>
                  </p:par>
                  <p:par>
                    <p:cTn id="233" fill="hold">
                      <p:stCondLst>
                        <p:cond delay="indefinite"/>
                      </p:stCondLst>
                      <p:childTnLst>
                        <p:par>
                          <p:cTn id="234" fill="hold">
                            <p:stCondLst>
                              <p:cond delay="0"/>
                            </p:stCondLst>
                            <p:childTnLst>
                              <p:par>
                                <p:cTn id="235" presetID="26" presetClass="entr" presetSubtype="0" fill="hold" grpId="0" nodeType="clickEffect">
                                  <p:stCondLst>
                                    <p:cond delay="0"/>
                                  </p:stCondLst>
                                  <p:childTnLst>
                                    <p:set>
                                      <p:cBhvr>
                                        <p:cTn id="236" dur="1" fill="hold">
                                          <p:stCondLst>
                                            <p:cond delay="0"/>
                                          </p:stCondLst>
                                        </p:cTn>
                                        <p:tgtEl>
                                          <p:spTgt spid="17"/>
                                        </p:tgtEl>
                                        <p:attrNameLst>
                                          <p:attrName>style.visibility</p:attrName>
                                        </p:attrNameLst>
                                      </p:cBhvr>
                                      <p:to>
                                        <p:strVal val="visible"/>
                                      </p:to>
                                    </p:set>
                                    <p:animEffect transition="in" filter="wipe(down)">
                                      <p:cBhvr>
                                        <p:cTn id="237" dur="580">
                                          <p:stCondLst>
                                            <p:cond delay="0"/>
                                          </p:stCondLst>
                                        </p:cTn>
                                        <p:tgtEl>
                                          <p:spTgt spid="17"/>
                                        </p:tgtEl>
                                      </p:cBhvr>
                                    </p:animEffect>
                                    <p:anim calcmode="lin" valueType="num">
                                      <p:cBhvr>
                                        <p:cTn id="23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43" dur="26">
                                          <p:stCondLst>
                                            <p:cond delay="650"/>
                                          </p:stCondLst>
                                        </p:cTn>
                                        <p:tgtEl>
                                          <p:spTgt spid="17"/>
                                        </p:tgtEl>
                                      </p:cBhvr>
                                      <p:to x="100000" y="60000"/>
                                    </p:animScale>
                                    <p:animScale>
                                      <p:cBhvr>
                                        <p:cTn id="244" dur="166" decel="50000">
                                          <p:stCondLst>
                                            <p:cond delay="676"/>
                                          </p:stCondLst>
                                        </p:cTn>
                                        <p:tgtEl>
                                          <p:spTgt spid="17"/>
                                        </p:tgtEl>
                                      </p:cBhvr>
                                      <p:to x="100000" y="100000"/>
                                    </p:animScale>
                                    <p:animScale>
                                      <p:cBhvr>
                                        <p:cTn id="245" dur="26">
                                          <p:stCondLst>
                                            <p:cond delay="1312"/>
                                          </p:stCondLst>
                                        </p:cTn>
                                        <p:tgtEl>
                                          <p:spTgt spid="17"/>
                                        </p:tgtEl>
                                      </p:cBhvr>
                                      <p:to x="100000" y="80000"/>
                                    </p:animScale>
                                    <p:animScale>
                                      <p:cBhvr>
                                        <p:cTn id="246" dur="166" decel="50000">
                                          <p:stCondLst>
                                            <p:cond delay="1338"/>
                                          </p:stCondLst>
                                        </p:cTn>
                                        <p:tgtEl>
                                          <p:spTgt spid="17"/>
                                        </p:tgtEl>
                                      </p:cBhvr>
                                      <p:to x="100000" y="100000"/>
                                    </p:animScale>
                                    <p:animScale>
                                      <p:cBhvr>
                                        <p:cTn id="247" dur="26">
                                          <p:stCondLst>
                                            <p:cond delay="1642"/>
                                          </p:stCondLst>
                                        </p:cTn>
                                        <p:tgtEl>
                                          <p:spTgt spid="17"/>
                                        </p:tgtEl>
                                      </p:cBhvr>
                                      <p:to x="100000" y="90000"/>
                                    </p:animScale>
                                    <p:animScale>
                                      <p:cBhvr>
                                        <p:cTn id="248" dur="166" decel="50000">
                                          <p:stCondLst>
                                            <p:cond delay="1668"/>
                                          </p:stCondLst>
                                        </p:cTn>
                                        <p:tgtEl>
                                          <p:spTgt spid="17"/>
                                        </p:tgtEl>
                                      </p:cBhvr>
                                      <p:to x="100000" y="100000"/>
                                    </p:animScale>
                                    <p:animScale>
                                      <p:cBhvr>
                                        <p:cTn id="249" dur="26">
                                          <p:stCondLst>
                                            <p:cond delay="1808"/>
                                          </p:stCondLst>
                                        </p:cTn>
                                        <p:tgtEl>
                                          <p:spTgt spid="17"/>
                                        </p:tgtEl>
                                      </p:cBhvr>
                                      <p:to x="100000" y="95000"/>
                                    </p:animScale>
                                    <p:animScale>
                                      <p:cBhvr>
                                        <p:cTn id="250" dur="166" decel="50000">
                                          <p:stCondLst>
                                            <p:cond delay="1834"/>
                                          </p:stCondLst>
                                        </p:cTn>
                                        <p:tgtEl>
                                          <p:spTgt spid="17"/>
                                        </p:tgtEl>
                                      </p:cBhvr>
                                      <p:to x="100000" y="100000"/>
                                    </p:animScale>
                                  </p:childTnLst>
                                </p:cTn>
                              </p:par>
                            </p:childTnLst>
                          </p:cTn>
                        </p:par>
                      </p:childTnLst>
                    </p:cTn>
                  </p:par>
                  <p:par>
                    <p:cTn id="251" fill="hold">
                      <p:stCondLst>
                        <p:cond delay="indefinite"/>
                      </p:stCondLst>
                      <p:childTnLst>
                        <p:par>
                          <p:cTn id="252" fill="hold">
                            <p:stCondLst>
                              <p:cond delay="0"/>
                            </p:stCondLst>
                            <p:childTnLst>
                              <p:par>
                                <p:cTn id="253" presetID="31" presetClass="entr" presetSubtype="0" fill="hold" grpId="0" nodeType="clickEffect">
                                  <p:stCondLst>
                                    <p:cond delay="0"/>
                                  </p:stCondLst>
                                  <p:iterate type="lt">
                                    <p:tmPct val="0"/>
                                  </p:iterate>
                                  <p:childTnLst>
                                    <p:set>
                                      <p:cBhvr>
                                        <p:cTn id="254" dur="1" fill="hold">
                                          <p:stCondLst>
                                            <p:cond delay="0"/>
                                          </p:stCondLst>
                                        </p:cTn>
                                        <p:tgtEl>
                                          <p:spTgt spid="18"/>
                                        </p:tgtEl>
                                        <p:attrNameLst>
                                          <p:attrName>style.visibility</p:attrName>
                                        </p:attrNameLst>
                                      </p:cBhvr>
                                      <p:to>
                                        <p:strVal val="visible"/>
                                      </p:to>
                                    </p:set>
                                    <p:anim calcmode="lin" valueType="num">
                                      <p:cBhvr>
                                        <p:cTn id="255" dur="1000" fill="hold"/>
                                        <p:tgtEl>
                                          <p:spTgt spid="18"/>
                                        </p:tgtEl>
                                        <p:attrNameLst>
                                          <p:attrName>ppt_w</p:attrName>
                                        </p:attrNameLst>
                                      </p:cBhvr>
                                      <p:tavLst>
                                        <p:tav tm="0">
                                          <p:val>
                                            <p:fltVal val="0"/>
                                          </p:val>
                                        </p:tav>
                                        <p:tav tm="100000">
                                          <p:val>
                                            <p:strVal val="#ppt_w"/>
                                          </p:val>
                                        </p:tav>
                                      </p:tavLst>
                                    </p:anim>
                                    <p:anim calcmode="lin" valueType="num">
                                      <p:cBhvr>
                                        <p:cTn id="256" dur="1000" fill="hold"/>
                                        <p:tgtEl>
                                          <p:spTgt spid="18"/>
                                        </p:tgtEl>
                                        <p:attrNameLst>
                                          <p:attrName>ppt_h</p:attrName>
                                        </p:attrNameLst>
                                      </p:cBhvr>
                                      <p:tavLst>
                                        <p:tav tm="0">
                                          <p:val>
                                            <p:fltVal val="0"/>
                                          </p:val>
                                        </p:tav>
                                        <p:tav tm="100000">
                                          <p:val>
                                            <p:strVal val="#ppt_h"/>
                                          </p:val>
                                        </p:tav>
                                      </p:tavLst>
                                    </p:anim>
                                    <p:anim calcmode="lin" valueType="num">
                                      <p:cBhvr>
                                        <p:cTn id="257" dur="1000" fill="hold"/>
                                        <p:tgtEl>
                                          <p:spTgt spid="18"/>
                                        </p:tgtEl>
                                        <p:attrNameLst>
                                          <p:attrName>style.rotation</p:attrName>
                                        </p:attrNameLst>
                                      </p:cBhvr>
                                      <p:tavLst>
                                        <p:tav tm="0">
                                          <p:val>
                                            <p:fltVal val="90"/>
                                          </p:val>
                                        </p:tav>
                                        <p:tav tm="100000">
                                          <p:val>
                                            <p:fltVal val="0"/>
                                          </p:val>
                                        </p:tav>
                                      </p:tavLst>
                                    </p:anim>
                                    <p:animEffect transition="in" filter="fade">
                                      <p:cBhvr>
                                        <p:cTn id="258" dur="1000"/>
                                        <p:tgtEl>
                                          <p:spTgt spid="18"/>
                                        </p:tgtEl>
                                      </p:cBhvr>
                                    </p:animEffect>
                                  </p:childTnLst>
                                </p:cTn>
                              </p:par>
                              <p:par>
                                <p:cTn id="259" presetID="21" presetClass="emph" presetSubtype="0" fill="hold" grpId="1" nodeType="withEffect">
                                  <p:stCondLst>
                                    <p:cond delay="0"/>
                                  </p:stCondLst>
                                  <p:iterate type="lt">
                                    <p:tmPct val="0"/>
                                  </p:iterate>
                                  <p:childTnLst>
                                    <p:animClr clrSpc="hsl" dir="cw">
                                      <p:cBhvr override="childStyle">
                                        <p:cTn id="260" dur="1500" fill="hold"/>
                                        <p:tgtEl>
                                          <p:spTgt spid="18"/>
                                        </p:tgtEl>
                                        <p:attrNameLst>
                                          <p:attrName>style.color</p:attrName>
                                        </p:attrNameLst>
                                      </p:cBhvr>
                                      <p:by>
                                        <p:hsl h="7200000" s="0" l="0"/>
                                      </p:by>
                                    </p:animClr>
                                    <p:animClr clrSpc="hsl" dir="cw">
                                      <p:cBhvr>
                                        <p:cTn id="261" dur="1500" fill="hold"/>
                                        <p:tgtEl>
                                          <p:spTgt spid="18"/>
                                        </p:tgtEl>
                                        <p:attrNameLst>
                                          <p:attrName>fillcolor</p:attrName>
                                        </p:attrNameLst>
                                      </p:cBhvr>
                                      <p:by>
                                        <p:hsl h="7200000" s="0" l="0"/>
                                      </p:by>
                                    </p:animClr>
                                    <p:animClr clrSpc="hsl" dir="cw">
                                      <p:cBhvr>
                                        <p:cTn id="262" dur="1500" fill="hold"/>
                                        <p:tgtEl>
                                          <p:spTgt spid="18"/>
                                        </p:tgtEl>
                                        <p:attrNameLst>
                                          <p:attrName>stroke.color</p:attrName>
                                        </p:attrNameLst>
                                      </p:cBhvr>
                                      <p:by>
                                        <p:hsl h="7200000" s="0" l="0"/>
                                      </p:by>
                                    </p:animClr>
                                    <p:set>
                                      <p:cBhvr>
                                        <p:cTn id="263" dur="1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P spid="6" grpId="1" animBg="1"/>
      <p:bldP spid="7" grpId="0" animBg="1"/>
      <p:bldP spid="7" grpId="1" animBg="1"/>
      <p:bldP spid="8" grpId="0" animBg="1"/>
      <p:bldP spid="8" grpId="1" animBg="1"/>
      <p:bldP spid="14" grpId="0" animBg="1"/>
      <p:bldP spid="15" grpId="0" animBg="1"/>
      <p:bldP spid="16" grpId="0" animBg="1"/>
      <p:bldP spid="17" grpId="0" animBg="1"/>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azarlamasyon.com/wp-content/uploads/2017/07/Hikaye-Anlati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5951720" y="543449"/>
            <a:ext cx="4817024" cy="923330"/>
          </a:xfrm>
          <a:prstGeom prst="rect">
            <a:avLst/>
          </a:prstGeom>
          <a:noFill/>
        </p:spPr>
        <p:txBody>
          <a:bodyPr wrap="none" lIns="91440" tIns="45720" rIns="91440" bIns="45720">
            <a:spAutoFit/>
          </a:bodyPr>
          <a:lstStyle/>
          <a:p>
            <a:pPr algn="ctr"/>
            <a:r>
              <a:rPr lang="tr-TR" sz="5400" b="1" dirty="0" smtClean="0">
                <a:ln w="6600">
                  <a:solidFill>
                    <a:schemeClr val="accent2"/>
                  </a:solidFill>
                  <a:prstDash val="solid"/>
                </a:ln>
                <a:solidFill>
                  <a:srgbClr val="FFFFFF"/>
                </a:solidFill>
                <a:effectLst>
                  <a:outerShdw dist="38100" dir="2700000" algn="tl" rotWithShape="0">
                    <a:schemeClr val="accent2"/>
                  </a:outerShdw>
                </a:effectLst>
              </a:rPr>
              <a:t>HİKAYE ZAMANI</a:t>
            </a:r>
            <a:endParaRPr lang="tr-T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496624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i.pinimg.com/originals/bb/f2/15/bbf215500606f332483fd1e0b404cf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0" y="0"/>
            <a:ext cx="591457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400" dirty="0">
                <a:latin typeface="Palatino Linotype" panose="02040502050505030304" pitchFamily="18" charset="0"/>
              </a:rPr>
              <a:t>Nezaket kurallarından biri de</a:t>
            </a:r>
          </a:p>
          <a:p>
            <a:r>
              <a:rPr lang="tr-TR" sz="2400" dirty="0">
                <a:latin typeface="Palatino Linotype" panose="02040502050505030304" pitchFamily="18" charset="0"/>
              </a:rPr>
              <a:t>kişisel mahremiyete özen göstermektir.</a:t>
            </a:r>
          </a:p>
        </p:txBody>
      </p:sp>
      <p:sp>
        <p:nvSpPr>
          <p:cNvPr id="3" name="Dikdörtgen 2"/>
          <p:cNvSpPr/>
          <p:nvPr/>
        </p:nvSpPr>
        <p:spPr>
          <a:xfrm>
            <a:off x="0" y="1064243"/>
            <a:ext cx="2859314"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400" b="1" dirty="0">
                <a:solidFill>
                  <a:srgbClr val="FFFF00"/>
                </a:solidFill>
                <a:latin typeface="Palatino Linotype" panose="02040502050505030304" pitchFamily="18" charset="0"/>
              </a:rPr>
              <a:t>Mahremiyet, </a:t>
            </a:r>
            <a:r>
              <a:rPr lang="tr-TR" sz="2400" dirty="0">
                <a:latin typeface="Palatino Linotype" panose="02040502050505030304" pitchFamily="18" charset="0"/>
              </a:rPr>
              <a:t>kişinin </a:t>
            </a:r>
            <a:r>
              <a:rPr lang="tr-TR" sz="2400" dirty="0" smtClean="0">
                <a:latin typeface="Palatino Linotype" panose="02040502050505030304" pitchFamily="18" charset="0"/>
              </a:rPr>
              <a:t>özel yaşamının </a:t>
            </a:r>
            <a:r>
              <a:rPr lang="tr-TR" sz="2400" dirty="0">
                <a:latin typeface="Palatino Linotype" panose="02040502050505030304" pitchFamily="18" charset="0"/>
              </a:rPr>
              <a:t>gizliliğidir.</a:t>
            </a:r>
          </a:p>
        </p:txBody>
      </p:sp>
      <p:sp>
        <p:nvSpPr>
          <p:cNvPr id="4" name="Dikdörtgen 3"/>
          <p:cNvSpPr/>
          <p:nvPr/>
        </p:nvSpPr>
        <p:spPr>
          <a:xfrm>
            <a:off x="6087836" y="820058"/>
            <a:ext cx="6095999"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tr-TR" sz="2400" dirty="0" smtClean="0">
                <a:latin typeface="Palatino Linotype" panose="02040502050505030304" pitchFamily="18" charset="0"/>
              </a:rPr>
              <a:t>Arkadaşımızın bir </a:t>
            </a:r>
            <a:r>
              <a:rPr lang="tr-TR" sz="2400" dirty="0">
                <a:latin typeface="Palatino Linotype" panose="02040502050505030304" pitchFamily="18" charset="0"/>
              </a:rPr>
              <a:t>eşyasını izin </a:t>
            </a:r>
            <a:r>
              <a:rPr lang="tr-TR" sz="2400" dirty="0" smtClean="0">
                <a:latin typeface="Palatino Linotype" panose="02040502050505030304" pitchFamily="18" charset="0"/>
              </a:rPr>
              <a:t>alarak kullanmak</a:t>
            </a:r>
            <a:endParaRPr lang="tr-TR" sz="2400" dirty="0">
              <a:latin typeface="Palatino Linotype" panose="02040502050505030304" pitchFamily="18" charset="0"/>
            </a:endParaRPr>
          </a:p>
        </p:txBody>
      </p:sp>
      <p:sp>
        <p:nvSpPr>
          <p:cNvPr id="5" name="Dikdörtgen 4"/>
          <p:cNvSpPr/>
          <p:nvPr/>
        </p:nvSpPr>
        <p:spPr>
          <a:xfrm>
            <a:off x="6096000" y="0"/>
            <a:ext cx="6087835" cy="46166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400" dirty="0" smtClean="0">
                <a:latin typeface="Palatino Linotype" panose="02040502050505030304" pitchFamily="18" charset="0"/>
              </a:rPr>
              <a:t>Bize </a:t>
            </a:r>
            <a:r>
              <a:rPr lang="tr-TR" sz="2400" dirty="0">
                <a:latin typeface="Palatino Linotype" panose="02040502050505030304" pitchFamily="18" charset="0"/>
              </a:rPr>
              <a:t>söylenen bir </a:t>
            </a:r>
            <a:r>
              <a:rPr lang="tr-TR" sz="2400" dirty="0" smtClean="0">
                <a:latin typeface="Palatino Linotype" panose="02040502050505030304" pitchFamily="18" charset="0"/>
              </a:rPr>
              <a:t>sırrı korumak</a:t>
            </a:r>
            <a:endParaRPr lang="tr-TR" sz="2400" dirty="0">
              <a:latin typeface="Palatino Linotype" panose="02040502050505030304" pitchFamily="18" charset="0"/>
            </a:endParaRPr>
          </a:p>
        </p:txBody>
      </p:sp>
      <p:sp>
        <p:nvSpPr>
          <p:cNvPr id="6" name="Dikdörtgen 5"/>
          <p:cNvSpPr/>
          <p:nvPr/>
        </p:nvSpPr>
        <p:spPr>
          <a:xfrm>
            <a:off x="6096000" y="2009449"/>
            <a:ext cx="6096000" cy="120032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tr-TR" sz="2400" dirty="0">
                <a:latin typeface="Palatino Linotype" panose="02040502050505030304" pitchFamily="18" charset="0"/>
              </a:rPr>
              <a:t>S</a:t>
            </a:r>
            <a:r>
              <a:rPr lang="tr-TR" sz="2400" dirty="0" smtClean="0">
                <a:latin typeface="Palatino Linotype" panose="02040502050505030304" pitchFamily="18" charset="0"/>
              </a:rPr>
              <a:t>osyal </a:t>
            </a:r>
            <a:r>
              <a:rPr lang="tr-TR" sz="2400" dirty="0">
                <a:latin typeface="Palatino Linotype" panose="02040502050505030304" pitchFamily="18" charset="0"/>
              </a:rPr>
              <a:t>medyada bir </a:t>
            </a:r>
            <a:r>
              <a:rPr lang="tr-TR" sz="2400" dirty="0" smtClean="0">
                <a:latin typeface="Palatino Linotype" panose="02040502050505030304" pitchFamily="18" charset="0"/>
              </a:rPr>
              <a:t>fotoğraf paylaşmadan </a:t>
            </a:r>
            <a:r>
              <a:rPr lang="tr-TR" sz="2400" dirty="0">
                <a:latin typeface="Palatino Linotype" panose="02040502050505030304" pitchFamily="18" charset="0"/>
              </a:rPr>
              <a:t>önce o </a:t>
            </a:r>
            <a:r>
              <a:rPr lang="tr-TR" sz="2400" dirty="0" smtClean="0">
                <a:latin typeface="Palatino Linotype" panose="02040502050505030304" pitchFamily="18" charset="0"/>
              </a:rPr>
              <a:t>fotoğrafta </a:t>
            </a:r>
            <a:r>
              <a:rPr lang="de-DE" sz="2400" dirty="0" err="1" smtClean="0">
                <a:latin typeface="Palatino Linotype" panose="02040502050505030304" pitchFamily="18" charset="0"/>
              </a:rPr>
              <a:t>yer</a:t>
            </a:r>
            <a:r>
              <a:rPr lang="de-DE" sz="2400" dirty="0" smtClean="0">
                <a:latin typeface="Palatino Linotype" panose="02040502050505030304" pitchFamily="18" charset="0"/>
              </a:rPr>
              <a:t> </a:t>
            </a:r>
            <a:r>
              <a:rPr lang="de-DE" sz="2400" dirty="0" err="1">
                <a:latin typeface="Palatino Linotype" panose="02040502050505030304" pitchFamily="18" charset="0"/>
              </a:rPr>
              <a:t>alan</a:t>
            </a:r>
            <a:r>
              <a:rPr lang="de-DE" sz="2400" dirty="0">
                <a:latin typeface="Palatino Linotype" panose="02040502050505030304" pitchFamily="18" charset="0"/>
              </a:rPr>
              <a:t> </a:t>
            </a:r>
            <a:r>
              <a:rPr lang="de-DE" sz="2400" dirty="0" err="1">
                <a:latin typeface="Palatino Linotype" panose="02040502050505030304" pitchFamily="18" charset="0"/>
              </a:rPr>
              <a:t>kişilerden</a:t>
            </a:r>
            <a:r>
              <a:rPr lang="de-DE" sz="2400" dirty="0">
                <a:latin typeface="Palatino Linotype" panose="02040502050505030304" pitchFamily="18" charset="0"/>
              </a:rPr>
              <a:t> </a:t>
            </a:r>
            <a:r>
              <a:rPr lang="de-DE" sz="2400" dirty="0" err="1">
                <a:latin typeface="Palatino Linotype" panose="02040502050505030304" pitchFamily="18" charset="0"/>
              </a:rPr>
              <a:t>izin</a:t>
            </a:r>
            <a:r>
              <a:rPr lang="de-DE" sz="2400" dirty="0">
                <a:latin typeface="Palatino Linotype" panose="02040502050505030304" pitchFamily="18" charset="0"/>
              </a:rPr>
              <a:t> </a:t>
            </a:r>
            <a:r>
              <a:rPr lang="de-DE" sz="2400" dirty="0" err="1" smtClean="0">
                <a:latin typeface="Palatino Linotype" panose="02040502050505030304" pitchFamily="18" charset="0"/>
              </a:rPr>
              <a:t>istemek</a:t>
            </a:r>
            <a:r>
              <a:rPr lang="tr-TR" sz="2400" dirty="0" smtClean="0">
                <a:latin typeface="Palatino Linotype" panose="02040502050505030304" pitchFamily="18" charset="0"/>
              </a:rPr>
              <a:t> </a:t>
            </a:r>
            <a:r>
              <a:rPr lang="tr-TR" sz="2400" dirty="0">
                <a:latin typeface="Palatino Linotype" panose="02040502050505030304" pitchFamily="18" charset="0"/>
              </a:rPr>
              <a:t>kişisel mahremiyetin bir gereğidir.</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313" y="1064242"/>
            <a:ext cx="3055257" cy="1592301"/>
          </a:xfrm>
          <a:prstGeom prst="rect">
            <a:avLst/>
          </a:prstGeom>
        </p:spPr>
      </p:pic>
      <p:pic>
        <p:nvPicPr>
          <p:cNvPr id="8" name="Resim 7"/>
          <p:cNvPicPr>
            <a:picLocks noChangeAspect="1"/>
          </p:cNvPicPr>
          <p:nvPr/>
        </p:nvPicPr>
        <p:blipFill>
          <a:blip r:embed="rId4"/>
          <a:stretch>
            <a:fillRect/>
          </a:stretch>
        </p:blipFill>
        <p:spPr>
          <a:xfrm>
            <a:off x="6104165" y="3209778"/>
            <a:ext cx="6087835" cy="3648222"/>
          </a:xfrm>
          <a:prstGeom prst="rect">
            <a:avLst/>
          </a:prstGeom>
        </p:spPr>
      </p:pic>
      <p:sp>
        <p:nvSpPr>
          <p:cNvPr id="9" name="Dikdörtgen 8"/>
          <p:cNvSpPr/>
          <p:nvPr/>
        </p:nvSpPr>
        <p:spPr>
          <a:xfrm>
            <a:off x="0" y="3453000"/>
            <a:ext cx="5914571" cy="34163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tr-TR" sz="2400" b="1" dirty="0">
                <a:solidFill>
                  <a:srgbClr val="00B050"/>
                </a:solidFill>
                <a:latin typeface="Palatino Linotype" panose="02040502050505030304" pitchFamily="18" charset="0"/>
              </a:rPr>
              <a:t>Yüce Allah (</a:t>
            </a:r>
            <a:r>
              <a:rPr lang="tr-TR" sz="2400" b="1" dirty="0" err="1">
                <a:solidFill>
                  <a:srgbClr val="00B050"/>
                </a:solidFill>
                <a:latin typeface="Palatino Linotype" panose="02040502050505030304" pitchFamily="18" charset="0"/>
              </a:rPr>
              <a:t>c.c</a:t>
            </a:r>
            <a:r>
              <a:rPr lang="tr-TR" sz="2400" b="1" dirty="0">
                <a:solidFill>
                  <a:srgbClr val="00B050"/>
                </a:solidFill>
                <a:latin typeface="Palatino Linotype" panose="02040502050505030304" pitchFamily="18" charset="0"/>
              </a:rPr>
              <a:t>.) </a:t>
            </a:r>
            <a:r>
              <a:rPr lang="tr-TR" sz="2400" b="1" dirty="0">
                <a:solidFill>
                  <a:schemeClr val="tx1"/>
                </a:solidFill>
                <a:latin typeface="Palatino Linotype" panose="02040502050505030304" pitchFamily="18" charset="0"/>
              </a:rPr>
              <a:t>“</a:t>
            </a:r>
            <a:r>
              <a:rPr lang="tr-TR" sz="2400" b="1" dirty="0">
                <a:solidFill>
                  <a:srgbClr val="FF0000"/>
                </a:solidFill>
                <a:latin typeface="Palatino Linotype" panose="02040502050505030304" pitchFamily="18" charset="0"/>
              </a:rPr>
              <a:t>Birbirinizin kusurlarını ve mahremiyetlerini </a:t>
            </a:r>
            <a:r>
              <a:rPr lang="tr-TR" sz="2400" b="1" dirty="0" smtClean="0">
                <a:solidFill>
                  <a:srgbClr val="FF0000"/>
                </a:solidFill>
                <a:latin typeface="Palatino Linotype" panose="02040502050505030304" pitchFamily="18" charset="0"/>
              </a:rPr>
              <a:t>araştırmayın.</a:t>
            </a:r>
            <a:r>
              <a:rPr lang="tr-TR" sz="2400" b="1" dirty="0" smtClean="0">
                <a:solidFill>
                  <a:schemeClr val="tx1"/>
                </a:solidFill>
                <a:latin typeface="Palatino Linotype" panose="02040502050505030304" pitchFamily="18" charset="0"/>
              </a:rPr>
              <a:t> </a:t>
            </a:r>
            <a:r>
              <a:rPr lang="tr-TR" sz="2400" b="1" dirty="0" smtClean="0">
                <a:solidFill>
                  <a:schemeClr val="bg1"/>
                </a:solidFill>
                <a:latin typeface="Palatino Linotype" panose="02040502050505030304" pitchFamily="18" charset="0"/>
              </a:rPr>
              <a:t>Biriniz diğerinizi arkasından çekiştirmesin</a:t>
            </a:r>
            <a:r>
              <a:rPr lang="tr-TR" sz="2400" b="1" dirty="0" smtClean="0">
                <a:solidFill>
                  <a:schemeClr val="accent6">
                    <a:lumMod val="50000"/>
                  </a:schemeClr>
                </a:solidFill>
                <a:latin typeface="Palatino Linotype" panose="02040502050505030304" pitchFamily="18" charset="0"/>
              </a:rPr>
              <a:t>. </a:t>
            </a:r>
            <a:r>
              <a:rPr lang="tr-TR" sz="2400" b="1" dirty="0">
                <a:solidFill>
                  <a:schemeClr val="tx1"/>
                </a:solidFill>
                <a:latin typeface="Palatino Linotype" panose="02040502050505030304" pitchFamily="18" charset="0"/>
              </a:rPr>
              <a:t>Herhangi biriniz ölü </a:t>
            </a:r>
            <a:r>
              <a:rPr lang="tr-TR" sz="2400" b="1" dirty="0" smtClean="0">
                <a:solidFill>
                  <a:schemeClr val="tx1"/>
                </a:solidFill>
                <a:latin typeface="Palatino Linotype" panose="02040502050505030304" pitchFamily="18" charset="0"/>
              </a:rPr>
              <a:t>kardeşinin etini </a:t>
            </a:r>
            <a:r>
              <a:rPr lang="tr-TR" sz="2400" b="1" dirty="0">
                <a:solidFill>
                  <a:schemeClr val="tx1"/>
                </a:solidFill>
                <a:latin typeface="Palatino Linotype" panose="02040502050505030304" pitchFamily="18" charset="0"/>
              </a:rPr>
              <a:t>yemekten hoşlanır mı? İşte bundan tiksindiniz! Allah’a karşı </a:t>
            </a:r>
            <a:r>
              <a:rPr lang="tr-TR" sz="2400" b="1" dirty="0" smtClean="0">
                <a:solidFill>
                  <a:schemeClr val="tx1"/>
                </a:solidFill>
                <a:latin typeface="Palatino Linotype" panose="02040502050505030304" pitchFamily="18" charset="0"/>
              </a:rPr>
              <a:t>gelmekten sakının</a:t>
            </a:r>
            <a:r>
              <a:rPr lang="tr-TR" sz="2400" b="1" dirty="0">
                <a:solidFill>
                  <a:schemeClr val="tx1"/>
                </a:solidFill>
                <a:latin typeface="Palatino Linotype" panose="02040502050505030304" pitchFamily="18" charset="0"/>
              </a:rPr>
              <a:t>. Şüphesiz Allah tövbeyi çok kabul edendir, çok merhamet edendir.”</a:t>
            </a:r>
            <a:endParaRPr lang="tr-TR" sz="2400" dirty="0">
              <a:solidFill>
                <a:schemeClr val="tx1"/>
              </a:solidFill>
              <a:latin typeface="Palatino Linotype" panose="02040502050505030304" pitchFamily="18" charset="0"/>
            </a:endParaRPr>
          </a:p>
        </p:txBody>
      </p:sp>
      <p:sp>
        <p:nvSpPr>
          <p:cNvPr id="10" name="Metin kutusu 9"/>
          <p:cNvSpPr txBox="1"/>
          <p:nvPr/>
        </p:nvSpPr>
        <p:spPr>
          <a:xfrm>
            <a:off x="0" y="2929780"/>
            <a:ext cx="591457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800" b="1" dirty="0">
                <a:latin typeface="Palatino Linotype" panose="02040502050505030304" pitchFamily="18" charset="0"/>
              </a:rPr>
              <a:t>Y</a:t>
            </a:r>
            <a:r>
              <a:rPr lang="tr-TR" sz="2800" b="1" dirty="0" smtClean="0">
                <a:latin typeface="Palatino Linotype" panose="02040502050505030304" pitchFamily="18" charset="0"/>
              </a:rPr>
              <a:t>ORUMLAYALIM</a:t>
            </a:r>
            <a:endParaRPr lang="tr-TR" sz="2800" b="1" dirty="0">
              <a:latin typeface="Palatino Linotype" panose="02040502050505030304" pitchFamily="18" charset="0"/>
            </a:endParaRPr>
          </a:p>
        </p:txBody>
      </p:sp>
    </p:spTree>
    <p:extLst>
      <p:ext uri="{BB962C8B-B14F-4D97-AF65-F5344CB8AC3E}">
        <p14:creationId xmlns:p14="http://schemas.microsoft.com/office/powerpoint/2010/main" val="22347138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300" fill="hold"/>
                                        <p:tgtEl>
                                          <p:spTgt spid="2"/>
                                        </p:tgtEl>
                                        <p:attrNameLst>
                                          <p:attrName>ppt_w</p:attrName>
                                        </p:attrNameLst>
                                      </p:cBhvr>
                                      <p:tavLst>
                                        <p:tav tm="0">
                                          <p:val>
                                            <p:fltVal val="0"/>
                                          </p:val>
                                        </p:tav>
                                        <p:tav tm="100000">
                                          <p:val>
                                            <p:strVal val="#ppt_w"/>
                                          </p:val>
                                        </p:tav>
                                      </p:tavLst>
                                    </p:anim>
                                    <p:anim calcmode="lin" valueType="num">
                                      <p:cBhvr>
                                        <p:cTn id="8" dur="1300" fill="hold"/>
                                        <p:tgtEl>
                                          <p:spTgt spid="2"/>
                                        </p:tgtEl>
                                        <p:attrNameLst>
                                          <p:attrName>ppt_h</p:attrName>
                                        </p:attrNameLst>
                                      </p:cBhvr>
                                      <p:tavLst>
                                        <p:tav tm="0">
                                          <p:val>
                                            <p:fltVal val="0"/>
                                          </p:val>
                                        </p:tav>
                                        <p:tav tm="100000">
                                          <p:val>
                                            <p:strVal val="#ppt_h"/>
                                          </p:val>
                                        </p:tav>
                                      </p:tavLst>
                                    </p:anim>
                                    <p:animEffect transition="in" filter="fade">
                                      <p:cBhvr>
                                        <p:cTn id="9" dur="13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1300"/>
                                        <p:tgtEl>
                                          <p:spTgt spid="3"/>
                                        </p:tgtEl>
                                      </p:cBhvr>
                                    </p:animEffect>
                                  </p:childTnLst>
                                </p:cTn>
                              </p:par>
                              <p:par>
                                <p:cTn id="15" presetID="3"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3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80">
                                          <p:stCondLst>
                                            <p:cond delay="0"/>
                                          </p:stCondLst>
                                        </p:cTn>
                                        <p:tgtEl>
                                          <p:spTgt spid="4"/>
                                        </p:tgtEl>
                                      </p:cBhvr>
                                    </p:animEffect>
                                    <p:anim calcmode="lin" valueType="num">
                                      <p:cBhvr>
                                        <p:cTn id="4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6" dur="26">
                                          <p:stCondLst>
                                            <p:cond delay="650"/>
                                          </p:stCondLst>
                                        </p:cTn>
                                        <p:tgtEl>
                                          <p:spTgt spid="4"/>
                                        </p:tgtEl>
                                      </p:cBhvr>
                                      <p:to x="100000" y="60000"/>
                                    </p:animScale>
                                    <p:animScale>
                                      <p:cBhvr>
                                        <p:cTn id="47" dur="166" decel="50000">
                                          <p:stCondLst>
                                            <p:cond delay="676"/>
                                          </p:stCondLst>
                                        </p:cTn>
                                        <p:tgtEl>
                                          <p:spTgt spid="4"/>
                                        </p:tgtEl>
                                      </p:cBhvr>
                                      <p:to x="100000" y="100000"/>
                                    </p:animScale>
                                    <p:animScale>
                                      <p:cBhvr>
                                        <p:cTn id="48" dur="26">
                                          <p:stCondLst>
                                            <p:cond delay="1312"/>
                                          </p:stCondLst>
                                        </p:cTn>
                                        <p:tgtEl>
                                          <p:spTgt spid="4"/>
                                        </p:tgtEl>
                                      </p:cBhvr>
                                      <p:to x="100000" y="80000"/>
                                    </p:animScale>
                                    <p:animScale>
                                      <p:cBhvr>
                                        <p:cTn id="49" dur="166" decel="50000">
                                          <p:stCondLst>
                                            <p:cond delay="1338"/>
                                          </p:stCondLst>
                                        </p:cTn>
                                        <p:tgtEl>
                                          <p:spTgt spid="4"/>
                                        </p:tgtEl>
                                      </p:cBhvr>
                                      <p:to x="100000" y="100000"/>
                                    </p:animScale>
                                    <p:animScale>
                                      <p:cBhvr>
                                        <p:cTn id="50" dur="26">
                                          <p:stCondLst>
                                            <p:cond delay="1642"/>
                                          </p:stCondLst>
                                        </p:cTn>
                                        <p:tgtEl>
                                          <p:spTgt spid="4"/>
                                        </p:tgtEl>
                                      </p:cBhvr>
                                      <p:to x="100000" y="90000"/>
                                    </p:animScale>
                                    <p:animScale>
                                      <p:cBhvr>
                                        <p:cTn id="51" dur="166" decel="50000">
                                          <p:stCondLst>
                                            <p:cond delay="1668"/>
                                          </p:stCondLst>
                                        </p:cTn>
                                        <p:tgtEl>
                                          <p:spTgt spid="4"/>
                                        </p:tgtEl>
                                      </p:cBhvr>
                                      <p:to x="100000" y="100000"/>
                                    </p:animScale>
                                    <p:animScale>
                                      <p:cBhvr>
                                        <p:cTn id="52" dur="26">
                                          <p:stCondLst>
                                            <p:cond delay="1808"/>
                                          </p:stCondLst>
                                        </p:cTn>
                                        <p:tgtEl>
                                          <p:spTgt spid="4"/>
                                        </p:tgtEl>
                                      </p:cBhvr>
                                      <p:to x="100000" y="95000"/>
                                    </p:animScale>
                                    <p:animScale>
                                      <p:cBhvr>
                                        <p:cTn id="53" dur="166" decel="50000">
                                          <p:stCondLst>
                                            <p:cond delay="1834"/>
                                          </p:stCondLst>
                                        </p:cTn>
                                        <p:tgtEl>
                                          <p:spTgt spid="4"/>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par>
                                <p:cTn id="72" presetID="26" presetClass="entr" presetSubtype="0"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down)">
                                      <p:cBhvr>
                                        <p:cTn id="74" dur="580">
                                          <p:stCondLst>
                                            <p:cond delay="0"/>
                                          </p:stCondLst>
                                        </p:cTn>
                                        <p:tgtEl>
                                          <p:spTgt spid="8"/>
                                        </p:tgtEl>
                                      </p:cBhvr>
                                    </p:animEffect>
                                    <p:anim calcmode="lin" valueType="num">
                                      <p:cBhvr>
                                        <p:cTn id="7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0" dur="26">
                                          <p:stCondLst>
                                            <p:cond delay="650"/>
                                          </p:stCondLst>
                                        </p:cTn>
                                        <p:tgtEl>
                                          <p:spTgt spid="8"/>
                                        </p:tgtEl>
                                      </p:cBhvr>
                                      <p:to x="100000" y="60000"/>
                                    </p:animScale>
                                    <p:animScale>
                                      <p:cBhvr>
                                        <p:cTn id="81" dur="166" decel="50000">
                                          <p:stCondLst>
                                            <p:cond delay="676"/>
                                          </p:stCondLst>
                                        </p:cTn>
                                        <p:tgtEl>
                                          <p:spTgt spid="8"/>
                                        </p:tgtEl>
                                      </p:cBhvr>
                                      <p:to x="100000" y="100000"/>
                                    </p:animScale>
                                    <p:animScale>
                                      <p:cBhvr>
                                        <p:cTn id="82" dur="26">
                                          <p:stCondLst>
                                            <p:cond delay="1312"/>
                                          </p:stCondLst>
                                        </p:cTn>
                                        <p:tgtEl>
                                          <p:spTgt spid="8"/>
                                        </p:tgtEl>
                                      </p:cBhvr>
                                      <p:to x="100000" y="80000"/>
                                    </p:animScale>
                                    <p:animScale>
                                      <p:cBhvr>
                                        <p:cTn id="83" dur="166" decel="50000">
                                          <p:stCondLst>
                                            <p:cond delay="1338"/>
                                          </p:stCondLst>
                                        </p:cTn>
                                        <p:tgtEl>
                                          <p:spTgt spid="8"/>
                                        </p:tgtEl>
                                      </p:cBhvr>
                                      <p:to x="100000" y="100000"/>
                                    </p:animScale>
                                    <p:animScale>
                                      <p:cBhvr>
                                        <p:cTn id="84" dur="26">
                                          <p:stCondLst>
                                            <p:cond delay="1642"/>
                                          </p:stCondLst>
                                        </p:cTn>
                                        <p:tgtEl>
                                          <p:spTgt spid="8"/>
                                        </p:tgtEl>
                                      </p:cBhvr>
                                      <p:to x="100000" y="90000"/>
                                    </p:animScale>
                                    <p:animScale>
                                      <p:cBhvr>
                                        <p:cTn id="85" dur="166" decel="50000">
                                          <p:stCondLst>
                                            <p:cond delay="1668"/>
                                          </p:stCondLst>
                                        </p:cTn>
                                        <p:tgtEl>
                                          <p:spTgt spid="8"/>
                                        </p:tgtEl>
                                      </p:cBhvr>
                                      <p:to x="100000" y="100000"/>
                                    </p:animScale>
                                    <p:animScale>
                                      <p:cBhvr>
                                        <p:cTn id="86" dur="26">
                                          <p:stCondLst>
                                            <p:cond delay="1808"/>
                                          </p:stCondLst>
                                        </p:cTn>
                                        <p:tgtEl>
                                          <p:spTgt spid="8"/>
                                        </p:tgtEl>
                                      </p:cBhvr>
                                      <p:to x="100000" y="95000"/>
                                    </p:animScale>
                                    <p:animScale>
                                      <p:cBhvr>
                                        <p:cTn id="87" dur="166" decel="50000">
                                          <p:stCondLst>
                                            <p:cond delay="1834"/>
                                          </p:stCondLst>
                                        </p:cTn>
                                        <p:tgtEl>
                                          <p:spTgt spid="8"/>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iterate type="lt">
                                    <p:tmPct val="0"/>
                                  </p:iterate>
                                  <p:childTnLst>
                                    <p:set>
                                      <p:cBhvr>
                                        <p:cTn id="91" dur="1" fill="hold">
                                          <p:stCondLst>
                                            <p:cond delay="0"/>
                                          </p:stCondLst>
                                        </p:cTn>
                                        <p:tgtEl>
                                          <p:spTgt spid="10"/>
                                        </p:tgtEl>
                                        <p:attrNameLst>
                                          <p:attrName>style.visibility</p:attrName>
                                        </p:attrNameLst>
                                      </p:cBhvr>
                                      <p:to>
                                        <p:strVal val="visible"/>
                                      </p:to>
                                    </p:set>
                                    <p:animEffect transition="in" filter="wipe(down)">
                                      <p:cBhvr>
                                        <p:cTn id="92" dur="580">
                                          <p:stCondLst>
                                            <p:cond delay="0"/>
                                          </p:stCondLst>
                                        </p:cTn>
                                        <p:tgtEl>
                                          <p:spTgt spid="10"/>
                                        </p:tgtEl>
                                      </p:cBhvr>
                                    </p:animEffect>
                                    <p:anim calcmode="lin" valueType="num">
                                      <p:cBhvr>
                                        <p:cTn id="9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8" dur="26">
                                          <p:stCondLst>
                                            <p:cond delay="650"/>
                                          </p:stCondLst>
                                        </p:cTn>
                                        <p:tgtEl>
                                          <p:spTgt spid="10"/>
                                        </p:tgtEl>
                                      </p:cBhvr>
                                      <p:to x="100000" y="60000"/>
                                    </p:animScale>
                                    <p:animScale>
                                      <p:cBhvr>
                                        <p:cTn id="99" dur="166" decel="50000">
                                          <p:stCondLst>
                                            <p:cond delay="676"/>
                                          </p:stCondLst>
                                        </p:cTn>
                                        <p:tgtEl>
                                          <p:spTgt spid="10"/>
                                        </p:tgtEl>
                                      </p:cBhvr>
                                      <p:to x="100000" y="100000"/>
                                    </p:animScale>
                                    <p:animScale>
                                      <p:cBhvr>
                                        <p:cTn id="100" dur="26">
                                          <p:stCondLst>
                                            <p:cond delay="1312"/>
                                          </p:stCondLst>
                                        </p:cTn>
                                        <p:tgtEl>
                                          <p:spTgt spid="10"/>
                                        </p:tgtEl>
                                      </p:cBhvr>
                                      <p:to x="100000" y="80000"/>
                                    </p:animScale>
                                    <p:animScale>
                                      <p:cBhvr>
                                        <p:cTn id="101" dur="166" decel="50000">
                                          <p:stCondLst>
                                            <p:cond delay="1338"/>
                                          </p:stCondLst>
                                        </p:cTn>
                                        <p:tgtEl>
                                          <p:spTgt spid="10"/>
                                        </p:tgtEl>
                                      </p:cBhvr>
                                      <p:to x="100000" y="100000"/>
                                    </p:animScale>
                                    <p:animScale>
                                      <p:cBhvr>
                                        <p:cTn id="102" dur="26">
                                          <p:stCondLst>
                                            <p:cond delay="1642"/>
                                          </p:stCondLst>
                                        </p:cTn>
                                        <p:tgtEl>
                                          <p:spTgt spid="10"/>
                                        </p:tgtEl>
                                      </p:cBhvr>
                                      <p:to x="100000" y="90000"/>
                                    </p:animScale>
                                    <p:animScale>
                                      <p:cBhvr>
                                        <p:cTn id="103" dur="166" decel="50000">
                                          <p:stCondLst>
                                            <p:cond delay="1668"/>
                                          </p:stCondLst>
                                        </p:cTn>
                                        <p:tgtEl>
                                          <p:spTgt spid="10"/>
                                        </p:tgtEl>
                                      </p:cBhvr>
                                      <p:to x="100000" y="100000"/>
                                    </p:animScale>
                                    <p:animScale>
                                      <p:cBhvr>
                                        <p:cTn id="104" dur="26">
                                          <p:stCondLst>
                                            <p:cond delay="1808"/>
                                          </p:stCondLst>
                                        </p:cTn>
                                        <p:tgtEl>
                                          <p:spTgt spid="10"/>
                                        </p:tgtEl>
                                      </p:cBhvr>
                                      <p:to x="100000" y="95000"/>
                                    </p:animScale>
                                    <p:animScale>
                                      <p:cBhvr>
                                        <p:cTn id="105" dur="166" decel="50000">
                                          <p:stCondLst>
                                            <p:cond delay="1834"/>
                                          </p:stCondLst>
                                        </p:cTn>
                                        <p:tgtEl>
                                          <p:spTgt spid="10"/>
                                        </p:tgtEl>
                                      </p:cBhvr>
                                      <p:to x="100000" y="100000"/>
                                    </p:animScale>
                                  </p:childTnLst>
                                </p:cTn>
                              </p:par>
                              <p:par>
                                <p:cTn id="106" presetID="34" presetClass="emph" presetSubtype="0" fill="hold" grpId="1" nodeType="withEffect">
                                  <p:stCondLst>
                                    <p:cond delay="0"/>
                                  </p:stCondLst>
                                  <p:iterate type="lt">
                                    <p:tmPct val="10000"/>
                                  </p:iterate>
                                  <p:childTnLst>
                                    <p:animMotion origin="layout" path="M 0.0 0.0 L 0.0 -0.07213" pathEditMode="relative" ptsTypes="">
                                      <p:cBhvr>
                                        <p:cTn id="107" dur="750" accel="50000" decel="50000" autoRev="1" fill="hold">
                                          <p:stCondLst>
                                            <p:cond delay="0"/>
                                          </p:stCondLst>
                                        </p:cTn>
                                        <p:tgtEl>
                                          <p:spTgt spid="10"/>
                                        </p:tgtEl>
                                        <p:attrNameLst>
                                          <p:attrName>ppt_x</p:attrName>
                                          <p:attrName>ppt_y</p:attrName>
                                        </p:attrNameLst>
                                      </p:cBhvr>
                                    </p:animMotion>
                                    <p:animRot by="1500000">
                                      <p:cBhvr>
                                        <p:cTn id="108" dur="375" fill="hold">
                                          <p:stCondLst>
                                            <p:cond delay="0"/>
                                          </p:stCondLst>
                                        </p:cTn>
                                        <p:tgtEl>
                                          <p:spTgt spid="10"/>
                                        </p:tgtEl>
                                        <p:attrNameLst>
                                          <p:attrName>r</p:attrName>
                                        </p:attrNameLst>
                                      </p:cBhvr>
                                    </p:animRot>
                                    <p:animRot by="-1500000">
                                      <p:cBhvr>
                                        <p:cTn id="109" dur="375" fill="hold">
                                          <p:stCondLst>
                                            <p:cond delay="375"/>
                                          </p:stCondLst>
                                        </p:cTn>
                                        <p:tgtEl>
                                          <p:spTgt spid="10"/>
                                        </p:tgtEl>
                                        <p:attrNameLst>
                                          <p:attrName>r</p:attrName>
                                        </p:attrNameLst>
                                      </p:cBhvr>
                                    </p:animRot>
                                    <p:animRot by="-1500000">
                                      <p:cBhvr>
                                        <p:cTn id="110" dur="375" fill="hold">
                                          <p:stCondLst>
                                            <p:cond delay="750"/>
                                          </p:stCondLst>
                                        </p:cTn>
                                        <p:tgtEl>
                                          <p:spTgt spid="10"/>
                                        </p:tgtEl>
                                        <p:attrNameLst>
                                          <p:attrName>r</p:attrName>
                                        </p:attrNameLst>
                                      </p:cBhvr>
                                    </p:animRot>
                                    <p:animRot by="1500000">
                                      <p:cBhvr>
                                        <p:cTn id="111" dur="375" fill="hold">
                                          <p:stCondLst>
                                            <p:cond delay="1125"/>
                                          </p:stCondLst>
                                        </p:cTn>
                                        <p:tgtEl>
                                          <p:spTgt spid="10"/>
                                        </p:tgtEl>
                                        <p:attrNameLst>
                                          <p:attrName>r</p:attrName>
                                        </p:attrNameLst>
                                      </p:cBhvr>
                                    </p:animRo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additive="base">
                                        <p:cTn id="116" dur="500" fill="hold"/>
                                        <p:tgtEl>
                                          <p:spTgt spid="9"/>
                                        </p:tgtEl>
                                        <p:attrNameLst>
                                          <p:attrName>ppt_x</p:attrName>
                                        </p:attrNameLst>
                                      </p:cBhvr>
                                      <p:tavLst>
                                        <p:tav tm="0">
                                          <p:val>
                                            <p:strVal val="#ppt_x"/>
                                          </p:val>
                                        </p:tav>
                                        <p:tav tm="100000">
                                          <p:val>
                                            <p:strVal val="#ppt_x"/>
                                          </p:val>
                                        </p:tav>
                                      </p:tavLst>
                                    </p:anim>
                                    <p:anim calcmode="lin" valueType="num">
                                      <p:cBhvr additive="base">
                                        <p:cTn id="1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46743" y="428007"/>
            <a:ext cx="6096000" cy="1200329"/>
          </a:xfrm>
          <a:prstGeom prst="rect">
            <a:avLst/>
          </a:prstGeom>
        </p:spPr>
        <p:txBody>
          <a:bodyPr>
            <a:spAutoFit/>
          </a:bodyPr>
          <a:lstStyle/>
          <a:p>
            <a:r>
              <a:rPr lang="tr-TR" sz="2400" b="1" dirty="0">
                <a:latin typeface="Palatino Linotype" panose="02040502050505030304" pitchFamily="18" charset="0"/>
              </a:rPr>
              <a:t>“Müminlerin iman bakımından en mükemmeli, </a:t>
            </a:r>
            <a:r>
              <a:rPr lang="tr-TR" sz="2400" b="1" dirty="0" smtClean="0">
                <a:latin typeface="Palatino Linotype" panose="02040502050505030304" pitchFamily="18" charset="0"/>
              </a:rPr>
              <a:t>ahlak bakımından </a:t>
            </a:r>
            <a:r>
              <a:rPr lang="tr-TR" sz="2400" b="1" dirty="0">
                <a:latin typeface="Palatino Linotype" panose="02040502050505030304" pitchFamily="18" charset="0"/>
              </a:rPr>
              <a:t>en güzel olanıdır</a:t>
            </a:r>
            <a:r>
              <a:rPr lang="tr-TR" sz="2400" b="1" dirty="0" smtClean="0">
                <a:latin typeface="Palatino Linotype" panose="02040502050505030304" pitchFamily="18" charset="0"/>
              </a:rPr>
              <a:t>.”</a:t>
            </a:r>
            <a:r>
              <a:rPr lang="tr-TR" sz="2400" b="1" dirty="0">
                <a:latin typeface="Palatino Linotype" panose="02040502050505030304" pitchFamily="18" charset="0"/>
              </a:rPr>
              <a:t> </a:t>
            </a:r>
            <a:r>
              <a:rPr lang="tr-TR" sz="2400" b="1" dirty="0" err="1">
                <a:latin typeface="Palatino Linotype" panose="02040502050505030304" pitchFamily="18" charset="0"/>
              </a:rPr>
              <a:t>Ebû</a:t>
            </a:r>
            <a:r>
              <a:rPr lang="tr-TR" sz="2400" b="1" dirty="0">
                <a:latin typeface="Palatino Linotype" panose="02040502050505030304" pitchFamily="18" charset="0"/>
              </a:rPr>
              <a:t> </a:t>
            </a:r>
            <a:r>
              <a:rPr lang="tr-TR" sz="2400" b="1" dirty="0" err="1">
                <a:latin typeface="Palatino Linotype" panose="02040502050505030304" pitchFamily="18" charset="0"/>
              </a:rPr>
              <a:t>Dâvûd</a:t>
            </a:r>
            <a:r>
              <a:rPr lang="tr-TR" sz="2400" b="1" dirty="0">
                <a:latin typeface="Palatino Linotype" panose="02040502050505030304" pitchFamily="18" charset="0"/>
              </a:rPr>
              <a:t>, Sünnet, 15.</a:t>
            </a:r>
          </a:p>
        </p:txBody>
      </p:sp>
      <p:sp>
        <p:nvSpPr>
          <p:cNvPr id="10" name="Dikdörtgen 9"/>
          <p:cNvSpPr/>
          <p:nvPr/>
        </p:nvSpPr>
        <p:spPr>
          <a:xfrm>
            <a:off x="246743" y="2007440"/>
            <a:ext cx="6096000" cy="1200329"/>
          </a:xfrm>
          <a:prstGeom prst="rect">
            <a:avLst/>
          </a:prstGeom>
        </p:spPr>
        <p:txBody>
          <a:bodyPr>
            <a:spAutoFit/>
          </a:bodyPr>
          <a:lstStyle/>
          <a:p>
            <a:pPr>
              <a:spcAft>
                <a:spcPts val="0"/>
              </a:spcAft>
            </a:pPr>
            <a:r>
              <a:rPr lang="tr-TR" sz="2400" b="1" dirty="0">
                <a:latin typeface="Palatino Linotype" panose="02040502050505030304" pitchFamily="18" charset="0"/>
                <a:ea typeface="Calibri" panose="020F0502020204030204" pitchFamily="34" charset="0"/>
                <a:cs typeface="Arial" panose="020B0604020202020204" pitchFamily="34" charset="0"/>
              </a:rPr>
              <a:t>“İnsanları en çok cennete girdiren şey Allah korkusu ve güzel ahlaktır</a:t>
            </a:r>
            <a:r>
              <a:rPr lang="tr-TR" sz="2400" b="1" dirty="0" smtClean="0">
                <a:latin typeface="Palatino Linotype" panose="02040502050505030304" pitchFamily="18" charset="0"/>
                <a:ea typeface="Calibri" panose="020F0502020204030204" pitchFamily="34" charset="0"/>
                <a:cs typeface="Arial" panose="020B0604020202020204" pitchFamily="34" charset="0"/>
              </a:rPr>
              <a:t>.” </a:t>
            </a:r>
            <a:r>
              <a:rPr lang="tr-TR" sz="2400" b="1" dirty="0" err="1" smtClean="0">
                <a:solidFill>
                  <a:srgbClr val="660000"/>
                </a:solidFill>
                <a:effectLst/>
                <a:latin typeface="Palatino Linotype" panose="02040502050505030304" pitchFamily="18" charset="0"/>
                <a:ea typeface="Calibri" panose="020F0502020204030204" pitchFamily="34" charset="0"/>
                <a:cs typeface="Arial" panose="020B0604020202020204" pitchFamily="34" charset="0"/>
              </a:rPr>
              <a:t>İbni</a:t>
            </a:r>
            <a:r>
              <a:rPr lang="tr-TR" sz="2400" b="1" dirty="0" smtClean="0">
                <a:solidFill>
                  <a:srgbClr val="660000"/>
                </a:solidFill>
                <a:effectLst/>
                <a:latin typeface="Palatino Linotype" panose="02040502050505030304" pitchFamily="18" charset="0"/>
                <a:ea typeface="Calibri" panose="020F0502020204030204" pitchFamily="34" charset="0"/>
                <a:cs typeface="Arial" panose="020B0604020202020204" pitchFamily="34" charset="0"/>
              </a:rPr>
              <a:t> </a:t>
            </a:r>
            <a:r>
              <a:rPr lang="tr-TR" sz="2400" b="1" dirty="0" err="1" smtClean="0">
                <a:solidFill>
                  <a:srgbClr val="660000"/>
                </a:solidFill>
                <a:effectLst/>
                <a:latin typeface="Palatino Linotype" panose="02040502050505030304" pitchFamily="18" charset="0"/>
                <a:ea typeface="Calibri" panose="020F0502020204030204" pitchFamily="34" charset="0"/>
                <a:cs typeface="Arial" panose="020B0604020202020204" pitchFamily="34" charset="0"/>
              </a:rPr>
              <a:t>Mace</a:t>
            </a:r>
            <a:r>
              <a:rPr lang="tr-TR" sz="2400" b="1" dirty="0" smtClean="0">
                <a:solidFill>
                  <a:srgbClr val="660000"/>
                </a:solidFill>
                <a:effectLst/>
                <a:latin typeface="Palatino Linotype" panose="02040502050505030304" pitchFamily="18" charset="0"/>
                <a:ea typeface="Calibri" panose="020F0502020204030204" pitchFamily="34" charset="0"/>
                <a:cs typeface="Arial" panose="020B0604020202020204" pitchFamily="34" charset="0"/>
              </a:rPr>
              <a:t> 4246</a:t>
            </a:r>
            <a:endParaRPr lang="tr-TR" sz="2400" b="1" dirty="0">
              <a:latin typeface="Palatino Linotype" panose="02040502050505030304" pitchFamily="18" charset="0"/>
              <a:ea typeface="Calibri" panose="020F0502020204030204" pitchFamily="34" charset="0"/>
              <a:cs typeface="Arial" panose="020B0604020202020204" pitchFamily="34" charset="0"/>
            </a:endParaRPr>
          </a:p>
        </p:txBody>
      </p:sp>
      <p:sp>
        <p:nvSpPr>
          <p:cNvPr id="11" name="Dikdörtgen 10"/>
          <p:cNvSpPr/>
          <p:nvPr/>
        </p:nvSpPr>
        <p:spPr>
          <a:xfrm>
            <a:off x="246743" y="3506220"/>
            <a:ext cx="6096000" cy="1200329"/>
          </a:xfrm>
          <a:prstGeom prst="rect">
            <a:avLst/>
          </a:prstGeom>
        </p:spPr>
        <p:txBody>
          <a:bodyPr>
            <a:spAutoFit/>
          </a:bodyPr>
          <a:lstStyle/>
          <a:p>
            <a:pPr>
              <a:spcAft>
                <a:spcPts val="0"/>
              </a:spcAft>
            </a:pPr>
            <a:r>
              <a:rPr lang="tr-TR" sz="2400" b="1" dirty="0">
                <a:latin typeface="Palatino Linotype" panose="02040502050505030304" pitchFamily="18" charset="0"/>
                <a:ea typeface="Calibri" panose="020F0502020204030204" pitchFamily="34" charset="0"/>
                <a:cs typeface="Arial" panose="020B0604020202020204" pitchFamily="34" charset="0"/>
              </a:rPr>
              <a:t>“Haklı da olsa çekişmeyi terk eden kimse için ben cennetin ortasında bir eve kefilim</a:t>
            </a:r>
            <a:r>
              <a:rPr lang="tr-TR" sz="2400" b="1" dirty="0" smtClean="0">
                <a:latin typeface="Palatino Linotype" panose="02040502050505030304" pitchFamily="18" charset="0"/>
                <a:ea typeface="Calibri" panose="020F0502020204030204" pitchFamily="34" charset="0"/>
                <a:cs typeface="Arial" panose="020B0604020202020204" pitchFamily="34" charset="0"/>
              </a:rPr>
              <a:t>…” Ebu </a:t>
            </a:r>
            <a:r>
              <a:rPr lang="tr-TR" sz="2400" b="1" dirty="0">
                <a:latin typeface="Palatino Linotype" panose="02040502050505030304" pitchFamily="18" charset="0"/>
                <a:ea typeface="Calibri" panose="020F0502020204030204" pitchFamily="34" charset="0"/>
                <a:cs typeface="Arial" panose="020B0604020202020204" pitchFamily="34" charset="0"/>
              </a:rPr>
              <a:t>Davud 4800</a:t>
            </a:r>
          </a:p>
        </p:txBody>
      </p:sp>
      <p:sp>
        <p:nvSpPr>
          <p:cNvPr id="12" name="Dikdörtgen 11"/>
          <p:cNvSpPr/>
          <p:nvPr/>
        </p:nvSpPr>
        <p:spPr>
          <a:xfrm>
            <a:off x="246743" y="5135629"/>
            <a:ext cx="6096000" cy="830997"/>
          </a:xfrm>
          <a:prstGeom prst="rect">
            <a:avLst/>
          </a:prstGeom>
        </p:spPr>
        <p:txBody>
          <a:bodyPr>
            <a:spAutoFit/>
          </a:bodyPr>
          <a:lstStyle/>
          <a:p>
            <a:pPr>
              <a:spcAft>
                <a:spcPts val="0"/>
              </a:spcAft>
            </a:pPr>
            <a:r>
              <a:rPr lang="tr-TR" sz="2400" b="1" dirty="0">
                <a:latin typeface="Palatino Linotype" panose="02040502050505030304" pitchFamily="18" charset="0"/>
                <a:ea typeface="Calibri" panose="020F0502020204030204" pitchFamily="34" charset="0"/>
                <a:cs typeface="Arial" panose="020B0604020202020204" pitchFamily="34" charset="0"/>
              </a:rPr>
              <a:t>"Güzel söz sadakadır. " (</a:t>
            </a:r>
            <a:r>
              <a:rPr lang="tr-TR" sz="2400" b="1" dirty="0" err="1">
                <a:latin typeface="Palatino Linotype" panose="02040502050505030304" pitchFamily="18" charset="0"/>
                <a:ea typeface="Calibri" panose="020F0502020204030204" pitchFamily="34" charset="0"/>
                <a:cs typeface="Arial" panose="020B0604020202020204" pitchFamily="34" charset="0"/>
              </a:rPr>
              <a:t>Buhârî</a:t>
            </a:r>
            <a:r>
              <a:rPr lang="tr-TR" sz="2400" b="1" dirty="0">
                <a:latin typeface="Palatino Linotype" panose="02040502050505030304" pitchFamily="18" charset="0"/>
                <a:ea typeface="Calibri" panose="020F0502020204030204" pitchFamily="34" charset="0"/>
                <a:cs typeface="Arial" panose="020B0604020202020204" pitchFamily="34" charset="0"/>
              </a:rPr>
              <a:t>, </a:t>
            </a:r>
            <a:r>
              <a:rPr lang="tr-TR" sz="2400" b="1" dirty="0" err="1">
                <a:latin typeface="Palatino Linotype" panose="02040502050505030304" pitchFamily="18" charset="0"/>
                <a:ea typeface="Calibri" panose="020F0502020204030204" pitchFamily="34" charset="0"/>
                <a:cs typeface="Arial" panose="020B0604020202020204" pitchFamily="34" charset="0"/>
              </a:rPr>
              <a:t>Edeb</a:t>
            </a:r>
            <a:r>
              <a:rPr lang="tr-TR" sz="2400" b="1" dirty="0">
                <a:latin typeface="Palatino Linotype" panose="02040502050505030304" pitchFamily="18" charset="0"/>
                <a:ea typeface="Calibri" panose="020F0502020204030204" pitchFamily="34" charset="0"/>
                <a:cs typeface="Arial" panose="020B0604020202020204" pitchFamily="34" charset="0"/>
              </a:rPr>
              <a:t> 34, </a:t>
            </a:r>
            <a:r>
              <a:rPr lang="tr-TR" sz="2400" b="1" dirty="0" err="1">
                <a:latin typeface="Palatino Linotype" panose="02040502050505030304" pitchFamily="18" charset="0"/>
                <a:ea typeface="Calibri" panose="020F0502020204030204" pitchFamily="34" charset="0"/>
                <a:cs typeface="Arial" panose="020B0604020202020204" pitchFamily="34" charset="0"/>
              </a:rPr>
              <a:t>Cihâd</a:t>
            </a:r>
            <a:r>
              <a:rPr lang="tr-TR" sz="2400" b="1" dirty="0">
                <a:latin typeface="Palatino Linotype" panose="02040502050505030304" pitchFamily="18" charset="0"/>
                <a:ea typeface="Calibri" panose="020F0502020204030204" pitchFamily="34" charset="0"/>
                <a:cs typeface="Arial" panose="020B0604020202020204" pitchFamily="34" charset="0"/>
              </a:rPr>
              <a:t> 128, Müslim, Zekât 56) </a:t>
            </a:r>
          </a:p>
        </p:txBody>
      </p:sp>
      <p:sp>
        <p:nvSpPr>
          <p:cNvPr id="13" name="Metin kutusu 12"/>
          <p:cNvSpPr txBox="1"/>
          <p:nvPr/>
        </p:nvSpPr>
        <p:spPr>
          <a:xfrm>
            <a:off x="6720114" y="1845256"/>
            <a:ext cx="3889828" cy="769441"/>
          </a:xfrm>
          <a:prstGeom prst="rect">
            <a:avLst/>
          </a:prstGeom>
          <a:noFill/>
        </p:spPr>
        <p:txBody>
          <a:bodyPr wrap="square" rtlCol="0">
            <a:spAutoFit/>
          </a:bodyPr>
          <a:lstStyle/>
          <a:p>
            <a:r>
              <a:rPr lang="tr-TR" sz="4400" dirty="0" smtClean="0">
                <a:latin typeface="Palatino Linotype" panose="02040502050505030304" pitchFamily="18" charset="0"/>
              </a:rPr>
              <a:t>DÜŞÜNELİM</a:t>
            </a:r>
            <a:endParaRPr lang="tr-TR" sz="4400" dirty="0">
              <a:latin typeface="Palatino Linotype" panose="02040502050505030304" pitchFamily="18" charset="0"/>
            </a:endParaRPr>
          </a:p>
        </p:txBody>
      </p:sp>
    </p:spTree>
    <p:extLst>
      <p:ext uri="{BB962C8B-B14F-4D97-AF65-F5344CB8AC3E}">
        <p14:creationId xmlns:p14="http://schemas.microsoft.com/office/powerpoint/2010/main" val="6119390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wipe(down)">
                                      <p:cBhvr>
                                        <p:cTn id="43" dur="580">
                                          <p:stCondLst>
                                            <p:cond delay="0"/>
                                          </p:stCondLst>
                                        </p:cTn>
                                        <p:tgtEl>
                                          <p:spTgt spid="11">
                                            <p:txEl>
                                              <p:pRg st="0" end="0"/>
                                            </p:txEl>
                                          </p:spTgt>
                                        </p:tgtEl>
                                      </p:cBhvr>
                                    </p:animEffect>
                                    <p:anim calcmode="lin" valueType="num">
                                      <p:cBhvr>
                                        <p:cTn id="44"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xEl>
                                              <p:pRg st="0" end="0"/>
                                            </p:txEl>
                                          </p:spTgt>
                                        </p:tgtEl>
                                      </p:cBhvr>
                                      <p:to x="100000" y="60000"/>
                                    </p:animScale>
                                    <p:animScale>
                                      <p:cBhvr>
                                        <p:cTn id="50" dur="166" decel="50000">
                                          <p:stCondLst>
                                            <p:cond delay="676"/>
                                          </p:stCondLst>
                                        </p:cTn>
                                        <p:tgtEl>
                                          <p:spTgt spid="11">
                                            <p:txEl>
                                              <p:pRg st="0" end="0"/>
                                            </p:txEl>
                                          </p:spTgt>
                                        </p:tgtEl>
                                      </p:cBhvr>
                                      <p:to x="100000" y="100000"/>
                                    </p:animScale>
                                    <p:animScale>
                                      <p:cBhvr>
                                        <p:cTn id="51" dur="26">
                                          <p:stCondLst>
                                            <p:cond delay="1312"/>
                                          </p:stCondLst>
                                        </p:cTn>
                                        <p:tgtEl>
                                          <p:spTgt spid="11">
                                            <p:txEl>
                                              <p:pRg st="0" end="0"/>
                                            </p:txEl>
                                          </p:spTgt>
                                        </p:tgtEl>
                                      </p:cBhvr>
                                      <p:to x="100000" y="80000"/>
                                    </p:animScale>
                                    <p:animScale>
                                      <p:cBhvr>
                                        <p:cTn id="52" dur="166" decel="50000">
                                          <p:stCondLst>
                                            <p:cond delay="1338"/>
                                          </p:stCondLst>
                                        </p:cTn>
                                        <p:tgtEl>
                                          <p:spTgt spid="11">
                                            <p:txEl>
                                              <p:pRg st="0" end="0"/>
                                            </p:txEl>
                                          </p:spTgt>
                                        </p:tgtEl>
                                      </p:cBhvr>
                                      <p:to x="100000" y="100000"/>
                                    </p:animScale>
                                    <p:animScale>
                                      <p:cBhvr>
                                        <p:cTn id="53" dur="26">
                                          <p:stCondLst>
                                            <p:cond delay="1642"/>
                                          </p:stCondLst>
                                        </p:cTn>
                                        <p:tgtEl>
                                          <p:spTgt spid="11">
                                            <p:txEl>
                                              <p:pRg st="0" end="0"/>
                                            </p:txEl>
                                          </p:spTgt>
                                        </p:tgtEl>
                                      </p:cBhvr>
                                      <p:to x="100000" y="90000"/>
                                    </p:animScale>
                                    <p:animScale>
                                      <p:cBhvr>
                                        <p:cTn id="54" dur="166" decel="50000">
                                          <p:stCondLst>
                                            <p:cond delay="1668"/>
                                          </p:stCondLst>
                                        </p:cTn>
                                        <p:tgtEl>
                                          <p:spTgt spid="11">
                                            <p:txEl>
                                              <p:pRg st="0" end="0"/>
                                            </p:txEl>
                                          </p:spTgt>
                                        </p:tgtEl>
                                      </p:cBhvr>
                                      <p:to x="100000" y="100000"/>
                                    </p:animScale>
                                    <p:animScale>
                                      <p:cBhvr>
                                        <p:cTn id="55" dur="26">
                                          <p:stCondLst>
                                            <p:cond delay="1808"/>
                                          </p:stCondLst>
                                        </p:cTn>
                                        <p:tgtEl>
                                          <p:spTgt spid="11">
                                            <p:txEl>
                                              <p:pRg st="0" end="0"/>
                                            </p:txEl>
                                          </p:spTgt>
                                        </p:tgtEl>
                                      </p:cBhvr>
                                      <p:to x="100000" y="95000"/>
                                    </p:animScale>
                                    <p:animScale>
                                      <p:cBhvr>
                                        <p:cTn id="56" dur="166" decel="50000">
                                          <p:stCondLst>
                                            <p:cond delay="1834"/>
                                          </p:stCondLst>
                                        </p:cTn>
                                        <p:tgtEl>
                                          <p:spTgt spid="11">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smailluleci.com/wp-content/uploads/2018/09/selamlar-e15467212536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0"/>
            <a:ext cx="9956800" cy="5495926"/>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106056" y="5728155"/>
            <a:ext cx="5515429" cy="646331"/>
          </a:xfrm>
          <a:prstGeom prst="rect">
            <a:avLst/>
          </a:prstGeom>
          <a:noFill/>
        </p:spPr>
        <p:txBody>
          <a:bodyPr wrap="square" rtlCol="0">
            <a:spAutoFit/>
          </a:bodyPr>
          <a:lstStyle/>
          <a:p>
            <a:r>
              <a:rPr lang="tr-TR" sz="3600" b="1" dirty="0" smtClean="0">
                <a:solidFill>
                  <a:srgbClr val="00B050"/>
                </a:solidFill>
                <a:latin typeface="Palatino Linotype" panose="02040502050505030304" pitchFamily="18" charset="0"/>
              </a:rPr>
              <a:t>SELAMLAŞMA ADABI</a:t>
            </a:r>
            <a:endParaRPr lang="tr-TR" sz="3600" b="1" dirty="0">
              <a:solidFill>
                <a:srgbClr val="00B050"/>
              </a:solidFill>
              <a:latin typeface="Palatino Linotype" panose="02040502050505030304" pitchFamily="18" charset="0"/>
            </a:endParaRPr>
          </a:p>
        </p:txBody>
      </p:sp>
    </p:spTree>
    <p:extLst>
      <p:ext uri="{BB962C8B-B14F-4D97-AF65-F5344CB8AC3E}">
        <p14:creationId xmlns:p14="http://schemas.microsoft.com/office/powerpoint/2010/main" val="143255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639" y="158209"/>
            <a:ext cx="1796144" cy="1097281"/>
          </a:xfrm>
          <a:prstGeom prst="rect">
            <a:avLst/>
          </a:prstGeom>
        </p:spPr>
      </p:pic>
      <p:sp>
        <p:nvSpPr>
          <p:cNvPr id="3" name="Metin kutusu 2"/>
          <p:cNvSpPr txBox="1"/>
          <p:nvPr/>
        </p:nvSpPr>
        <p:spPr>
          <a:xfrm>
            <a:off x="339634" y="158209"/>
            <a:ext cx="4036423" cy="1200329"/>
          </a:xfrm>
          <a:prstGeom prst="rect">
            <a:avLst/>
          </a:prstGeom>
          <a:noFill/>
        </p:spPr>
        <p:txBody>
          <a:bodyPr wrap="square" rtlCol="0">
            <a:spAutoFit/>
          </a:bodyPr>
          <a:lstStyle/>
          <a:p>
            <a:pPr algn="ctr"/>
            <a:r>
              <a:rPr lang="tr-TR" sz="3600" dirty="0" smtClean="0">
                <a:solidFill>
                  <a:schemeClr val="bg1"/>
                </a:solidFill>
                <a:latin typeface="Palatino Linotype" panose="02040502050505030304" pitchFamily="18" charset="0"/>
              </a:rPr>
              <a:t>Birbirimize neden selam veririz?</a:t>
            </a:r>
            <a:endParaRPr lang="tr-TR" sz="3600" dirty="0">
              <a:solidFill>
                <a:schemeClr val="bg1"/>
              </a:solidFill>
              <a:latin typeface="Palatino Linotype" panose="02040502050505030304" pitchFamily="18" charset="0"/>
            </a:endParaRPr>
          </a:p>
        </p:txBody>
      </p:sp>
      <p:sp>
        <p:nvSpPr>
          <p:cNvPr id="4" name="Dikdörtgen 3"/>
          <p:cNvSpPr/>
          <p:nvPr/>
        </p:nvSpPr>
        <p:spPr>
          <a:xfrm>
            <a:off x="115025" y="1682383"/>
            <a:ext cx="5081089" cy="3046988"/>
          </a:xfrm>
          <a:prstGeom prst="rect">
            <a:avLst/>
          </a:prstGeom>
        </p:spPr>
        <p:txBody>
          <a:bodyPr wrap="square">
            <a:spAutoFit/>
          </a:bodyPr>
          <a:lstStyle/>
          <a:p>
            <a:r>
              <a:rPr lang="tr-TR" sz="2400" b="1" dirty="0">
                <a:latin typeface="Palatino Linotype" panose="02040502050505030304" pitchFamily="18" charset="0"/>
              </a:rPr>
              <a:t>“Hep birlikte Allah’ın ipine sımsıkı yapışın; </a:t>
            </a:r>
            <a:r>
              <a:rPr lang="tr-TR" sz="2400" b="1" dirty="0" smtClean="0">
                <a:latin typeface="Palatino Linotype" panose="02040502050505030304" pitchFamily="18" charset="0"/>
              </a:rPr>
              <a:t>bölünüp parçalanmayın</a:t>
            </a:r>
            <a:r>
              <a:rPr lang="tr-TR" sz="2400" b="1" dirty="0">
                <a:latin typeface="Palatino Linotype" panose="02040502050505030304" pitchFamily="18" charset="0"/>
              </a:rPr>
              <a:t>. Allah’ın size olan nimetini hatırlayınız. Hani siz birbirine </a:t>
            </a:r>
            <a:r>
              <a:rPr lang="tr-TR" sz="2400" b="1" dirty="0" smtClean="0">
                <a:latin typeface="Palatino Linotype" panose="02040502050505030304" pitchFamily="18" charset="0"/>
              </a:rPr>
              <a:t>düşman idiniz </a:t>
            </a:r>
            <a:r>
              <a:rPr lang="tr-TR" sz="2400" b="1" dirty="0">
                <a:latin typeface="Palatino Linotype" panose="02040502050505030304" pitchFamily="18" charset="0"/>
              </a:rPr>
              <a:t>de Allah gönüllerinizi birleştirdi ve O’nun nimeti sayesinde kardeş oldunuz</a:t>
            </a:r>
            <a:r>
              <a:rPr lang="tr-TR" sz="2400" b="1" dirty="0" smtClean="0">
                <a:latin typeface="Palatino Linotype" panose="02040502050505030304" pitchFamily="18" charset="0"/>
              </a:rPr>
              <a:t>.“</a:t>
            </a:r>
            <a:r>
              <a:rPr lang="tr-TR" dirty="0" err="1"/>
              <a:t>Âl</a:t>
            </a:r>
            <a:r>
              <a:rPr lang="tr-TR" dirty="0"/>
              <a:t>-i </a:t>
            </a:r>
            <a:r>
              <a:rPr lang="tr-TR" dirty="0" err="1"/>
              <a:t>İmrân</a:t>
            </a:r>
            <a:r>
              <a:rPr lang="tr-TR" dirty="0"/>
              <a:t> suresi 103. ayet.</a:t>
            </a:r>
            <a:endParaRPr lang="tr-TR" sz="2400" dirty="0">
              <a:latin typeface="Palatino Linotype" panose="02040502050505030304" pitchFamily="18" charset="0"/>
            </a:endParaRPr>
          </a:p>
        </p:txBody>
      </p:sp>
      <p:sp>
        <p:nvSpPr>
          <p:cNvPr id="5" name="Dikdörtgen 4"/>
          <p:cNvSpPr/>
          <p:nvPr/>
        </p:nvSpPr>
        <p:spPr>
          <a:xfrm>
            <a:off x="115025" y="4919008"/>
            <a:ext cx="11598547" cy="178510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spcAft>
                <a:spcPts val="0"/>
              </a:spcAft>
            </a:pPr>
            <a:r>
              <a:rPr lang="tr-TR" sz="2400" dirty="0">
                <a:latin typeface="Palatino Linotype" panose="02040502050505030304" pitchFamily="18" charset="0"/>
                <a:ea typeface="Calibri" panose="020F0502020204030204" pitchFamily="34" charset="0"/>
                <a:cs typeface="Arial" panose="020B0604020202020204" pitchFamily="34" charset="0"/>
              </a:rPr>
              <a:t>“Rasulullah </a:t>
            </a:r>
            <a:r>
              <a:rPr lang="tr-TR" sz="2400" dirty="0" smtClean="0">
                <a:effectLst/>
                <a:latin typeface="Palatino Linotype" panose="02040502050505030304" pitchFamily="18" charset="0"/>
                <a:ea typeface="Calibri" panose="020F0502020204030204" pitchFamily="34" charset="0"/>
                <a:cs typeface="Arial" panose="020B0604020202020204" pitchFamily="34" charset="0"/>
              </a:rPr>
              <a:t>(</a:t>
            </a:r>
            <a:r>
              <a:rPr lang="tr-TR" sz="2400" dirty="0" err="1" smtClean="0">
                <a:effectLst/>
                <a:latin typeface="Palatino Linotype" panose="02040502050505030304" pitchFamily="18" charset="0"/>
                <a:ea typeface="Calibri" panose="020F0502020204030204" pitchFamily="34" charset="0"/>
                <a:cs typeface="Arial" panose="020B0604020202020204" pitchFamily="34" charset="0"/>
              </a:rPr>
              <a:t>Sallallahu</a:t>
            </a:r>
            <a:r>
              <a:rPr lang="tr-TR" sz="2400" dirty="0" smtClean="0">
                <a:effectLst/>
                <a:latin typeface="Palatino Linotype" panose="02040502050505030304" pitchFamily="18" charset="0"/>
                <a:ea typeface="Calibri" panose="020F0502020204030204" pitchFamily="34" charset="0"/>
                <a:cs typeface="Arial" panose="020B0604020202020204" pitchFamily="34" charset="0"/>
              </a:rPr>
              <a:t> Aleyhi ve </a:t>
            </a:r>
            <a:r>
              <a:rPr lang="tr-TR" sz="2400" dirty="0" err="1" smtClean="0">
                <a:effectLst/>
                <a:latin typeface="Palatino Linotype" panose="02040502050505030304" pitchFamily="18" charset="0"/>
                <a:ea typeface="Calibri" panose="020F0502020204030204" pitchFamily="34" charset="0"/>
                <a:cs typeface="Arial" panose="020B0604020202020204" pitchFamily="34" charset="0"/>
              </a:rPr>
              <a:t>Sellem</a:t>
            </a:r>
            <a:r>
              <a:rPr lang="tr-TR" sz="2400" dirty="0" smtClean="0">
                <a:effectLst/>
                <a:latin typeface="Palatino Linotype" panose="02040502050505030304" pitchFamily="18" charset="0"/>
                <a:ea typeface="Calibri" panose="020F0502020204030204" pitchFamily="34" charset="0"/>
                <a:cs typeface="Arial" panose="020B0604020202020204" pitchFamily="34" charset="0"/>
              </a:rPr>
              <a:t>)</a:t>
            </a:r>
            <a:r>
              <a:rPr lang="tr-TR" sz="2400" dirty="0">
                <a:latin typeface="Palatino Linotype" panose="02040502050505030304" pitchFamily="18" charset="0"/>
                <a:ea typeface="Calibri" panose="020F0502020204030204" pitchFamily="34" charset="0"/>
                <a:cs typeface="Arial" panose="020B0604020202020204" pitchFamily="34" charset="0"/>
              </a:rPr>
              <a:t>:</a:t>
            </a:r>
            <a:endParaRPr lang="tr-TR" sz="2400" dirty="0" smtClean="0">
              <a:effectLst/>
              <a:latin typeface="Palatino Linotype" panose="02040502050505030304" pitchFamily="18" charset="0"/>
              <a:ea typeface="Calibri" panose="020F0502020204030204" pitchFamily="34" charset="0"/>
              <a:cs typeface="Arial" panose="020B0604020202020204" pitchFamily="34" charset="0"/>
            </a:endParaRPr>
          </a:p>
          <a:p>
            <a:pPr>
              <a:spcAft>
                <a:spcPts val="0"/>
              </a:spcAft>
            </a:pPr>
            <a:r>
              <a:rPr lang="tr-TR" sz="2400" b="1" dirty="0">
                <a:solidFill>
                  <a:schemeClr val="bg1"/>
                </a:solidFill>
                <a:latin typeface="Palatino Linotype" panose="02040502050505030304" pitchFamily="18" charset="0"/>
                <a:ea typeface="Calibri" panose="020F0502020204030204" pitchFamily="34" charset="0"/>
                <a:cs typeface="Arial" panose="020B0604020202020204" pitchFamily="34" charset="0"/>
              </a:rPr>
              <a:t>‘Nefsim elinde olana yemin olsun ki siz iman etmedikçe cennete giremezsiniz. Birbirinizi sevmedikçe de iman etmiş olmazsınız. Ben size yaptığınız takdirde birbirinizi seveceğiniz bir iş göstereyim mi? </a:t>
            </a:r>
            <a:r>
              <a:rPr lang="tr-TR" sz="2400" b="1" dirty="0">
                <a:solidFill>
                  <a:schemeClr val="tx1"/>
                </a:solidFill>
                <a:latin typeface="Palatino Linotype" panose="02040502050505030304" pitchFamily="18" charset="0"/>
                <a:ea typeface="Calibri" panose="020F0502020204030204" pitchFamily="34" charset="0"/>
                <a:cs typeface="Arial" panose="020B0604020202020204" pitchFamily="34" charset="0"/>
              </a:rPr>
              <a:t>Selamı </a:t>
            </a:r>
            <a:r>
              <a:rPr lang="tr-TR" sz="2400" b="1" dirty="0" smtClean="0">
                <a:solidFill>
                  <a:schemeClr val="tx1"/>
                </a:solidFill>
                <a:latin typeface="Palatino Linotype" panose="02040502050505030304" pitchFamily="18" charset="0"/>
                <a:ea typeface="Calibri" panose="020F0502020204030204" pitchFamily="34" charset="0"/>
                <a:cs typeface="Arial" panose="020B0604020202020204" pitchFamily="34" charset="0"/>
              </a:rPr>
              <a:t>  aranızda </a:t>
            </a:r>
            <a:r>
              <a:rPr lang="tr-TR" sz="2400" b="1" dirty="0">
                <a:solidFill>
                  <a:schemeClr val="tx1"/>
                </a:solidFill>
                <a:latin typeface="Palatino Linotype" panose="02040502050505030304" pitchFamily="18" charset="0"/>
                <a:ea typeface="Calibri" panose="020F0502020204030204" pitchFamily="34" charset="0"/>
                <a:cs typeface="Arial" panose="020B0604020202020204" pitchFamily="34" charset="0"/>
              </a:rPr>
              <a:t>yayın’</a:t>
            </a:r>
            <a:r>
              <a:rPr lang="tr-TR" sz="2400" b="1" dirty="0">
                <a:solidFill>
                  <a:schemeClr val="bg1"/>
                </a:solidFill>
                <a:latin typeface="Palatino Linotype" panose="02040502050505030304" pitchFamily="18" charset="0"/>
                <a:ea typeface="Calibri" panose="020F0502020204030204" pitchFamily="34" charset="0"/>
                <a:cs typeface="Arial" panose="020B0604020202020204" pitchFamily="34" charset="0"/>
              </a:rPr>
              <a:t> buyurdu.”</a:t>
            </a:r>
            <a:endParaRPr lang="tr-TR" sz="2400" b="1" dirty="0" smtClean="0">
              <a:solidFill>
                <a:schemeClr val="bg1"/>
              </a:solidFill>
              <a:effectLst/>
              <a:latin typeface="Palatino Linotype" panose="02040502050505030304" pitchFamily="18" charset="0"/>
              <a:ea typeface="Calibri" panose="020F0502020204030204" pitchFamily="34" charset="0"/>
              <a:cs typeface="Arial" panose="020B0604020202020204" pitchFamily="34" charset="0"/>
            </a:endParaRPr>
          </a:p>
          <a:p>
            <a:pPr>
              <a:spcAft>
                <a:spcPts val="0"/>
              </a:spcAft>
            </a:pPr>
            <a:r>
              <a:rPr lang="tr-TR" sz="1400" dirty="0" smtClean="0">
                <a:solidFill>
                  <a:srgbClr val="800000"/>
                </a:solidFill>
                <a:effectLst/>
                <a:latin typeface="Palatino Linotype" panose="02040502050505030304" pitchFamily="18" charset="0"/>
                <a:ea typeface="Calibri" panose="020F0502020204030204" pitchFamily="34" charset="0"/>
                <a:cs typeface="Arial" panose="020B0604020202020204" pitchFamily="34" charset="0"/>
              </a:rPr>
              <a:t>Müslim 54/ 93</a:t>
            </a:r>
            <a:endParaRPr lang="tr-TR" sz="1400" dirty="0">
              <a:effectLst/>
              <a:latin typeface="Palatino Linotype" panose="0204050205050503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38805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700" fill="hold"/>
                                        <p:tgtEl>
                                          <p:spTgt spid="4"/>
                                        </p:tgtEl>
                                        <p:attrNameLst>
                                          <p:attrName>ppt_w</p:attrName>
                                        </p:attrNameLst>
                                      </p:cBhvr>
                                      <p:tavLst>
                                        <p:tav tm="0">
                                          <p:val>
                                            <p:fltVal val="0"/>
                                          </p:val>
                                        </p:tav>
                                        <p:tav tm="100000">
                                          <p:val>
                                            <p:strVal val="#ppt_w"/>
                                          </p:val>
                                        </p:tav>
                                      </p:tavLst>
                                    </p:anim>
                                    <p:anim calcmode="lin" valueType="num">
                                      <p:cBhvr>
                                        <p:cTn id="12" dur="1700" fill="hold"/>
                                        <p:tgtEl>
                                          <p:spTgt spid="4"/>
                                        </p:tgtEl>
                                        <p:attrNameLst>
                                          <p:attrName>ppt_h</p:attrName>
                                        </p:attrNameLst>
                                      </p:cBhvr>
                                      <p:tavLst>
                                        <p:tav tm="0">
                                          <p:val>
                                            <p:fltVal val="0"/>
                                          </p:val>
                                        </p:tav>
                                        <p:tav tm="100000">
                                          <p:val>
                                            <p:strVal val="#ppt_h"/>
                                          </p:val>
                                        </p:tav>
                                      </p:tavLst>
                                    </p:anim>
                                    <p:animEffect transition="in" filter="fade">
                                      <p:cBhvr>
                                        <p:cTn id="13" dur="17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ppt_x</p:attrName>
                                        </p:attrNameLst>
                                      </p:cBhvr>
                                      <p:tavLst>
                                        <p:tav tm="0">
                                          <p:val>
                                            <p:strVal val="#ppt_x"/>
                                          </p:val>
                                        </p:tav>
                                        <p:tav tm="100000">
                                          <p:val>
                                            <p:strVal val="#ppt_x"/>
                                          </p:val>
                                        </p:tav>
                                      </p:tavLst>
                                    </p:anim>
                                    <p:anim calcmode="lin" valueType="num">
                                      <p:cBhvr>
                                        <p:cTn id="20"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8742" y="871616"/>
            <a:ext cx="4165600" cy="193899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tr-TR" sz="2400" b="1" dirty="0">
                <a:solidFill>
                  <a:schemeClr val="tx1"/>
                </a:solidFill>
                <a:latin typeface="Palatino Linotype" panose="02040502050505030304" pitchFamily="18" charset="0"/>
              </a:rPr>
              <a:t>Selam</a:t>
            </a:r>
            <a:r>
              <a:rPr lang="tr-TR" sz="2400" dirty="0">
                <a:solidFill>
                  <a:schemeClr val="tx1"/>
                </a:solidFill>
                <a:latin typeface="Palatino Linotype" panose="02040502050505030304" pitchFamily="18" charset="0"/>
              </a:rPr>
              <a:t>; </a:t>
            </a:r>
            <a:r>
              <a:rPr lang="tr-TR" sz="2400" dirty="0">
                <a:latin typeface="Palatino Linotype" panose="02040502050505030304" pitchFamily="18" charset="0"/>
              </a:rPr>
              <a:t>barış, esenlik, güven, kurtuluş gibi anlamlara gelir. </a:t>
            </a:r>
            <a:r>
              <a:rPr lang="tr-TR" sz="2400" b="1" dirty="0">
                <a:solidFill>
                  <a:schemeClr val="tx1"/>
                </a:solidFill>
                <a:latin typeface="Palatino Linotype" panose="02040502050505030304" pitchFamily="18" charset="0"/>
              </a:rPr>
              <a:t>Selamlaşma</a:t>
            </a:r>
            <a:r>
              <a:rPr lang="tr-TR" sz="2400" b="1" dirty="0">
                <a:latin typeface="Palatino Linotype" panose="02040502050505030304" pitchFamily="18" charset="0"/>
              </a:rPr>
              <a:t> </a:t>
            </a:r>
            <a:r>
              <a:rPr lang="tr-TR" sz="2400" dirty="0">
                <a:latin typeface="Palatino Linotype" panose="02040502050505030304" pitchFamily="18" charset="0"/>
              </a:rPr>
              <a:t>ise </a:t>
            </a:r>
            <a:r>
              <a:rPr lang="tr-TR" sz="2400" dirty="0" smtClean="0">
                <a:latin typeface="Palatino Linotype" panose="02040502050505030304" pitchFamily="18" charset="0"/>
              </a:rPr>
              <a:t>insanların birbirlerine </a:t>
            </a:r>
            <a:r>
              <a:rPr lang="tr-TR" sz="2400" dirty="0">
                <a:latin typeface="Palatino Linotype" panose="02040502050505030304" pitchFamily="18" charset="0"/>
              </a:rPr>
              <a:t>söz veya işaretle esenlik dilemeleridir.</a:t>
            </a:r>
          </a:p>
        </p:txBody>
      </p:sp>
      <p:sp>
        <p:nvSpPr>
          <p:cNvPr id="3" name="Metin kutusu 2"/>
          <p:cNvSpPr txBox="1"/>
          <p:nvPr/>
        </p:nvSpPr>
        <p:spPr>
          <a:xfrm>
            <a:off x="108742" y="148314"/>
            <a:ext cx="4165600"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tr-TR" sz="2400" dirty="0" smtClean="0">
                <a:latin typeface="Palatino Linotype" panose="02040502050505030304" pitchFamily="18" charset="0"/>
              </a:rPr>
              <a:t>YAZALIM</a:t>
            </a:r>
            <a:endParaRPr lang="tr-TR" sz="2400" dirty="0">
              <a:latin typeface="Palatino Linotype" panose="02040502050505030304" pitchFamily="18" charset="0"/>
            </a:endParaRPr>
          </a:p>
        </p:txBody>
      </p:sp>
      <p:sp>
        <p:nvSpPr>
          <p:cNvPr id="4" name="Dikdörtgen 3"/>
          <p:cNvSpPr/>
          <p:nvPr/>
        </p:nvSpPr>
        <p:spPr>
          <a:xfrm>
            <a:off x="108742" y="3903345"/>
            <a:ext cx="4165602" cy="295465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400" dirty="0" smtClean="0">
                <a:solidFill>
                  <a:schemeClr val="tx1"/>
                </a:solidFill>
                <a:latin typeface="Palatino Linotype" panose="02040502050505030304" pitchFamily="18" charset="0"/>
              </a:rPr>
              <a:t>Kur’an-ı Kerim’de </a:t>
            </a:r>
            <a:r>
              <a:rPr lang="tr-TR" sz="2400" b="1" dirty="0" smtClean="0">
                <a:latin typeface="Palatino Linotype" panose="02040502050505030304" pitchFamily="18" charset="0"/>
              </a:rPr>
              <a:t>“Size bir selâm verildiği zaman, ondan daha güzeliyle veya aynı selâmla karşılık verin. Şüphesiz Allah, her şeyin hesabını gereği gibi yapandır.” </a:t>
            </a:r>
          </a:p>
          <a:p>
            <a:r>
              <a:rPr lang="tr-TR" dirty="0" smtClean="0">
                <a:solidFill>
                  <a:schemeClr val="tx1"/>
                </a:solidFill>
              </a:rPr>
              <a:t>Nisa suresi, 86. ayet</a:t>
            </a:r>
            <a:endParaRPr lang="tr-TR" sz="2400" dirty="0">
              <a:solidFill>
                <a:schemeClr val="tx1"/>
              </a:solidFill>
              <a:latin typeface="Palatino Linotype" panose="02040502050505030304" pitchFamily="18" charset="0"/>
            </a:endParaRPr>
          </a:p>
        </p:txBody>
      </p:sp>
      <p:pic>
        <p:nvPicPr>
          <p:cNvPr id="5" name="Resim 4"/>
          <p:cNvPicPr>
            <a:picLocks noChangeAspect="1"/>
          </p:cNvPicPr>
          <p:nvPr/>
        </p:nvPicPr>
        <p:blipFill>
          <a:blip r:embed="rId3"/>
          <a:stretch>
            <a:fillRect/>
          </a:stretch>
        </p:blipFill>
        <p:spPr>
          <a:xfrm>
            <a:off x="4383087" y="1"/>
            <a:ext cx="7808913" cy="6857999"/>
          </a:xfrm>
          <a:prstGeom prst="rect">
            <a:avLst/>
          </a:prstGeom>
        </p:spPr>
      </p:pic>
      <p:sp>
        <p:nvSpPr>
          <p:cNvPr id="6" name="Metin kutusu 5"/>
          <p:cNvSpPr txBox="1"/>
          <p:nvPr/>
        </p:nvSpPr>
        <p:spPr>
          <a:xfrm>
            <a:off x="108740" y="3072245"/>
            <a:ext cx="4165602"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tr-TR" sz="2400" b="1" dirty="0" smtClean="0">
                <a:latin typeface="Palatino Linotype" panose="02040502050505030304" pitchFamily="18" charset="0"/>
              </a:rPr>
              <a:t>DÜŞÜNELİM</a:t>
            </a:r>
            <a:endParaRPr lang="tr-TR" sz="2400" b="1" dirty="0">
              <a:latin typeface="Palatino Linotype" panose="02040502050505030304" pitchFamily="18" charset="0"/>
            </a:endParaRPr>
          </a:p>
        </p:txBody>
      </p:sp>
      <p:sp>
        <p:nvSpPr>
          <p:cNvPr id="8" name="Dikdörtgen 7"/>
          <p:cNvSpPr/>
          <p:nvPr/>
        </p:nvSpPr>
        <p:spPr>
          <a:xfrm>
            <a:off x="4383084" y="102147"/>
            <a:ext cx="7808915" cy="101566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400" b="1" dirty="0">
                <a:solidFill>
                  <a:schemeClr val="tx1"/>
                </a:solidFill>
                <a:latin typeface="Palatino Linotype" panose="02040502050505030304" pitchFamily="18" charset="0"/>
              </a:rPr>
              <a:t>“İnsanların Yüce Allah katında en hayırlısı, önce </a:t>
            </a:r>
            <a:r>
              <a:rPr lang="tr-TR" sz="2400" b="1" dirty="0" smtClean="0">
                <a:solidFill>
                  <a:schemeClr val="tx1"/>
                </a:solidFill>
                <a:latin typeface="Palatino Linotype" panose="02040502050505030304" pitchFamily="18" charset="0"/>
              </a:rPr>
              <a:t>selam verenlerdir</a:t>
            </a:r>
            <a:r>
              <a:rPr lang="tr-TR" sz="2400" b="1" dirty="0">
                <a:solidFill>
                  <a:schemeClr val="tx1"/>
                </a:solidFill>
                <a:latin typeface="Palatino Linotype" panose="02040502050505030304" pitchFamily="18" charset="0"/>
              </a:rPr>
              <a:t>.” </a:t>
            </a:r>
            <a:endParaRPr lang="tr-TR" sz="2400" b="1" dirty="0" smtClean="0">
              <a:solidFill>
                <a:schemeClr val="tx1"/>
              </a:solidFill>
              <a:latin typeface="Palatino Linotype" panose="02040502050505030304" pitchFamily="18" charset="0"/>
            </a:endParaRPr>
          </a:p>
          <a:p>
            <a:pPr algn="ctr"/>
            <a:r>
              <a:rPr lang="tr-TR" sz="1200" b="0" i="0" u="none" strike="noStrike" baseline="0" dirty="0" smtClean="0">
                <a:latin typeface="Palatino Linotype" panose="02040502050505030304" pitchFamily="18" charset="0"/>
              </a:rPr>
              <a:t>(</a:t>
            </a:r>
            <a:r>
              <a:rPr lang="tr-TR" sz="1200" b="0" i="0" u="none" strike="noStrike" baseline="0" dirty="0" err="1" smtClean="0">
                <a:latin typeface="Palatino Linotype" panose="02040502050505030304" pitchFamily="18" charset="0"/>
              </a:rPr>
              <a:t>Ebû</a:t>
            </a:r>
            <a:r>
              <a:rPr lang="tr-TR" sz="1200" b="0" i="0" u="none" strike="noStrike" baseline="0" dirty="0" smtClean="0">
                <a:latin typeface="Palatino Linotype" panose="02040502050505030304" pitchFamily="18" charset="0"/>
              </a:rPr>
              <a:t> </a:t>
            </a:r>
            <a:r>
              <a:rPr lang="tr-TR" sz="1200" b="0" i="0" u="none" strike="noStrike" baseline="0" dirty="0" err="1" smtClean="0">
                <a:latin typeface="Palatino Linotype" panose="02040502050505030304" pitchFamily="18" charset="0"/>
              </a:rPr>
              <a:t>Dâvûd</a:t>
            </a:r>
            <a:r>
              <a:rPr lang="tr-TR" sz="1200" b="0" i="0" u="none" strike="noStrike" baseline="0" dirty="0" smtClean="0">
                <a:latin typeface="Palatino Linotype" panose="02040502050505030304" pitchFamily="18" charset="0"/>
              </a:rPr>
              <a:t>, </a:t>
            </a:r>
            <a:r>
              <a:rPr lang="tr-TR" sz="1200" b="0" i="0" u="none" strike="noStrike" baseline="0" dirty="0" err="1" smtClean="0">
                <a:latin typeface="Palatino Linotype" panose="02040502050505030304" pitchFamily="18" charset="0"/>
              </a:rPr>
              <a:t>Edeb</a:t>
            </a:r>
            <a:r>
              <a:rPr lang="tr-TR" sz="1200" b="0" i="0" u="none" strike="noStrike" baseline="0" dirty="0" smtClean="0">
                <a:latin typeface="Palatino Linotype" panose="02040502050505030304" pitchFamily="18" charset="0"/>
              </a:rPr>
              <a:t>, 132-133.)</a:t>
            </a:r>
          </a:p>
        </p:txBody>
      </p: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571" y="1219956"/>
            <a:ext cx="7402286" cy="5638044"/>
          </a:xfrm>
          <a:prstGeom prst="rect">
            <a:avLst/>
          </a:prstGeom>
        </p:spPr>
      </p:pic>
    </p:spTree>
    <p:extLst>
      <p:ext uri="{BB962C8B-B14F-4D97-AF65-F5344CB8AC3E}">
        <p14:creationId xmlns:p14="http://schemas.microsoft.com/office/powerpoint/2010/main" val="13388310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xit" presetSubtype="4" fill="hold" nodeType="clickEffect">
                                  <p:stCondLst>
                                    <p:cond delay="0"/>
                                  </p:stCondLst>
                                  <p:childTnLst>
                                    <p:anim calcmode="lin" valueType="num">
                                      <p:cBhvr additive="base">
                                        <p:cTn id="56" dur="500"/>
                                        <p:tgtEl>
                                          <p:spTgt spid="5"/>
                                        </p:tgtEl>
                                        <p:attrNameLst>
                                          <p:attrName>ppt_y</p:attrName>
                                        </p:attrNameLst>
                                      </p:cBhvr>
                                      <p:tavLst>
                                        <p:tav tm="0">
                                          <p:val>
                                            <p:strVal val="#ppt_y"/>
                                          </p:val>
                                        </p:tav>
                                        <p:tav tm="100000">
                                          <p:val>
                                            <p:strVal val="#ppt_y+#ppt_h*1.125000"/>
                                          </p:val>
                                        </p:tav>
                                      </p:tavLst>
                                    </p:anim>
                                    <p:animEffect transition="out" filter="wipe(down)">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2000" fill="hold"/>
                                        <p:tgtEl>
                                          <p:spTgt spid="9"/>
                                        </p:tgtEl>
                                        <p:attrNameLst>
                                          <p:attrName>ppt_w</p:attrName>
                                        </p:attrNameLst>
                                      </p:cBhvr>
                                      <p:tavLst>
                                        <p:tav tm="0">
                                          <p:val>
                                            <p:fltVal val="0"/>
                                          </p:val>
                                        </p:tav>
                                        <p:tav tm="100000">
                                          <p:val>
                                            <p:strVal val="#ppt_w"/>
                                          </p:val>
                                        </p:tav>
                                      </p:tavLst>
                                    </p:anim>
                                    <p:anim calcmode="lin" valueType="num">
                                      <p:cBhvr>
                                        <p:cTn id="70" dur="2000" fill="hold"/>
                                        <p:tgtEl>
                                          <p:spTgt spid="9"/>
                                        </p:tgtEl>
                                        <p:attrNameLst>
                                          <p:attrName>ppt_h</p:attrName>
                                        </p:attrNameLst>
                                      </p:cBhvr>
                                      <p:tavLst>
                                        <p:tav tm="0">
                                          <p:val>
                                            <p:fltVal val="0"/>
                                          </p:val>
                                        </p:tav>
                                        <p:tav tm="100000">
                                          <p:val>
                                            <p:strVal val="#ppt_h"/>
                                          </p:val>
                                        </p:tav>
                                      </p:tavLst>
                                    </p:anim>
                                    <p:animEffect transition="in" filter="fade">
                                      <p:cBhvr>
                                        <p:cTn id="7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8"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1645</Words>
  <Application>Microsoft Office PowerPoint</Application>
  <PresentationFormat>Özel</PresentationFormat>
  <Paragraphs>119</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İletişim ve Konuşma Adabı </vt:lpstr>
      <vt:lpstr>PowerPoint Sunusu</vt:lpstr>
      <vt:lpstr>PowerPoint Sunusu</vt:lpstr>
      <vt:lpstr>SOSYAL MEDYA İLETİŞİM ADABI</vt:lpstr>
      <vt:lpstr>PowerPoint Sunusu</vt:lpstr>
      <vt:lpstr>PowerPoint Sunusu</vt:lpstr>
      <vt:lpstr>Dikkat edelim</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Yakup DEGER</dc:creator>
  <cp:lastModifiedBy>asus</cp:lastModifiedBy>
  <cp:revision>46</cp:revision>
  <dcterms:created xsi:type="dcterms:W3CDTF">2019-02-07T19:06:52Z</dcterms:created>
  <dcterms:modified xsi:type="dcterms:W3CDTF">2019-08-09T04:08:18Z</dcterms:modified>
</cp:coreProperties>
</file>