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1" r:id="rId4"/>
    <p:sldId id="25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27" r:id="rId15"/>
    <p:sldId id="332" r:id="rId16"/>
    <p:sldId id="329" r:id="rId17"/>
    <p:sldId id="330" r:id="rId18"/>
    <p:sldId id="331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08" r:id="rId72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>
        <p:scale>
          <a:sx n="76" d="100"/>
          <a:sy n="76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ge_turn_2010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447800" y="3292475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2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9144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7"/>
            <a:ext cx="75438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7"/>
            <a:ext cx="75438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23825"/>
            <a:ext cx="73152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0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slide" Target="slide52.xml"/><Relationship Id="rId5" Type="http://schemas.openxmlformats.org/officeDocument/2006/relationships/slide" Target="slide37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slide" Target="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slide" Target="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slide" Target="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slide" Target="slid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slide" Target="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slide" Target="slid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slide" Target="slid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slide" Target="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slide" Target="slid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slide" Target="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slide" Target="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slide" Target="slid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slide" Target="slid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slide" Target="slide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slide" Target="slid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slide" Target="slide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slide" Target="slid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5" Type="http://schemas.openxmlformats.org/officeDocument/2006/relationships/image" Target="../media/image14.png"/><Relationship Id="rId4" Type="http://schemas.openxmlformats.org/officeDocument/2006/relationships/slide" Target="slide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slide" Target="slide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slide" Target="slide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slide" Target="slide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slide" Target="slide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slide" Target="slide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slide" Target="slide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slide" Target="slide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15.png"/><Relationship Id="rId4" Type="http://schemas.openxmlformats.org/officeDocument/2006/relationships/slide" Target="slide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hyperlink" Target="http://www.dindersindeyiz.net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14">
            <a:hlinkClick r:id="rId3" action="ppaction://hlinksldjump"/>
          </p:cNvPr>
          <p:cNvSpPr/>
          <p:nvPr/>
        </p:nvSpPr>
        <p:spPr>
          <a:xfrm flipH="1">
            <a:off x="4753627" y="28956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Yan Başlık">
            <a:hlinkClick r:id="rId4" action="ppaction://hlinksldjump"/>
          </p:cNvPr>
          <p:cNvSpPr/>
          <p:nvPr/>
        </p:nvSpPr>
        <p:spPr>
          <a:xfrm flipH="1">
            <a:off x="4753627" y="3556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Yan Başlık">
            <a:hlinkClick r:id="rId5" action="ppaction://hlinksldjump"/>
          </p:cNvPr>
          <p:cNvSpPr/>
          <p:nvPr/>
        </p:nvSpPr>
        <p:spPr>
          <a:xfrm flipH="1">
            <a:off x="4802314" y="42418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  <p:sp>
        <p:nvSpPr>
          <p:cNvPr id="9" name="Yan Başlık">
            <a:hlinkClick r:id="rId6" action="ppaction://hlinksldjump"/>
          </p:cNvPr>
          <p:cNvSpPr/>
          <p:nvPr/>
        </p:nvSpPr>
        <p:spPr>
          <a:xfrm flipH="1">
            <a:off x="4800600" y="49276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56656" y="1200090"/>
            <a:ext cx="437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HZ </a:t>
            </a:r>
            <a:r>
              <a:rPr lang="tr-T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MUHAMMED VE AİLE HAYATI</a:t>
            </a:r>
            <a:endParaRPr lang="tr-T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10996" y="5867400"/>
            <a:ext cx="552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solidFill>
                  <a:srgbClr val="FFFF00"/>
                </a:solidFill>
              </a:rPr>
              <a:t>Lütfen gitmek istediğiniz konu başlığına tıklayınız…</a:t>
            </a:r>
            <a:endParaRPr lang="tr-TR" sz="1600" b="1" u="sng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150"/>
            <a:ext cx="3810000" cy="37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Yan Başlık">
            <a:hlinkClick r:id="rId8" action="ppaction://hlinksldjump"/>
          </p:cNvPr>
          <p:cNvSpPr/>
          <p:nvPr/>
        </p:nvSpPr>
        <p:spPr>
          <a:xfrm flipH="1">
            <a:off x="462419" y="569772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2800" b="1" kern="0" dirty="0" smtClean="0">
                <a:solidFill>
                  <a:prstClr val="white"/>
                </a:solidFill>
                <a:latin typeface="VAGRounded BT" panose="020F0702020204020204" pitchFamily="34" charset="0"/>
              </a:rPr>
              <a:t>5.SINIF 4.ÜNİTE</a:t>
            </a:r>
            <a:endParaRPr lang="tr-TR" sz="2800" b="1" kern="0" dirty="0" smtClean="0">
              <a:solidFill>
                <a:prstClr val="white"/>
              </a:solidFill>
              <a:latin typeface="VAGRounded BT" panose="020F0702020204020204" pitchFamily="34" charset="0"/>
            </a:endParaRPr>
          </a:p>
        </p:txBody>
      </p:sp>
      <p:sp>
        <p:nvSpPr>
          <p:cNvPr id="4" name="Aşağı Ok Belirtme Çizgisi 3"/>
          <p:cNvSpPr/>
          <p:nvPr/>
        </p:nvSpPr>
        <p:spPr>
          <a:xfrm>
            <a:off x="5020327" y="569772"/>
            <a:ext cx="3352800" cy="208452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154408" y="811072"/>
            <a:ext cx="30751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1.BÖLÜM</a:t>
            </a:r>
            <a:endParaRPr lang="tr-T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5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Nikâhları kıyıldı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Nikâhta Hz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Hatice’nin</a:t>
            </a:r>
          </a:p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(r.a.)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şahidi Varaka bin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Nevfel,</a:t>
            </a:r>
          </a:p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Muhammed’in (s.a.v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şahidi ise amcası Ebu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Talip’ti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Muhammed’in (s.a.v.), Hz. Hatice (r.a.) ile evliliğinden altı çocuğu olmuştur. Hz. Muhammed’in</a:t>
            </a:r>
          </a:p>
          <a:p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Hz. Hatice (r.a.) ile evliliğinden olan çocukları; Abdullah, Kâsım, 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Zeynep, Ümmügülsüm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Fâtıma ve Rukiye’dir.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7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986234"/>
            <a:ext cx="6638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5" name="Folded Corner 14">
            <a:hlinkClick r:id="rId4" action="ppaction://hlinksldjump"/>
          </p:cNvPr>
          <p:cNvSpPr/>
          <p:nvPr/>
        </p:nvSpPr>
        <p:spPr>
          <a:xfrm flipH="1">
            <a:off x="228600" y="84829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1-Hz.Muhammed’in evliliği ve çocukları.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DİN KÜLTÜRÜ VE AHLAK BİLGİSİ\2015-2016_EĞİTİM ÖĞRETİM YILI\DİNDERSİNDEYİZ.NET\dindersindeyiz.net_org\Başlıksız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45" y="1158968"/>
            <a:ext cx="3221355" cy="45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İN KÜLTÜRÜ VE AHLAK BİLGİSİ\2015-2016_EĞİTİM ÖĞRETİM YILI\DİNDERSİNDEYİZ.NET\dindersindeyiz.net_org\dindersindeyiz_netsarı-küçü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51" y="1830950"/>
            <a:ext cx="3159697" cy="32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 Efendimizin (s.a.v.) İbrahim adında bir çocuğu daha vardır. İbrahim, Peygamberimizin</a:t>
            </a:r>
          </a:p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Mariye isimli eşinden dünyaya gelmiştir.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75" y="2362200"/>
            <a:ext cx="7172249" cy="19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9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Sevgili Peygamberimiz Hz. Muhammed (s.a.v.), her alanda olduğu gibi aile hayatında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örnek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kişiliğe sahipti. O, iyi bir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eşti. Peygamberimiz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(s.a.v.), eşlerine her zaman sevgi ve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saygı gösterirdi.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0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Eşleriyle ilişkilerinde son derece nazik, saygılı, anlayışlı ve hoşgörülüydü. Resulullah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eşlerinin görüşlerine değer verir, önemli konularda onlara danışırdı.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6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Örneğin, kendisine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 vahiy geldiğinde, yaşadığı kaygıları önce eşi Hz. Hatice (r.a.) ile paylaşmıştı.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 de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 teselli edip sakinleştirmişti.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Peygamber (s.a.v.), 628 yılında umre yapmak ve Kâbe’yi ziyaret etmek amacıyla yola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çıkmıştı. Hudeybiye denilen yere geldiklerinde Allah Resulü (s.a.v.), ashabına kurbanlarını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kesmelerini söyledi.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1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Hz. Muhammed (s.a.v.), gençlik yıllarından itibaren çalışmaya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başlamış, amcası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Ebu Talip’le birlikte ticaret yapmıştır.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2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onlar, kurbanlarını kesmekte biraz ağır ve isteksiz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davrandılar. Çünkü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Hudeybiye Antlaşması’nın imzalanmasından dolayı kırgın durumdaydılar.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bu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duruma üzüldü. Durumu, eşi Ümmü Seleme (r.a.) ile paylaştı.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2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Peygamber’e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(s.a.v.), “Ya Resulallah! Sen kalk, kurbanını kes. Onlar da seni görüp yaptığını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yapacaklar ve kurbanlarını keseceklerdir.” dedi.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5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Peygamber (s.a.v.) onun görüşü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doğrultusunda hareket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 ve kurbanını kesti. Sahabiler de onu görüp kurbanlarını kestiler.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Muhammed (s.a.v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610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yılının  Ramazan ayında, bir 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 Nur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Dağı’ndaki Hira Mağarası’nda bulunuyordu. Orada derin düşüncelere daldığı bir sırada Vahiy Meleği Cebrail (a.s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gelerek Kur’an’ın 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ayetlerini getirdi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Peygamber (s.a.v.) eşlerini sever ve onlara olan sevgisini açığa vurmaktan, ifade etmekten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çekinmezdi. Örneğin, bir gün Amr b. As (r.a.), Peygamberimize (s.a.v.) sordu: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9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Resulallah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En çok kimi seviyorsun?” Hz. Peygamber (s.a.v.), “Aişe’yi.” diye cevap verdi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4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Muhammed (s.a.v.) eşleriyle ilgilenir, onlara zaman ayırırdı. Eşleriyle konuşur, sohbet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eder, onların hâl ve hatırını sorardı. Allah Resulü (s.a.v.), eşlerine asla kötü davranmaz ve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 uygulamazdı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3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Eşlerine kötü davrananları, onlara şiddet uygulayanları uyarırdı. Bir keresinde</a:t>
            </a:r>
          </a:p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şöyle buyurmuştu: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3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“Yediklerinizden onlara (eşlerinize) da yedirin, giydiklerinizden onlara</a:t>
            </a:r>
          </a:p>
          <a:p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giydirin, onları dövmeyin ve kötülemeyin.</a:t>
            </a: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2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>
                <a:solidFill>
                  <a:schemeClr val="tx1"/>
                </a:solidFill>
              </a:rPr>
              <a:t>“</a:t>
            </a:r>
            <a:r>
              <a:rPr lang="tr-TR" sz="3600" b="1" dirty="0">
                <a:solidFill>
                  <a:schemeClr val="tx1"/>
                </a:solidFill>
              </a:rPr>
              <a:t>...Dikkat edin! Sizin hanımlarınız</a:t>
            </a:r>
          </a:p>
          <a:p>
            <a:r>
              <a:rPr lang="tr-TR" sz="3600" b="1" dirty="0">
                <a:solidFill>
                  <a:schemeClr val="tx1"/>
                </a:solidFill>
              </a:rPr>
              <a:t>üzerinde hakkınız olduğu gibi hanımlarınızın da sizin üzerinizde hakları vardır...</a:t>
            </a:r>
            <a:r>
              <a:rPr lang="tr-TR" sz="3600" dirty="0">
                <a:solidFill>
                  <a:schemeClr val="tx1"/>
                </a:solidFill>
              </a:rPr>
              <a:t>”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3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amaçla zaman zaman Mekke dışına ticaret</a:t>
            </a:r>
          </a:p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yolculuklarına çıkmıştır.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1"/>
            <a:ext cx="761565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1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Peygamberimiz (s.a.v.) eşleriyle iyi geçinirdi. Onlarla zaman zaman şakalaşırdı. Örneğin, bir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keresinde Hz. Aişe (r.a.) ile yarış yapmış ve yarışı Hz. Aişe (r.a.) kazanmıştı.</a:t>
            </a:r>
            <a:endParaRPr lang="tr-TR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2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Aradan bir süre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geçince tekrar yarış yaptılar. Biraz kilo alan Hz. Aişe (r.a.) bu yarışı kaybetti. Bunun üzerine Hz.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Peygamber (s.a.v.), “Bu, önceki yarışın karşılığıdır.” diyerek onunla şakalaştı</a:t>
            </a:r>
            <a:r>
              <a:rPr lang="tr-TR" sz="3600" b="1" dirty="0" smtClean="0">
                <a:solidFill>
                  <a:srgbClr val="00B050"/>
                </a:solidFill>
              </a:rPr>
              <a:t>.</a:t>
            </a:r>
            <a:endParaRPr lang="tr-TR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7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Hz. Muhammed (s.a.v.), ev işlerinin yapılmasına yardım ederdi. Kendi işini kendisi görmeye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önem verir, ailede işlerin kadınlara yüklenmesini hoş görmezdi. </a:t>
            </a:r>
            <a:endParaRPr lang="tr-TR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1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00B050"/>
                </a:solidFill>
              </a:rPr>
              <a:t>Hz. Aişe (r.a.), kendisine </a:t>
            </a:r>
            <a:r>
              <a:rPr lang="tr-TR" sz="4000" b="1" dirty="0" smtClean="0">
                <a:solidFill>
                  <a:srgbClr val="00B050"/>
                </a:solidFill>
              </a:rPr>
              <a:t>sorulan “Resulullah </a:t>
            </a:r>
            <a:r>
              <a:rPr lang="tr-TR" sz="4000" b="1" dirty="0">
                <a:solidFill>
                  <a:srgbClr val="00B050"/>
                </a:solidFill>
              </a:rPr>
              <a:t>evinde neler yapardı?” sorusuna şu cevabı vermiştir: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8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00B050"/>
                </a:solidFill>
              </a:rPr>
              <a:t>“O, herkes gibi bir insandı.</a:t>
            </a:r>
          </a:p>
          <a:p>
            <a:r>
              <a:rPr lang="tr-TR" sz="4000" b="1" dirty="0">
                <a:solidFill>
                  <a:srgbClr val="00B050"/>
                </a:solidFill>
              </a:rPr>
              <a:t>Elbisesini temizler, koyunları sağar ve kendi ihtiyaçlarını kendisi görürdü.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0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609600" y="8382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Calibri"/>
              </a:rPr>
              <a:t>BİR EŞ OLARAK HZ.MUHAMMED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62" y="2286001"/>
            <a:ext cx="7628061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9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40" y="2590800"/>
            <a:ext cx="7219859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0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00B050"/>
                </a:solidFill>
              </a:rPr>
              <a:t>Peygamber Efendimiz Hz. Muhammed (s.a.v.), aile bireylerine her zaman sevgiyle </a:t>
            </a:r>
            <a:r>
              <a:rPr lang="tr-TR" sz="4000" b="1" dirty="0" smtClean="0">
                <a:solidFill>
                  <a:srgbClr val="00B050"/>
                </a:solidFill>
              </a:rPr>
              <a:t>yaklaşmıştır. Onlarla </a:t>
            </a:r>
            <a:r>
              <a:rPr lang="tr-TR" sz="4000" b="1" dirty="0">
                <a:solidFill>
                  <a:srgbClr val="00B050"/>
                </a:solidFill>
              </a:rPr>
              <a:t>ilgilenmiş, ailesinin ihtiyaçlarını karşılamak için elinden gelen çabayı göstermiştir.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3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00B050"/>
                </a:solidFill>
              </a:rPr>
              <a:t>Peygamberimiz (s.a.v.) hem oğullarını hem de kızlarını çok sevmiştir. Ancak Kâsım, Abdullah ve İbrahim henüz çocuk yaşlardayken vefat etmiştir. 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6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 hayatındaki başarısı, üstün ahlakı, dürüst ve güvenilir </a:t>
            </a:r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oluşu, Hz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Muhammed’in (s.a.v.) Mekke’de iyice tanınmasını sağlamıştır.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5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00B050"/>
                </a:solidFill>
              </a:rPr>
              <a:t>Hz. Muhammed (s.a.v.), onların</a:t>
            </a:r>
          </a:p>
          <a:p>
            <a:r>
              <a:rPr lang="tr-TR" sz="4000" b="1" dirty="0">
                <a:solidFill>
                  <a:srgbClr val="00B050"/>
                </a:solidFill>
              </a:rPr>
              <a:t>vefatından büyük bir üzüntü duymuş ve ağlamıştır.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7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00B050"/>
                </a:solidFill>
              </a:rPr>
              <a:t>Sevgili Peygamberimiz (s.a.v.), kızı Hz. Fâtıma’yı (r.a.) çok severdi. Hz. Fâtıma (r.a.) yanına</a:t>
            </a:r>
          </a:p>
          <a:p>
            <a:r>
              <a:rPr lang="tr-TR" sz="4000" b="1" dirty="0">
                <a:solidFill>
                  <a:srgbClr val="00B050"/>
                </a:solidFill>
              </a:rPr>
              <a:t>geldiğinde ayağa kalkar, onu öper ve yanına oturturdu.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Peygamberimiz (s.a.v.), torunları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Hz. Hasan (r.a.) ve Hz. Hüseyin’e (r.a.) de büyük bir sevgi beslerdi. Onları sırtına alır ve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torunlarıyla oynardı. Peygamber Efendimiz (s.a.v.), çocukları arasında ayrım yapmazdı.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9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Hz. Muhammed </a:t>
            </a:r>
            <a:r>
              <a:rPr lang="tr-TR" sz="3600" b="1" dirty="0">
                <a:solidFill>
                  <a:srgbClr val="0070C0"/>
                </a:solidFill>
              </a:rPr>
              <a:t>(s.a.v.), aile bireylerinin hepsiyle yakından ilgilenirdi. Çocukları arasında </a:t>
            </a:r>
            <a:r>
              <a:rPr lang="tr-TR" sz="3600" b="1" dirty="0" smtClean="0">
                <a:solidFill>
                  <a:srgbClr val="0070C0"/>
                </a:solidFill>
              </a:rPr>
              <a:t>küçük, büyük</a:t>
            </a:r>
            <a:r>
              <a:rPr lang="tr-TR" sz="3600" b="1" dirty="0">
                <a:solidFill>
                  <a:srgbClr val="0070C0"/>
                </a:solidFill>
              </a:rPr>
              <a:t>, kız ya da erkek ayrımı yapmazdı. Onların her birine değer verirdi.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7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Mekkeli gençlerden biri olan Ebu’l-As, Peygamberimizin (s.a.v.) kızı Zeynep’le (r.a.) evlenmek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istemiş, düşüncesini Hz. Muhammed’e (s.a.v.) bildirmiştir. O da böylesi önemli bir konuda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önce kızının fikrini almıştır.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8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Hz. Zeynep (r.a.), kendisine yapılan evlilik teklifini uygun görmüş,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Peygamberimiz (s.a.v.) de Ebu’l-As’a olumlu cevap vermiştir. Hz. Ali (r.a.) ve Hz. Fâtıma’nın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(r.a.) evliliğinde de Peygamberimiz (s.a.v.) aynı şekilde davranmıştır</a:t>
            </a:r>
            <a:r>
              <a:rPr lang="tr-TR" sz="3600" b="1" dirty="0" smtClean="0">
                <a:solidFill>
                  <a:srgbClr val="0070C0"/>
                </a:solidFill>
              </a:rPr>
              <a:t>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5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Hz. Ali (r.a.), Hz. Fâtıma (r.a.) ile evlenmek istediğini Peygamberimize (s.a.v.) söylemişti.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Hz. Peygamber (s.a.v.) de kızı Fâtıma’ya (r.a.) bu durumu iletmiştir.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5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Hz. Fâtıma’nın (r.a.)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olumsuz görüş bildirmeyip kabul etmesi üzerine Peygamberimiz (s.a.v.) de Hz. Ali (r.a.) ile kızı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Fâtıma’yı (r.a.) evlendirmiştir</a:t>
            </a:r>
            <a:r>
              <a:rPr lang="tr-TR" sz="3600" b="1" dirty="0" smtClean="0">
                <a:solidFill>
                  <a:srgbClr val="0070C0"/>
                </a:solidFill>
              </a:rPr>
              <a:t>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6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Peygamber Efendimiz (s.a.v.), bir yolculuğa çıkacağı zaman en son Hz. Fâtıma’nın (r.a</a:t>
            </a:r>
            <a:r>
              <a:rPr lang="tr-TR" sz="3600" b="1" dirty="0" smtClean="0">
                <a:solidFill>
                  <a:srgbClr val="0070C0"/>
                </a:solidFill>
              </a:rPr>
              <a:t>.) yanına </a:t>
            </a:r>
            <a:r>
              <a:rPr lang="tr-TR" sz="3600" b="1" dirty="0">
                <a:solidFill>
                  <a:srgbClr val="0070C0"/>
                </a:solidFill>
              </a:rPr>
              <a:t>uğrar, onunla vedalaşırdı. Bir seferden döndüğü zaman da yine ilk olarak kızına </a:t>
            </a:r>
            <a:r>
              <a:rPr lang="tr-TR" sz="3600" b="1" dirty="0" smtClean="0">
                <a:solidFill>
                  <a:srgbClr val="0070C0"/>
                </a:solidFill>
              </a:rPr>
              <a:t>uğrar, onunla </a:t>
            </a:r>
            <a:r>
              <a:rPr lang="tr-TR" sz="3600" b="1" dirty="0">
                <a:solidFill>
                  <a:srgbClr val="0070C0"/>
                </a:solidFill>
              </a:rPr>
              <a:t>görüşüp sohbet ederdi. Çünkü o, evlatlarını çok severdi.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5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Hz. Muhammed (s.a.v.), çocuklarını çok severdi. Oğlu İbrahim doğduğunda çok sevinmiş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ve “Bu gece bir oğlum oldu. Ona, atam İbrahim’in adını verdim.” diyerek mutluluğunu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ifade etmiştir</a:t>
            </a:r>
            <a:r>
              <a:rPr lang="tr-TR" sz="3600" b="1" dirty="0" smtClean="0">
                <a:solidFill>
                  <a:srgbClr val="0070C0"/>
                </a:solidFill>
              </a:rPr>
              <a:t>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Böylece o, kısa zamanda</a:t>
            </a:r>
          </a:p>
          <a:p>
            <a:r>
              <a:rPr lang="tr-T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herkes tarafından sevilen ve saygı duyulan bir insan olmuştur.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70C0"/>
                </a:solidFill>
              </a:rPr>
              <a:t>Peygamberimiz (s.a.v.), doğumunun yedinci gününde oğlu için </a:t>
            </a:r>
            <a:r>
              <a:rPr lang="tr-TR" sz="3600" b="1" dirty="0">
                <a:solidFill>
                  <a:srgbClr val="FF0000"/>
                </a:solidFill>
              </a:rPr>
              <a:t>akika </a:t>
            </a:r>
            <a:r>
              <a:rPr lang="tr-TR" sz="3600" b="1" dirty="0" smtClean="0">
                <a:solidFill>
                  <a:srgbClr val="FF0000"/>
                </a:solidFill>
              </a:rPr>
              <a:t>kurbanı </a:t>
            </a:r>
            <a:r>
              <a:rPr lang="tr-TR" sz="3600" b="1" dirty="0" smtClean="0">
                <a:solidFill>
                  <a:srgbClr val="0070C0"/>
                </a:solidFill>
              </a:rPr>
              <a:t>kesmiştir</a:t>
            </a:r>
            <a:r>
              <a:rPr lang="tr-TR" sz="3600" b="1" dirty="0">
                <a:solidFill>
                  <a:srgbClr val="0070C0"/>
                </a:solidFill>
              </a:rPr>
              <a:t>.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8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rId4" action="ppaction://hlinksldjump"/>
          </p:cNvPr>
          <p:cNvSpPr/>
          <p:nvPr/>
        </p:nvSpPr>
        <p:spPr>
          <a:xfrm flipH="1">
            <a:off x="734487" y="838200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BİR BABA OLARAK HZ.MUHAMMED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87" y="1798436"/>
            <a:ext cx="6012625" cy="359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0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Peygamberimiz (s.a.v.), çocuklarını olduğu gibi torunlarını da çok severdi. Onlara her zaman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şefkat ve merhametle yaklaşırdı. Onların istediği şeyleri yapmaya, dileklerini yerine getirmeye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çalışırdı.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4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Torunlarıyla yakından ilgilenir, onları sırtına alır ve kendileriyle oynardı. </a:t>
            </a:r>
            <a:r>
              <a:rPr lang="tr-TR" sz="3600" b="1" dirty="0" smtClean="0">
                <a:solidFill>
                  <a:srgbClr val="7030A0"/>
                </a:solidFill>
              </a:rPr>
              <a:t>Allah Resulü </a:t>
            </a:r>
            <a:r>
              <a:rPr lang="tr-TR" sz="3600" b="1" dirty="0">
                <a:solidFill>
                  <a:srgbClr val="7030A0"/>
                </a:solidFill>
              </a:rPr>
              <a:t>(s.a.v.), çocukları arasında olduğu gibi torunları arasında da büyük, küçük, kız, </a:t>
            </a:r>
            <a:r>
              <a:rPr lang="tr-TR" sz="3600" b="1" dirty="0" smtClean="0">
                <a:solidFill>
                  <a:srgbClr val="7030A0"/>
                </a:solidFill>
              </a:rPr>
              <a:t>erkek ayrımı </a:t>
            </a:r>
            <a:r>
              <a:rPr lang="tr-TR" sz="3600" b="1" dirty="0">
                <a:solidFill>
                  <a:srgbClr val="7030A0"/>
                </a:solidFill>
              </a:rPr>
              <a:t>yapmazdı.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3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Peygamberimiz (s.a.v.), çocuklarından birine bir giysi aldığı zaman </a:t>
            </a:r>
            <a:r>
              <a:rPr lang="tr-TR" sz="3600" b="1" dirty="0" smtClean="0">
                <a:solidFill>
                  <a:srgbClr val="7030A0"/>
                </a:solidFill>
              </a:rPr>
              <a:t>diğerlerini ayırmaz</a:t>
            </a:r>
            <a:r>
              <a:rPr lang="tr-TR" sz="3600" b="1" dirty="0">
                <a:solidFill>
                  <a:srgbClr val="7030A0"/>
                </a:solidFill>
              </a:rPr>
              <a:t>, onlara da ihtiyaçları olan bir şeyler alırdı. O, aile bireyleri arasında eşitliğe </a:t>
            </a:r>
            <a:r>
              <a:rPr lang="tr-TR" sz="3600" b="1" dirty="0" smtClean="0">
                <a:solidFill>
                  <a:srgbClr val="7030A0"/>
                </a:solidFill>
              </a:rPr>
              <a:t>önem verirdi</a:t>
            </a:r>
            <a:r>
              <a:rPr lang="tr-TR" sz="3600" b="1" dirty="0">
                <a:solidFill>
                  <a:srgbClr val="7030A0"/>
                </a:solidFill>
              </a:rPr>
              <a:t>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Hz. Peygamber (s.a.v.), kızı Fâtıma’nın (r.a.) çocukları Hasan (r.a.) ve Hüseyin’i (r.a.) çok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severdi. Onlardan birini kucağına aldığında diğerini de unutmazdı. Torunlarının her ikisine de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sevgisini açıkça gösterirdi.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8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309811"/>
            <a:ext cx="66770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8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Hz. Muhammed (s.a.v.), torunlarıyla yakından ilgilenirdi. Peygamberimiz (s.a.v.) torunları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doğunca çok sevinmiş, onların adını bizzat kendisi koymuştur. Torunları doğunca onların sağ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kulağına ezan, sol kulağına kamet okumuştur.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4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Torunları dünyaya gelince onların saçlarını </a:t>
            </a:r>
            <a:r>
              <a:rPr lang="tr-TR" sz="3600" b="1" dirty="0" smtClean="0">
                <a:solidFill>
                  <a:srgbClr val="7030A0"/>
                </a:solidFill>
              </a:rPr>
              <a:t>tıraş etmiş</a:t>
            </a:r>
            <a:r>
              <a:rPr lang="tr-TR" sz="3600" b="1" dirty="0">
                <a:solidFill>
                  <a:srgbClr val="7030A0"/>
                </a:solidFill>
              </a:rPr>
              <a:t>, saçlarının ağırlığınca gümüşü sadaka olarak vermiştir. Torunları olduğu için </a:t>
            </a:r>
            <a:r>
              <a:rPr lang="tr-TR" sz="3600" b="1" dirty="0" smtClean="0">
                <a:solidFill>
                  <a:srgbClr val="7030A0"/>
                </a:solidFill>
              </a:rPr>
              <a:t>Allah’a (c.c</a:t>
            </a:r>
            <a:r>
              <a:rPr lang="tr-TR" sz="3600" b="1" dirty="0">
                <a:solidFill>
                  <a:srgbClr val="7030A0"/>
                </a:solidFill>
              </a:rPr>
              <a:t>.) şükretmiş ve onlar için akika kurbanı kesmiştir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5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Hz. Peygamber (s.a.v.) bir gün camide konuşma yaparken torunu Hz. Hasan’ın (r.a.) tökezleyip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düştüğünü gördü. Bunun üzerine hemen yerinden kalkıp torununu kaldırdı ve </a:t>
            </a:r>
            <a:r>
              <a:rPr lang="tr-TR" sz="3600" b="1" dirty="0" smtClean="0">
                <a:solidFill>
                  <a:srgbClr val="7030A0"/>
                </a:solidFill>
              </a:rPr>
              <a:t>onu kucağına aldı.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6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Muhammed’in (s.a.v.) güzel ahlaklı, çalışkan, dürüst bir insan olduğunu duyan Hz.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Hatice (r.a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ona birlikte ticaret yapma teklifinde bulunmuştur.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8450"/>
            <a:ext cx="7535740" cy="384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rgbClr val="7030A0"/>
                </a:solidFill>
              </a:rPr>
              <a:t>Bir gün torunları Hz. Hasan (r.a.) ve Hz. Hüseyin (r.a.), Peygamberimizden (s.a.v.) su </a:t>
            </a:r>
            <a:r>
              <a:rPr lang="tr-TR" sz="3200" b="1" dirty="0" smtClean="0">
                <a:solidFill>
                  <a:srgbClr val="7030A0"/>
                </a:solidFill>
              </a:rPr>
              <a:t>isterler. Bunun </a:t>
            </a:r>
            <a:r>
              <a:rPr lang="tr-TR" sz="3200" b="1" dirty="0">
                <a:solidFill>
                  <a:srgbClr val="7030A0"/>
                </a:solidFill>
              </a:rPr>
              <a:t>üzerine Hz. Muhammed (s.a.v.) önce Hz. Hasan’a (r.a.) sonra da Hz. </a:t>
            </a:r>
            <a:r>
              <a:rPr lang="tr-TR" sz="3200" b="1" dirty="0" smtClean="0">
                <a:solidFill>
                  <a:srgbClr val="7030A0"/>
                </a:solidFill>
              </a:rPr>
              <a:t>Hüseyin’e su </a:t>
            </a:r>
            <a:r>
              <a:rPr lang="tr-TR" sz="3200" b="1" dirty="0">
                <a:solidFill>
                  <a:srgbClr val="7030A0"/>
                </a:solidFill>
              </a:rPr>
              <a:t>verir. Bu durumu gören Hz. Fâtıma </a:t>
            </a:r>
            <a:r>
              <a:rPr lang="tr-TR" sz="3200" b="1" dirty="0" smtClean="0">
                <a:solidFill>
                  <a:srgbClr val="7030A0"/>
                </a:solidFill>
              </a:rPr>
              <a:t>babasının </a:t>
            </a:r>
            <a:r>
              <a:rPr lang="tr-TR" sz="3200" b="1" dirty="0">
                <a:solidFill>
                  <a:srgbClr val="7030A0"/>
                </a:solidFill>
              </a:rPr>
              <a:t>Hz. Hasan’ı (r.a.) daha çok </a:t>
            </a:r>
            <a:r>
              <a:rPr lang="tr-TR" sz="3200" b="1" dirty="0" smtClean="0">
                <a:solidFill>
                  <a:srgbClr val="7030A0"/>
                </a:solidFill>
              </a:rPr>
              <a:t>sevdiğini düşünür</a:t>
            </a:r>
            <a:endParaRPr lang="tr-TR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7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Fakat Peygamberimiz (s.a.v.) önce Hz. Hasan’ın (r.a.) su istediğini, bu </a:t>
            </a:r>
            <a:r>
              <a:rPr lang="tr-TR" sz="3600" b="1" dirty="0" smtClean="0">
                <a:solidFill>
                  <a:srgbClr val="7030A0"/>
                </a:solidFill>
              </a:rPr>
              <a:t>nedenle de </a:t>
            </a:r>
            <a:r>
              <a:rPr lang="tr-TR" sz="3600" b="1" dirty="0">
                <a:solidFill>
                  <a:srgbClr val="7030A0"/>
                </a:solidFill>
              </a:rPr>
              <a:t>suyu önce ona verdiğini belirtir.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3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Hz. Muhammed (s.a.v.), torunları Hasan (r.a.) ve Hüseyin’i (r.a.) korur ve gözetirdi. </a:t>
            </a:r>
            <a:r>
              <a:rPr lang="tr-TR" sz="3600" b="1" dirty="0" smtClean="0">
                <a:solidFill>
                  <a:srgbClr val="7030A0"/>
                </a:solidFill>
              </a:rPr>
              <a:t>Onlara en </a:t>
            </a:r>
            <a:r>
              <a:rPr lang="tr-TR" sz="3600" b="1" dirty="0">
                <a:solidFill>
                  <a:srgbClr val="7030A0"/>
                </a:solidFill>
              </a:rPr>
              <a:t>küçük bir zarar gelmesini bile istemezdi. Onlar için sık sık dua ederdi.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rgbClr val="7030A0"/>
                </a:solidFill>
              </a:rPr>
              <a:t>Peygamberimiz (s.a.v.) bir gün torunları Hasan (r.a.) ve Hüseyin’i (r.a.) iki omzuna </a:t>
            </a:r>
            <a:r>
              <a:rPr lang="tr-TR" sz="3200" b="1" dirty="0" smtClean="0">
                <a:solidFill>
                  <a:srgbClr val="7030A0"/>
                </a:solidFill>
              </a:rPr>
              <a:t>oturtmuş hâlde </a:t>
            </a:r>
            <a:r>
              <a:rPr lang="tr-TR" sz="3200" b="1" dirty="0">
                <a:solidFill>
                  <a:srgbClr val="7030A0"/>
                </a:solidFill>
              </a:rPr>
              <a:t>ensardan bir topluluğun sohbet meclisine girmişti. Bunu gören sahabiler, “Atınız</a:t>
            </a:r>
          </a:p>
          <a:p>
            <a:r>
              <a:rPr lang="tr-TR" sz="3200" b="1" dirty="0">
                <a:solidFill>
                  <a:srgbClr val="7030A0"/>
                </a:solidFill>
              </a:rPr>
              <a:t>ne kadar güzelmiş!” diye şaka yapmaktan kendilerini alamamışlardı.</a:t>
            </a:r>
            <a:endParaRPr lang="tr-TR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7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7030A0"/>
                </a:solidFill>
              </a:rPr>
              <a:t>Her ne kadar oradakiler,</a:t>
            </a:r>
          </a:p>
          <a:p>
            <a:r>
              <a:rPr lang="tr-TR" sz="4000" b="1" dirty="0">
                <a:solidFill>
                  <a:srgbClr val="7030A0"/>
                </a:solidFill>
              </a:rPr>
              <a:t>Hasan (r.a.) ve Hüseyin’e (r.a.) hitap etmişseler de Hz. Peygamber (s.a.v.), “Onlar da ne </a:t>
            </a:r>
            <a:r>
              <a:rPr lang="tr-TR" sz="4000" b="1" dirty="0" smtClean="0">
                <a:solidFill>
                  <a:srgbClr val="7030A0"/>
                </a:solidFill>
              </a:rPr>
              <a:t>iyi binicidirler</a:t>
            </a:r>
            <a:r>
              <a:rPr lang="tr-TR" sz="4000" b="1" dirty="0">
                <a:solidFill>
                  <a:srgbClr val="7030A0"/>
                </a:solidFill>
              </a:rPr>
              <a:t>!” diye şakayla karşılık vermişti</a:t>
            </a:r>
            <a:r>
              <a:rPr lang="tr-TR" sz="4000" b="1" dirty="0" smtClean="0">
                <a:solidFill>
                  <a:srgbClr val="7030A0"/>
                </a:solidFill>
              </a:rPr>
              <a:t>.</a:t>
            </a:r>
            <a:endParaRPr lang="tr-T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7030A0"/>
                </a:solidFill>
              </a:rPr>
              <a:t>Hz. Muhammed (s.a.v.), kızı Zeynep’in (r.a.) çocuğu olan Ümame’yi de çok severdi. Onu</a:t>
            </a:r>
          </a:p>
          <a:p>
            <a:r>
              <a:rPr lang="tr-TR" sz="4000" b="1" dirty="0">
                <a:solidFill>
                  <a:srgbClr val="7030A0"/>
                </a:solidFill>
              </a:rPr>
              <a:t>omzuna alır, gezdirirdi. Bir keresinde torunu Ümame omzunda olduğu hâlde Mescid-i </a:t>
            </a:r>
            <a:r>
              <a:rPr lang="tr-TR" sz="4000" b="1" dirty="0" smtClean="0">
                <a:solidFill>
                  <a:srgbClr val="7030A0"/>
                </a:solidFill>
              </a:rPr>
              <a:t>Nebi’ye gelmişti</a:t>
            </a:r>
            <a:r>
              <a:rPr lang="tr-TR" sz="4000" b="1" dirty="0">
                <a:solidFill>
                  <a:srgbClr val="7030A0"/>
                </a:solidFill>
              </a:rPr>
              <a:t>.</a:t>
            </a:r>
            <a:endParaRPr lang="tr-T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7030A0"/>
                </a:solidFill>
              </a:rPr>
              <a:t>Ümame sırtında olduğu hâlde sahabilerine namaz kıldırmıştı. Namaz kıldırırken rükû</a:t>
            </a:r>
          </a:p>
          <a:p>
            <a:r>
              <a:rPr lang="tr-TR" sz="4000" b="1" dirty="0">
                <a:solidFill>
                  <a:srgbClr val="7030A0"/>
                </a:solidFill>
              </a:rPr>
              <a:t>ve secdeye gittiğinde onu yere bırakmış, ayağa kalktığında ise tekrar omzuna almıştı. Bu </a:t>
            </a:r>
            <a:r>
              <a:rPr lang="tr-TR" sz="4000" b="1" dirty="0" smtClean="0">
                <a:solidFill>
                  <a:srgbClr val="7030A0"/>
                </a:solidFill>
              </a:rPr>
              <a:t>şekilde namazı </a:t>
            </a:r>
            <a:r>
              <a:rPr lang="tr-TR" sz="4000" b="1" dirty="0">
                <a:solidFill>
                  <a:srgbClr val="7030A0"/>
                </a:solidFill>
              </a:rPr>
              <a:t>tamamlamıştı</a:t>
            </a:r>
            <a:r>
              <a:rPr lang="tr-TR" sz="4000" b="1" dirty="0" smtClean="0">
                <a:solidFill>
                  <a:srgbClr val="7030A0"/>
                </a:solidFill>
              </a:rPr>
              <a:t>.</a:t>
            </a:r>
            <a:endParaRPr lang="tr-T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8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rId4" action="ppaction://hlinksldjump"/>
          </p:cNvPr>
          <p:cNvSpPr/>
          <p:nvPr/>
        </p:nvSpPr>
        <p:spPr>
          <a:xfrm flipH="1">
            <a:off x="779374" y="838200"/>
            <a:ext cx="383751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96000">
                <a:srgbClr val="1F497D">
                  <a:lumMod val="60000"/>
                  <a:lumOff val="40000"/>
                </a:srgbClr>
              </a:gs>
              <a:gs pos="0">
                <a:srgbClr val="1F497D">
                  <a:lumMod val="40000"/>
                  <a:lumOff val="60000"/>
                </a:srgbClr>
              </a:gs>
              <a:gs pos="70000">
                <a:srgbClr val="1F497D">
                  <a:lumMod val="60000"/>
                  <a:lumOff val="40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BİR DEDE OLARAK HZ.MUHAMMED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09" y="2209800"/>
            <a:ext cx="7612691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2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>
            <a:hlinkClick r:id="" action="ppaction://hlinkshowjump?jump=firs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a Dön"/>
          <p:cNvSpPr txBox="1"/>
          <p:nvPr/>
        </p:nvSpPr>
        <p:spPr>
          <a:xfrm>
            <a:off x="7376711" y="24298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Başa Dön</a:t>
            </a:r>
            <a:endParaRPr lang="en-US" sz="1400" dirty="0"/>
          </a:p>
        </p:txBody>
      </p:sp>
      <p:sp>
        <p:nvSpPr>
          <p:cNvPr id="14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6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143000"/>
            <a:ext cx="2998304" cy="304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62600" y="1047690"/>
            <a:ext cx="316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Elephant" panose="02020904090505020303" pitchFamily="18" charset="0"/>
              </a:rPr>
              <a:t>Hazırlayan Yasin Serçe</a:t>
            </a:r>
            <a:endParaRPr lang="tr-TR" sz="2000" dirty="0">
              <a:latin typeface="Elephant" panose="020209040905050203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6705600" cy="1676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3" y="1600200"/>
            <a:ext cx="2262327" cy="2262327"/>
          </a:xfrm>
          <a:prstGeom prst="rect">
            <a:avLst/>
          </a:prstGeom>
        </p:spPr>
      </p:pic>
      <p:sp>
        <p:nvSpPr>
          <p:cNvPr id="17" name="Folded Corner 14">
            <a:hlinkClick r:id="rId6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2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(s.a.v.) bu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teklifi kabul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etmiştir. Mekke’nin zengin ve saygın kadınlarından olan Hz. Hatice (r.a.), birlikte çalıştığı</a:t>
            </a:r>
          </a:p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dönemde Hz. Muhammed’i (s.a.v.) daha yakından tanıma imkânı bulmuştur.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Peygamberimizin kişiliğine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dürüstlüğüne hayran kalmış, onunla evlenmek istediğini kendisine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iletmiştir. Hz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</a:p>
          <a:p>
            <a:pPr algn="just"/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hammed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de bu isteği olumlu karşılamıştır. Onlar,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büyüklerinin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onayıyla</a:t>
            </a:r>
          </a:p>
          <a:p>
            <a:pPr algn="just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evlenmişlerdir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(s.a.v.) ile Hz. Hatice (r.a.),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büyüklerinin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onayıyla evlenmeye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 verdiler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859076" y="886216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HZ.MUHAMMED EVLİLİĞİ VE ÇOCUKLARI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iamte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tic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2438</Words>
  <Application>Microsoft Office PowerPoint</Application>
  <PresentationFormat>Ekran Gösterisi (4:3)</PresentationFormat>
  <Paragraphs>456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69</vt:i4>
      </vt:variant>
    </vt:vector>
  </HeadingPairs>
  <TitlesOfParts>
    <vt:vector size="72" baseType="lpstr">
      <vt:lpstr>Aniamted Layout</vt:lpstr>
      <vt:lpstr>static layout</vt:lpstr>
      <vt:lpstr>1_Back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www.dindersindeyiz.net</dc:title>
  <dc:creator>www.dindersindeyiz.net</dc:creator>
  <cp:lastModifiedBy>win7starter</cp:lastModifiedBy>
  <cp:revision>96</cp:revision>
  <dcterms:created xsi:type="dcterms:W3CDTF">2011-11-16T15:29:23Z</dcterms:created>
  <dcterms:modified xsi:type="dcterms:W3CDTF">2019-01-22T12:18:03Z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58D7CE73-D770-423D-AB01-A9C75F74CA50</vt:lpwstr>
  </property>
  <property fmtid="{D5CDD505-2E9C-101B-9397-08002B2CF9AE}" pid="3" name="ArticulatePath">
    <vt:lpwstr>Not defteri-yazılı şablon</vt:lpwstr>
  </property>
</Properties>
</file>