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1" r:id="rId4"/>
    <p:sldId id="258" r:id="rId5"/>
    <p:sldId id="309" r:id="rId6"/>
    <p:sldId id="318" r:id="rId7"/>
    <p:sldId id="319" r:id="rId8"/>
    <p:sldId id="310" r:id="rId9"/>
    <p:sldId id="320" r:id="rId10"/>
    <p:sldId id="316" r:id="rId11"/>
    <p:sldId id="311" r:id="rId12"/>
    <p:sldId id="321" r:id="rId13"/>
    <p:sldId id="317" r:id="rId14"/>
    <p:sldId id="312" r:id="rId15"/>
    <p:sldId id="322" r:id="rId16"/>
    <p:sldId id="313" r:id="rId17"/>
    <p:sldId id="314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08" r:id="rId40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60"/>
  </p:normalViewPr>
  <p:slideViewPr>
    <p:cSldViewPr>
      <p:cViewPr>
        <p:scale>
          <a:sx n="76" d="100"/>
          <a:sy n="76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ge_turn_2010.mo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447800" y="3292475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1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197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2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7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9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79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1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923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05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34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0" y="2905125"/>
            <a:ext cx="9144000" cy="1828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62077"/>
            <a:ext cx="75438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70100"/>
            <a:ext cx="64008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62077"/>
            <a:ext cx="7543800" cy="708025"/>
          </a:xfrm>
        </p:spPr>
        <p:txBody>
          <a:bodyPr anchor="b">
            <a:noAutofit/>
          </a:bodyPr>
          <a:lstStyle>
            <a:lvl1pPr algn="ctr">
              <a:defRPr sz="33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70100"/>
            <a:ext cx="6400800" cy="4572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13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5725"/>
            <a:ext cx="83058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4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bg>
      <p:bgPr>
        <a:gradFill>
          <a:gsLst>
            <a:gs pos="0">
              <a:schemeClr val="accent1">
                <a:lumMod val="90000"/>
                <a:lumOff val="10000"/>
              </a:schemeClr>
            </a:gs>
            <a:gs pos="100000">
              <a:schemeClr val="accent1">
                <a:lumMod val="6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5725"/>
            <a:ext cx="8305800" cy="990600"/>
          </a:xfrm>
        </p:spPr>
        <p:txBody>
          <a:bodyPr/>
          <a:lstStyle>
            <a:lvl1pPr algn="ctr"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19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49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3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23825"/>
            <a:ext cx="7315200" cy="5979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419600"/>
          </a:xfrm>
        </p:spPr>
        <p:txBody>
          <a:bodyPr>
            <a:normAutofit/>
          </a:bodyPr>
          <a:lstStyle>
            <a:lvl1pPr marL="128588" indent="-128588">
              <a:buFont typeface="Arial" pitchFamily="34" charset="0"/>
              <a:buChar char="•"/>
              <a:defRPr sz="1800"/>
            </a:lvl1pPr>
            <a:lvl2pPr marL="471488" indent="-128588">
              <a:buFont typeface="Arial" pitchFamily="34" charset="0"/>
              <a:buChar char="•"/>
              <a:defRPr sz="1500"/>
            </a:lvl2pPr>
            <a:lvl3pPr marL="814388" indent="-128588">
              <a:buFont typeface="Arial" pitchFamily="34" charset="0"/>
              <a:buChar char="•"/>
              <a:defRPr sz="1350"/>
            </a:lvl3pPr>
            <a:lvl4pPr marL="1157288" indent="-128588">
              <a:buFont typeface="Arial" pitchFamily="34" charset="0"/>
              <a:buChar char="•"/>
              <a:defRPr sz="1200"/>
            </a:lvl4pPr>
            <a:lvl5pPr marL="1500188" indent="-128588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75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8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27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9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9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27E27-9A15-4E8A-8257-6EA5AA2E476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4F01-2A3A-40CE-A7AD-4272D8F2B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3400" y="-381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506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3429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6858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0287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371600" indent="0" algn="l" rtl="0" fontAlgn="base">
        <a:spcBef>
          <a:spcPct val="20000"/>
        </a:spcBef>
        <a:spcAft>
          <a:spcPct val="0"/>
        </a:spcAft>
        <a:buFontTx/>
        <a:buNone/>
        <a:defRPr sz="15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slide" Target="slide29.xml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hyperlink" Target="http://www.dindersindeyiz.net/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dersindeyiz.net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9000"/>
                <a:lumOff val="21000"/>
              </a:schemeClr>
            </a:gs>
            <a:gs pos="100000">
              <a:schemeClr val="tx1">
                <a:lumMod val="10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456656" y="1200090"/>
            <a:ext cx="4376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HZ </a:t>
            </a:r>
            <a:r>
              <a:rPr lang="tr-T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MUHAMMED VE AİLE HAYATI</a:t>
            </a:r>
            <a:endParaRPr lang="tr-T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10996" y="5867400"/>
            <a:ext cx="5522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u="sng" dirty="0" smtClean="0">
                <a:solidFill>
                  <a:srgbClr val="FFFF00"/>
                </a:solidFill>
              </a:rPr>
              <a:t>Lütfen gitmek istediğiniz konu başlığına tıklayınız…</a:t>
            </a:r>
            <a:endParaRPr lang="tr-TR" sz="1600" b="1" u="sng" dirty="0">
              <a:solidFill>
                <a:srgbClr val="FFFF00"/>
              </a:solidFill>
            </a:endParaRPr>
          </a:p>
        </p:txBody>
      </p:sp>
      <p:sp>
        <p:nvSpPr>
          <p:cNvPr id="13" name="Yan Başlık">
            <a:hlinkClick r:id="" action="ppaction://noaction"/>
          </p:cNvPr>
          <p:cNvSpPr/>
          <p:nvPr/>
        </p:nvSpPr>
        <p:spPr>
          <a:xfrm flipH="1">
            <a:off x="462419" y="569772"/>
            <a:ext cx="3837513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F79646">
                  <a:lumMod val="50000"/>
                </a:srgbClr>
              </a:gs>
              <a:gs pos="96000">
                <a:srgbClr val="F79646">
                  <a:lumMod val="75000"/>
                </a:srgbClr>
              </a:gs>
              <a:gs pos="0">
                <a:srgbClr val="F79646">
                  <a:lumMod val="60000"/>
                  <a:lumOff val="40000"/>
                </a:srgbClr>
              </a:gs>
              <a:gs pos="70000">
                <a:srgbClr val="F7964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/>
          <a:p>
            <a:pPr lvl="0" algn="ctr">
              <a:defRPr/>
            </a:pPr>
            <a:r>
              <a:rPr lang="tr-TR" sz="2800" b="1" kern="0" dirty="0" smtClean="0">
                <a:solidFill>
                  <a:prstClr val="white"/>
                </a:solidFill>
                <a:latin typeface="VAGRounded BT" panose="020F0702020204020204" pitchFamily="34" charset="0"/>
              </a:rPr>
              <a:t>5.SINIF 4.ÜNİTE</a:t>
            </a:r>
          </a:p>
        </p:txBody>
      </p:sp>
      <p:sp>
        <p:nvSpPr>
          <p:cNvPr id="4" name="Aşağı Ok Belirtme Çizgisi 3"/>
          <p:cNvSpPr/>
          <p:nvPr/>
        </p:nvSpPr>
        <p:spPr>
          <a:xfrm>
            <a:off x="5020327" y="569772"/>
            <a:ext cx="3352800" cy="2084528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154408" y="811072"/>
            <a:ext cx="30751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2.BÖLÜM</a:t>
            </a:r>
            <a:endParaRPr lang="tr-TR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Yan Başlık">
            <a:hlinkClick r:id="rId3" action="ppaction://hlinksldjump"/>
          </p:cNvPr>
          <p:cNvSpPr/>
          <p:nvPr/>
        </p:nvSpPr>
        <p:spPr>
          <a:xfrm flipH="1">
            <a:off x="4809595" y="29464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Yan Başlık">
            <a:hlinkClick r:id="rId4" action="ppaction://hlinksldjump"/>
          </p:cNvPr>
          <p:cNvSpPr/>
          <p:nvPr/>
        </p:nvSpPr>
        <p:spPr>
          <a:xfrm flipH="1">
            <a:off x="4799706" y="3810000"/>
            <a:ext cx="3794041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9BBB59">
                  <a:lumMod val="50000"/>
                </a:srgbClr>
              </a:gs>
              <a:gs pos="96000">
                <a:srgbClr val="9BBB59">
                  <a:lumMod val="75000"/>
                </a:srgbClr>
              </a:gs>
              <a:gs pos="0">
                <a:srgbClr val="9BBB59">
                  <a:lumMod val="60000"/>
                  <a:lumOff val="40000"/>
                </a:srgbClr>
              </a:gs>
              <a:gs pos="70000">
                <a:srgbClr val="9BBB59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HZ.HASAN VE HÜSEYİN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Yan Başlık">
            <a:hlinkClick r:id="rId5" action="ppaction://hlinksldjump"/>
          </p:cNvPr>
          <p:cNvSpPr/>
          <p:nvPr/>
        </p:nvSpPr>
        <p:spPr>
          <a:xfrm flipH="1">
            <a:off x="4877676" y="4648200"/>
            <a:ext cx="376302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KEVSER SURESİ VE ANLAMI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9" y="1752599"/>
            <a:ext cx="3837513" cy="399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25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87466"/>
            <a:ext cx="6781800" cy="4143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1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Muhammed’in Ailesinde İsraftan Kaçınılırdı.</a:t>
            </a: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4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Muhammed’in Ailesinde Öksüzler ve Yoksullar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Gözetilirdi.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7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 hadisinde Peygamberimiz </a:t>
            </a:r>
            <a:r>
              <a:rPr lang="tr-T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tr-T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Müslümanların evlerinin en hayırlısı, içinde yetime iyilik ve ikram edilen evdir. Müslümanların evlerinin en </a:t>
            </a:r>
            <a:r>
              <a:rPr lang="tr-T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kötüsü, içinde </a:t>
            </a:r>
            <a:r>
              <a:rPr lang="tr-T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yetime kötü davranılan evdir</a:t>
            </a:r>
            <a:r>
              <a:rPr lang="tr-TR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buyurmuştur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0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Muhammed (s.a.v.), başka bir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hadisinde ise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eşi Hz. Aişe’ye (r.a.) hitap ederek şöyle buyurmuştur:</a:t>
            </a:r>
          </a:p>
        </p:txBody>
      </p:sp>
      <p:sp>
        <p:nvSpPr>
          <p:cNvPr id="13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608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“Ey Aişe! Hiçbir zaman</a:t>
            </a:r>
          </a:p>
          <a:p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yoksul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muhtaç durumda olanı kapından boş çevirme. Verebileceğin tek bir 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hurma dahi </a:t>
            </a:r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olsa ona yardım et</a:t>
            </a:r>
            <a:r>
              <a:rPr lang="tr-T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tr-TR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1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b="1" dirty="0">
                <a:solidFill>
                  <a:srgbClr val="7030A0"/>
                </a:solidFill>
              </a:rPr>
              <a:t>Hz. Hasan (r.a.) ve Hz. Hüseyin (r.a.), Peygamberimizin (s.a.v.) sevgili torunlarıdır</a:t>
            </a:r>
            <a:r>
              <a:rPr lang="tr-TR" sz="3600" b="1" dirty="0" smtClean="0">
                <a:solidFill>
                  <a:srgbClr val="7030A0"/>
                </a:solidFill>
              </a:rPr>
              <a:t>.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b="1" dirty="0" smtClean="0">
                <a:solidFill>
                  <a:srgbClr val="7030A0"/>
                </a:solidFill>
              </a:rPr>
              <a:t>Hz. Hasan </a:t>
            </a:r>
            <a:r>
              <a:rPr lang="tr-TR" sz="3600" b="1" dirty="0">
                <a:solidFill>
                  <a:srgbClr val="7030A0"/>
                </a:solidFill>
              </a:rPr>
              <a:t>(r.a.), Hz. Ali (r.a) ile Hz. Fâtıma’nın (r.a.) büyük çocuğudur.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4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7030A0"/>
                </a:solidFill>
              </a:rPr>
              <a:t>Allah Resulü </a:t>
            </a:r>
            <a:r>
              <a:rPr lang="tr-TR" sz="3600" b="1" dirty="0" smtClean="0">
                <a:solidFill>
                  <a:srgbClr val="7030A0"/>
                </a:solidFill>
              </a:rPr>
              <a:t>Torununun</a:t>
            </a:r>
            <a:endParaRPr lang="tr-TR" sz="3600" b="1" dirty="0">
              <a:solidFill>
                <a:srgbClr val="7030A0"/>
              </a:solidFill>
            </a:endParaRPr>
          </a:p>
          <a:p>
            <a:r>
              <a:rPr lang="tr-TR" sz="3600" b="1" dirty="0">
                <a:solidFill>
                  <a:srgbClr val="7030A0"/>
                </a:solidFill>
              </a:rPr>
              <a:t>doğumuna çok sevinmiş, onun için akika kurbanı kesmiştir</a:t>
            </a:r>
            <a:r>
              <a:rPr lang="tr-TR" sz="3600" b="1" dirty="0" smtClean="0">
                <a:solidFill>
                  <a:srgbClr val="7030A0"/>
                </a:solidFill>
              </a:rPr>
              <a:t>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53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7030A0"/>
                </a:solidFill>
              </a:rPr>
              <a:t>Hz. Hasan (r.a.), </a:t>
            </a:r>
            <a:r>
              <a:rPr lang="tr-TR" sz="3600" b="1" dirty="0" smtClean="0">
                <a:solidFill>
                  <a:srgbClr val="7030A0"/>
                </a:solidFill>
              </a:rPr>
              <a:t>Sevgili Peygamberimizin </a:t>
            </a:r>
            <a:r>
              <a:rPr lang="tr-TR" sz="3600" b="1" dirty="0">
                <a:solidFill>
                  <a:srgbClr val="7030A0"/>
                </a:solidFill>
              </a:rPr>
              <a:t>(s.a.v.)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terbiyesi altında yetişmişti.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1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 smtClean="0">
                <a:solidFill>
                  <a:srgbClr val="7030A0"/>
                </a:solidFill>
              </a:rPr>
              <a:t>Hz. Ali’nin </a:t>
            </a:r>
            <a:r>
              <a:rPr lang="tr-TR" sz="3600" b="1" dirty="0">
                <a:solidFill>
                  <a:srgbClr val="7030A0"/>
                </a:solidFill>
              </a:rPr>
              <a:t>(r.a.) vefatından sonra halife olan Hz. Hasan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(r.a.), altı ay kadar halife olarak kaldıktan sonra hilafetten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çekilmiştir.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43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Muhammed’in Ailesinde Sevinçler ve Sıkıntılar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Paylaşılırdı.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22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FF0000"/>
                </a:solidFill>
              </a:rPr>
              <a:t>Hz. Hasan (r.a.), </a:t>
            </a:r>
            <a:r>
              <a:rPr lang="tr-TR" sz="3600" b="1" dirty="0">
                <a:solidFill>
                  <a:srgbClr val="7030A0"/>
                </a:solidFill>
              </a:rPr>
              <a:t>Peygamberimizin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(s.a.v.) mübarek soyunu günümüze kadar devam ettiren</a:t>
            </a:r>
          </a:p>
          <a:p>
            <a:r>
              <a:rPr lang="tr-TR" sz="3600" b="1" dirty="0">
                <a:solidFill>
                  <a:srgbClr val="7030A0"/>
                </a:solidFill>
              </a:rPr>
              <a:t>iki kişiden biridir.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00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FF0000"/>
                </a:solidFill>
              </a:rPr>
              <a:t>Hz. Hasan’ın (r.a.) soyundan </a:t>
            </a:r>
            <a:r>
              <a:rPr lang="tr-TR" sz="3600" b="1" dirty="0" smtClean="0">
                <a:solidFill>
                  <a:srgbClr val="FF0000"/>
                </a:solidFill>
              </a:rPr>
              <a:t>gelenlere, İslam </a:t>
            </a:r>
            <a:r>
              <a:rPr lang="tr-TR" sz="3600" b="1" dirty="0">
                <a:solidFill>
                  <a:srgbClr val="FF0000"/>
                </a:solidFill>
              </a:rPr>
              <a:t>kültüründe </a:t>
            </a:r>
            <a:r>
              <a:rPr lang="tr-TR" sz="3600" b="1" dirty="0" smtClean="0">
                <a:solidFill>
                  <a:srgbClr val="FF0000"/>
                </a:solidFill>
              </a:rPr>
              <a:t>“</a:t>
            </a:r>
            <a:r>
              <a:rPr lang="tr-TR" sz="3600" b="1" dirty="0" smtClean="0">
                <a:solidFill>
                  <a:srgbClr val="00B050"/>
                </a:solidFill>
              </a:rPr>
              <a:t>ŞERİF</a:t>
            </a:r>
            <a:r>
              <a:rPr lang="tr-TR" sz="3600" b="1" dirty="0" smtClean="0">
                <a:solidFill>
                  <a:srgbClr val="FF0000"/>
                </a:solidFill>
              </a:rPr>
              <a:t> ” </a:t>
            </a:r>
            <a:r>
              <a:rPr lang="tr-TR" sz="3600" b="1" dirty="0">
                <a:solidFill>
                  <a:srgbClr val="FF0000"/>
                </a:solidFill>
              </a:rPr>
              <a:t>denilmiştir. </a:t>
            </a:r>
            <a:r>
              <a:rPr lang="tr-TR" sz="3600" b="1" dirty="0" smtClean="0">
                <a:solidFill>
                  <a:srgbClr val="FF0000"/>
                </a:solidFill>
              </a:rPr>
              <a:t>Şerifler, Hz</a:t>
            </a:r>
            <a:r>
              <a:rPr lang="tr-TR" sz="3600" b="1" dirty="0">
                <a:solidFill>
                  <a:srgbClr val="FF0000"/>
                </a:solidFill>
              </a:rPr>
              <a:t>. Peygamber’in (s.a.v.) soyundan gelmeleri </a:t>
            </a:r>
            <a:r>
              <a:rPr lang="tr-TR" sz="3600" b="1" dirty="0" smtClean="0">
                <a:solidFill>
                  <a:srgbClr val="FF0000"/>
                </a:solidFill>
              </a:rPr>
              <a:t>sebebiyle Müslümanlardan </a:t>
            </a:r>
            <a:r>
              <a:rPr lang="tr-TR" sz="3600" b="1" dirty="0">
                <a:solidFill>
                  <a:srgbClr val="FF0000"/>
                </a:solidFill>
              </a:rPr>
              <a:t>her zaman ilgi, sevgi ve </a:t>
            </a:r>
            <a:r>
              <a:rPr lang="tr-TR" sz="3600" b="1" dirty="0" smtClean="0">
                <a:solidFill>
                  <a:srgbClr val="FF0000"/>
                </a:solidFill>
              </a:rPr>
              <a:t>saygı görmüşlerdir</a:t>
            </a:r>
            <a:r>
              <a:rPr lang="tr-TR" sz="3600" b="1" dirty="0">
                <a:solidFill>
                  <a:srgbClr val="FF0000"/>
                </a:solidFill>
              </a:rPr>
              <a:t>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21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</a:rPr>
              <a:t>Hz. Hüseyin </a:t>
            </a:r>
            <a:r>
              <a:rPr lang="tr-TR" sz="3600" b="1" dirty="0">
                <a:solidFill>
                  <a:srgbClr val="FF0000"/>
                </a:solidFill>
              </a:rPr>
              <a:t>(r.a.), Hz. Ali (r.a.) ile Hz. Fâtıma’nın (r.a.) ikinci çocuğudur. Hicret’in 4. yılında, 626</a:t>
            </a:r>
          </a:p>
          <a:p>
            <a:r>
              <a:rPr lang="tr-TR" sz="3600" b="1" dirty="0">
                <a:solidFill>
                  <a:srgbClr val="FF0000"/>
                </a:solidFill>
              </a:rPr>
              <a:t>senesinde Medine’de doğmuştur. Hz. Hasan (r.a.) gibi Hz. Hüseyin’in (r.a.) adını da Peygamberimiz</a:t>
            </a:r>
          </a:p>
          <a:p>
            <a:r>
              <a:rPr lang="tr-TR" sz="3600" b="1" dirty="0">
                <a:solidFill>
                  <a:srgbClr val="FF0000"/>
                </a:solidFill>
              </a:rPr>
              <a:t>(s.a.v.) koymuştur.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</a:rPr>
              <a:t>Hz. Hüseyin (r.a.), babasının vefatından sonra Kûfelilerin çağrısı üzerine ailesiyle birlikte bu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şehre gitti. Ancak şehre varamadan </a:t>
            </a:r>
            <a:r>
              <a:rPr lang="tr-TR" sz="3600" b="1" dirty="0">
                <a:solidFill>
                  <a:srgbClr val="FF0000"/>
                </a:solidFill>
              </a:rPr>
              <a:t>Kerbelâ</a:t>
            </a:r>
            <a:r>
              <a:rPr lang="tr-TR" sz="3600" b="1" dirty="0">
                <a:solidFill>
                  <a:srgbClr val="00B050"/>
                </a:solidFill>
              </a:rPr>
              <a:t> denilen yerde, ailesinden bazı kişilerle birlikte şehit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edildi.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3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</a:rPr>
              <a:t>680 yılında gerçekleşen Hz. Peygamber’in (s.a.v.) sevgili torununun şehadeti, tüm Müslümanları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derin bir üzüntüye boğdu.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70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</a:rPr>
              <a:t>Hz. Hüseyin’in (r.a.) soyundan gelenlere </a:t>
            </a:r>
            <a:r>
              <a:rPr lang="tr-TR" sz="3600" b="1" dirty="0" smtClean="0">
                <a:solidFill>
                  <a:srgbClr val="FF0000"/>
                </a:solidFill>
              </a:rPr>
              <a:t>“SEYYİD” </a:t>
            </a:r>
            <a:r>
              <a:rPr lang="tr-TR" sz="3600" b="1" dirty="0">
                <a:solidFill>
                  <a:srgbClr val="00B050"/>
                </a:solidFill>
              </a:rPr>
              <a:t>denir. Müslümanlar, Hz. Hasan’ın (r.a.)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soyundan gelenlere olduğu gibi Hz. Hüseyin’in (r.a.) soyundan gelenlere de büyük sevgi ve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saygı duymuşlardır.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39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Metin kutusu 2"/>
          <p:cNvSpPr txBox="1"/>
          <p:nvPr/>
        </p:nvSpPr>
        <p:spPr>
          <a:xfrm rot="20627259">
            <a:off x="1210548" y="2133599"/>
            <a:ext cx="749698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b="1" dirty="0" smtClean="0"/>
              <a:t>HZ.HASAN’IN SOYUNDAN GELENLERE    </a:t>
            </a:r>
            <a:r>
              <a:rPr lang="tr-TR" sz="3600" b="1" dirty="0" smtClean="0">
                <a:solidFill>
                  <a:srgbClr val="FFFF00"/>
                </a:solidFill>
              </a:rPr>
              <a:t>ŞERİF </a:t>
            </a:r>
            <a:endParaRPr lang="tr-TR" sz="3600" b="1" dirty="0">
              <a:solidFill>
                <a:srgbClr val="FFFF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 rot="20692959">
            <a:off x="1175177" y="3586528"/>
            <a:ext cx="794583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2800" b="1" dirty="0" smtClean="0"/>
              <a:t>HZ.HÜSEYİN’İN SOYUNDAN GELENLERE </a:t>
            </a:r>
            <a:r>
              <a:rPr lang="tr-TR" sz="3600" b="1" dirty="0" smtClean="0">
                <a:solidFill>
                  <a:srgbClr val="FFFF00"/>
                </a:solidFill>
              </a:rPr>
              <a:t>SEYYİD</a:t>
            </a:r>
            <a:r>
              <a:rPr lang="tr-TR" sz="2800" b="1" dirty="0" smtClean="0"/>
              <a:t> </a:t>
            </a:r>
            <a:endParaRPr lang="tr-TR" sz="28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6187624" y="4829549"/>
            <a:ext cx="2622128" cy="11079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6600" b="1" dirty="0" smtClean="0"/>
              <a:t>DENİR.</a:t>
            </a:r>
            <a:endParaRPr lang="tr-TR" sz="6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81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600" b="1" dirty="0">
                <a:solidFill>
                  <a:srgbClr val="00B050"/>
                </a:solidFill>
              </a:rPr>
              <a:t>Hz. Hüseyin (r.a.) de Hz. Hasan (r.a.) gibi Allah Resulü’nün (s.a.v.) terbiyesi altında yetişmiştir.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Mükemmel ahlaka sahip olan dedesini örnek almış; onun gibi güzel ahlaklı bir insan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olmuştur.</a:t>
            </a:r>
            <a:endParaRPr lang="tr-TR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1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0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400" b="1" kern="0" noProof="0" dirty="0" smtClean="0">
                <a:solidFill>
                  <a:srgbClr val="FFFF00"/>
                </a:solidFill>
                <a:latin typeface="Calibri"/>
              </a:rPr>
              <a:t>HASAN VE HÜSEYİN( R.A.)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64" y="2514599"/>
            <a:ext cx="7420472" cy="15938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1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b="1" dirty="0" smtClean="0">
                <a:solidFill>
                  <a:srgbClr val="00B050"/>
                </a:solidFill>
              </a:rPr>
              <a:t>Kur’an-ı </a:t>
            </a:r>
            <a:r>
              <a:rPr lang="tr-TR" sz="3600" b="1" dirty="0">
                <a:solidFill>
                  <a:srgbClr val="00B050"/>
                </a:solidFill>
              </a:rPr>
              <a:t>Kerim’in en kısa suresi olan Kevser suresi, Kur’an’ın 108. suresidir ve üç ayetten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meydana gelmektedir</a:t>
            </a:r>
            <a:r>
              <a:rPr lang="tr-TR" sz="3600" b="1" dirty="0" smtClean="0">
                <a:solidFill>
                  <a:srgbClr val="00B050"/>
                </a:solidFill>
              </a:rPr>
              <a:t>.</a:t>
            </a:r>
            <a:endParaRPr lang="tr-TR" sz="3600" b="1" dirty="0">
              <a:solidFill>
                <a:srgbClr val="00B050"/>
              </a:solidFill>
            </a:endParaRP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533400" y="838200"/>
            <a:ext cx="376302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000" b="1" kern="0" dirty="0" smtClean="0">
                <a:solidFill>
                  <a:prstClr val="white"/>
                </a:solidFill>
                <a:latin typeface="Calibri"/>
              </a:rPr>
              <a:t>KEVSER SURESİ VE ANLAMI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5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Muhammed’in Ailesinde Akrabalık ve Komşuluk İlişkilerine 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Önem Verilirdi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23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b="1" dirty="0" smtClean="0">
                <a:solidFill>
                  <a:srgbClr val="00B050"/>
                </a:solidFill>
              </a:rPr>
              <a:t>Peygamber </a:t>
            </a:r>
            <a:r>
              <a:rPr lang="tr-TR" sz="3600" b="1" dirty="0">
                <a:solidFill>
                  <a:srgbClr val="00B050"/>
                </a:solidFill>
              </a:rPr>
              <a:t>Efendimizin (s.a.v.) Mekke’de yaşadığı dönemde indirilmiştir.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b="1" dirty="0" smtClean="0">
                <a:solidFill>
                  <a:srgbClr val="00B050"/>
                </a:solidFill>
              </a:rPr>
              <a:t>Kevser</a:t>
            </a:r>
            <a:r>
              <a:rPr lang="tr-TR" sz="3600" b="1" dirty="0">
                <a:solidFill>
                  <a:srgbClr val="00B050"/>
                </a:solidFill>
              </a:rPr>
              <a:t>; bolluk, bereket, çok hayır, neslin çoğalması gibi anlamlara gelir. </a:t>
            </a: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533400" y="838200"/>
            <a:ext cx="376302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000" b="1" kern="0" dirty="0" smtClean="0">
                <a:solidFill>
                  <a:prstClr val="white"/>
                </a:solidFill>
                <a:latin typeface="Calibri"/>
              </a:rPr>
              <a:t>KEVSER SURESİ VE ANLAMI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7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b="1" dirty="0" smtClean="0">
                <a:solidFill>
                  <a:srgbClr val="00B050"/>
                </a:solidFill>
              </a:rPr>
              <a:t>Kevser</a:t>
            </a:r>
            <a:r>
              <a:rPr lang="tr-TR" sz="3600" b="1" dirty="0">
                <a:solidFill>
                  <a:srgbClr val="00B050"/>
                </a:solidFill>
              </a:rPr>
              <a:t>, aynı zamanda Allah Resulü (s.a.v.) için cennette hazırlanan çok güzel bir havuzun adıdır.</a:t>
            </a:r>
          </a:p>
          <a:p>
            <a:r>
              <a:rPr lang="tr-TR" sz="3600" b="1" dirty="0">
                <a:solidFill>
                  <a:srgbClr val="00B050"/>
                </a:solidFill>
              </a:rPr>
              <a:t>	</a:t>
            </a: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533400" y="838200"/>
            <a:ext cx="376302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000" b="1" kern="0" dirty="0" smtClean="0">
                <a:solidFill>
                  <a:prstClr val="white"/>
                </a:solidFill>
                <a:latin typeface="Calibri"/>
              </a:rPr>
              <a:t>KEVSER SURESİ VE ANLAMI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83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3600" b="1" dirty="0" smtClean="0">
                <a:solidFill>
                  <a:srgbClr val="00B050"/>
                </a:solidFill>
              </a:rPr>
              <a:t>Surede</a:t>
            </a:r>
            <a:r>
              <a:rPr lang="tr-TR" sz="3600" b="1" dirty="0">
                <a:solidFill>
                  <a:srgbClr val="00B050"/>
                </a:solidFill>
              </a:rPr>
              <a:t>, Peygamber Efendimize (s.a.v.) kevser verildiği yani çok hayır, bolluk, bereket ihsan edildiği belirtilmektedir.</a:t>
            </a: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533400" y="838200"/>
            <a:ext cx="376302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000" b="1" kern="0" dirty="0" smtClean="0">
                <a:solidFill>
                  <a:prstClr val="white"/>
                </a:solidFill>
                <a:latin typeface="Calibri"/>
              </a:rPr>
              <a:t>KEVSER SURESİ VE ANLAMI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7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400" b="1" dirty="0" smtClean="0">
                <a:solidFill>
                  <a:srgbClr val="00B050"/>
                </a:solidFill>
              </a:rPr>
              <a:t>Hz</a:t>
            </a:r>
            <a:r>
              <a:rPr lang="tr-TR" sz="4400" b="1" dirty="0">
                <a:solidFill>
                  <a:srgbClr val="00B050"/>
                </a:solidFill>
              </a:rPr>
              <a:t>. Peygamber’e (s.a.v.) verilen hayır ve nimetlerden biri de kızı Hz. Fâtıma’dır. </a:t>
            </a: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533400" y="838200"/>
            <a:ext cx="376302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000" b="1" kern="0" dirty="0" smtClean="0">
                <a:solidFill>
                  <a:prstClr val="white"/>
                </a:solidFill>
                <a:latin typeface="Calibri"/>
              </a:rPr>
              <a:t>KEVSER SURESİ VE ANLAMI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6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400" b="1" dirty="0" smtClean="0">
                <a:solidFill>
                  <a:srgbClr val="00B050"/>
                </a:solidFill>
              </a:rPr>
              <a:t>Sevgili </a:t>
            </a:r>
            <a:r>
              <a:rPr lang="tr-TR" sz="4400" b="1" dirty="0">
                <a:solidFill>
                  <a:srgbClr val="00B050"/>
                </a:solidFill>
              </a:rPr>
              <a:t>Peygamberimizin (s.a.v.) mübarek ve temiz soyu, Hz. Fâtıma’nın (r.a.) çocukları Hz. Hasan (r.a.) ve Hz. Hüseyin (r.a.) ile devam etti.</a:t>
            </a: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533400" y="838200"/>
            <a:ext cx="376302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000" b="1" kern="0" dirty="0" smtClean="0">
                <a:solidFill>
                  <a:prstClr val="white"/>
                </a:solidFill>
                <a:latin typeface="Calibri"/>
              </a:rPr>
              <a:t>KEVSER SURESİ VE ANLAMI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5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533400" y="838200"/>
            <a:ext cx="376302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000" b="1" kern="0" dirty="0" smtClean="0">
                <a:solidFill>
                  <a:prstClr val="white"/>
                </a:solidFill>
                <a:latin typeface="Calibri"/>
              </a:rPr>
              <a:t>KEVSER SURESİ VE ANLAMI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14236"/>
            <a:ext cx="6972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10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533400" y="838200"/>
            <a:ext cx="376302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C0504D">
                  <a:lumMod val="50000"/>
                </a:srgbClr>
              </a:gs>
              <a:gs pos="96000">
                <a:srgbClr val="C0504D">
                  <a:lumMod val="75000"/>
                </a:srgbClr>
              </a:gs>
              <a:gs pos="0">
                <a:srgbClr val="C0504D">
                  <a:lumMod val="60000"/>
                  <a:lumOff val="40000"/>
                </a:srgbClr>
              </a:gs>
              <a:gs pos="70000">
                <a:srgbClr val="C0504D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2000" b="1" kern="0" dirty="0" smtClean="0">
                <a:solidFill>
                  <a:prstClr val="white"/>
                </a:solidFill>
                <a:latin typeface="Calibri"/>
              </a:rPr>
              <a:t>KEVSER SURESİ VE ANLAMI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2092173"/>
            <a:ext cx="69151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34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>
            <a:hlinkClick r:id="" action="ppaction://hlinkshowjump?jump=firs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aşa Dön"/>
          <p:cNvSpPr txBox="1"/>
          <p:nvPr/>
        </p:nvSpPr>
        <p:spPr>
          <a:xfrm>
            <a:off x="7376711" y="24298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Başa Dön</a:t>
            </a:r>
            <a:endParaRPr lang="en-US" sz="1400" dirty="0"/>
          </a:p>
        </p:txBody>
      </p:sp>
      <p:sp>
        <p:nvSpPr>
          <p:cNvPr id="14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6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1143000"/>
            <a:ext cx="2998304" cy="304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267200"/>
            <a:ext cx="6705600" cy="16764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73" y="1600200"/>
            <a:ext cx="2262327" cy="2262327"/>
          </a:xfrm>
          <a:prstGeom prst="rect">
            <a:avLst/>
          </a:prstGeom>
        </p:spPr>
      </p:pic>
      <p:sp>
        <p:nvSpPr>
          <p:cNvPr id="17" name="Folded Corner 14">
            <a:hlinkClick r:id="rId6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21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 bir </a:t>
            </a:r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sözünde“Kim </a:t>
            </a:r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rızkının bollaşmasını ve ömrünün </a:t>
            </a:r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uzamasını isterse </a:t>
            </a:r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akraba ziyaretine önem versin</a:t>
            </a:r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buyurmuştur.</a:t>
            </a: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233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399"/>
            <a:ext cx="7168007" cy="17573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071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Muhammed’in Ailesinde Misafire Cömert davranılırdı.</a:t>
            </a: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15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 Resulü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(s.a.v.) de </a:t>
            </a:r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“Kapısı sana en yakın olana önce ikram et</a:t>
            </a:r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buyurmuştur</a:t>
            </a:r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38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 Efendimiz (s.a.v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bu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konuyla ilgili bir hadisinde, </a:t>
            </a:r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“Allah’a ve </a:t>
            </a:r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ahiret gününe </a:t>
            </a:r>
            <a:r>
              <a:rPr lang="tr-T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inanan, misafirlerine ikram etsin</a:t>
            </a:r>
            <a:r>
              <a:rPr lang="tr-TR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...”</a:t>
            </a:r>
            <a:r>
              <a:rPr lang="tr-TR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buyurmuştur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760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600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ight Arrow 1">
            <a:hlinkClick r:id="" action="ppaction://hlinkshowjump?jump=nextslide"/>
          </p:cNvPr>
          <p:cNvSpPr/>
          <p:nvPr/>
        </p:nvSpPr>
        <p:spPr>
          <a:xfrm>
            <a:off x="8382000" y="152400"/>
            <a:ext cx="533400" cy="457200"/>
          </a:xfrm>
          <a:prstGeom prst="rightArrow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68448" y="227111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Diğer Sayfa</a:t>
            </a:r>
            <a:endParaRPr lang="en-US" sz="1400" dirty="0"/>
          </a:p>
        </p:txBody>
      </p:sp>
      <p:sp>
        <p:nvSpPr>
          <p:cNvPr id="18" name="Folded Corner 14">
            <a:hlinkClick r:id="" action="ppaction://hlinkshowjump?jump=endshow"/>
          </p:cNvPr>
          <p:cNvSpPr/>
          <p:nvPr/>
        </p:nvSpPr>
        <p:spPr>
          <a:xfrm flipH="1">
            <a:off x="7863748" y="6164958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Çıkış</a:t>
            </a:r>
            <a:endParaRPr lang="en-US" dirty="0"/>
          </a:p>
        </p:txBody>
      </p:sp>
      <p:sp>
        <p:nvSpPr>
          <p:cNvPr id="19" name="Folded Corner 14">
            <a:hlinkClick r:id="rId3"/>
          </p:cNvPr>
          <p:cNvSpPr/>
          <p:nvPr/>
        </p:nvSpPr>
        <p:spPr>
          <a:xfrm flipH="1">
            <a:off x="3848100" y="6160025"/>
            <a:ext cx="2514600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www.dindersindeyiz.net</a:t>
            </a:r>
            <a:endParaRPr lang="en-US" dirty="0"/>
          </a:p>
        </p:txBody>
      </p:sp>
      <p:sp>
        <p:nvSpPr>
          <p:cNvPr id="20" name="Folded Corner 14">
            <a:hlinkClick r:id="" action="ppaction://hlinkshowjump?jump=firstslide"/>
          </p:cNvPr>
          <p:cNvSpPr/>
          <p:nvPr/>
        </p:nvSpPr>
        <p:spPr>
          <a:xfrm flipH="1">
            <a:off x="1192702" y="6160025"/>
            <a:ext cx="1141902" cy="4572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99167">
                <a:schemeClr val="tx1">
                  <a:lumMod val="85000"/>
                  <a:lumOff val="15000"/>
                </a:schemeClr>
              </a:gs>
              <a:gs pos="96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50000"/>
                  <a:lumOff val="50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tr-TR" dirty="0" smtClean="0"/>
              <a:t>Başa Dön</a:t>
            </a:r>
            <a:endParaRPr lang="en-US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1524000" y="1524000"/>
            <a:ext cx="7239000" cy="3962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3000">
                <a:schemeClr val="accent1">
                  <a:tint val="44500"/>
                  <a:satMod val="160000"/>
                  <a:alpha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tr-TR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Yan Başlık">
            <a:hlinkClick r:id="" action="ppaction://noaction"/>
          </p:cNvPr>
          <p:cNvSpPr/>
          <p:nvPr/>
        </p:nvSpPr>
        <p:spPr>
          <a:xfrm flipH="1">
            <a:off x="685800" y="838200"/>
            <a:ext cx="3764817" cy="482600"/>
          </a:xfrm>
          <a:prstGeom prst="foldedCorner">
            <a:avLst>
              <a:gd name="adj" fmla="val 41111"/>
            </a:avLst>
          </a:prstGeom>
          <a:gradFill flip="none" rotWithShape="1">
            <a:gsLst>
              <a:gs pos="100000">
                <a:srgbClr val="4BACC6">
                  <a:lumMod val="50000"/>
                </a:srgbClr>
              </a:gs>
              <a:gs pos="96000">
                <a:srgbClr val="4BACC6">
                  <a:lumMod val="75000"/>
                </a:srgbClr>
              </a:gs>
              <a:gs pos="0">
                <a:srgbClr val="4BACC6">
                  <a:lumMod val="60000"/>
                  <a:lumOff val="40000"/>
                </a:srgbClr>
              </a:gs>
              <a:gs pos="70000">
                <a:srgbClr val="4BACC6">
                  <a:lumMod val="75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txBody>
          <a:bodyPr wrap="square" t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tr-TR" sz="1600" b="1" kern="0" dirty="0" smtClean="0">
                <a:solidFill>
                  <a:prstClr val="white"/>
                </a:solidFill>
                <a:latin typeface="Calibri"/>
              </a:rPr>
              <a:t>HZ.MUHAMMED AİLESİNİN ÖRNEK DAVRANIŞLARI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119" y="2408257"/>
            <a:ext cx="7478561" cy="2163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3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niamte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tic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ack to School Layout">
  <a:themeElements>
    <a:clrScheme name="Educate_Me">
      <a:dk1>
        <a:sysClr val="windowText" lastClr="000000"/>
      </a:dk1>
      <a:lt1>
        <a:sysClr val="window" lastClr="FFFFFF"/>
      </a:lt1>
      <a:dk2>
        <a:srgbClr val="505050"/>
      </a:dk2>
      <a:lt2>
        <a:srgbClr val="FEBD18"/>
      </a:lt2>
      <a:accent1>
        <a:srgbClr val="86B714"/>
      </a:accent1>
      <a:accent2>
        <a:srgbClr val="D38D5E"/>
      </a:accent2>
      <a:accent3>
        <a:srgbClr val="BD0000"/>
      </a:accent3>
      <a:accent4>
        <a:srgbClr val="28A9DC"/>
      </a:accent4>
      <a:accent5>
        <a:srgbClr val="FCEB64"/>
      </a:accent5>
      <a:accent6>
        <a:srgbClr val="E47A11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1067</Words>
  <Application>Microsoft Office PowerPoint</Application>
  <PresentationFormat>Ekran Gösterisi (4:3)</PresentationFormat>
  <Paragraphs>237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37</vt:i4>
      </vt:variant>
    </vt:vector>
  </HeadingPairs>
  <TitlesOfParts>
    <vt:vector size="40" baseType="lpstr">
      <vt:lpstr>Aniamted Layout</vt:lpstr>
      <vt:lpstr>static layout</vt:lpstr>
      <vt:lpstr>1_Back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www.dindersindeyiz.net</dc:title>
  <dc:creator>www.dindersindeyiz.net</dc:creator>
  <cp:lastModifiedBy>win7starter</cp:lastModifiedBy>
  <cp:revision>106</cp:revision>
  <dcterms:created xsi:type="dcterms:W3CDTF">2011-11-16T15:29:23Z</dcterms:created>
  <dcterms:modified xsi:type="dcterms:W3CDTF">2019-02-19T18:03:35Z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58D7CE73-D770-423D-AB01-A9C75F74CA50</vt:lpwstr>
  </property>
  <property fmtid="{D5CDD505-2E9C-101B-9397-08002B2CF9AE}" pid="3" name="ArticulatePath">
    <vt:lpwstr>Not defteri-yazılı şablon</vt:lpwstr>
  </property>
</Properties>
</file>