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58" r:id="rId3"/>
    <p:sldId id="261" r:id="rId4"/>
    <p:sldId id="259" r:id="rId5"/>
    <p:sldId id="263" r:id="rId6"/>
    <p:sldId id="264" r:id="rId7"/>
    <p:sldId id="266" r:id="rId8"/>
    <p:sldId id="267" r:id="rId9"/>
    <p:sldId id="265" r:id="rId10"/>
    <p:sldId id="268" r:id="rId11"/>
    <p:sldId id="273" r:id="rId12"/>
    <p:sldId id="269" r:id="rId13"/>
    <p:sldId id="271" r:id="rId14"/>
    <p:sldId id="272" r:id="rId15"/>
    <p:sldId id="279" r:id="rId16"/>
    <p:sldId id="274" r:id="rId17"/>
    <p:sldId id="275" r:id="rId18"/>
    <p:sldId id="276" r:id="rId19"/>
    <p:sldId id="277" r:id="rId20"/>
    <p:sldId id="278" r:id="rId21"/>
    <p:sldId id="280" r:id="rId22"/>
    <p:sldId id="281" r:id="rId23"/>
    <p:sldId id="291" r:id="rId24"/>
    <p:sldId id="292" r:id="rId25"/>
    <p:sldId id="293" r:id="rId26"/>
    <p:sldId id="294" r:id="rId27"/>
    <p:sldId id="295" r:id="rId2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66"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4C735F-2C13-4FD5-8B36-B86F7FADAA2B}" type="datetimeFigureOut">
              <a:rPr lang="tr-TR" smtClean="0"/>
              <a:t>10.11.2018</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7C1D76-C0C2-40F1-9B2B-004D5B434403}" type="slidenum">
              <a:rPr lang="tr-TR" smtClean="0"/>
              <a:t>‹#›</a:t>
            </a:fld>
            <a:endParaRPr lang="tr-TR"/>
          </a:p>
        </p:txBody>
      </p:sp>
    </p:spTree>
    <p:extLst>
      <p:ext uri="{BB962C8B-B14F-4D97-AF65-F5344CB8AC3E}">
        <p14:creationId xmlns:p14="http://schemas.microsoft.com/office/powerpoint/2010/main" val="584075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p5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7" name="Google Shape;667;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024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p5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2" name="Google Shape;692;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2264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F1001B61-A556-421D-9B4D-07421B48BF0B}" type="datetimeFigureOut">
              <a:rPr lang="tr-TR" smtClean="0"/>
              <a:t>8.11.2018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34FFB75-5D97-4253-B15A-467A4442E279}" type="slidenum">
              <a:rPr lang="tr-TR" smtClean="0"/>
              <a:t>‹#›</a:t>
            </a:fld>
            <a:endParaRPr lang="tr-TR"/>
          </a:p>
        </p:txBody>
      </p:sp>
    </p:spTree>
    <p:extLst>
      <p:ext uri="{BB962C8B-B14F-4D97-AF65-F5344CB8AC3E}">
        <p14:creationId xmlns:p14="http://schemas.microsoft.com/office/powerpoint/2010/main" val="3593263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1001B61-A556-421D-9B4D-07421B48BF0B}" type="datetimeFigureOut">
              <a:rPr lang="tr-TR" smtClean="0"/>
              <a:t>8.11.2018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34FFB75-5D97-4253-B15A-467A4442E279}" type="slidenum">
              <a:rPr lang="tr-TR" smtClean="0"/>
              <a:t>‹#›</a:t>
            </a:fld>
            <a:endParaRPr lang="tr-TR"/>
          </a:p>
        </p:txBody>
      </p:sp>
    </p:spTree>
    <p:extLst>
      <p:ext uri="{BB962C8B-B14F-4D97-AF65-F5344CB8AC3E}">
        <p14:creationId xmlns:p14="http://schemas.microsoft.com/office/powerpoint/2010/main" val="594281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1001B61-A556-421D-9B4D-07421B48BF0B}" type="datetimeFigureOut">
              <a:rPr lang="tr-TR" smtClean="0"/>
              <a:t>8.11.2018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34FFB75-5D97-4253-B15A-467A4442E279}" type="slidenum">
              <a:rPr lang="tr-TR" smtClean="0"/>
              <a:t>‹#›</a:t>
            </a:fld>
            <a:endParaRPr lang="tr-TR"/>
          </a:p>
        </p:txBody>
      </p:sp>
    </p:spTree>
    <p:extLst>
      <p:ext uri="{BB962C8B-B14F-4D97-AF65-F5344CB8AC3E}">
        <p14:creationId xmlns:p14="http://schemas.microsoft.com/office/powerpoint/2010/main" val="3508307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1001B61-A556-421D-9B4D-07421B48BF0B}" type="datetimeFigureOut">
              <a:rPr lang="tr-TR" smtClean="0"/>
              <a:t>8.11.2018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34FFB75-5D97-4253-B15A-467A4442E279}" type="slidenum">
              <a:rPr lang="tr-TR" smtClean="0"/>
              <a:t>‹#›</a:t>
            </a:fld>
            <a:endParaRPr lang="tr-TR"/>
          </a:p>
        </p:txBody>
      </p:sp>
    </p:spTree>
    <p:extLst>
      <p:ext uri="{BB962C8B-B14F-4D97-AF65-F5344CB8AC3E}">
        <p14:creationId xmlns:p14="http://schemas.microsoft.com/office/powerpoint/2010/main" val="579371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F1001B61-A556-421D-9B4D-07421B48BF0B}" type="datetimeFigureOut">
              <a:rPr lang="tr-TR" smtClean="0"/>
              <a:t>8.11.2018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34FFB75-5D97-4253-B15A-467A4442E279}" type="slidenum">
              <a:rPr lang="tr-TR" smtClean="0"/>
              <a:t>‹#›</a:t>
            </a:fld>
            <a:endParaRPr lang="tr-TR"/>
          </a:p>
        </p:txBody>
      </p:sp>
    </p:spTree>
    <p:extLst>
      <p:ext uri="{BB962C8B-B14F-4D97-AF65-F5344CB8AC3E}">
        <p14:creationId xmlns:p14="http://schemas.microsoft.com/office/powerpoint/2010/main" val="2228402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F1001B61-A556-421D-9B4D-07421B48BF0B}" type="datetimeFigureOut">
              <a:rPr lang="tr-TR" smtClean="0"/>
              <a:t>8.11.2018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34FFB75-5D97-4253-B15A-467A4442E279}" type="slidenum">
              <a:rPr lang="tr-TR" smtClean="0"/>
              <a:t>‹#›</a:t>
            </a:fld>
            <a:endParaRPr lang="tr-TR"/>
          </a:p>
        </p:txBody>
      </p:sp>
    </p:spTree>
    <p:extLst>
      <p:ext uri="{BB962C8B-B14F-4D97-AF65-F5344CB8AC3E}">
        <p14:creationId xmlns:p14="http://schemas.microsoft.com/office/powerpoint/2010/main" val="2355673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F1001B61-A556-421D-9B4D-07421B48BF0B}" type="datetimeFigureOut">
              <a:rPr lang="tr-TR" smtClean="0"/>
              <a:t>8.11.2018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534FFB75-5D97-4253-B15A-467A4442E279}" type="slidenum">
              <a:rPr lang="tr-TR" smtClean="0"/>
              <a:t>‹#›</a:t>
            </a:fld>
            <a:endParaRPr lang="tr-TR"/>
          </a:p>
        </p:txBody>
      </p:sp>
    </p:spTree>
    <p:extLst>
      <p:ext uri="{BB962C8B-B14F-4D97-AF65-F5344CB8AC3E}">
        <p14:creationId xmlns:p14="http://schemas.microsoft.com/office/powerpoint/2010/main" val="173251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F1001B61-A556-421D-9B4D-07421B48BF0B}" type="datetimeFigureOut">
              <a:rPr lang="tr-TR" smtClean="0"/>
              <a:t>8.11.2018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534FFB75-5D97-4253-B15A-467A4442E279}" type="slidenum">
              <a:rPr lang="tr-TR" smtClean="0"/>
              <a:t>‹#›</a:t>
            </a:fld>
            <a:endParaRPr lang="tr-TR"/>
          </a:p>
        </p:txBody>
      </p:sp>
    </p:spTree>
    <p:extLst>
      <p:ext uri="{BB962C8B-B14F-4D97-AF65-F5344CB8AC3E}">
        <p14:creationId xmlns:p14="http://schemas.microsoft.com/office/powerpoint/2010/main" val="783514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1001B61-A556-421D-9B4D-07421B48BF0B}" type="datetimeFigureOut">
              <a:rPr lang="tr-TR" smtClean="0"/>
              <a:t>8.11.2018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534FFB75-5D97-4253-B15A-467A4442E279}" type="slidenum">
              <a:rPr lang="tr-TR" smtClean="0"/>
              <a:t>‹#›</a:t>
            </a:fld>
            <a:endParaRPr lang="tr-TR"/>
          </a:p>
        </p:txBody>
      </p:sp>
    </p:spTree>
    <p:extLst>
      <p:ext uri="{BB962C8B-B14F-4D97-AF65-F5344CB8AC3E}">
        <p14:creationId xmlns:p14="http://schemas.microsoft.com/office/powerpoint/2010/main" val="753848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F1001B61-A556-421D-9B4D-07421B48BF0B}" type="datetimeFigureOut">
              <a:rPr lang="tr-TR" smtClean="0"/>
              <a:t>8.11.2018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34FFB75-5D97-4253-B15A-467A4442E279}" type="slidenum">
              <a:rPr lang="tr-TR" smtClean="0"/>
              <a:t>‹#›</a:t>
            </a:fld>
            <a:endParaRPr lang="tr-TR"/>
          </a:p>
        </p:txBody>
      </p:sp>
    </p:spTree>
    <p:extLst>
      <p:ext uri="{BB962C8B-B14F-4D97-AF65-F5344CB8AC3E}">
        <p14:creationId xmlns:p14="http://schemas.microsoft.com/office/powerpoint/2010/main" val="2792234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F1001B61-A556-421D-9B4D-07421B48BF0B}" type="datetimeFigureOut">
              <a:rPr lang="tr-TR" smtClean="0"/>
              <a:t>8.11.2018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34FFB75-5D97-4253-B15A-467A4442E279}" type="slidenum">
              <a:rPr lang="tr-TR" smtClean="0"/>
              <a:t>‹#›</a:t>
            </a:fld>
            <a:endParaRPr lang="tr-TR"/>
          </a:p>
        </p:txBody>
      </p:sp>
    </p:spTree>
    <p:extLst>
      <p:ext uri="{BB962C8B-B14F-4D97-AF65-F5344CB8AC3E}">
        <p14:creationId xmlns:p14="http://schemas.microsoft.com/office/powerpoint/2010/main" val="3788719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001B61-A556-421D-9B4D-07421B48BF0B}" type="datetimeFigureOut">
              <a:rPr lang="tr-TR" smtClean="0"/>
              <a:t>8.11.2018</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4FFB75-5D97-4253-B15A-467A4442E279}" type="slidenum">
              <a:rPr lang="tr-TR" smtClean="0"/>
              <a:t>‹#›</a:t>
            </a:fld>
            <a:endParaRPr lang="tr-TR"/>
          </a:p>
        </p:txBody>
      </p:sp>
    </p:spTree>
    <p:extLst>
      <p:ext uri="{BB962C8B-B14F-4D97-AF65-F5344CB8AC3E}">
        <p14:creationId xmlns:p14="http://schemas.microsoft.com/office/powerpoint/2010/main" val="307972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2.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1.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2.xml"/><Relationship Id="rId5" Type="http://schemas.openxmlformats.org/officeDocument/2006/relationships/tags" Target="../tags/tag5.xml"/><Relationship Id="rId15" Type="http://schemas.openxmlformats.org/officeDocument/2006/relationships/image" Target="../media/image4.pn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custDataLst>
              <p:tags r:id="rId2"/>
            </p:custDataLst>
          </p:nvPr>
        </p:nvSpPr>
        <p:spPr>
          <a:xfrm>
            <a:off x="4876799" y="1607126"/>
            <a:ext cx="6941121" cy="5001491"/>
          </a:xfrm>
        </p:spPr>
        <p:style>
          <a:lnRef idx="2">
            <a:schemeClr val="accent4"/>
          </a:lnRef>
          <a:fillRef idx="1">
            <a:schemeClr val="lt1"/>
          </a:fillRef>
          <a:effectRef idx="0">
            <a:schemeClr val="accent4"/>
          </a:effectRef>
          <a:fontRef idx="minor">
            <a:schemeClr val="dk1"/>
          </a:fontRef>
        </p:style>
        <p:txBody>
          <a:bodyPr/>
          <a:lstStyle/>
          <a:p>
            <a:pPr marL="0" indent="0">
              <a:buNone/>
            </a:pPr>
            <a:endParaRPr lang="tr-TR" dirty="0"/>
          </a:p>
        </p:txBody>
      </p:sp>
      <p:sp>
        <p:nvSpPr>
          <p:cNvPr id="4" name="Alt Başlık 2"/>
          <p:cNvSpPr>
            <a:spLocks noGrp="1"/>
          </p:cNvSpPr>
          <p:nvPr>
            <p:ph type="title"/>
            <p:custDataLst>
              <p:tags r:id="rId3"/>
            </p:custDataLst>
          </p:nvPr>
        </p:nvSpPr>
        <p:spPr>
          <a:xfrm>
            <a:off x="380808" y="112277"/>
            <a:ext cx="11437113" cy="914867"/>
          </a:xfrm>
        </p:spPr>
        <p:style>
          <a:lnRef idx="0">
            <a:schemeClr val="accent1"/>
          </a:lnRef>
          <a:fillRef idx="3">
            <a:schemeClr val="accent1"/>
          </a:fillRef>
          <a:effectRef idx="3">
            <a:schemeClr val="accent1"/>
          </a:effectRef>
          <a:fontRef idx="minor">
            <a:schemeClr val="lt1"/>
          </a:fontRef>
        </p:style>
        <p:txBody>
          <a:bodyPr anchor="ctr">
            <a:noAutofit/>
          </a:bodyPr>
          <a:lstStyle/>
          <a:p>
            <a:pPr algn="ctr"/>
            <a:r>
              <a:rPr lang="tr-TR" sz="5400" dirty="0" smtClean="0"/>
              <a:t>6. </a:t>
            </a:r>
            <a:r>
              <a:rPr lang="tr-TR" sz="5400" dirty="0" smtClean="0"/>
              <a:t>Sınıf 2. Ünite: </a:t>
            </a:r>
            <a:r>
              <a:rPr lang="tr-TR" sz="5400" dirty="0" smtClean="0"/>
              <a:t>Namaz</a:t>
            </a:r>
            <a:endParaRPr lang="tr-TR" sz="5400" dirty="0"/>
          </a:p>
        </p:txBody>
      </p:sp>
      <p:sp>
        <p:nvSpPr>
          <p:cNvPr id="5" name="Dikdörtgen 4"/>
          <p:cNvSpPr/>
          <p:nvPr>
            <p:custDataLst>
              <p:tags r:id="rId4"/>
            </p:custDataLst>
          </p:nvPr>
        </p:nvSpPr>
        <p:spPr>
          <a:xfrm>
            <a:off x="5986890" y="1125931"/>
            <a:ext cx="5264728" cy="464128"/>
          </a:xfrm>
          <a:prstGeom prst="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3600" dirty="0" smtClean="0"/>
              <a:t>ÜNİTE KONULARI</a:t>
            </a:r>
            <a:endParaRPr lang="tr-TR" sz="3600" dirty="0"/>
          </a:p>
        </p:txBody>
      </p:sp>
      <p:sp>
        <p:nvSpPr>
          <p:cNvPr id="6" name="Dikdörtgen 5"/>
          <p:cNvSpPr/>
          <p:nvPr>
            <p:custDataLst>
              <p:tags r:id="rId5"/>
            </p:custDataLst>
          </p:nvPr>
        </p:nvSpPr>
        <p:spPr>
          <a:xfrm>
            <a:off x="5105393" y="1721520"/>
            <a:ext cx="6601697" cy="484909"/>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tr-TR" sz="3600" dirty="0"/>
              <a:t>6</a:t>
            </a:r>
            <a:r>
              <a:rPr lang="tr-TR" sz="3600" dirty="0" smtClean="0"/>
              <a:t>.2.1</a:t>
            </a:r>
            <a:r>
              <a:rPr lang="tr-TR" sz="3600" dirty="0"/>
              <a:t>. </a:t>
            </a:r>
            <a:r>
              <a:rPr lang="tr-TR" sz="3600" dirty="0"/>
              <a:t>Namaz İbadeti ve Önemi</a:t>
            </a:r>
            <a:endParaRPr lang="tr-TR" sz="3600" dirty="0"/>
          </a:p>
        </p:txBody>
      </p:sp>
      <p:sp>
        <p:nvSpPr>
          <p:cNvPr id="7" name="Dikdörtgen 6"/>
          <p:cNvSpPr/>
          <p:nvPr>
            <p:custDataLst>
              <p:tags r:id="rId6"/>
            </p:custDataLst>
          </p:nvPr>
        </p:nvSpPr>
        <p:spPr>
          <a:xfrm>
            <a:off x="5081148" y="2348865"/>
            <a:ext cx="6625942" cy="484909"/>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tr-TR" sz="3600" dirty="0" smtClean="0"/>
              <a:t>6. </a:t>
            </a:r>
            <a:r>
              <a:rPr lang="tr-TR" sz="3600" dirty="0" smtClean="0"/>
              <a:t>2. 2. </a:t>
            </a:r>
            <a:r>
              <a:rPr lang="tr-TR" sz="3600" dirty="0"/>
              <a:t>Namaz Çeşitleri</a:t>
            </a:r>
            <a:endParaRPr lang="tr-TR" sz="4400" dirty="0"/>
          </a:p>
        </p:txBody>
      </p:sp>
      <p:sp>
        <p:nvSpPr>
          <p:cNvPr id="8" name="Dikdörtgen 7"/>
          <p:cNvSpPr/>
          <p:nvPr>
            <p:custDataLst>
              <p:tags r:id="rId7"/>
            </p:custDataLst>
          </p:nvPr>
        </p:nvSpPr>
        <p:spPr>
          <a:xfrm>
            <a:off x="5112326" y="3089565"/>
            <a:ext cx="6594764" cy="586958"/>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tr-TR" sz="3200" dirty="0" smtClean="0"/>
              <a:t>6.2.3</a:t>
            </a:r>
            <a:r>
              <a:rPr lang="tr-TR" sz="3200" dirty="0" smtClean="0"/>
              <a:t>. </a:t>
            </a:r>
            <a:r>
              <a:rPr lang="tr-TR" sz="3600" dirty="0"/>
              <a:t>Namazın Kılınışı</a:t>
            </a:r>
            <a:endParaRPr lang="tr-TR" sz="3200" dirty="0"/>
          </a:p>
        </p:txBody>
      </p:sp>
      <p:sp>
        <p:nvSpPr>
          <p:cNvPr id="10" name="Dikdörtgen 9"/>
          <p:cNvSpPr/>
          <p:nvPr>
            <p:custDataLst>
              <p:tags r:id="rId8"/>
            </p:custDataLst>
          </p:nvPr>
        </p:nvSpPr>
        <p:spPr>
          <a:xfrm>
            <a:off x="5081147" y="4013079"/>
            <a:ext cx="6625942" cy="584971"/>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tr-TR" sz="2400" dirty="0" smtClean="0"/>
              <a:t>6.2.4. </a:t>
            </a:r>
            <a:r>
              <a:rPr lang="tr-TR" sz="2400" dirty="0" smtClean="0"/>
              <a:t>Bir </a:t>
            </a:r>
            <a:r>
              <a:rPr lang="tr-TR" sz="2400" dirty="0"/>
              <a:t>Peygamber Tanıyorum: Hz. </a:t>
            </a:r>
            <a:r>
              <a:rPr lang="tr-TR" sz="2400" dirty="0" smtClean="0"/>
              <a:t>Zekeriya</a:t>
            </a:r>
            <a:r>
              <a:rPr lang="tr-TR" sz="2400" dirty="0" smtClean="0"/>
              <a:t> (</a:t>
            </a:r>
            <a:r>
              <a:rPr lang="tr-TR" sz="2400" dirty="0" err="1"/>
              <a:t>a.s</a:t>
            </a:r>
            <a:r>
              <a:rPr lang="tr-TR" sz="2400" dirty="0"/>
              <a:t>.)</a:t>
            </a:r>
          </a:p>
        </p:txBody>
      </p:sp>
      <p:sp>
        <p:nvSpPr>
          <p:cNvPr id="11" name="Dikdörtgen 10"/>
          <p:cNvSpPr/>
          <p:nvPr>
            <p:custDataLst>
              <p:tags r:id="rId9"/>
            </p:custDataLst>
          </p:nvPr>
        </p:nvSpPr>
        <p:spPr>
          <a:xfrm>
            <a:off x="5093269" y="5871954"/>
            <a:ext cx="6625943" cy="484909"/>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tr-TR" sz="3600" dirty="0" smtClean="0"/>
              <a:t>Ünitemizi Değerlendirelim</a:t>
            </a:r>
            <a:endParaRPr lang="tr-TR" sz="3600" dirty="0"/>
          </a:p>
        </p:txBody>
      </p:sp>
      <p:sp>
        <p:nvSpPr>
          <p:cNvPr id="12" name="Dikdörtgen 11"/>
          <p:cNvSpPr/>
          <p:nvPr>
            <p:custDataLst>
              <p:tags r:id="rId10"/>
            </p:custDataLst>
          </p:nvPr>
        </p:nvSpPr>
        <p:spPr>
          <a:xfrm>
            <a:off x="5081147" y="4950428"/>
            <a:ext cx="6625943" cy="538662"/>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tr-TR" sz="2500" dirty="0" smtClean="0"/>
              <a:t>6.2.5. </a:t>
            </a:r>
            <a:r>
              <a:rPr lang="fr-FR" sz="2500" dirty="0"/>
              <a:t>Bir Sure Tanıyorum: Fil Suresi ve Anlamı</a:t>
            </a:r>
            <a:endParaRPr lang="tr-TR" sz="2500" dirty="0"/>
          </a:p>
        </p:txBody>
      </p:sp>
      <p:pic>
        <p:nvPicPr>
          <p:cNvPr id="14" name="Resim 13"/>
          <p:cNvPicPr>
            <a:picLocks noChangeAspect="1"/>
          </p:cNvPicPr>
          <p:nvPr/>
        </p:nvPicPr>
        <p:blipFill rotWithShape="1">
          <a:blip r:embed="rId12"/>
          <a:srcRect l="29713" t="9553" r="15167" b="7257"/>
          <a:stretch/>
        </p:blipFill>
        <p:spPr>
          <a:xfrm rot="20166167">
            <a:off x="1848492" y="1450717"/>
            <a:ext cx="2108591" cy="2386808"/>
          </a:xfrm>
          <a:prstGeom prst="rect">
            <a:avLst/>
          </a:prstGeom>
          <a:ln w="38100" cap="sq">
            <a:solidFill>
              <a:schemeClr val="accent4">
                <a:lumMod val="60000"/>
                <a:lumOff val="40000"/>
              </a:schemeClr>
            </a:solidFill>
            <a:prstDash val="solid"/>
            <a:miter lim="800000"/>
          </a:ln>
          <a:effectLst>
            <a:outerShdw blurRad="50800" dist="38100" dir="2700000" algn="tl" rotWithShape="0">
              <a:srgbClr val="000000">
                <a:alpha val="43000"/>
              </a:srgbClr>
            </a:outerShdw>
          </a:effectLst>
        </p:spPr>
      </p:pic>
      <p:pic>
        <p:nvPicPr>
          <p:cNvPr id="1026" name="Picture 2" descr="Niye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35351" y="3682931"/>
            <a:ext cx="2684789" cy="31814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amazda Secd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3963" y="5002343"/>
            <a:ext cx="3511455" cy="165038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iyet"/>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0452" y="1910253"/>
            <a:ext cx="2538165" cy="300772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630185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2546572">
            <a:off x="7334254" y="1033020"/>
            <a:ext cx="3302592" cy="966631"/>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tr-TR" sz="1050" dirty="0"/>
              <a:t> </a:t>
            </a:r>
            <a:r>
              <a:rPr lang="tr-TR" sz="2400" dirty="0"/>
              <a:t>Yüce Allah’ın (</a:t>
            </a:r>
            <a:r>
              <a:rPr lang="tr-TR" sz="2400" dirty="0" err="1"/>
              <a:t>c.c</a:t>
            </a:r>
            <a:r>
              <a:rPr lang="tr-TR" sz="2400" dirty="0"/>
              <a:t>.) açık </a:t>
            </a:r>
            <a:r>
              <a:rPr lang="tr-TR" sz="2400" dirty="0"/>
              <a:t>ve kesin </a:t>
            </a:r>
            <a:r>
              <a:rPr lang="tr-TR" sz="2400" dirty="0"/>
              <a:t>bir </a:t>
            </a:r>
            <a:r>
              <a:rPr lang="tr-TR" sz="2400" dirty="0"/>
              <a:t>emridir.</a:t>
            </a:r>
            <a:endParaRPr lang="tr-TR" sz="3200" dirty="0"/>
          </a:p>
        </p:txBody>
      </p:sp>
      <p:sp>
        <p:nvSpPr>
          <p:cNvPr id="9" name="Sağ Ok 8"/>
          <p:cNvSpPr/>
          <p:nvPr/>
        </p:nvSpPr>
        <p:spPr>
          <a:xfrm rot="18881845">
            <a:off x="6435371" y="2264215"/>
            <a:ext cx="2010872" cy="412624"/>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tr-TR"/>
          </a:p>
        </p:txBody>
      </p:sp>
      <p:sp>
        <p:nvSpPr>
          <p:cNvPr id="12" name="Unvan 1"/>
          <p:cNvSpPr txBox="1">
            <a:spLocks/>
          </p:cNvSpPr>
          <p:nvPr/>
        </p:nvSpPr>
        <p:spPr>
          <a:xfrm>
            <a:off x="462571" y="3642466"/>
            <a:ext cx="3049886" cy="876178"/>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tr-TR" sz="4000" dirty="0"/>
              <a:t>Dinin direği</a:t>
            </a:r>
            <a:endParaRPr lang="tr-TR" sz="4000" dirty="0"/>
          </a:p>
        </p:txBody>
      </p:sp>
      <p:sp>
        <p:nvSpPr>
          <p:cNvPr id="13" name="Unvan 1"/>
          <p:cNvSpPr txBox="1">
            <a:spLocks/>
          </p:cNvSpPr>
          <p:nvPr/>
        </p:nvSpPr>
        <p:spPr>
          <a:xfrm rot="19010973">
            <a:off x="1899675" y="1043124"/>
            <a:ext cx="3119560" cy="1014710"/>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endParaRPr lang="tr-TR" sz="2000" dirty="0"/>
          </a:p>
          <a:p>
            <a:r>
              <a:rPr lang="tr-TR" sz="2000" dirty="0"/>
              <a:t>Allah'ın </a:t>
            </a:r>
            <a:r>
              <a:rPr lang="tr-TR" sz="2000" dirty="0"/>
              <a:t>bize verdiği nimetlere bir teşekkürdür</a:t>
            </a:r>
          </a:p>
          <a:p>
            <a:r>
              <a:rPr lang="tr-TR" sz="2000" dirty="0"/>
              <a:t> </a:t>
            </a:r>
            <a:endParaRPr lang="tr-TR" sz="2000" dirty="0"/>
          </a:p>
        </p:txBody>
      </p:sp>
      <p:sp>
        <p:nvSpPr>
          <p:cNvPr id="14" name="Unvan 1"/>
          <p:cNvSpPr txBox="1">
            <a:spLocks/>
          </p:cNvSpPr>
          <p:nvPr/>
        </p:nvSpPr>
        <p:spPr>
          <a:xfrm>
            <a:off x="8483008" y="3319796"/>
            <a:ext cx="3708992" cy="1196752"/>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lvl="0"/>
            <a:r>
              <a:rPr lang="tr-TR" sz="3200" dirty="0"/>
              <a:t> </a:t>
            </a:r>
            <a:r>
              <a:rPr lang="tr-TR" sz="3200" dirty="0" err="1"/>
              <a:t>Mü’minin</a:t>
            </a:r>
            <a:r>
              <a:rPr lang="tr-TR" sz="3200" dirty="0"/>
              <a:t> (inanın) miracıdır.</a:t>
            </a:r>
            <a:endParaRPr lang="tr-TR" sz="3200" dirty="0"/>
          </a:p>
        </p:txBody>
      </p:sp>
      <p:sp>
        <p:nvSpPr>
          <p:cNvPr id="17" name="Unvan 1"/>
          <p:cNvSpPr txBox="1">
            <a:spLocks/>
          </p:cNvSpPr>
          <p:nvPr/>
        </p:nvSpPr>
        <p:spPr>
          <a:xfrm>
            <a:off x="3410857" y="5999436"/>
            <a:ext cx="5312229" cy="673599"/>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tr-TR" sz="3600" dirty="0"/>
              <a:t> </a:t>
            </a:r>
            <a:r>
              <a:rPr lang="tr-TR" sz="2800" dirty="0"/>
              <a:t>İslam’ın beş şartından biri</a:t>
            </a:r>
            <a:endParaRPr lang="tr-TR" sz="2800" dirty="0"/>
          </a:p>
        </p:txBody>
      </p:sp>
      <p:sp>
        <p:nvSpPr>
          <p:cNvPr id="20" name="Oval 19"/>
          <p:cNvSpPr/>
          <p:nvPr/>
        </p:nvSpPr>
        <p:spPr>
          <a:xfrm>
            <a:off x="5155026" y="3255219"/>
            <a:ext cx="1896607" cy="1325909"/>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800" dirty="0"/>
              <a:t>NAMAZ</a:t>
            </a:r>
            <a:endParaRPr lang="tr-TR" sz="2800" dirty="0"/>
          </a:p>
        </p:txBody>
      </p:sp>
      <p:sp>
        <p:nvSpPr>
          <p:cNvPr id="21" name="Sağ Ok 20"/>
          <p:cNvSpPr/>
          <p:nvPr/>
        </p:nvSpPr>
        <p:spPr>
          <a:xfrm>
            <a:off x="7169186" y="3783350"/>
            <a:ext cx="1153630" cy="412624"/>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a:p>
        </p:txBody>
      </p:sp>
      <p:sp>
        <p:nvSpPr>
          <p:cNvPr id="22" name="Sağ Ok 21"/>
          <p:cNvSpPr/>
          <p:nvPr/>
        </p:nvSpPr>
        <p:spPr>
          <a:xfrm rot="13272628">
            <a:off x="3837219" y="2221028"/>
            <a:ext cx="1785422" cy="522061"/>
          </a:xfrm>
          <a:prstGeom prst="rightArrow">
            <a:avLst>
              <a:gd name="adj1" fmla="val 32182"/>
              <a:gd name="adj2"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a:p>
        </p:txBody>
      </p:sp>
      <p:sp>
        <p:nvSpPr>
          <p:cNvPr id="23" name="Sağ Ok 22"/>
          <p:cNvSpPr/>
          <p:nvPr/>
        </p:nvSpPr>
        <p:spPr>
          <a:xfrm rot="10800000">
            <a:off x="3950041" y="3789982"/>
            <a:ext cx="1071491" cy="412624"/>
          </a:xfrm>
          <a:prstGeom prst="rightArrow">
            <a:avLst>
              <a:gd name="adj1" fmla="val 42965"/>
              <a:gd name="adj2"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tr-TR"/>
          </a:p>
        </p:txBody>
      </p:sp>
      <p:sp>
        <p:nvSpPr>
          <p:cNvPr id="24" name="Sağ Ok 23"/>
          <p:cNvSpPr/>
          <p:nvPr/>
        </p:nvSpPr>
        <p:spPr>
          <a:xfrm rot="5400000">
            <a:off x="5668788" y="5124082"/>
            <a:ext cx="1109506" cy="412624"/>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a:p>
        </p:txBody>
      </p:sp>
    </p:spTree>
    <p:extLst>
      <p:ext uri="{BB962C8B-B14F-4D97-AF65-F5344CB8AC3E}">
        <p14:creationId xmlns:p14="http://schemas.microsoft.com/office/powerpoint/2010/main" val="342318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ppt_x"/>
                                          </p:val>
                                        </p:tav>
                                        <p:tav tm="100000">
                                          <p:val>
                                            <p:strVal val="#ppt_x"/>
                                          </p:val>
                                        </p:tav>
                                      </p:tavLst>
                                    </p:anim>
                                    <p:anim calcmode="lin" valueType="num">
                                      <p:cBhvr additive="base">
                                        <p:cTn id="3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fill="hold"/>
                                        <p:tgtEl>
                                          <p:spTgt spid="14"/>
                                        </p:tgtEl>
                                        <p:attrNameLst>
                                          <p:attrName>ppt_x</p:attrName>
                                        </p:attrNameLst>
                                      </p:cBhvr>
                                      <p:tavLst>
                                        <p:tav tm="0">
                                          <p:val>
                                            <p:strVal val="#ppt_x"/>
                                          </p:val>
                                        </p:tav>
                                        <p:tav tm="100000">
                                          <p:val>
                                            <p:strVal val="#ppt_x"/>
                                          </p:val>
                                        </p:tav>
                                      </p:tavLst>
                                    </p:anim>
                                    <p:anim calcmode="lin" valueType="num">
                                      <p:cBhvr additive="base">
                                        <p:cTn id="4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500" fill="hold"/>
                                        <p:tgtEl>
                                          <p:spTgt spid="24"/>
                                        </p:tgtEl>
                                        <p:attrNameLst>
                                          <p:attrName>ppt_x</p:attrName>
                                        </p:attrNameLst>
                                      </p:cBhvr>
                                      <p:tavLst>
                                        <p:tav tm="0">
                                          <p:val>
                                            <p:strVal val="#ppt_x"/>
                                          </p:val>
                                        </p:tav>
                                        <p:tav tm="100000">
                                          <p:val>
                                            <p:strVal val="#ppt_x"/>
                                          </p:val>
                                        </p:tav>
                                      </p:tavLst>
                                    </p:anim>
                                    <p:anim calcmode="lin" valueType="num">
                                      <p:cBhvr additive="base">
                                        <p:cTn id="5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additive="base">
                                        <p:cTn id="56" dur="500" fill="hold"/>
                                        <p:tgtEl>
                                          <p:spTgt spid="17"/>
                                        </p:tgtEl>
                                        <p:attrNameLst>
                                          <p:attrName>ppt_x</p:attrName>
                                        </p:attrNameLst>
                                      </p:cBhvr>
                                      <p:tavLst>
                                        <p:tav tm="0">
                                          <p:val>
                                            <p:strVal val="#ppt_x"/>
                                          </p:val>
                                        </p:tav>
                                        <p:tav tm="100000">
                                          <p:val>
                                            <p:strVal val="#ppt_x"/>
                                          </p:val>
                                        </p:tav>
                                      </p:tavLst>
                                    </p:anim>
                                    <p:anim calcmode="lin" valueType="num">
                                      <p:cBhvr additive="base">
                                        <p:cTn id="5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1000"/>
                                        <p:tgtEl>
                                          <p:spTgt spid="23"/>
                                        </p:tgtEl>
                                      </p:cBhvr>
                                    </p:animEffect>
                                    <p:anim calcmode="lin" valueType="num">
                                      <p:cBhvr>
                                        <p:cTn id="63" dur="1000" fill="hold"/>
                                        <p:tgtEl>
                                          <p:spTgt spid="23"/>
                                        </p:tgtEl>
                                        <p:attrNameLst>
                                          <p:attrName>ppt_x</p:attrName>
                                        </p:attrNameLst>
                                      </p:cBhvr>
                                      <p:tavLst>
                                        <p:tav tm="0">
                                          <p:val>
                                            <p:strVal val="#ppt_x"/>
                                          </p:val>
                                        </p:tav>
                                        <p:tav tm="100000">
                                          <p:val>
                                            <p:strVal val="#ppt_x"/>
                                          </p:val>
                                        </p:tav>
                                      </p:tavLst>
                                    </p:anim>
                                    <p:anim calcmode="lin" valueType="num">
                                      <p:cBhvr>
                                        <p:cTn id="6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2"/>
                                        </p:tgtEl>
                                        <p:attrNameLst>
                                          <p:attrName>style.visibility</p:attrName>
                                        </p:attrNameLst>
                                      </p:cBhvr>
                                      <p:to>
                                        <p:strVal val="visible"/>
                                      </p:to>
                                    </p:set>
                                    <p:anim calcmode="lin" valueType="num">
                                      <p:cBhvr additive="base">
                                        <p:cTn id="69" dur="500" fill="hold"/>
                                        <p:tgtEl>
                                          <p:spTgt spid="12"/>
                                        </p:tgtEl>
                                        <p:attrNameLst>
                                          <p:attrName>ppt_x</p:attrName>
                                        </p:attrNameLst>
                                      </p:cBhvr>
                                      <p:tavLst>
                                        <p:tav tm="0">
                                          <p:val>
                                            <p:strVal val="#ppt_x"/>
                                          </p:val>
                                        </p:tav>
                                        <p:tav tm="100000">
                                          <p:val>
                                            <p:strVal val="#ppt_x"/>
                                          </p:val>
                                        </p:tav>
                                      </p:tavLst>
                                    </p:anim>
                                    <p:anim calcmode="lin" valueType="num">
                                      <p:cBhvr additive="base">
                                        <p:cTn id="7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2" grpId="0" animBg="1"/>
      <p:bldP spid="13" grpId="0" animBg="1"/>
      <p:bldP spid="14" grpId="0" animBg="1"/>
      <p:bldP spid="17" grpId="0" animBg="1"/>
      <p:bldP spid="20" grpId="0" animBg="1"/>
      <p:bldP spid="21" grpId="0" animBg="1"/>
      <p:bldP spid="22" grpId="0" animBg="1"/>
      <p:bldP spid="23"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40h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2626" y="0"/>
            <a:ext cx="632542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2101969"/>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5859" y="117567"/>
            <a:ext cx="7509164" cy="613953"/>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tr-TR" sz="4800" dirty="0" smtClean="0"/>
              <a:t>Parçaya Göre Doğru </a:t>
            </a:r>
            <a:r>
              <a:rPr lang="tr-TR" sz="4800" dirty="0" smtClean="0"/>
              <a:t>- yanlış </a:t>
            </a:r>
            <a:endParaRPr lang="tr-TR" sz="4800" dirty="0"/>
          </a:p>
        </p:txBody>
      </p:sp>
      <p:sp>
        <p:nvSpPr>
          <p:cNvPr id="4" name="Dikdörtgen 3"/>
          <p:cNvSpPr/>
          <p:nvPr/>
        </p:nvSpPr>
        <p:spPr>
          <a:xfrm>
            <a:off x="5718629" y="849087"/>
            <a:ext cx="6385769" cy="88828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marL="342900" indent="-342900">
              <a:buAutoNum type="arabicPeriod"/>
            </a:pPr>
            <a:r>
              <a:rPr lang="tr-TR" sz="2800" dirty="0" smtClean="0"/>
              <a:t>Namaz günahların </a:t>
            </a:r>
          </a:p>
          <a:p>
            <a:r>
              <a:rPr lang="tr-TR" sz="2800" dirty="0" smtClean="0"/>
              <a:t>affedilmesine vesile olur.</a:t>
            </a:r>
            <a:endParaRPr lang="tr-TR" sz="2800" dirty="0"/>
          </a:p>
        </p:txBody>
      </p:sp>
      <p:sp>
        <p:nvSpPr>
          <p:cNvPr id="5" name="Dikdörtgen 4"/>
          <p:cNvSpPr/>
          <p:nvPr/>
        </p:nvSpPr>
        <p:spPr>
          <a:xfrm>
            <a:off x="5718629" y="1881051"/>
            <a:ext cx="6385770" cy="89481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tr-TR" dirty="0"/>
              <a:t>2</a:t>
            </a:r>
            <a:r>
              <a:rPr lang="tr-TR" dirty="0" smtClean="0"/>
              <a:t>. </a:t>
            </a:r>
            <a:r>
              <a:rPr lang="tr-TR" sz="2400" dirty="0" smtClean="0"/>
              <a:t>Namaz  insanın sadece </a:t>
            </a:r>
          </a:p>
          <a:p>
            <a:r>
              <a:rPr lang="tr-TR" sz="2400" dirty="0" smtClean="0"/>
              <a:t>maddi kirlerden arındırır</a:t>
            </a:r>
            <a:r>
              <a:rPr lang="tr-TR" dirty="0" smtClean="0"/>
              <a:t>. </a:t>
            </a:r>
            <a:endParaRPr lang="tr-TR" dirty="0"/>
          </a:p>
        </p:txBody>
      </p:sp>
      <p:sp>
        <p:nvSpPr>
          <p:cNvPr id="6" name="Dikdörtgen 5"/>
          <p:cNvSpPr/>
          <p:nvPr/>
        </p:nvSpPr>
        <p:spPr>
          <a:xfrm>
            <a:off x="5671247" y="2910606"/>
            <a:ext cx="6385770" cy="84170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tr-TR" sz="2800" dirty="0" smtClean="0"/>
              <a:t>3</a:t>
            </a:r>
            <a:r>
              <a:rPr lang="tr-TR" sz="2800" dirty="0" smtClean="0"/>
              <a:t>. Namaz toplumsal </a:t>
            </a:r>
          </a:p>
          <a:p>
            <a:r>
              <a:rPr lang="tr-TR" sz="2800" dirty="0" smtClean="0"/>
              <a:t>birlikteliğe katkı sağlar </a:t>
            </a:r>
            <a:endParaRPr lang="tr-TR" sz="2800" dirty="0"/>
          </a:p>
        </p:txBody>
      </p:sp>
      <p:sp>
        <p:nvSpPr>
          <p:cNvPr id="7" name="Dikdörtgen 6"/>
          <p:cNvSpPr/>
          <p:nvPr/>
        </p:nvSpPr>
        <p:spPr>
          <a:xfrm>
            <a:off x="5718629" y="3905799"/>
            <a:ext cx="6385770" cy="84908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tr-TR" sz="2400" dirty="0" smtClean="0"/>
              <a:t>4. Namazın </a:t>
            </a:r>
            <a:r>
              <a:rPr lang="tr-TR" sz="2400" dirty="0" err="1" smtClean="0"/>
              <a:t>rükûsuna</a:t>
            </a:r>
            <a:r>
              <a:rPr lang="tr-TR" sz="2400" dirty="0" smtClean="0"/>
              <a:t> </a:t>
            </a:r>
          </a:p>
          <a:p>
            <a:r>
              <a:rPr lang="tr-TR" sz="2400" dirty="0" smtClean="0"/>
              <a:t>daha çok önem vermeliyiz.</a:t>
            </a:r>
            <a:endParaRPr lang="tr-TR" sz="2400" dirty="0"/>
          </a:p>
        </p:txBody>
      </p:sp>
      <p:sp>
        <p:nvSpPr>
          <p:cNvPr id="8" name="Dikdörtgen 7"/>
          <p:cNvSpPr/>
          <p:nvPr/>
        </p:nvSpPr>
        <p:spPr>
          <a:xfrm>
            <a:off x="5718629" y="4898570"/>
            <a:ext cx="6385770" cy="91440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tr-TR" dirty="0" smtClean="0"/>
              <a:t>5</a:t>
            </a:r>
            <a:r>
              <a:rPr lang="tr-TR" dirty="0" smtClean="0"/>
              <a:t>. </a:t>
            </a:r>
            <a:r>
              <a:rPr lang="tr-TR" sz="2600" dirty="0" smtClean="0"/>
              <a:t>Namaz insanın maddi ve </a:t>
            </a:r>
          </a:p>
          <a:p>
            <a:r>
              <a:rPr lang="tr-TR" sz="2600" dirty="0" smtClean="0"/>
              <a:t>manevi kirlerden arındırır.</a:t>
            </a:r>
            <a:endParaRPr lang="tr-TR" sz="2600" dirty="0"/>
          </a:p>
        </p:txBody>
      </p:sp>
      <p:sp>
        <p:nvSpPr>
          <p:cNvPr id="9" name="Dikdörtgen 8"/>
          <p:cNvSpPr/>
          <p:nvPr/>
        </p:nvSpPr>
        <p:spPr>
          <a:xfrm>
            <a:off x="5718629" y="5956656"/>
            <a:ext cx="6385770" cy="78377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tr-TR" sz="2800" dirty="0" smtClean="0"/>
              <a:t>6</a:t>
            </a:r>
            <a:r>
              <a:rPr lang="tr-TR" sz="2800" dirty="0" smtClean="0"/>
              <a:t>. Namazı güzelce </a:t>
            </a:r>
          </a:p>
          <a:p>
            <a:r>
              <a:rPr lang="tr-TR" sz="2800" dirty="0" smtClean="0"/>
              <a:t>kılmak önemlidir. </a:t>
            </a:r>
            <a:endParaRPr lang="tr-TR" sz="2800" dirty="0"/>
          </a:p>
        </p:txBody>
      </p:sp>
      <p:sp>
        <p:nvSpPr>
          <p:cNvPr id="10" name="Dikdörtgen 9"/>
          <p:cNvSpPr/>
          <p:nvPr/>
        </p:nvSpPr>
        <p:spPr>
          <a:xfrm>
            <a:off x="9326880" y="849087"/>
            <a:ext cx="1214846" cy="8882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tr-TR" sz="4800" dirty="0" smtClean="0"/>
              <a:t>D</a:t>
            </a:r>
            <a:endParaRPr lang="tr-TR" sz="4800" dirty="0"/>
          </a:p>
        </p:txBody>
      </p:sp>
      <p:sp>
        <p:nvSpPr>
          <p:cNvPr id="11" name="Dikdörtgen 10"/>
          <p:cNvSpPr/>
          <p:nvPr/>
        </p:nvSpPr>
        <p:spPr>
          <a:xfrm>
            <a:off x="10842172" y="849087"/>
            <a:ext cx="1214846" cy="8882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tr-TR" sz="4800" dirty="0" smtClean="0"/>
              <a:t>Y</a:t>
            </a:r>
            <a:endParaRPr lang="tr-TR" sz="4800" dirty="0"/>
          </a:p>
        </p:txBody>
      </p:sp>
      <p:sp>
        <p:nvSpPr>
          <p:cNvPr id="12" name="Dikdörtgen 11"/>
          <p:cNvSpPr/>
          <p:nvPr/>
        </p:nvSpPr>
        <p:spPr>
          <a:xfrm>
            <a:off x="9936230" y="849085"/>
            <a:ext cx="605496" cy="88828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5400" b="1" dirty="0">
                <a:solidFill>
                  <a:schemeClr val="accent6"/>
                </a:solidFill>
              </a:rPr>
              <a:t>✔</a:t>
            </a:r>
          </a:p>
        </p:txBody>
      </p:sp>
      <p:sp>
        <p:nvSpPr>
          <p:cNvPr id="13" name="Dikdörtgen 12"/>
          <p:cNvSpPr/>
          <p:nvPr/>
        </p:nvSpPr>
        <p:spPr>
          <a:xfrm>
            <a:off x="11436531" y="849087"/>
            <a:ext cx="640080" cy="8882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5400" b="1" dirty="0" smtClean="0">
                <a:solidFill>
                  <a:srgbClr val="FF0000"/>
                </a:solidFill>
              </a:rPr>
              <a:t>X</a:t>
            </a:r>
            <a:endParaRPr lang="tr-TR" sz="5400" b="1" dirty="0">
              <a:solidFill>
                <a:srgbClr val="FF0000"/>
              </a:solidFill>
            </a:endParaRPr>
          </a:p>
        </p:txBody>
      </p:sp>
      <p:cxnSp>
        <p:nvCxnSpPr>
          <p:cNvPr id="16" name="Düz Bağlayıcı 15"/>
          <p:cNvCxnSpPr>
            <a:endCxn id="11" idx="2"/>
          </p:cNvCxnSpPr>
          <p:nvPr/>
        </p:nvCxnSpPr>
        <p:spPr>
          <a:xfrm flipH="1">
            <a:off x="11449595" y="849087"/>
            <a:ext cx="4284" cy="888280"/>
          </a:xfrm>
          <a:prstGeom prst="line">
            <a:avLst/>
          </a:prstGeom>
        </p:spPr>
        <p:style>
          <a:lnRef idx="3">
            <a:schemeClr val="accent6"/>
          </a:lnRef>
          <a:fillRef idx="0">
            <a:schemeClr val="accent6"/>
          </a:fillRef>
          <a:effectRef idx="2">
            <a:schemeClr val="accent6"/>
          </a:effectRef>
          <a:fontRef idx="minor">
            <a:schemeClr val="tx1"/>
          </a:fontRef>
        </p:style>
      </p:cxnSp>
      <p:graphicFrame>
        <p:nvGraphicFramePr>
          <p:cNvPr id="19" name="Tablo 18"/>
          <p:cNvGraphicFramePr>
            <a:graphicFrameLocks noGrp="1"/>
          </p:cNvGraphicFramePr>
          <p:nvPr>
            <p:extLst/>
          </p:nvPr>
        </p:nvGraphicFramePr>
        <p:xfrm>
          <a:off x="9322276" y="1881051"/>
          <a:ext cx="1258638" cy="894814"/>
        </p:xfrm>
        <a:graphic>
          <a:graphicData uri="http://schemas.openxmlformats.org/drawingml/2006/table">
            <a:tbl>
              <a:tblPr firstRow="1" bandRow="1">
                <a:tableStyleId>{93296810-A885-4BE3-A3E7-6D5BEEA58F35}</a:tableStyleId>
              </a:tblPr>
              <a:tblGrid>
                <a:gridCol w="629319">
                  <a:extLst>
                    <a:ext uri="{9D8B030D-6E8A-4147-A177-3AD203B41FA5}">
                      <a16:colId xmlns:a16="http://schemas.microsoft.com/office/drawing/2014/main" val="2292286534"/>
                    </a:ext>
                  </a:extLst>
                </a:gridCol>
                <a:gridCol w="629319">
                  <a:extLst>
                    <a:ext uri="{9D8B030D-6E8A-4147-A177-3AD203B41FA5}">
                      <a16:colId xmlns:a16="http://schemas.microsoft.com/office/drawing/2014/main" val="1517601375"/>
                    </a:ext>
                  </a:extLst>
                </a:gridCol>
              </a:tblGrid>
              <a:tr h="894814">
                <a:tc>
                  <a:txBody>
                    <a:bodyPr/>
                    <a:lstStyle/>
                    <a:p>
                      <a:pPr algn="ctr"/>
                      <a:r>
                        <a:rPr lang="tr-TR" sz="4400" b="0" dirty="0" smtClean="0">
                          <a:ln>
                            <a:solidFill>
                              <a:schemeClr val="tx1"/>
                            </a:solidFill>
                          </a:ln>
                          <a:solidFill>
                            <a:schemeClr val="tx1"/>
                          </a:solidFill>
                        </a:rPr>
                        <a:t>D</a:t>
                      </a:r>
                      <a:endParaRPr lang="tr-TR" sz="4400" b="0" dirty="0">
                        <a:ln>
                          <a:solidFill>
                            <a:schemeClr val="tx1"/>
                          </a:solidFill>
                        </a:ln>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4400" dirty="0" smtClean="0">
                        <a:ln>
                          <a:solidFill>
                            <a:srgbClr val="FF0000"/>
                          </a:solidFill>
                        </a:ln>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37565083"/>
                  </a:ext>
                </a:extLst>
              </a:tr>
            </a:tbl>
          </a:graphicData>
        </a:graphic>
      </p:graphicFrame>
      <p:graphicFrame>
        <p:nvGraphicFramePr>
          <p:cNvPr id="20" name="Tablo 19"/>
          <p:cNvGraphicFramePr>
            <a:graphicFrameLocks noGrp="1"/>
          </p:cNvGraphicFramePr>
          <p:nvPr>
            <p:extLst/>
          </p:nvPr>
        </p:nvGraphicFramePr>
        <p:xfrm>
          <a:off x="10817974" y="1881051"/>
          <a:ext cx="1258638" cy="894814"/>
        </p:xfrm>
        <a:graphic>
          <a:graphicData uri="http://schemas.openxmlformats.org/drawingml/2006/table">
            <a:tbl>
              <a:tblPr firstRow="1" bandRow="1">
                <a:tableStyleId>{93296810-A885-4BE3-A3E7-6D5BEEA58F35}</a:tableStyleId>
              </a:tblPr>
              <a:tblGrid>
                <a:gridCol w="629319">
                  <a:extLst>
                    <a:ext uri="{9D8B030D-6E8A-4147-A177-3AD203B41FA5}">
                      <a16:colId xmlns:a16="http://schemas.microsoft.com/office/drawing/2014/main" val="2292286534"/>
                    </a:ext>
                  </a:extLst>
                </a:gridCol>
                <a:gridCol w="629319">
                  <a:extLst>
                    <a:ext uri="{9D8B030D-6E8A-4147-A177-3AD203B41FA5}">
                      <a16:colId xmlns:a16="http://schemas.microsoft.com/office/drawing/2014/main" val="1517601375"/>
                    </a:ext>
                  </a:extLst>
                </a:gridCol>
              </a:tblGrid>
              <a:tr h="894814">
                <a:tc>
                  <a:txBody>
                    <a:bodyPr/>
                    <a:lstStyle/>
                    <a:p>
                      <a:pPr algn="ctr"/>
                      <a:r>
                        <a:rPr lang="tr-TR" sz="4400" b="0" dirty="0" smtClean="0">
                          <a:ln>
                            <a:solidFill>
                              <a:schemeClr val="tx1"/>
                            </a:solidFill>
                          </a:ln>
                          <a:solidFill>
                            <a:schemeClr val="tx1"/>
                          </a:solidFill>
                        </a:rPr>
                        <a:t>Y</a:t>
                      </a:r>
                      <a:endParaRPr lang="tr-TR" sz="4400" b="0" dirty="0">
                        <a:ln>
                          <a:solidFill>
                            <a:schemeClr val="tx1"/>
                          </a:solidFill>
                        </a:ln>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4400" b="1" dirty="0" smtClean="0">
                        <a:solidFill>
                          <a:schemeClr val="accent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37565083"/>
                  </a:ext>
                </a:extLst>
              </a:tr>
            </a:tbl>
          </a:graphicData>
        </a:graphic>
      </p:graphicFrame>
      <p:graphicFrame>
        <p:nvGraphicFramePr>
          <p:cNvPr id="21" name="Tablo 20"/>
          <p:cNvGraphicFramePr>
            <a:graphicFrameLocks noGrp="1"/>
          </p:cNvGraphicFramePr>
          <p:nvPr>
            <p:extLst>
              <p:ext uri="{D42A27DB-BD31-4B8C-83A1-F6EECF244321}">
                <p14:modId xmlns:p14="http://schemas.microsoft.com/office/powerpoint/2010/main" val="3683630415"/>
              </p:ext>
            </p:extLst>
          </p:nvPr>
        </p:nvGraphicFramePr>
        <p:xfrm>
          <a:off x="9322275" y="2966958"/>
          <a:ext cx="1320754" cy="822116"/>
        </p:xfrm>
        <a:graphic>
          <a:graphicData uri="http://schemas.openxmlformats.org/drawingml/2006/table">
            <a:tbl>
              <a:tblPr firstRow="1" bandRow="1">
                <a:tableStyleId>{93296810-A885-4BE3-A3E7-6D5BEEA58F35}</a:tableStyleId>
              </a:tblPr>
              <a:tblGrid>
                <a:gridCol w="660377">
                  <a:extLst>
                    <a:ext uri="{9D8B030D-6E8A-4147-A177-3AD203B41FA5}">
                      <a16:colId xmlns:a16="http://schemas.microsoft.com/office/drawing/2014/main" val="2292286534"/>
                    </a:ext>
                  </a:extLst>
                </a:gridCol>
                <a:gridCol w="660377">
                  <a:extLst>
                    <a:ext uri="{9D8B030D-6E8A-4147-A177-3AD203B41FA5}">
                      <a16:colId xmlns:a16="http://schemas.microsoft.com/office/drawing/2014/main" val="1517601375"/>
                    </a:ext>
                  </a:extLst>
                </a:gridCol>
              </a:tblGrid>
              <a:tr h="822116">
                <a:tc>
                  <a:txBody>
                    <a:bodyPr/>
                    <a:lstStyle/>
                    <a:p>
                      <a:pPr algn="ctr"/>
                      <a:r>
                        <a:rPr lang="tr-TR" sz="4400" b="0" dirty="0" smtClean="0">
                          <a:ln>
                            <a:solidFill>
                              <a:schemeClr val="tx1"/>
                            </a:solidFill>
                          </a:ln>
                          <a:solidFill>
                            <a:schemeClr val="tx1"/>
                          </a:solidFill>
                        </a:rPr>
                        <a:t>D</a:t>
                      </a:r>
                      <a:endParaRPr lang="tr-TR" sz="4400" b="0" dirty="0">
                        <a:ln>
                          <a:solidFill>
                            <a:schemeClr val="tx1"/>
                          </a:solidFill>
                        </a:ln>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4400" b="1" dirty="0" smtClean="0">
                        <a:solidFill>
                          <a:schemeClr val="accent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37565083"/>
                  </a:ext>
                </a:extLst>
              </a:tr>
            </a:tbl>
          </a:graphicData>
        </a:graphic>
      </p:graphicFrame>
      <p:graphicFrame>
        <p:nvGraphicFramePr>
          <p:cNvPr id="22" name="Tablo 21"/>
          <p:cNvGraphicFramePr>
            <a:graphicFrameLocks noGrp="1"/>
          </p:cNvGraphicFramePr>
          <p:nvPr>
            <p:extLst/>
          </p:nvPr>
        </p:nvGraphicFramePr>
        <p:xfrm>
          <a:off x="10842172" y="2939154"/>
          <a:ext cx="1254034" cy="822960"/>
        </p:xfrm>
        <a:graphic>
          <a:graphicData uri="http://schemas.openxmlformats.org/drawingml/2006/table">
            <a:tbl>
              <a:tblPr firstRow="1" bandRow="1">
                <a:tableStyleId>{93296810-A885-4BE3-A3E7-6D5BEEA58F35}</a:tableStyleId>
              </a:tblPr>
              <a:tblGrid>
                <a:gridCol w="627017">
                  <a:extLst>
                    <a:ext uri="{9D8B030D-6E8A-4147-A177-3AD203B41FA5}">
                      <a16:colId xmlns:a16="http://schemas.microsoft.com/office/drawing/2014/main" val="2292286534"/>
                    </a:ext>
                  </a:extLst>
                </a:gridCol>
                <a:gridCol w="627017">
                  <a:extLst>
                    <a:ext uri="{9D8B030D-6E8A-4147-A177-3AD203B41FA5}">
                      <a16:colId xmlns:a16="http://schemas.microsoft.com/office/drawing/2014/main" val="1517601375"/>
                    </a:ext>
                  </a:extLst>
                </a:gridCol>
              </a:tblGrid>
              <a:tr h="822116">
                <a:tc>
                  <a:txBody>
                    <a:bodyPr/>
                    <a:lstStyle/>
                    <a:p>
                      <a:pPr algn="ctr"/>
                      <a:r>
                        <a:rPr lang="tr-TR" sz="4400" b="0" dirty="0" smtClean="0">
                          <a:ln>
                            <a:solidFill>
                              <a:schemeClr val="tx1"/>
                            </a:solidFill>
                          </a:ln>
                          <a:solidFill>
                            <a:schemeClr val="tx1"/>
                          </a:solidFill>
                        </a:rPr>
                        <a:t>Y</a:t>
                      </a:r>
                      <a:endParaRPr lang="tr-TR" sz="4400" b="0" dirty="0">
                        <a:ln>
                          <a:solidFill>
                            <a:schemeClr val="tx1"/>
                          </a:solidFill>
                        </a:ln>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4800" dirty="0" smtClean="0">
                        <a:ln>
                          <a:solidFill>
                            <a:srgbClr val="FF0000"/>
                          </a:solidFill>
                        </a:ln>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37565083"/>
                  </a:ext>
                </a:extLst>
              </a:tr>
            </a:tbl>
          </a:graphicData>
        </a:graphic>
      </p:graphicFrame>
      <p:graphicFrame>
        <p:nvGraphicFramePr>
          <p:cNvPr id="23" name="Tablo 22"/>
          <p:cNvGraphicFramePr>
            <a:graphicFrameLocks noGrp="1"/>
          </p:cNvGraphicFramePr>
          <p:nvPr/>
        </p:nvGraphicFramePr>
        <p:xfrm>
          <a:off x="9322276" y="4898570"/>
          <a:ext cx="1219450" cy="914402"/>
        </p:xfrm>
        <a:graphic>
          <a:graphicData uri="http://schemas.openxmlformats.org/drawingml/2006/table">
            <a:tbl>
              <a:tblPr firstRow="1" bandRow="1">
                <a:tableStyleId>{93296810-A885-4BE3-A3E7-6D5BEEA58F35}</a:tableStyleId>
              </a:tblPr>
              <a:tblGrid>
                <a:gridCol w="609725">
                  <a:extLst>
                    <a:ext uri="{9D8B030D-6E8A-4147-A177-3AD203B41FA5}">
                      <a16:colId xmlns:a16="http://schemas.microsoft.com/office/drawing/2014/main" val="2292286534"/>
                    </a:ext>
                  </a:extLst>
                </a:gridCol>
                <a:gridCol w="609725">
                  <a:extLst>
                    <a:ext uri="{9D8B030D-6E8A-4147-A177-3AD203B41FA5}">
                      <a16:colId xmlns:a16="http://schemas.microsoft.com/office/drawing/2014/main" val="1517601375"/>
                    </a:ext>
                  </a:extLst>
                </a:gridCol>
              </a:tblGrid>
              <a:tr h="914402">
                <a:tc>
                  <a:txBody>
                    <a:bodyPr/>
                    <a:lstStyle/>
                    <a:p>
                      <a:pPr algn="ctr"/>
                      <a:r>
                        <a:rPr lang="tr-TR" sz="4800" b="0" dirty="0" smtClean="0">
                          <a:ln>
                            <a:solidFill>
                              <a:schemeClr val="tx1"/>
                            </a:solidFill>
                          </a:ln>
                          <a:solidFill>
                            <a:schemeClr val="tx1"/>
                          </a:solidFill>
                        </a:rPr>
                        <a:t>D</a:t>
                      </a:r>
                      <a:endParaRPr lang="tr-TR" sz="4800" b="0" dirty="0">
                        <a:ln>
                          <a:solidFill>
                            <a:schemeClr val="tx1"/>
                          </a:solidFill>
                        </a:ln>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5400" b="1" dirty="0" smtClean="0">
                        <a:solidFill>
                          <a:schemeClr val="accent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37565083"/>
                  </a:ext>
                </a:extLst>
              </a:tr>
            </a:tbl>
          </a:graphicData>
        </a:graphic>
      </p:graphicFrame>
      <p:graphicFrame>
        <p:nvGraphicFramePr>
          <p:cNvPr id="24" name="Tablo 23"/>
          <p:cNvGraphicFramePr>
            <a:graphicFrameLocks noGrp="1"/>
          </p:cNvGraphicFramePr>
          <p:nvPr/>
        </p:nvGraphicFramePr>
        <p:xfrm>
          <a:off x="10826647" y="3905798"/>
          <a:ext cx="1254034" cy="849088"/>
        </p:xfrm>
        <a:graphic>
          <a:graphicData uri="http://schemas.openxmlformats.org/drawingml/2006/table">
            <a:tbl>
              <a:tblPr firstRow="1" bandRow="1">
                <a:tableStyleId>{93296810-A885-4BE3-A3E7-6D5BEEA58F35}</a:tableStyleId>
              </a:tblPr>
              <a:tblGrid>
                <a:gridCol w="627017">
                  <a:extLst>
                    <a:ext uri="{9D8B030D-6E8A-4147-A177-3AD203B41FA5}">
                      <a16:colId xmlns:a16="http://schemas.microsoft.com/office/drawing/2014/main" val="2292286534"/>
                    </a:ext>
                  </a:extLst>
                </a:gridCol>
                <a:gridCol w="627017">
                  <a:extLst>
                    <a:ext uri="{9D8B030D-6E8A-4147-A177-3AD203B41FA5}">
                      <a16:colId xmlns:a16="http://schemas.microsoft.com/office/drawing/2014/main" val="1517601375"/>
                    </a:ext>
                  </a:extLst>
                </a:gridCol>
              </a:tblGrid>
              <a:tr h="849088">
                <a:tc>
                  <a:txBody>
                    <a:bodyPr/>
                    <a:lstStyle/>
                    <a:p>
                      <a:pPr algn="ctr"/>
                      <a:r>
                        <a:rPr lang="tr-TR" sz="4400" b="0" dirty="0" smtClean="0">
                          <a:ln>
                            <a:solidFill>
                              <a:schemeClr val="tx1"/>
                            </a:solidFill>
                          </a:ln>
                          <a:solidFill>
                            <a:schemeClr val="tx1"/>
                          </a:solidFill>
                        </a:rPr>
                        <a:t>Y</a:t>
                      </a:r>
                      <a:endParaRPr lang="tr-TR" sz="4400" b="0" dirty="0">
                        <a:ln>
                          <a:solidFill>
                            <a:schemeClr val="tx1"/>
                          </a:solidFill>
                        </a:ln>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4400" b="1" dirty="0" smtClean="0">
                        <a:solidFill>
                          <a:schemeClr val="accent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37565083"/>
                  </a:ext>
                </a:extLst>
              </a:tr>
            </a:tbl>
          </a:graphicData>
        </a:graphic>
      </p:graphicFrame>
      <p:graphicFrame>
        <p:nvGraphicFramePr>
          <p:cNvPr id="25" name="Tablo 24"/>
          <p:cNvGraphicFramePr>
            <a:graphicFrameLocks noGrp="1"/>
          </p:cNvGraphicFramePr>
          <p:nvPr/>
        </p:nvGraphicFramePr>
        <p:xfrm>
          <a:off x="10842172" y="4898569"/>
          <a:ext cx="1254034" cy="914403"/>
        </p:xfrm>
        <a:graphic>
          <a:graphicData uri="http://schemas.openxmlformats.org/drawingml/2006/table">
            <a:tbl>
              <a:tblPr firstRow="1" bandRow="1">
                <a:tableStyleId>{93296810-A885-4BE3-A3E7-6D5BEEA58F35}</a:tableStyleId>
              </a:tblPr>
              <a:tblGrid>
                <a:gridCol w="642971">
                  <a:extLst>
                    <a:ext uri="{9D8B030D-6E8A-4147-A177-3AD203B41FA5}">
                      <a16:colId xmlns:a16="http://schemas.microsoft.com/office/drawing/2014/main" val="2292286534"/>
                    </a:ext>
                  </a:extLst>
                </a:gridCol>
                <a:gridCol w="611063">
                  <a:extLst>
                    <a:ext uri="{9D8B030D-6E8A-4147-A177-3AD203B41FA5}">
                      <a16:colId xmlns:a16="http://schemas.microsoft.com/office/drawing/2014/main" val="1517601375"/>
                    </a:ext>
                  </a:extLst>
                </a:gridCol>
              </a:tblGrid>
              <a:tr h="914403">
                <a:tc>
                  <a:txBody>
                    <a:bodyPr/>
                    <a:lstStyle/>
                    <a:p>
                      <a:pPr algn="ctr"/>
                      <a:r>
                        <a:rPr lang="tr-TR" sz="4400" b="0" dirty="0" smtClean="0">
                          <a:ln>
                            <a:solidFill>
                              <a:schemeClr val="tx1"/>
                            </a:solidFill>
                          </a:ln>
                          <a:solidFill>
                            <a:schemeClr val="tx1"/>
                          </a:solidFill>
                        </a:rPr>
                        <a:t>Y</a:t>
                      </a:r>
                      <a:endParaRPr lang="tr-TR" sz="4400" b="0" dirty="0">
                        <a:ln>
                          <a:solidFill>
                            <a:schemeClr val="tx1"/>
                          </a:solidFill>
                        </a:ln>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4800" dirty="0" smtClean="0">
                        <a:ln>
                          <a:solidFill>
                            <a:srgbClr val="FF0000"/>
                          </a:solidFill>
                        </a:ln>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37565083"/>
                  </a:ext>
                </a:extLst>
              </a:tr>
            </a:tbl>
          </a:graphicData>
        </a:graphic>
      </p:graphicFrame>
      <p:graphicFrame>
        <p:nvGraphicFramePr>
          <p:cNvPr id="26" name="Tablo 25"/>
          <p:cNvGraphicFramePr>
            <a:graphicFrameLocks noGrp="1"/>
          </p:cNvGraphicFramePr>
          <p:nvPr/>
        </p:nvGraphicFramePr>
        <p:xfrm>
          <a:off x="9322276" y="3895997"/>
          <a:ext cx="1254034" cy="868689"/>
        </p:xfrm>
        <a:graphic>
          <a:graphicData uri="http://schemas.openxmlformats.org/drawingml/2006/table">
            <a:tbl>
              <a:tblPr firstRow="1" bandRow="1">
                <a:tableStyleId>{93296810-A885-4BE3-A3E7-6D5BEEA58F35}</a:tableStyleId>
              </a:tblPr>
              <a:tblGrid>
                <a:gridCol w="627017">
                  <a:extLst>
                    <a:ext uri="{9D8B030D-6E8A-4147-A177-3AD203B41FA5}">
                      <a16:colId xmlns:a16="http://schemas.microsoft.com/office/drawing/2014/main" val="2292286534"/>
                    </a:ext>
                  </a:extLst>
                </a:gridCol>
                <a:gridCol w="627017">
                  <a:extLst>
                    <a:ext uri="{9D8B030D-6E8A-4147-A177-3AD203B41FA5}">
                      <a16:colId xmlns:a16="http://schemas.microsoft.com/office/drawing/2014/main" val="1517601375"/>
                    </a:ext>
                  </a:extLst>
                </a:gridCol>
              </a:tblGrid>
              <a:tr h="868689">
                <a:tc>
                  <a:txBody>
                    <a:bodyPr/>
                    <a:lstStyle/>
                    <a:p>
                      <a:pPr algn="ctr"/>
                      <a:r>
                        <a:rPr lang="tr-TR" sz="4800" b="0" dirty="0" smtClean="0">
                          <a:ln>
                            <a:solidFill>
                              <a:schemeClr val="tx1"/>
                            </a:solidFill>
                          </a:ln>
                          <a:solidFill>
                            <a:schemeClr val="tx1"/>
                          </a:solidFill>
                        </a:rPr>
                        <a:t>D</a:t>
                      </a:r>
                      <a:endParaRPr lang="tr-TR" sz="4800" b="0" dirty="0">
                        <a:ln>
                          <a:solidFill>
                            <a:schemeClr val="tx1"/>
                          </a:solidFill>
                        </a:ln>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4800" dirty="0" smtClean="0">
                        <a:ln>
                          <a:solidFill>
                            <a:srgbClr val="FF0000"/>
                          </a:solidFill>
                        </a:ln>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37565083"/>
                  </a:ext>
                </a:extLst>
              </a:tr>
            </a:tbl>
          </a:graphicData>
        </a:graphic>
      </p:graphicFrame>
      <p:graphicFrame>
        <p:nvGraphicFramePr>
          <p:cNvPr id="27" name="Tablo 26"/>
          <p:cNvGraphicFramePr>
            <a:graphicFrameLocks noGrp="1"/>
          </p:cNvGraphicFramePr>
          <p:nvPr/>
        </p:nvGraphicFramePr>
        <p:xfrm>
          <a:off x="9287692" y="5946856"/>
          <a:ext cx="1254034" cy="822960"/>
        </p:xfrm>
        <a:graphic>
          <a:graphicData uri="http://schemas.openxmlformats.org/drawingml/2006/table">
            <a:tbl>
              <a:tblPr firstRow="1" bandRow="1">
                <a:tableStyleId>{93296810-A885-4BE3-A3E7-6D5BEEA58F35}</a:tableStyleId>
              </a:tblPr>
              <a:tblGrid>
                <a:gridCol w="627017">
                  <a:extLst>
                    <a:ext uri="{9D8B030D-6E8A-4147-A177-3AD203B41FA5}">
                      <a16:colId xmlns:a16="http://schemas.microsoft.com/office/drawing/2014/main" val="2292286534"/>
                    </a:ext>
                  </a:extLst>
                </a:gridCol>
                <a:gridCol w="627017">
                  <a:extLst>
                    <a:ext uri="{9D8B030D-6E8A-4147-A177-3AD203B41FA5}">
                      <a16:colId xmlns:a16="http://schemas.microsoft.com/office/drawing/2014/main" val="1517601375"/>
                    </a:ext>
                  </a:extLst>
                </a:gridCol>
              </a:tblGrid>
              <a:tr h="793579">
                <a:tc>
                  <a:txBody>
                    <a:bodyPr/>
                    <a:lstStyle/>
                    <a:p>
                      <a:pPr algn="ctr"/>
                      <a:r>
                        <a:rPr lang="tr-TR" sz="4400" b="0" dirty="0" smtClean="0">
                          <a:ln>
                            <a:solidFill>
                              <a:schemeClr val="tx1"/>
                            </a:solidFill>
                          </a:ln>
                          <a:solidFill>
                            <a:schemeClr val="tx1"/>
                          </a:solidFill>
                        </a:rPr>
                        <a:t>D</a:t>
                      </a:r>
                      <a:endParaRPr lang="tr-TR" sz="4400" b="0" dirty="0">
                        <a:ln>
                          <a:solidFill>
                            <a:schemeClr val="tx1"/>
                          </a:solidFill>
                        </a:ln>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4800" b="1" dirty="0" smtClean="0">
                        <a:solidFill>
                          <a:schemeClr val="accent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37565083"/>
                  </a:ext>
                </a:extLst>
              </a:tr>
            </a:tbl>
          </a:graphicData>
        </a:graphic>
      </p:graphicFrame>
      <p:graphicFrame>
        <p:nvGraphicFramePr>
          <p:cNvPr id="28" name="Tablo 27"/>
          <p:cNvGraphicFramePr>
            <a:graphicFrameLocks noGrp="1"/>
          </p:cNvGraphicFramePr>
          <p:nvPr/>
        </p:nvGraphicFramePr>
        <p:xfrm>
          <a:off x="10842172" y="5946856"/>
          <a:ext cx="1254034" cy="793579"/>
        </p:xfrm>
        <a:graphic>
          <a:graphicData uri="http://schemas.openxmlformats.org/drawingml/2006/table">
            <a:tbl>
              <a:tblPr firstRow="1" bandRow="1">
                <a:tableStyleId>{93296810-A885-4BE3-A3E7-6D5BEEA58F35}</a:tableStyleId>
              </a:tblPr>
              <a:tblGrid>
                <a:gridCol w="642971">
                  <a:extLst>
                    <a:ext uri="{9D8B030D-6E8A-4147-A177-3AD203B41FA5}">
                      <a16:colId xmlns:a16="http://schemas.microsoft.com/office/drawing/2014/main" val="2292286534"/>
                    </a:ext>
                  </a:extLst>
                </a:gridCol>
                <a:gridCol w="611063">
                  <a:extLst>
                    <a:ext uri="{9D8B030D-6E8A-4147-A177-3AD203B41FA5}">
                      <a16:colId xmlns:a16="http://schemas.microsoft.com/office/drawing/2014/main" val="1517601375"/>
                    </a:ext>
                  </a:extLst>
                </a:gridCol>
              </a:tblGrid>
              <a:tr h="793579">
                <a:tc>
                  <a:txBody>
                    <a:bodyPr/>
                    <a:lstStyle/>
                    <a:p>
                      <a:pPr algn="ctr"/>
                      <a:r>
                        <a:rPr lang="tr-TR" sz="4600" b="0" dirty="0" smtClean="0">
                          <a:ln>
                            <a:solidFill>
                              <a:schemeClr val="tx1"/>
                            </a:solidFill>
                          </a:ln>
                          <a:solidFill>
                            <a:schemeClr val="tx1"/>
                          </a:solidFill>
                        </a:rPr>
                        <a:t>Y</a:t>
                      </a:r>
                      <a:endParaRPr lang="tr-TR" sz="4600" b="0" dirty="0">
                        <a:ln>
                          <a:solidFill>
                            <a:schemeClr val="tx1"/>
                          </a:solid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4600" dirty="0" smtClean="0">
                        <a:ln>
                          <a:solidFill>
                            <a:srgbClr val="FF0000"/>
                          </a:solidFill>
                        </a:ln>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37565083"/>
                  </a:ext>
                </a:extLst>
              </a:tr>
            </a:tbl>
          </a:graphicData>
        </a:graphic>
      </p:graphicFrame>
      <p:sp>
        <p:nvSpPr>
          <p:cNvPr id="29" name="Dikdörtgen 28"/>
          <p:cNvSpPr/>
          <p:nvPr/>
        </p:nvSpPr>
        <p:spPr>
          <a:xfrm>
            <a:off x="7974767" y="117567"/>
            <a:ext cx="4082250" cy="5569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smtClean="0"/>
              <a:t>Doğru cevabı işaretleyelim</a:t>
            </a:r>
            <a:endParaRPr lang="tr-TR" sz="2800" dirty="0"/>
          </a:p>
        </p:txBody>
      </p:sp>
      <p:cxnSp>
        <p:nvCxnSpPr>
          <p:cNvPr id="30" name="Düz Bağlayıcı 29"/>
          <p:cNvCxnSpPr>
            <a:stCxn id="10" idx="0"/>
          </p:cNvCxnSpPr>
          <p:nvPr/>
        </p:nvCxnSpPr>
        <p:spPr>
          <a:xfrm flipH="1">
            <a:off x="9932002" y="849087"/>
            <a:ext cx="2301" cy="858888"/>
          </a:xfrm>
          <a:prstGeom prst="line">
            <a:avLst/>
          </a:prstGeom>
        </p:spPr>
        <p:style>
          <a:lnRef idx="3">
            <a:schemeClr val="accent6"/>
          </a:lnRef>
          <a:fillRef idx="0">
            <a:schemeClr val="accent6"/>
          </a:fillRef>
          <a:effectRef idx="2">
            <a:schemeClr val="accent6"/>
          </a:effectRef>
          <a:fontRef idx="minor">
            <a:schemeClr val="tx1"/>
          </a:fontRef>
        </p:style>
      </p:cxnSp>
      <p:sp>
        <p:nvSpPr>
          <p:cNvPr id="34" name="Dikdörtgen 33"/>
          <p:cNvSpPr/>
          <p:nvPr/>
        </p:nvSpPr>
        <p:spPr>
          <a:xfrm>
            <a:off x="9914321" y="1881051"/>
            <a:ext cx="661989" cy="89481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tr-TR" sz="7200" dirty="0">
                <a:ln>
                  <a:solidFill>
                    <a:srgbClr val="FF0000"/>
                  </a:solidFill>
                </a:ln>
                <a:solidFill>
                  <a:srgbClr val="FF0000"/>
                </a:solidFill>
              </a:rPr>
              <a:t>X</a:t>
            </a:r>
          </a:p>
        </p:txBody>
      </p:sp>
      <p:sp>
        <p:nvSpPr>
          <p:cNvPr id="35" name="Dikdörtgen 34"/>
          <p:cNvSpPr/>
          <p:nvPr/>
        </p:nvSpPr>
        <p:spPr>
          <a:xfrm>
            <a:off x="11436531" y="2872975"/>
            <a:ext cx="659567" cy="88913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tr-TR" sz="7200" dirty="0">
                <a:ln>
                  <a:solidFill>
                    <a:srgbClr val="FF0000"/>
                  </a:solidFill>
                </a:ln>
                <a:solidFill>
                  <a:srgbClr val="FF0000"/>
                </a:solidFill>
              </a:rPr>
              <a:t>X</a:t>
            </a:r>
          </a:p>
        </p:txBody>
      </p:sp>
      <p:sp>
        <p:nvSpPr>
          <p:cNvPr id="36" name="Dikdörtgen 35"/>
          <p:cNvSpPr/>
          <p:nvPr/>
        </p:nvSpPr>
        <p:spPr>
          <a:xfrm>
            <a:off x="9932001" y="3895997"/>
            <a:ext cx="659567" cy="85888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tr-TR" sz="7200" dirty="0">
                <a:ln>
                  <a:solidFill>
                    <a:srgbClr val="FF0000"/>
                  </a:solidFill>
                </a:ln>
                <a:solidFill>
                  <a:srgbClr val="FF0000"/>
                </a:solidFill>
              </a:rPr>
              <a:t>X</a:t>
            </a:r>
          </a:p>
        </p:txBody>
      </p:sp>
      <p:sp>
        <p:nvSpPr>
          <p:cNvPr id="37" name="Dikdörtgen 36"/>
          <p:cNvSpPr/>
          <p:nvPr/>
        </p:nvSpPr>
        <p:spPr>
          <a:xfrm>
            <a:off x="11487820" y="4897722"/>
            <a:ext cx="588791" cy="88913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tr-TR" sz="7200" dirty="0">
                <a:ln>
                  <a:solidFill>
                    <a:srgbClr val="FF0000"/>
                  </a:solidFill>
                </a:ln>
                <a:solidFill>
                  <a:srgbClr val="FF0000"/>
                </a:solidFill>
              </a:rPr>
              <a:t>X</a:t>
            </a:r>
          </a:p>
        </p:txBody>
      </p:sp>
      <p:sp>
        <p:nvSpPr>
          <p:cNvPr id="38" name="Dikdörtgen 37"/>
          <p:cNvSpPr/>
          <p:nvPr/>
        </p:nvSpPr>
        <p:spPr>
          <a:xfrm>
            <a:off x="11487820" y="5929697"/>
            <a:ext cx="588791" cy="81073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tr-TR" sz="7200" dirty="0">
                <a:ln>
                  <a:solidFill>
                    <a:srgbClr val="FF0000"/>
                  </a:solidFill>
                </a:ln>
                <a:solidFill>
                  <a:srgbClr val="FF0000"/>
                </a:solidFill>
              </a:rPr>
              <a:t>X</a:t>
            </a:r>
          </a:p>
        </p:txBody>
      </p:sp>
      <p:sp>
        <p:nvSpPr>
          <p:cNvPr id="39" name="Dikdörtgen 38"/>
          <p:cNvSpPr/>
          <p:nvPr/>
        </p:nvSpPr>
        <p:spPr>
          <a:xfrm>
            <a:off x="9932001" y="2939473"/>
            <a:ext cx="644309" cy="8128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tr-TR" sz="6000" b="1" dirty="0">
                <a:solidFill>
                  <a:schemeClr val="accent6"/>
                </a:solidFill>
              </a:rPr>
              <a:t>✔</a:t>
            </a:r>
          </a:p>
        </p:txBody>
      </p:sp>
      <p:sp>
        <p:nvSpPr>
          <p:cNvPr id="40" name="Dikdörtgen 39"/>
          <p:cNvSpPr/>
          <p:nvPr/>
        </p:nvSpPr>
        <p:spPr>
          <a:xfrm>
            <a:off x="11449595" y="3895997"/>
            <a:ext cx="644309" cy="83843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tr-TR" sz="6000" b="1" dirty="0">
                <a:solidFill>
                  <a:schemeClr val="accent6"/>
                </a:solidFill>
              </a:rPr>
              <a:t>✔</a:t>
            </a:r>
          </a:p>
        </p:txBody>
      </p:sp>
      <p:sp>
        <p:nvSpPr>
          <p:cNvPr id="41" name="Dikdörtgen 40"/>
          <p:cNvSpPr/>
          <p:nvPr/>
        </p:nvSpPr>
        <p:spPr>
          <a:xfrm>
            <a:off x="9924371" y="4908370"/>
            <a:ext cx="644309" cy="90460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tr-TR" sz="6000" b="1" dirty="0">
                <a:solidFill>
                  <a:schemeClr val="accent6"/>
                </a:solidFill>
              </a:rPr>
              <a:t>✔</a:t>
            </a:r>
          </a:p>
        </p:txBody>
      </p:sp>
      <p:sp>
        <p:nvSpPr>
          <p:cNvPr id="42" name="Dikdörtgen 41"/>
          <p:cNvSpPr/>
          <p:nvPr/>
        </p:nvSpPr>
        <p:spPr>
          <a:xfrm>
            <a:off x="9913022" y="5929697"/>
            <a:ext cx="644309" cy="81073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tr-TR" sz="6000" b="1" dirty="0">
                <a:solidFill>
                  <a:schemeClr val="accent6"/>
                </a:solidFill>
              </a:rPr>
              <a:t>✔</a:t>
            </a:r>
          </a:p>
        </p:txBody>
      </p:sp>
      <p:sp>
        <p:nvSpPr>
          <p:cNvPr id="43" name="Dikdörtgen 42"/>
          <p:cNvSpPr/>
          <p:nvPr/>
        </p:nvSpPr>
        <p:spPr>
          <a:xfrm>
            <a:off x="11441795" y="1871249"/>
            <a:ext cx="646674" cy="8891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tr-TR" sz="6000" b="1" dirty="0">
                <a:solidFill>
                  <a:schemeClr val="accent6"/>
                </a:solidFill>
              </a:rPr>
              <a:t>✔</a:t>
            </a:r>
          </a:p>
        </p:txBody>
      </p:sp>
      <p:sp>
        <p:nvSpPr>
          <p:cNvPr id="44" name="İçerik Yer Tutucusu 2"/>
          <p:cNvSpPr>
            <a:spLocks noGrp="1"/>
          </p:cNvSpPr>
          <p:nvPr>
            <p:ph idx="1"/>
          </p:nvPr>
        </p:nvSpPr>
        <p:spPr>
          <a:xfrm>
            <a:off x="75858" y="972457"/>
            <a:ext cx="5443628" cy="5767978"/>
          </a:xfrm>
        </p:spPr>
        <p:style>
          <a:lnRef idx="2">
            <a:schemeClr val="accent2"/>
          </a:lnRef>
          <a:fillRef idx="1">
            <a:schemeClr val="lt1"/>
          </a:fillRef>
          <a:effectRef idx="0">
            <a:schemeClr val="accent2"/>
          </a:effectRef>
          <a:fontRef idx="minor">
            <a:schemeClr val="dk1"/>
          </a:fontRef>
        </p:style>
        <p:txBody>
          <a:bodyPr>
            <a:noAutofit/>
          </a:bodyPr>
          <a:lstStyle/>
          <a:p>
            <a:pPr marL="0" indent="0" algn="just">
              <a:buNone/>
            </a:pPr>
            <a:r>
              <a:rPr lang="tr-TR" sz="2000" dirty="0"/>
              <a:t>Namaz kılan insan, günahlarından arınır. Çünkü günde beş vakit kılınan </a:t>
            </a:r>
            <a:r>
              <a:rPr lang="tr-TR" sz="2000" dirty="0" smtClean="0"/>
              <a:t>namaz, günahların </a:t>
            </a:r>
            <a:r>
              <a:rPr lang="tr-TR" sz="2000" dirty="0"/>
              <a:t>Allah (</a:t>
            </a:r>
            <a:r>
              <a:rPr lang="tr-TR" sz="2000" dirty="0" err="1"/>
              <a:t>c.c</a:t>
            </a:r>
            <a:r>
              <a:rPr lang="tr-TR" sz="2000" dirty="0"/>
              <a:t>.) tarafından affedilmesine vesile olur. Nitekim bir gün Hz. </a:t>
            </a:r>
            <a:r>
              <a:rPr lang="tr-TR" sz="2000" dirty="0" smtClean="0"/>
              <a:t>Muhammed (s.a.v</a:t>
            </a:r>
            <a:r>
              <a:rPr lang="tr-TR" sz="2000" dirty="0"/>
              <a:t>.), </a:t>
            </a:r>
            <a:r>
              <a:rPr lang="tr-TR" sz="2000" i="1" dirty="0"/>
              <a:t>“Birinizin kapısı önünde günde beş defa yıkandığı bir nehir olsa, o kimsede kir </a:t>
            </a:r>
            <a:r>
              <a:rPr lang="tr-TR" sz="2000" i="1" dirty="0" smtClean="0"/>
              <a:t>namına bir </a:t>
            </a:r>
            <a:r>
              <a:rPr lang="tr-TR" sz="2000" i="1" dirty="0"/>
              <a:t>şeyin kalabileceğini düşünebilir misiniz?” </a:t>
            </a:r>
            <a:r>
              <a:rPr lang="tr-TR" sz="2000" dirty="0"/>
              <a:t>diye sorar. </a:t>
            </a:r>
            <a:r>
              <a:rPr lang="tr-TR" sz="2000" dirty="0" err="1"/>
              <a:t>Sahâbe</a:t>
            </a:r>
            <a:r>
              <a:rPr lang="tr-TR" sz="2000" dirty="0"/>
              <a:t>, </a:t>
            </a:r>
            <a:r>
              <a:rPr lang="tr-TR" sz="2000" i="1" dirty="0"/>
              <a:t>“Hiç kir kalmaz.” </a:t>
            </a:r>
            <a:r>
              <a:rPr lang="tr-TR" sz="2000" dirty="0" smtClean="0"/>
              <a:t>şeklinde cevap </a:t>
            </a:r>
            <a:r>
              <a:rPr lang="tr-TR" sz="2000" dirty="0"/>
              <a:t>verir. Bunun üzerine Peygamberimiz, </a:t>
            </a:r>
            <a:r>
              <a:rPr lang="tr-TR" sz="2000" i="1" dirty="0"/>
              <a:t>“İşte beş vakit namaz da böyledir, Allah </a:t>
            </a:r>
            <a:r>
              <a:rPr lang="tr-TR" sz="2000" i="1" dirty="0" smtClean="0"/>
              <a:t>bu namazlarla </a:t>
            </a:r>
            <a:r>
              <a:rPr lang="tr-TR" sz="2000" i="1" dirty="0"/>
              <a:t>günahları yok eder</a:t>
            </a:r>
            <a:r>
              <a:rPr lang="tr-TR" sz="2000" i="1" dirty="0" smtClean="0"/>
              <a:t>.”</a:t>
            </a:r>
            <a:r>
              <a:rPr lang="tr-TR" sz="2000" dirty="0" smtClean="0"/>
              <a:t> </a:t>
            </a:r>
            <a:r>
              <a:rPr lang="tr-TR" sz="2000" dirty="0"/>
              <a:t>buyurur. </a:t>
            </a:r>
            <a:endParaRPr lang="tr-TR" sz="2000" dirty="0" smtClean="0"/>
          </a:p>
          <a:p>
            <a:pPr marL="0" indent="0" algn="just">
              <a:buNone/>
            </a:pPr>
            <a:r>
              <a:rPr lang="tr-TR" sz="2000" dirty="0" smtClean="0"/>
              <a:t>Bir </a:t>
            </a:r>
            <a:r>
              <a:rPr lang="tr-TR" sz="2000" dirty="0"/>
              <a:t>başka hadisinde de Hz. Muhammed (s.a.v</a:t>
            </a:r>
            <a:r>
              <a:rPr lang="tr-TR" sz="2000" dirty="0" smtClean="0"/>
              <a:t>.) namaz </a:t>
            </a:r>
            <a:r>
              <a:rPr lang="tr-TR" sz="2000" dirty="0"/>
              <a:t>kılan insanın günahlardan arınacağını ve affedileceğini şöyle belirtir: </a:t>
            </a:r>
            <a:r>
              <a:rPr lang="tr-TR" sz="2000" i="1" dirty="0"/>
              <a:t>“Bir </a:t>
            </a:r>
            <a:r>
              <a:rPr lang="tr-TR" sz="2000" i="1" dirty="0" smtClean="0"/>
              <a:t>Müslüman namaz </a:t>
            </a:r>
            <a:r>
              <a:rPr lang="tr-TR" sz="2000" i="1" dirty="0"/>
              <a:t>vakti girdiğinde, güzelce abdest alır, huşu içinde </a:t>
            </a:r>
            <a:r>
              <a:rPr lang="tr-TR" sz="2000" i="1" dirty="0" err="1"/>
              <a:t>rükûsunu</a:t>
            </a:r>
            <a:r>
              <a:rPr lang="tr-TR" sz="2000" i="1" dirty="0"/>
              <a:t> tam yaparak </a:t>
            </a:r>
            <a:r>
              <a:rPr lang="tr-TR" sz="2000" i="1" dirty="0" smtClean="0"/>
              <a:t>namazını kılarsa </a:t>
            </a:r>
            <a:r>
              <a:rPr lang="tr-TR" sz="2000" i="1" dirty="0"/>
              <a:t>geçmiş küçük günahları affedilir. Bu ömür boyunca devam eder</a:t>
            </a:r>
            <a:r>
              <a:rPr lang="tr-TR" sz="2000" i="1" dirty="0" smtClean="0"/>
              <a:t>.” </a:t>
            </a:r>
            <a:r>
              <a:rPr lang="tr-TR" sz="2000" dirty="0"/>
              <a:t>Namaz, birlikte yaşama ve dayanışma bilinci geliştirir. Birlikte kılınan namazlar </a:t>
            </a:r>
            <a:r>
              <a:rPr lang="tr-TR" sz="2000" dirty="0" smtClean="0"/>
              <a:t>sayesinde Müslümanlar </a:t>
            </a:r>
            <a:r>
              <a:rPr lang="tr-TR" sz="2000" dirty="0"/>
              <a:t>bir bütün olur, sıkıntılarını ve sevinçlerini paylaşma imkânı </a:t>
            </a:r>
            <a:r>
              <a:rPr lang="tr-TR" sz="2000" dirty="0" smtClean="0"/>
              <a:t>bulur</a:t>
            </a:r>
            <a:r>
              <a:rPr lang="tr-TR" sz="1600" dirty="0" smtClean="0"/>
              <a:t>. </a:t>
            </a:r>
            <a:r>
              <a:rPr lang="tr-TR" sz="1600" i="1" dirty="0" smtClean="0"/>
              <a:t>(Dkab Kitabı, s.35)</a:t>
            </a:r>
            <a:endParaRPr lang="tr-TR" sz="1600" dirty="0"/>
          </a:p>
        </p:txBody>
      </p:sp>
    </p:spTree>
    <p:extLst>
      <p:ext uri="{BB962C8B-B14F-4D97-AF65-F5344CB8AC3E}">
        <p14:creationId xmlns:p14="http://schemas.microsoft.com/office/powerpoint/2010/main" val="36364140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2" name="doğru.wav"/>
                                        </p:tgtEl>
                                      </p:cMediaNode>
                                    </p:audio>
                                  </p:sub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remove"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300"/>
                                        <p:tgtEl>
                                          <p:spTgt spid="13"/>
                                        </p:tgtEl>
                                      </p:cBhvr>
                                    </p:animEffect>
                                  </p:childTnLst>
                                  <p:subTnLst>
                                    <p:audio>
                                      <p:cMediaNode>
                                        <p:cTn display="0" masterRel="sameClick">
                                          <p:stCondLst>
                                            <p:cond evt="begin" delay="0">
                                              <p:tn val="11"/>
                                            </p:cond>
                                          </p:stCondLst>
                                          <p:endCondLst>
                                            <p:cond evt="onStopAudio" delay="0">
                                              <p:tgtEl>
                                                <p:sldTgt/>
                                              </p:tgtEl>
                                            </p:cond>
                                          </p:endCondLst>
                                        </p:cTn>
                                        <p:tgtEl>
                                          <p:sndTgt r:embed="rId3" name="Yanlış.wav"/>
                                        </p:tgtEl>
                                      </p:cMediaNode>
                                    </p:audio>
                                  </p:sub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9"/>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remove" grpId="0" nodeType="click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1300"/>
                                        <p:tgtEl>
                                          <p:spTgt spid="34"/>
                                        </p:tgtEl>
                                      </p:cBhvr>
                                    </p:animEffect>
                                  </p:childTnLst>
                                  <p:subTnLst>
                                    <p:audio>
                                      <p:cMediaNode>
                                        <p:cTn display="0" masterRel="sameClick">
                                          <p:stCondLst>
                                            <p:cond evt="begin" delay="0">
                                              <p:tn val="17"/>
                                            </p:cond>
                                          </p:stCondLst>
                                          <p:endCondLst>
                                            <p:cond evt="onStopAudio" delay="0">
                                              <p:tgtEl>
                                                <p:sldTgt/>
                                              </p:tgtEl>
                                            </p:cond>
                                          </p:endCondLst>
                                        </p:cTn>
                                        <p:tgtEl>
                                          <p:sndTgt r:embed="rId3" name="Yanlış.wav"/>
                                        </p:tgtEl>
                                      </p:cMediaNode>
                                    </p:audio>
                                  </p:subTnLst>
                                </p:cTn>
                              </p:par>
                            </p:childTnLst>
                          </p:cTn>
                        </p:par>
                      </p:childTnLst>
                    </p:cTn>
                  </p:par>
                </p:childTnLst>
              </p:cTn>
              <p:nextCondLst>
                <p:cond evt="onClick" delay="0">
                  <p:tgtEl>
                    <p:spTgt spid="19"/>
                  </p:tgtEl>
                </p:cond>
              </p:nextCondLst>
            </p:seq>
            <p:seq concurrent="1" nextAc="seek">
              <p:cTn id="20" restart="whenNotActive" fill="hold" evtFilter="cancelBubble" nodeType="interactiveSeq">
                <p:stCondLst>
                  <p:cond evt="onClick" delay="0">
                    <p:tgtEl>
                      <p:spTgt spid="20"/>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childTnLst>
                                  <p:subTnLst>
                                    <p:audio>
                                      <p:cMediaNode>
                                        <p:cTn display="0" masterRel="sameClick">
                                          <p:stCondLst>
                                            <p:cond evt="begin" delay="0">
                                              <p:tn val="23"/>
                                            </p:cond>
                                          </p:stCondLst>
                                          <p:endCondLst>
                                            <p:cond evt="onStopAudio" delay="0">
                                              <p:tgtEl>
                                                <p:sldTgt/>
                                              </p:tgtEl>
                                            </p:cond>
                                          </p:endCondLst>
                                        </p:cTn>
                                        <p:tgtEl>
                                          <p:sndTgt r:embed="rId2" name="doğru.wav"/>
                                        </p:tgtEl>
                                      </p:cMediaNode>
                                    </p:audio>
                                  </p:subTnLst>
                                </p:cTn>
                              </p:par>
                            </p:childTnLst>
                          </p:cTn>
                        </p:par>
                      </p:childTnLst>
                    </p:cTn>
                  </p:par>
                </p:childTnLst>
              </p:cTn>
              <p:nextCondLst>
                <p:cond evt="onClick" delay="0">
                  <p:tgtEl>
                    <p:spTgt spid="20"/>
                  </p:tgtEl>
                </p:cond>
              </p:nextCondLst>
            </p:seq>
            <p:seq concurrent="1" nextAc="seek">
              <p:cTn id="26" restart="whenNotActive" fill="hold" evtFilter="cancelBubble" nodeType="interactiveSeq">
                <p:stCondLst>
                  <p:cond evt="onClick" delay="0">
                    <p:tgtEl>
                      <p:spTgt spid="21"/>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subTnLst>
                                    <p:audio>
                                      <p:cMediaNode>
                                        <p:cTn display="0" masterRel="sameClick">
                                          <p:stCondLst>
                                            <p:cond evt="begin" delay="0">
                                              <p:tn val="29"/>
                                            </p:cond>
                                          </p:stCondLst>
                                          <p:endCondLst>
                                            <p:cond evt="onStopAudio" delay="0">
                                              <p:tgtEl>
                                                <p:sldTgt/>
                                              </p:tgtEl>
                                            </p:cond>
                                          </p:endCondLst>
                                        </p:cTn>
                                        <p:tgtEl>
                                          <p:sndTgt r:embed="rId2" name="doğru.wav"/>
                                        </p:tgtEl>
                                      </p:cMediaNode>
                                    </p:audio>
                                  </p:subTnLst>
                                </p:cTn>
                              </p:par>
                            </p:childTnLst>
                          </p:cTn>
                        </p:par>
                      </p:childTnLst>
                    </p:cTn>
                  </p:par>
                </p:childTnLst>
              </p:cTn>
              <p:nextCondLst>
                <p:cond evt="onClick" delay="0">
                  <p:tgtEl>
                    <p:spTgt spid="21"/>
                  </p:tgtEl>
                </p:cond>
              </p:nextCondLst>
            </p:seq>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remove" grpId="0"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1300"/>
                                        <p:tgtEl>
                                          <p:spTgt spid="35"/>
                                        </p:tgtEl>
                                      </p:cBhvr>
                                    </p:animEffect>
                                  </p:childTnLst>
                                  <p:subTnLst>
                                    <p:audio>
                                      <p:cMediaNode>
                                        <p:cTn display="0" masterRel="sameClick">
                                          <p:stCondLst>
                                            <p:cond evt="begin" delay="0">
                                              <p:tn val="35"/>
                                            </p:cond>
                                          </p:stCondLst>
                                          <p:endCondLst>
                                            <p:cond evt="onStopAudio" delay="0">
                                              <p:tgtEl>
                                                <p:sldTgt/>
                                              </p:tgtEl>
                                            </p:cond>
                                          </p:endCondLst>
                                        </p:cTn>
                                        <p:tgtEl>
                                          <p:sndTgt r:embed="rId3" name="Yanlış.wav"/>
                                        </p:tgtEl>
                                      </p:cMediaNode>
                                    </p:audio>
                                  </p:subTnLst>
                                </p:cTn>
                              </p:par>
                            </p:childTnLst>
                          </p:cTn>
                        </p:par>
                      </p:childTnLst>
                    </p:cTn>
                  </p:par>
                </p:childTnLst>
              </p:cTn>
              <p:nextCondLst>
                <p:cond evt="onClick" delay="0">
                  <p:tgtEl>
                    <p:spTgt spid="22"/>
                  </p:tgtEl>
                </p:cond>
              </p:nextCondLst>
            </p:seq>
            <p:seq concurrent="1" nextAc="seek">
              <p:cTn id="38" restart="whenNotActive" fill="hold" evtFilter="cancelBubble" nodeType="interactiveSeq">
                <p:stCondLst>
                  <p:cond evt="onClick" delay="0">
                    <p:tgtEl>
                      <p:spTgt spid="26"/>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remove" grpId="0" nodeType="click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subTnLst>
                                    <p:audio>
                                      <p:cMediaNode>
                                        <p:cTn display="0" masterRel="sameClick">
                                          <p:stCondLst>
                                            <p:cond evt="begin" delay="0">
                                              <p:tn val="41"/>
                                            </p:cond>
                                          </p:stCondLst>
                                          <p:endCondLst>
                                            <p:cond evt="onStopAudio" delay="0">
                                              <p:tgtEl>
                                                <p:sldTgt/>
                                              </p:tgtEl>
                                            </p:cond>
                                          </p:endCondLst>
                                        </p:cTn>
                                        <p:tgtEl>
                                          <p:sndTgt r:embed="rId3" name="Yanlış.wav"/>
                                        </p:tgtEl>
                                      </p:cMediaNode>
                                    </p:audio>
                                  </p:subTnLst>
                                </p:cTn>
                              </p:par>
                            </p:childTnLst>
                          </p:cTn>
                        </p:par>
                      </p:childTnLst>
                    </p:cTn>
                  </p:par>
                </p:childTnLst>
              </p:cTn>
              <p:nextCondLst>
                <p:cond evt="onClick" delay="0">
                  <p:tgtEl>
                    <p:spTgt spid="26"/>
                  </p:tgtEl>
                </p:cond>
              </p:nextCondLst>
            </p:seq>
            <p:seq concurrent="1" nextAc="seek">
              <p:cTn id="44" restart="whenNotActive" fill="hold" evtFilter="cancelBubble" nodeType="interactiveSeq">
                <p:stCondLst>
                  <p:cond evt="onClick" delay="0">
                    <p:tgtEl>
                      <p:spTgt spid="24"/>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500"/>
                                        <p:tgtEl>
                                          <p:spTgt spid="40"/>
                                        </p:tgtEl>
                                      </p:cBhvr>
                                    </p:animEffect>
                                  </p:childTnLst>
                                  <p:subTnLst>
                                    <p:audio>
                                      <p:cMediaNode>
                                        <p:cTn display="0" masterRel="sameClick">
                                          <p:stCondLst>
                                            <p:cond evt="begin" delay="0">
                                              <p:tn val="47"/>
                                            </p:cond>
                                          </p:stCondLst>
                                          <p:endCondLst>
                                            <p:cond evt="onStopAudio" delay="0">
                                              <p:tgtEl>
                                                <p:sldTgt/>
                                              </p:tgtEl>
                                            </p:cond>
                                          </p:endCondLst>
                                        </p:cTn>
                                        <p:tgtEl>
                                          <p:sndTgt r:embed="rId2" name="doğru.wav"/>
                                        </p:tgtEl>
                                      </p:cMediaNode>
                                    </p:audio>
                                  </p:subTnLst>
                                </p:cTn>
                              </p:par>
                            </p:childTnLst>
                          </p:cTn>
                        </p:par>
                      </p:childTnLst>
                    </p:cTn>
                  </p:par>
                </p:childTnLst>
              </p:cTn>
              <p:nextCondLst>
                <p:cond evt="onClick" delay="0">
                  <p:tgtEl>
                    <p:spTgt spid="24"/>
                  </p:tgtEl>
                </p:cond>
              </p:nextCondLst>
            </p:seq>
            <p:seq concurrent="1" nextAc="seek">
              <p:cTn id="50" restart="whenNotActive" fill="hold" evtFilter="cancelBubble" nodeType="interactiveSeq">
                <p:stCondLst>
                  <p:cond evt="onClick" delay="0">
                    <p:tgtEl>
                      <p:spTgt spid="23"/>
                    </p:tgtEl>
                  </p:cond>
                </p:stCondLst>
                <p:endSync evt="end" delay="0">
                  <p:rtn val="all"/>
                </p:endSync>
                <p:childTnLst>
                  <p:par>
                    <p:cTn id="51" fill="hold">
                      <p:stCondLst>
                        <p:cond delay="0"/>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500"/>
                                        <p:tgtEl>
                                          <p:spTgt spid="41"/>
                                        </p:tgtEl>
                                      </p:cBhvr>
                                    </p:animEffect>
                                  </p:childTnLst>
                                  <p:subTnLst>
                                    <p:audio>
                                      <p:cMediaNode>
                                        <p:cTn display="0" masterRel="sameClick">
                                          <p:stCondLst>
                                            <p:cond evt="begin" delay="0">
                                              <p:tn val="53"/>
                                            </p:cond>
                                          </p:stCondLst>
                                          <p:endCondLst>
                                            <p:cond evt="onStopAudio" delay="0">
                                              <p:tgtEl>
                                                <p:sldTgt/>
                                              </p:tgtEl>
                                            </p:cond>
                                          </p:endCondLst>
                                        </p:cTn>
                                        <p:tgtEl>
                                          <p:sndTgt r:embed="rId2" name="doğru.wav"/>
                                        </p:tgtEl>
                                      </p:cMediaNode>
                                    </p:audio>
                                  </p:subTnLst>
                                </p:cTn>
                              </p:par>
                            </p:childTnLst>
                          </p:cTn>
                        </p:par>
                      </p:childTnLst>
                    </p:cTn>
                  </p:par>
                </p:childTnLst>
              </p:cTn>
              <p:nextCondLst>
                <p:cond evt="onClick" delay="0">
                  <p:tgtEl>
                    <p:spTgt spid="23"/>
                  </p:tgtEl>
                </p:cond>
              </p:nextCondLst>
            </p:seq>
            <p:seq concurrent="1" nextAc="seek">
              <p:cTn id="56" restart="whenNotActive" fill="hold" evtFilter="cancelBubble" nodeType="interactiveSeq">
                <p:stCondLst>
                  <p:cond evt="onClick" delay="0">
                    <p:tgtEl>
                      <p:spTgt spid="25"/>
                    </p:tgtEl>
                  </p:cond>
                </p:stCondLst>
                <p:endSync evt="end" delay="0">
                  <p:rtn val="all"/>
                </p:endSync>
                <p:childTnLst>
                  <p:par>
                    <p:cTn id="57" fill="hold">
                      <p:stCondLst>
                        <p:cond delay="0"/>
                      </p:stCondLst>
                      <p:childTnLst>
                        <p:par>
                          <p:cTn id="58" fill="hold">
                            <p:stCondLst>
                              <p:cond delay="0"/>
                            </p:stCondLst>
                            <p:childTnLst>
                              <p:par>
                                <p:cTn id="59" presetID="10" presetClass="entr" presetSubtype="0" fill="remove" grpId="0" nodeType="click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500"/>
                                        <p:tgtEl>
                                          <p:spTgt spid="37"/>
                                        </p:tgtEl>
                                      </p:cBhvr>
                                    </p:animEffect>
                                  </p:childTnLst>
                                  <p:subTnLst>
                                    <p:audio>
                                      <p:cMediaNode>
                                        <p:cTn display="0" masterRel="sameClick">
                                          <p:stCondLst>
                                            <p:cond evt="begin" delay="0">
                                              <p:tn val="59"/>
                                            </p:cond>
                                          </p:stCondLst>
                                          <p:endCondLst>
                                            <p:cond evt="onStopAudio" delay="0">
                                              <p:tgtEl>
                                                <p:sldTgt/>
                                              </p:tgtEl>
                                            </p:cond>
                                          </p:endCondLst>
                                        </p:cTn>
                                        <p:tgtEl>
                                          <p:sndTgt r:embed="rId3" name="Yanlış.wav"/>
                                        </p:tgtEl>
                                      </p:cMediaNode>
                                    </p:audio>
                                  </p:sub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27"/>
                    </p:tgtEl>
                  </p:cond>
                </p:stCondLst>
                <p:endSync evt="end" delay="0">
                  <p:rtn val="all"/>
                </p:endSync>
                <p:childTnLst>
                  <p:par>
                    <p:cTn id="63" fill="hold">
                      <p:stCondLst>
                        <p:cond delay="0"/>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500"/>
                                        <p:tgtEl>
                                          <p:spTgt spid="42"/>
                                        </p:tgtEl>
                                      </p:cBhvr>
                                    </p:animEffect>
                                  </p:childTnLst>
                                  <p:subTnLst>
                                    <p:audio>
                                      <p:cMediaNode>
                                        <p:cTn display="0" masterRel="sameClick">
                                          <p:stCondLst>
                                            <p:cond evt="begin" delay="0">
                                              <p:tn val="65"/>
                                            </p:cond>
                                          </p:stCondLst>
                                          <p:endCondLst>
                                            <p:cond evt="onStopAudio" delay="0">
                                              <p:tgtEl>
                                                <p:sldTgt/>
                                              </p:tgtEl>
                                            </p:cond>
                                          </p:endCondLst>
                                        </p:cTn>
                                        <p:tgtEl>
                                          <p:sndTgt r:embed="rId2" name="doğru.wav"/>
                                        </p:tgtEl>
                                      </p:cMediaNode>
                                    </p:audio>
                                  </p:subTnLst>
                                </p:cTn>
                              </p:par>
                            </p:childTnLst>
                          </p:cTn>
                        </p:par>
                      </p:childTnLst>
                    </p:cTn>
                  </p:par>
                </p:childTnLst>
              </p:cTn>
              <p:nextCondLst>
                <p:cond evt="onClick" delay="0">
                  <p:tgtEl>
                    <p:spTgt spid="27"/>
                  </p:tgtEl>
                </p:cond>
              </p:nextCondLst>
            </p:seq>
            <p:seq concurrent="1" nextAc="seek">
              <p:cTn id="68" restart="whenNotActive" fill="hold" evtFilter="cancelBubble" nodeType="interactiveSeq">
                <p:stCondLst>
                  <p:cond evt="onClick" delay="0">
                    <p:tgtEl>
                      <p:spTgt spid="28"/>
                    </p:tgtEl>
                  </p:cond>
                </p:stCondLst>
                <p:endSync evt="end" delay="0">
                  <p:rtn val="all"/>
                </p:endSync>
                <p:childTnLst>
                  <p:par>
                    <p:cTn id="69" fill="hold">
                      <p:stCondLst>
                        <p:cond delay="0"/>
                      </p:stCondLst>
                      <p:childTnLst>
                        <p:par>
                          <p:cTn id="70" fill="hold">
                            <p:stCondLst>
                              <p:cond delay="0"/>
                            </p:stCondLst>
                            <p:childTnLst>
                              <p:par>
                                <p:cTn id="71" presetID="10" presetClass="entr" presetSubtype="0" fill="remove" grpId="0" nodeType="click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500"/>
                                        <p:tgtEl>
                                          <p:spTgt spid="38"/>
                                        </p:tgtEl>
                                      </p:cBhvr>
                                    </p:animEffect>
                                  </p:childTnLst>
                                  <p:subTnLst>
                                    <p:audio>
                                      <p:cMediaNode>
                                        <p:cTn display="0" masterRel="sameClick">
                                          <p:stCondLst>
                                            <p:cond evt="begin" delay="0">
                                              <p:tn val="71"/>
                                            </p:cond>
                                          </p:stCondLst>
                                          <p:endCondLst>
                                            <p:cond evt="onStopAudio" delay="0">
                                              <p:tgtEl>
                                                <p:sldTgt/>
                                              </p:tgtEl>
                                            </p:cond>
                                          </p:endCondLst>
                                        </p:cTn>
                                        <p:tgtEl>
                                          <p:sndTgt r:embed="rId3" name="Yanlış.wav"/>
                                        </p:tgtEl>
                                      </p:cMediaNode>
                                    </p:audio>
                                  </p:subTnLst>
                                </p:cTn>
                              </p:par>
                            </p:childTnLst>
                          </p:cTn>
                        </p:par>
                      </p:childTnLst>
                    </p:cTn>
                  </p:par>
                </p:childTnLst>
              </p:cTn>
              <p:nextCondLst>
                <p:cond evt="onClick" delay="0">
                  <p:tgtEl>
                    <p:spTgt spid="28"/>
                  </p:tgtEl>
                </p:cond>
              </p:nextCondLst>
            </p:seq>
          </p:childTnLst>
        </p:cTn>
      </p:par>
    </p:tnLst>
    <p:bldLst>
      <p:bldP spid="12" grpId="0" animBg="1"/>
      <p:bldP spid="1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Düz Ok Bağlayıcısı 4"/>
          <p:cNvCxnSpPr/>
          <p:nvPr/>
        </p:nvCxnSpPr>
        <p:spPr>
          <a:xfrm flipV="1">
            <a:off x="2215245" y="1448367"/>
            <a:ext cx="2559955" cy="206176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6" name="Dikdörtgen 5"/>
          <p:cNvSpPr/>
          <p:nvPr/>
        </p:nvSpPr>
        <p:spPr>
          <a:xfrm>
            <a:off x="4949371" y="1016000"/>
            <a:ext cx="3501571" cy="79409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3600" dirty="0" smtClean="0"/>
              <a:t>__________ için</a:t>
            </a:r>
            <a:endParaRPr lang="tr-TR" sz="3600" dirty="0"/>
          </a:p>
        </p:txBody>
      </p:sp>
      <p:sp>
        <p:nvSpPr>
          <p:cNvPr id="7" name="Dikdörtgen 6"/>
          <p:cNvSpPr/>
          <p:nvPr/>
        </p:nvSpPr>
        <p:spPr>
          <a:xfrm>
            <a:off x="4949371" y="2837543"/>
            <a:ext cx="3501571" cy="121919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3200" dirty="0" smtClean="0"/>
              <a:t>___________ için</a:t>
            </a:r>
            <a:endParaRPr lang="tr-TR" sz="3200" dirty="0"/>
          </a:p>
        </p:txBody>
      </p:sp>
      <p:sp>
        <p:nvSpPr>
          <p:cNvPr id="8" name="Dikdörtgen 7"/>
          <p:cNvSpPr/>
          <p:nvPr/>
        </p:nvSpPr>
        <p:spPr>
          <a:xfrm>
            <a:off x="4949371" y="4898569"/>
            <a:ext cx="3501571" cy="109889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3600" dirty="0" smtClean="0"/>
              <a:t>__________ için</a:t>
            </a:r>
            <a:endParaRPr lang="tr-TR" sz="3600" dirty="0"/>
          </a:p>
        </p:txBody>
      </p:sp>
      <p:cxnSp>
        <p:nvCxnSpPr>
          <p:cNvPr id="13" name="Düz Ok Bağlayıcısı 12"/>
          <p:cNvCxnSpPr/>
          <p:nvPr/>
        </p:nvCxnSpPr>
        <p:spPr>
          <a:xfrm flipV="1">
            <a:off x="2460174" y="3459017"/>
            <a:ext cx="2271484" cy="3166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6" name="Düz Ok Bağlayıcısı 15"/>
          <p:cNvCxnSpPr/>
          <p:nvPr/>
        </p:nvCxnSpPr>
        <p:spPr>
          <a:xfrm>
            <a:off x="2242459" y="3503273"/>
            <a:ext cx="2431141" cy="175089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 name="Unvan 1"/>
          <p:cNvSpPr>
            <a:spLocks noGrp="1"/>
          </p:cNvSpPr>
          <p:nvPr>
            <p:ph type="title"/>
          </p:nvPr>
        </p:nvSpPr>
        <p:spPr>
          <a:xfrm>
            <a:off x="152402" y="2929391"/>
            <a:ext cx="2365829" cy="1035501"/>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tr-TR" sz="6000" dirty="0" smtClean="0"/>
              <a:t>Namaz</a:t>
            </a:r>
            <a:endParaRPr lang="tr-TR" sz="6000" dirty="0"/>
          </a:p>
        </p:txBody>
      </p:sp>
      <p:sp>
        <p:nvSpPr>
          <p:cNvPr id="29" name="Sağ Ayraç 28"/>
          <p:cNvSpPr/>
          <p:nvPr/>
        </p:nvSpPr>
        <p:spPr>
          <a:xfrm>
            <a:off x="8625113" y="1016000"/>
            <a:ext cx="1230087" cy="4949371"/>
          </a:xfrm>
          <a:prstGeom prst="rightBrace">
            <a:avLst>
              <a:gd name="adj1" fmla="val 8333"/>
              <a:gd name="adj2" fmla="val 50587"/>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tr-TR"/>
          </a:p>
        </p:txBody>
      </p:sp>
      <p:sp>
        <p:nvSpPr>
          <p:cNvPr id="30" name="Dikdörtgen 29"/>
          <p:cNvSpPr/>
          <p:nvPr/>
        </p:nvSpPr>
        <p:spPr>
          <a:xfrm>
            <a:off x="10189029" y="2837543"/>
            <a:ext cx="1814283" cy="103550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4000" dirty="0"/>
              <a:t>k</a:t>
            </a:r>
            <a:r>
              <a:rPr lang="tr-TR" sz="4000" dirty="0" smtClean="0"/>
              <a:t>ılınır.</a:t>
            </a:r>
            <a:endParaRPr lang="tr-TR" sz="4000" dirty="0"/>
          </a:p>
        </p:txBody>
      </p:sp>
      <p:sp>
        <p:nvSpPr>
          <p:cNvPr id="3" name="Dikdörtgen 2"/>
          <p:cNvSpPr/>
          <p:nvPr/>
        </p:nvSpPr>
        <p:spPr>
          <a:xfrm>
            <a:off x="3512457" y="6111648"/>
            <a:ext cx="7053943" cy="69934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800" dirty="0" smtClean="0"/>
              <a:t>Boşlukları uygun bir şekilde dolduralım</a:t>
            </a:r>
            <a:endParaRPr lang="tr-TR" sz="2800" dirty="0"/>
          </a:p>
        </p:txBody>
      </p:sp>
      <p:sp>
        <p:nvSpPr>
          <p:cNvPr id="12" name="Unvan 1"/>
          <p:cNvSpPr txBox="1">
            <a:spLocks/>
          </p:cNvSpPr>
          <p:nvPr/>
        </p:nvSpPr>
        <p:spPr>
          <a:xfrm>
            <a:off x="203200" y="174676"/>
            <a:ext cx="4107543" cy="756336"/>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tr-TR" sz="4800" smtClean="0"/>
              <a:t>Niçin Namaz?</a:t>
            </a:r>
            <a:endParaRPr lang="tr-TR" sz="4800" dirty="0"/>
          </a:p>
        </p:txBody>
      </p:sp>
      <p:sp>
        <p:nvSpPr>
          <p:cNvPr id="14" name="İçerik Yer Tutucusu 2"/>
          <p:cNvSpPr>
            <a:spLocks noGrp="1"/>
          </p:cNvSpPr>
          <p:nvPr>
            <p:ph idx="1"/>
          </p:nvPr>
        </p:nvSpPr>
        <p:spPr>
          <a:xfrm>
            <a:off x="203200" y="1082623"/>
            <a:ext cx="3889829" cy="467633"/>
          </a:xfrm>
        </p:spPr>
        <p:style>
          <a:lnRef idx="1">
            <a:schemeClr val="accent2"/>
          </a:lnRef>
          <a:fillRef idx="2">
            <a:schemeClr val="accent2"/>
          </a:fillRef>
          <a:effectRef idx="1">
            <a:schemeClr val="accent2"/>
          </a:effectRef>
          <a:fontRef idx="minor">
            <a:schemeClr val="dk1"/>
          </a:fontRef>
        </p:style>
        <p:txBody>
          <a:bodyPr anchor="ctr">
            <a:normAutofit lnSpcReduction="10000"/>
          </a:bodyPr>
          <a:lstStyle/>
          <a:p>
            <a:pPr algn="ctr"/>
            <a:r>
              <a:rPr lang="tr-TR" dirty="0" smtClean="0"/>
              <a:t>Niçin namaz kılmalıyız?</a:t>
            </a:r>
            <a:endParaRPr lang="tr-TR" dirty="0"/>
          </a:p>
        </p:txBody>
      </p:sp>
    </p:spTree>
    <p:extLst>
      <p:ext uri="{BB962C8B-B14F-4D97-AF65-F5344CB8AC3E}">
        <p14:creationId xmlns:p14="http://schemas.microsoft.com/office/powerpoint/2010/main" val="866600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0-#ppt_w/2"/>
                                          </p:val>
                                        </p:tav>
                                        <p:tav tm="100000">
                                          <p:val>
                                            <p:strVal val="#ppt_x"/>
                                          </p:val>
                                        </p:tav>
                                      </p:tavLst>
                                    </p:anim>
                                    <p:anim calcmode="lin" valueType="num">
                                      <p:cBhvr additive="base">
                                        <p:cTn id="22" dur="500" fill="hold"/>
                                        <p:tgtEl>
                                          <p:spTgt spid="13"/>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0-#ppt_w/2"/>
                                          </p:val>
                                        </p:tav>
                                        <p:tav tm="100000">
                                          <p:val>
                                            <p:strVal val="#ppt_x"/>
                                          </p:val>
                                        </p:tav>
                                      </p:tavLst>
                                    </p:anim>
                                    <p:anim calcmode="lin" valueType="num">
                                      <p:cBhvr additive="base">
                                        <p:cTn id="3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9"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500" fill="hold"/>
                                        <p:tgtEl>
                                          <p:spTgt spid="29"/>
                                        </p:tgtEl>
                                        <p:attrNameLst>
                                          <p:attrName>ppt_x</p:attrName>
                                        </p:attrNameLst>
                                      </p:cBhvr>
                                      <p:tavLst>
                                        <p:tav tm="0">
                                          <p:val>
                                            <p:strVal val="0-#ppt_w/2"/>
                                          </p:val>
                                        </p:tav>
                                        <p:tav tm="100000">
                                          <p:val>
                                            <p:strVal val="#ppt_x"/>
                                          </p:val>
                                        </p:tav>
                                      </p:tavLst>
                                    </p:anim>
                                    <p:anim calcmode="lin" valueType="num">
                                      <p:cBhvr additive="base">
                                        <p:cTn id="42" dur="500" fill="hold"/>
                                        <p:tgtEl>
                                          <p:spTgt spid="29"/>
                                        </p:tgtEl>
                                        <p:attrNameLst>
                                          <p:attrName>ppt_y</p:attrName>
                                        </p:attrNameLst>
                                      </p:cBhvr>
                                      <p:tavLst>
                                        <p:tav tm="0">
                                          <p:val>
                                            <p:strVal val="0-#ppt_h/2"/>
                                          </p:val>
                                        </p:tav>
                                        <p:tav tm="100000">
                                          <p:val>
                                            <p:strVal val="#ppt_y"/>
                                          </p:val>
                                        </p:tav>
                                      </p:tavLst>
                                    </p:anim>
                                  </p:childTnLst>
                                </p:cTn>
                              </p:par>
                              <p:par>
                                <p:cTn id="43" presetID="2" presetClass="entr" presetSubtype="9"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additive="base">
                                        <p:cTn id="45" dur="500" fill="hold"/>
                                        <p:tgtEl>
                                          <p:spTgt spid="30"/>
                                        </p:tgtEl>
                                        <p:attrNameLst>
                                          <p:attrName>ppt_x</p:attrName>
                                        </p:attrNameLst>
                                      </p:cBhvr>
                                      <p:tavLst>
                                        <p:tav tm="0">
                                          <p:val>
                                            <p:strVal val="0-#ppt_w/2"/>
                                          </p:val>
                                        </p:tav>
                                        <p:tav tm="100000">
                                          <p:val>
                                            <p:strVal val="#ppt_x"/>
                                          </p:val>
                                        </p:tav>
                                      </p:tavLst>
                                    </p:anim>
                                    <p:anim calcmode="lin" valueType="num">
                                      <p:cBhvr additive="base">
                                        <p:cTn id="46" dur="500" fill="hold"/>
                                        <p:tgtEl>
                                          <p:spTgt spid="30"/>
                                        </p:tgtEl>
                                        <p:attrNameLst>
                                          <p:attrName>ppt_y</p:attrName>
                                        </p:attrNameLst>
                                      </p:cBhvr>
                                      <p:tavLst>
                                        <p:tav tm="0">
                                          <p:val>
                                            <p:strVal val="0-#ppt_h/2"/>
                                          </p:val>
                                        </p:tav>
                                        <p:tav tm="100000">
                                          <p:val>
                                            <p:strVal val="#ppt_y"/>
                                          </p:val>
                                        </p:tav>
                                      </p:tavLst>
                                    </p:anim>
                                  </p:childTnLst>
                                </p:cTn>
                              </p:par>
                            </p:childTnLst>
                          </p:cTn>
                        </p:par>
                        <p:par>
                          <p:cTn id="47" fill="hold">
                            <p:stCondLst>
                              <p:cond delay="500"/>
                            </p:stCondLst>
                            <p:childTnLst>
                              <p:par>
                                <p:cTn id="48" presetID="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additive="base">
                                        <p:cTn id="50" dur="500" fill="hold"/>
                                        <p:tgtEl>
                                          <p:spTgt spid="3"/>
                                        </p:tgtEl>
                                        <p:attrNameLst>
                                          <p:attrName>ppt_x</p:attrName>
                                        </p:attrNameLst>
                                      </p:cBhvr>
                                      <p:tavLst>
                                        <p:tav tm="0">
                                          <p:val>
                                            <p:strVal val="#ppt_x"/>
                                          </p:val>
                                        </p:tav>
                                        <p:tav tm="100000">
                                          <p:val>
                                            <p:strVal val="#ppt_x"/>
                                          </p:val>
                                        </p:tav>
                                      </p:tavLst>
                                    </p:anim>
                                    <p:anim calcmode="lin" valueType="num">
                                      <p:cBhvr additive="base">
                                        <p:cTn id="5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2" grpId="0" animBg="1"/>
      <p:bldP spid="29" grpId="0" animBg="1"/>
      <p:bldP spid="30"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Düz Ok Bağlayıcısı 17"/>
          <p:cNvCxnSpPr/>
          <p:nvPr/>
        </p:nvCxnSpPr>
        <p:spPr>
          <a:xfrm>
            <a:off x="2569029" y="3534599"/>
            <a:ext cx="2220685" cy="173432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5" name="Düz Ok Bağlayıcısı 4"/>
          <p:cNvCxnSpPr/>
          <p:nvPr/>
        </p:nvCxnSpPr>
        <p:spPr>
          <a:xfrm flipV="1">
            <a:off x="2215245" y="914400"/>
            <a:ext cx="2734126" cy="259573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6" name="Dikdörtgen 5"/>
          <p:cNvSpPr/>
          <p:nvPr/>
        </p:nvSpPr>
        <p:spPr>
          <a:xfrm>
            <a:off x="5036456" y="216581"/>
            <a:ext cx="3501571" cy="108970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3600" dirty="0" smtClean="0"/>
              <a:t>Allah’ın emri olduğu için</a:t>
            </a:r>
            <a:endParaRPr lang="tr-TR" sz="3600" dirty="0"/>
          </a:p>
        </p:txBody>
      </p:sp>
      <p:sp>
        <p:nvSpPr>
          <p:cNvPr id="7" name="Dikdörtgen 6"/>
          <p:cNvSpPr/>
          <p:nvPr/>
        </p:nvSpPr>
        <p:spPr>
          <a:xfrm>
            <a:off x="5040084" y="1802042"/>
            <a:ext cx="3541487" cy="121919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3200" dirty="0" smtClean="0"/>
              <a:t>Allah rızasını kazanmak için</a:t>
            </a:r>
            <a:endParaRPr lang="tr-TR" sz="3200" dirty="0"/>
          </a:p>
        </p:txBody>
      </p:sp>
      <p:sp>
        <p:nvSpPr>
          <p:cNvPr id="8" name="Dikdörtgen 7"/>
          <p:cNvSpPr/>
          <p:nvPr/>
        </p:nvSpPr>
        <p:spPr>
          <a:xfrm>
            <a:off x="4978401" y="3516996"/>
            <a:ext cx="3603170" cy="109889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3600" dirty="0" smtClean="0"/>
              <a:t>Allah’a </a:t>
            </a:r>
            <a:r>
              <a:rPr lang="tr-TR" sz="3600" dirty="0" smtClean="0"/>
              <a:t>şükretmek için</a:t>
            </a:r>
            <a:endParaRPr lang="tr-TR" sz="3600" dirty="0"/>
          </a:p>
        </p:txBody>
      </p:sp>
      <p:cxnSp>
        <p:nvCxnSpPr>
          <p:cNvPr id="13" name="Düz Ok Bağlayıcısı 12"/>
          <p:cNvCxnSpPr/>
          <p:nvPr/>
        </p:nvCxnSpPr>
        <p:spPr>
          <a:xfrm flipV="1">
            <a:off x="2242459" y="2510971"/>
            <a:ext cx="2547255" cy="96784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6" name="Düz Ok Bağlayıcısı 15"/>
          <p:cNvCxnSpPr/>
          <p:nvPr/>
        </p:nvCxnSpPr>
        <p:spPr>
          <a:xfrm>
            <a:off x="2242459" y="3503273"/>
            <a:ext cx="2431141" cy="36977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 name="Unvan 1"/>
          <p:cNvSpPr>
            <a:spLocks noGrp="1"/>
          </p:cNvSpPr>
          <p:nvPr>
            <p:ph type="title"/>
          </p:nvPr>
        </p:nvSpPr>
        <p:spPr>
          <a:xfrm>
            <a:off x="159656" y="3021241"/>
            <a:ext cx="2525487" cy="851805"/>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tr-TR" sz="6000" dirty="0"/>
              <a:t>N</a:t>
            </a:r>
            <a:r>
              <a:rPr lang="tr-TR" sz="6000" dirty="0" smtClean="0"/>
              <a:t>amaz</a:t>
            </a:r>
            <a:endParaRPr lang="tr-TR" sz="6000" dirty="0"/>
          </a:p>
        </p:txBody>
      </p:sp>
      <p:sp>
        <p:nvSpPr>
          <p:cNvPr id="29" name="Sağ Ayraç 28"/>
          <p:cNvSpPr/>
          <p:nvPr/>
        </p:nvSpPr>
        <p:spPr>
          <a:xfrm>
            <a:off x="8625113" y="406400"/>
            <a:ext cx="1230087" cy="5544457"/>
          </a:xfrm>
          <a:prstGeom prst="rightBrace">
            <a:avLst>
              <a:gd name="adj1" fmla="val 8333"/>
              <a:gd name="adj2" fmla="val 50587"/>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tr-TR"/>
          </a:p>
        </p:txBody>
      </p:sp>
      <p:sp>
        <p:nvSpPr>
          <p:cNvPr id="30" name="Dikdörtgen 29"/>
          <p:cNvSpPr/>
          <p:nvPr/>
        </p:nvSpPr>
        <p:spPr>
          <a:xfrm>
            <a:off x="10203543" y="2668133"/>
            <a:ext cx="1814283" cy="103550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4000" dirty="0"/>
              <a:t>k</a:t>
            </a:r>
            <a:r>
              <a:rPr lang="tr-TR" sz="4000" dirty="0" smtClean="0"/>
              <a:t>ılınır.</a:t>
            </a:r>
            <a:endParaRPr lang="tr-TR" sz="4000" dirty="0"/>
          </a:p>
        </p:txBody>
      </p:sp>
      <p:sp>
        <p:nvSpPr>
          <p:cNvPr id="12" name="Dikdörtgen 11">
            <a:hlinkClick r:id="rId2" action="ppaction://hlinksldjump"/>
          </p:cNvPr>
          <p:cNvSpPr/>
          <p:nvPr/>
        </p:nvSpPr>
        <p:spPr>
          <a:xfrm>
            <a:off x="974307" y="5663158"/>
            <a:ext cx="3265588" cy="83025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4000" dirty="0" smtClean="0"/>
              <a:t>Video izliyoruz</a:t>
            </a:r>
            <a:endParaRPr lang="tr-TR" sz="4000" dirty="0"/>
          </a:p>
        </p:txBody>
      </p:sp>
      <p:pic>
        <p:nvPicPr>
          <p:cNvPr id="14" name="Picture 2" descr="Video ikonu, ile ilgili gÃ¶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54" y="4183369"/>
            <a:ext cx="2045314" cy="1999717"/>
          </a:xfrm>
          <a:prstGeom prst="rect">
            <a:avLst/>
          </a:prstGeom>
          <a:noFill/>
          <a:extLst>
            <a:ext uri="{909E8E84-426E-40DD-AFC4-6F175D3DCCD1}">
              <a14:hiddenFill xmlns:a14="http://schemas.microsoft.com/office/drawing/2010/main">
                <a:solidFill>
                  <a:srgbClr val="FFFFFF"/>
                </a:solidFill>
              </a14:hiddenFill>
            </a:ext>
          </a:extLst>
        </p:spPr>
      </p:pic>
      <p:sp>
        <p:nvSpPr>
          <p:cNvPr id="17" name="Dikdörtgen 16"/>
          <p:cNvSpPr/>
          <p:nvPr/>
        </p:nvSpPr>
        <p:spPr>
          <a:xfrm>
            <a:off x="4985657" y="4979392"/>
            <a:ext cx="3603170" cy="109889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800" dirty="0"/>
              <a:t>Kulluk görevini </a:t>
            </a:r>
            <a:r>
              <a:rPr lang="tr-TR" sz="2800" dirty="0" smtClean="0"/>
              <a:t>yerine getirmek için</a:t>
            </a:r>
            <a:endParaRPr lang="tr-TR" sz="4800" dirty="0"/>
          </a:p>
        </p:txBody>
      </p:sp>
    </p:spTree>
    <p:extLst>
      <p:ext uri="{BB962C8B-B14F-4D97-AF65-F5344CB8AC3E}">
        <p14:creationId xmlns:p14="http://schemas.microsoft.com/office/powerpoint/2010/main" val="118158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0-#ppt_w/2"/>
                                          </p:val>
                                        </p:tav>
                                        <p:tav tm="100000">
                                          <p:val>
                                            <p:strVal val="#ppt_x"/>
                                          </p:val>
                                        </p:tav>
                                      </p:tavLst>
                                    </p:anim>
                                    <p:anim calcmode="lin" valueType="num">
                                      <p:cBhvr additive="base">
                                        <p:cTn id="22" dur="500" fill="hold"/>
                                        <p:tgtEl>
                                          <p:spTgt spid="13"/>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0-#ppt_w/2"/>
                                          </p:val>
                                        </p:tav>
                                        <p:tav tm="100000">
                                          <p:val>
                                            <p:strVal val="#ppt_x"/>
                                          </p:val>
                                        </p:tav>
                                      </p:tavLst>
                                    </p:anim>
                                    <p:anim calcmode="lin" valueType="num">
                                      <p:cBhvr additive="base">
                                        <p:cTn id="3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9"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500" fill="hold"/>
                                        <p:tgtEl>
                                          <p:spTgt spid="29"/>
                                        </p:tgtEl>
                                        <p:attrNameLst>
                                          <p:attrName>ppt_x</p:attrName>
                                        </p:attrNameLst>
                                      </p:cBhvr>
                                      <p:tavLst>
                                        <p:tav tm="0">
                                          <p:val>
                                            <p:strVal val="0-#ppt_w/2"/>
                                          </p:val>
                                        </p:tav>
                                        <p:tav tm="100000">
                                          <p:val>
                                            <p:strVal val="#ppt_x"/>
                                          </p:val>
                                        </p:tav>
                                      </p:tavLst>
                                    </p:anim>
                                    <p:anim calcmode="lin" valueType="num">
                                      <p:cBhvr additive="base">
                                        <p:cTn id="42" dur="500" fill="hold"/>
                                        <p:tgtEl>
                                          <p:spTgt spid="29"/>
                                        </p:tgtEl>
                                        <p:attrNameLst>
                                          <p:attrName>ppt_y</p:attrName>
                                        </p:attrNameLst>
                                      </p:cBhvr>
                                      <p:tavLst>
                                        <p:tav tm="0">
                                          <p:val>
                                            <p:strVal val="0-#ppt_h/2"/>
                                          </p:val>
                                        </p:tav>
                                        <p:tav tm="100000">
                                          <p:val>
                                            <p:strVal val="#ppt_y"/>
                                          </p:val>
                                        </p:tav>
                                      </p:tavLst>
                                    </p:anim>
                                  </p:childTnLst>
                                </p:cTn>
                              </p:par>
                              <p:par>
                                <p:cTn id="43" presetID="2" presetClass="entr" presetSubtype="9"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additive="base">
                                        <p:cTn id="45" dur="500" fill="hold"/>
                                        <p:tgtEl>
                                          <p:spTgt spid="30"/>
                                        </p:tgtEl>
                                        <p:attrNameLst>
                                          <p:attrName>ppt_x</p:attrName>
                                        </p:attrNameLst>
                                      </p:cBhvr>
                                      <p:tavLst>
                                        <p:tav tm="0">
                                          <p:val>
                                            <p:strVal val="0-#ppt_w/2"/>
                                          </p:val>
                                        </p:tav>
                                        <p:tav tm="100000">
                                          <p:val>
                                            <p:strVal val="#ppt_x"/>
                                          </p:val>
                                        </p:tav>
                                      </p:tavLst>
                                    </p:anim>
                                    <p:anim calcmode="lin" valueType="num">
                                      <p:cBhvr additive="base">
                                        <p:cTn id="46" dur="50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500"/>
                                        <p:tgtEl>
                                          <p:spTgt spid="12"/>
                                        </p:tgtEl>
                                      </p:cBhvr>
                                    </p:animEffect>
                                  </p:childTnLst>
                                </p:cTn>
                              </p:par>
                              <p:par>
                                <p:cTn id="55" presetID="2" presetClass="entr" presetSubtype="8"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0-#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nodeType="click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additive="base">
                                        <p:cTn id="63" dur="500" fill="hold"/>
                                        <p:tgtEl>
                                          <p:spTgt spid="18"/>
                                        </p:tgtEl>
                                        <p:attrNameLst>
                                          <p:attrName>ppt_x</p:attrName>
                                        </p:attrNameLst>
                                      </p:cBhvr>
                                      <p:tavLst>
                                        <p:tav tm="0">
                                          <p:val>
                                            <p:strVal val="0-#ppt_w/2"/>
                                          </p:val>
                                        </p:tav>
                                        <p:tav tm="100000">
                                          <p:val>
                                            <p:strVal val="#ppt_x"/>
                                          </p:val>
                                        </p:tav>
                                      </p:tavLst>
                                    </p:anim>
                                    <p:anim calcmode="lin" valueType="num">
                                      <p:cBhvr additive="base">
                                        <p:cTn id="64"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2" grpId="0" animBg="1"/>
      <p:bldP spid="29" grpId="0" animBg="1"/>
      <p:bldP spid="30" grpId="0" animBg="1"/>
      <p:bldP spid="12"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Namaz Davettir...  Namaz aşktır... Camiler Haftası Kamu Spotu">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74" y="0"/>
            <a:ext cx="12192274" cy="6858000"/>
          </a:xfrm>
        </p:spPr>
      </p:pic>
    </p:spTree>
    <p:extLst>
      <p:ext uri="{BB962C8B-B14F-4D97-AF65-F5344CB8AC3E}">
        <p14:creationId xmlns:p14="http://schemas.microsoft.com/office/powerpoint/2010/main" val="1684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28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371771" y="203200"/>
            <a:ext cx="4644571" cy="1231445"/>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tr-TR" sz="3600" dirty="0" smtClean="0"/>
              <a:t>Namaz bizlere hangi alışkanlıkları kazandırır?</a:t>
            </a:r>
            <a:endParaRPr lang="tr-TR" sz="3600" dirty="0"/>
          </a:p>
        </p:txBody>
      </p:sp>
      <p:sp>
        <p:nvSpPr>
          <p:cNvPr id="3" name="İçerik Yer Tutucusu 2"/>
          <p:cNvSpPr>
            <a:spLocks noGrp="1"/>
          </p:cNvSpPr>
          <p:nvPr>
            <p:ph idx="1"/>
          </p:nvPr>
        </p:nvSpPr>
        <p:spPr>
          <a:xfrm>
            <a:off x="5196115" y="2086884"/>
            <a:ext cx="6691086" cy="1599746"/>
          </a:xfrm>
        </p:spPr>
        <p:style>
          <a:lnRef idx="2">
            <a:schemeClr val="accent2"/>
          </a:lnRef>
          <a:fillRef idx="1">
            <a:schemeClr val="lt1"/>
          </a:fillRef>
          <a:effectRef idx="0">
            <a:schemeClr val="accent2"/>
          </a:effectRef>
          <a:fontRef idx="minor">
            <a:schemeClr val="dk1"/>
          </a:fontRef>
        </p:style>
        <p:txBody>
          <a:bodyPr>
            <a:normAutofit/>
          </a:bodyPr>
          <a:lstStyle/>
          <a:p>
            <a:pPr marL="0" indent="0">
              <a:lnSpc>
                <a:spcPct val="150000"/>
              </a:lnSpc>
              <a:buNone/>
            </a:pPr>
            <a:r>
              <a:rPr lang="tr-TR" dirty="0" smtClean="0"/>
              <a:t>Namaz insana  ______________ alışkanlığını kazandırır.</a:t>
            </a:r>
            <a:endParaRPr lang="tr-TR" dirty="0"/>
          </a:p>
        </p:txBody>
      </p:sp>
      <p:pic>
        <p:nvPicPr>
          <p:cNvPr id="4" name="Resim 3"/>
          <p:cNvPicPr>
            <a:picLocks noChangeAspect="1"/>
          </p:cNvPicPr>
          <p:nvPr/>
        </p:nvPicPr>
        <p:blipFill>
          <a:blip r:embed="rId2"/>
          <a:stretch>
            <a:fillRect/>
          </a:stretch>
        </p:blipFill>
        <p:spPr>
          <a:xfrm>
            <a:off x="161793" y="203200"/>
            <a:ext cx="4754390" cy="6473371"/>
          </a:xfrm>
          <a:prstGeom prst="rect">
            <a:avLst/>
          </a:prstGeom>
        </p:spPr>
      </p:pic>
      <p:sp>
        <p:nvSpPr>
          <p:cNvPr id="5" name="Dikdörtgen 4"/>
          <p:cNvSpPr/>
          <p:nvPr/>
        </p:nvSpPr>
        <p:spPr>
          <a:xfrm>
            <a:off x="5196115" y="5689598"/>
            <a:ext cx="6516914" cy="98697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3600" dirty="0" smtClean="0"/>
              <a:t>Boşluğu nasıl doldurabilirsiniz?</a:t>
            </a:r>
            <a:endParaRPr lang="tr-TR" sz="3600" dirty="0"/>
          </a:p>
        </p:txBody>
      </p:sp>
      <p:sp>
        <p:nvSpPr>
          <p:cNvPr id="6" name="Yukarı Ok 5"/>
          <p:cNvSpPr/>
          <p:nvPr/>
        </p:nvSpPr>
        <p:spPr>
          <a:xfrm>
            <a:off x="8209424" y="3875314"/>
            <a:ext cx="484632" cy="1625600"/>
          </a:xfrm>
          <a:prstGeom prst="up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tr-TR"/>
          </a:p>
        </p:txBody>
      </p:sp>
    </p:spTree>
    <p:extLst>
      <p:ext uri="{BB962C8B-B14F-4D97-AF65-F5344CB8AC3E}">
        <p14:creationId xmlns:p14="http://schemas.microsoft.com/office/powerpoint/2010/main" val="512965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76219" y="638715"/>
            <a:ext cx="8731735" cy="641345"/>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tr-TR" dirty="0"/>
              <a:t>11. NAMAZIN İNSANA KAZANDIRDIKLARI </a:t>
            </a:r>
          </a:p>
        </p:txBody>
      </p:sp>
      <p:sp>
        <p:nvSpPr>
          <p:cNvPr id="3" name="İçerik Yer Tutucusu 2"/>
          <p:cNvSpPr>
            <a:spLocks noGrp="1"/>
          </p:cNvSpPr>
          <p:nvPr>
            <p:ph idx="1"/>
          </p:nvPr>
        </p:nvSpPr>
        <p:spPr>
          <a:xfrm>
            <a:off x="445973" y="1689420"/>
            <a:ext cx="8008665" cy="885819"/>
          </a:xfrm>
        </p:spPr>
        <p:style>
          <a:lnRef idx="1">
            <a:schemeClr val="accent3"/>
          </a:lnRef>
          <a:fillRef idx="2">
            <a:schemeClr val="accent3"/>
          </a:fillRef>
          <a:effectRef idx="1">
            <a:schemeClr val="accent3"/>
          </a:effectRef>
          <a:fontRef idx="minor">
            <a:schemeClr val="dk1"/>
          </a:fontRef>
        </p:style>
        <p:txBody>
          <a:bodyPr anchor="ctr">
            <a:normAutofit fontScale="92500" lnSpcReduction="10000"/>
          </a:bodyPr>
          <a:lstStyle/>
          <a:p>
            <a:pPr marL="0" indent="0" algn="ctr">
              <a:buNone/>
            </a:pPr>
            <a:r>
              <a:rPr lang="tr-TR" dirty="0" smtClean="0"/>
              <a:t>       Yalan</a:t>
            </a:r>
            <a:r>
              <a:rPr lang="tr-TR" dirty="0"/>
              <a:t>, hile, dedikodu, iftira, haksızlık gibi kötü </a:t>
            </a:r>
            <a:r>
              <a:rPr lang="tr-TR" dirty="0" smtClean="0"/>
              <a:t> </a:t>
            </a:r>
          </a:p>
          <a:p>
            <a:pPr marL="0" indent="0" algn="ctr">
              <a:buNone/>
            </a:pPr>
            <a:r>
              <a:rPr lang="tr-TR" dirty="0" smtClean="0"/>
              <a:t>       davranışlardan </a:t>
            </a:r>
            <a:r>
              <a:rPr lang="tr-TR" dirty="0"/>
              <a:t>uzak durma konusunda özenli olur. </a:t>
            </a:r>
          </a:p>
        </p:txBody>
      </p:sp>
      <p:sp>
        <p:nvSpPr>
          <p:cNvPr id="4" name="8-Nokta Yıldız 3"/>
          <p:cNvSpPr/>
          <p:nvPr/>
        </p:nvSpPr>
        <p:spPr>
          <a:xfrm>
            <a:off x="29046" y="1378046"/>
            <a:ext cx="1191429" cy="1369598"/>
          </a:xfrm>
          <a:prstGeom prst="star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4400" dirty="0"/>
              <a:t>1</a:t>
            </a:r>
            <a:endParaRPr lang="tr-TR" sz="4400" dirty="0"/>
          </a:p>
        </p:txBody>
      </p:sp>
      <p:sp>
        <p:nvSpPr>
          <p:cNvPr id="7" name="İçerik Yer Tutucusu 2"/>
          <p:cNvSpPr txBox="1">
            <a:spLocks/>
          </p:cNvSpPr>
          <p:nvPr/>
        </p:nvSpPr>
        <p:spPr>
          <a:xfrm>
            <a:off x="525735" y="3064772"/>
            <a:ext cx="7907066" cy="720080"/>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tr-TR" dirty="0"/>
              <a:t> </a:t>
            </a:r>
            <a:r>
              <a:rPr lang="tr-TR" dirty="0" smtClean="0"/>
              <a:t>     </a:t>
            </a:r>
            <a:r>
              <a:rPr lang="tr-TR" dirty="0"/>
              <a:t>Namaz temiz </a:t>
            </a:r>
            <a:r>
              <a:rPr lang="tr-TR" dirty="0"/>
              <a:t>olma alışkanlığı kazandırır.</a:t>
            </a:r>
          </a:p>
        </p:txBody>
      </p:sp>
      <p:sp>
        <p:nvSpPr>
          <p:cNvPr id="8" name="İçerik Yer Tutucusu 2"/>
          <p:cNvSpPr txBox="1">
            <a:spLocks/>
          </p:cNvSpPr>
          <p:nvPr/>
        </p:nvSpPr>
        <p:spPr>
          <a:xfrm>
            <a:off x="445973" y="4246758"/>
            <a:ext cx="7986828" cy="965041"/>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tr-TR" dirty="0"/>
              <a:t>  </a:t>
            </a:r>
            <a:r>
              <a:rPr lang="tr-TR" dirty="0" smtClean="0"/>
              <a:t> Namazın </a:t>
            </a:r>
            <a:r>
              <a:rPr lang="tr-TR" dirty="0"/>
              <a:t>belli vakitlerde kılınması, insana zamanı </a:t>
            </a:r>
            <a:r>
              <a:rPr lang="tr-TR" dirty="0"/>
              <a:t>          </a:t>
            </a:r>
          </a:p>
          <a:p>
            <a:pPr marL="0" indent="0" algn="ctr">
              <a:buNone/>
            </a:pPr>
            <a:r>
              <a:rPr lang="tr-TR" dirty="0"/>
              <a:t>    </a:t>
            </a:r>
            <a:r>
              <a:rPr lang="tr-TR" dirty="0" smtClean="0"/>
              <a:t>   planlama </a:t>
            </a:r>
            <a:r>
              <a:rPr lang="tr-TR" dirty="0"/>
              <a:t>ve iyi </a:t>
            </a:r>
            <a:r>
              <a:rPr lang="tr-TR" dirty="0"/>
              <a:t>değerlendirme </a:t>
            </a:r>
            <a:r>
              <a:rPr lang="tr-TR" dirty="0"/>
              <a:t>alışkanlığı kazandırır.</a:t>
            </a:r>
          </a:p>
        </p:txBody>
      </p:sp>
      <p:sp>
        <p:nvSpPr>
          <p:cNvPr id="9" name="İçerik Yer Tutucusu 2"/>
          <p:cNvSpPr txBox="1">
            <a:spLocks/>
          </p:cNvSpPr>
          <p:nvPr/>
        </p:nvSpPr>
        <p:spPr>
          <a:xfrm>
            <a:off x="712874" y="5728246"/>
            <a:ext cx="7719927" cy="720080"/>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tr-TR" dirty="0"/>
              <a:t>         Namaz toplumsal </a:t>
            </a:r>
            <a:r>
              <a:rPr lang="tr-TR" dirty="0"/>
              <a:t>kaynaşma ve dayanışmaya </a:t>
            </a:r>
            <a:r>
              <a:rPr lang="tr-TR" dirty="0"/>
              <a:t>katkı sağlar. </a:t>
            </a:r>
            <a:endParaRPr lang="tr-TR" dirty="0"/>
          </a:p>
        </p:txBody>
      </p:sp>
      <p:sp>
        <p:nvSpPr>
          <p:cNvPr id="11" name="8-Nokta Yıldız 10"/>
          <p:cNvSpPr/>
          <p:nvPr/>
        </p:nvSpPr>
        <p:spPr>
          <a:xfrm>
            <a:off x="90853" y="2833463"/>
            <a:ext cx="1129622" cy="1152128"/>
          </a:xfrm>
          <a:prstGeom prst="star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4400" dirty="0"/>
              <a:t>2</a:t>
            </a:r>
            <a:endParaRPr lang="tr-TR" sz="4400" dirty="0"/>
          </a:p>
        </p:txBody>
      </p:sp>
      <p:sp>
        <p:nvSpPr>
          <p:cNvPr id="12" name="8-Nokta Yıldız 11"/>
          <p:cNvSpPr/>
          <p:nvPr/>
        </p:nvSpPr>
        <p:spPr>
          <a:xfrm>
            <a:off x="14521" y="4083577"/>
            <a:ext cx="1150383" cy="1265465"/>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4400" dirty="0"/>
              <a:t>3</a:t>
            </a:r>
            <a:endParaRPr lang="tr-TR" sz="4400" dirty="0"/>
          </a:p>
        </p:txBody>
      </p:sp>
      <p:sp>
        <p:nvSpPr>
          <p:cNvPr id="13" name="8-Nokta Yıldız 12"/>
          <p:cNvSpPr/>
          <p:nvPr/>
        </p:nvSpPr>
        <p:spPr>
          <a:xfrm>
            <a:off x="14520" y="5486056"/>
            <a:ext cx="1152128" cy="1152128"/>
          </a:xfrm>
          <a:prstGeom prst="star8">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tr-TR" sz="4400" dirty="0"/>
              <a:t>4</a:t>
            </a:r>
            <a:endParaRPr lang="tr-TR" sz="4400" dirty="0"/>
          </a:p>
        </p:txBody>
      </p:sp>
      <p:pic>
        <p:nvPicPr>
          <p:cNvPr id="5" name="Resim 4"/>
          <p:cNvPicPr>
            <a:picLocks noChangeAspect="1"/>
          </p:cNvPicPr>
          <p:nvPr/>
        </p:nvPicPr>
        <p:blipFill>
          <a:blip r:embed="rId2"/>
          <a:stretch>
            <a:fillRect/>
          </a:stretch>
        </p:blipFill>
        <p:spPr>
          <a:xfrm>
            <a:off x="8711322" y="1689420"/>
            <a:ext cx="3300554" cy="4522694"/>
          </a:xfrm>
          <a:prstGeom prst="rect">
            <a:avLst/>
          </a:prstGeom>
        </p:spPr>
      </p:pic>
    </p:spTree>
    <p:extLst>
      <p:ext uri="{BB962C8B-B14F-4D97-AF65-F5344CB8AC3E}">
        <p14:creationId xmlns:p14="http://schemas.microsoft.com/office/powerpoint/2010/main" val="3079364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bg/>
                                          </p:spTgt>
                                        </p:tgtEl>
                                        <p:attrNameLst>
                                          <p:attrName>style.visibility</p:attrName>
                                        </p:attrNameLst>
                                      </p:cBhvr>
                                      <p:to>
                                        <p:strVal val="visible"/>
                                      </p:to>
                                    </p:set>
                                    <p:anim calcmode="lin" valueType="num">
                                      <p:cBhvr additive="base">
                                        <p:cTn id="18"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9" dur="500" fill="hold"/>
                                        <p:tgtEl>
                                          <p:spTgt spid="3">
                                            <p:bg/>
                                          </p:spTgt>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additive="base">
                                        <p:cTn id="2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 presetClass="entr" presetSubtype="4" fill="hold" grpId="0" nodeType="after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additive="base">
                                        <p:cTn id="2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500" fill="hold"/>
                                        <p:tgtEl>
                                          <p:spTgt spid="4"/>
                                        </p:tgtEl>
                                        <p:attrNameLst>
                                          <p:attrName>ppt_x</p:attrName>
                                        </p:attrNameLst>
                                      </p:cBhvr>
                                      <p:tavLst>
                                        <p:tav tm="0">
                                          <p:val>
                                            <p:strVal val="#ppt_x"/>
                                          </p:val>
                                        </p:tav>
                                        <p:tav tm="100000">
                                          <p:val>
                                            <p:strVal val="#ppt_x"/>
                                          </p:val>
                                        </p:tav>
                                      </p:tavLst>
                                    </p:anim>
                                    <p:anim calcmode="lin" valueType="num">
                                      <p:cBhvr additive="base">
                                        <p:cTn id="35" dur="50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1000"/>
                            </p:stCondLst>
                            <p:childTnLst>
                              <p:par>
                                <p:cTn id="42" presetID="42"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1000"/>
                                        <p:tgtEl>
                                          <p:spTgt spid="7"/>
                                        </p:tgtEl>
                                      </p:cBhvr>
                                    </p:animEffect>
                                    <p:anim calcmode="lin" valueType="num">
                                      <p:cBhvr>
                                        <p:cTn id="45" dur="1000" fill="hold"/>
                                        <p:tgtEl>
                                          <p:spTgt spid="7"/>
                                        </p:tgtEl>
                                        <p:attrNameLst>
                                          <p:attrName>ppt_x</p:attrName>
                                        </p:attrNameLst>
                                      </p:cBhvr>
                                      <p:tavLst>
                                        <p:tav tm="0">
                                          <p:val>
                                            <p:strVal val="#ppt_x"/>
                                          </p:val>
                                        </p:tav>
                                        <p:tav tm="100000">
                                          <p:val>
                                            <p:strVal val="#ppt_x"/>
                                          </p:val>
                                        </p:tav>
                                      </p:tavLst>
                                    </p:anim>
                                    <p:anim calcmode="lin" valueType="num">
                                      <p:cBhvr>
                                        <p:cTn id="4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ppt_x"/>
                                          </p:val>
                                        </p:tav>
                                        <p:tav tm="100000">
                                          <p:val>
                                            <p:strVal val="#ppt_x"/>
                                          </p:val>
                                        </p:tav>
                                      </p:tavLst>
                                    </p:anim>
                                    <p:anim calcmode="lin" valueType="num">
                                      <p:cBhvr additive="base">
                                        <p:cTn id="52" dur="500" fill="hold"/>
                                        <p:tgtEl>
                                          <p:spTgt spid="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500"/>
                            </p:stCondLst>
                            <p:childTnLst>
                              <p:par>
                                <p:cTn id="64" presetID="2" presetClass="entr" presetSubtype="4"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additive="base">
                                        <p:cTn id="66" dur="500" fill="hold"/>
                                        <p:tgtEl>
                                          <p:spTgt spid="9"/>
                                        </p:tgtEl>
                                        <p:attrNameLst>
                                          <p:attrName>ppt_x</p:attrName>
                                        </p:attrNameLst>
                                      </p:cBhvr>
                                      <p:tavLst>
                                        <p:tav tm="0">
                                          <p:val>
                                            <p:strVal val="#ppt_x"/>
                                          </p:val>
                                        </p:tav>
                                        <p:tav tm="100000">
                                          <p:val>
                                            <p:strVal val="#ppt_x"/>
                                          </p:val>
                                        </p:tav>
                                      </p:tavLst>
                                    </p:anim>
                                    <p:anim calcmode="lin" valueType="num">
                                      <p:cBhvr additive="base">
                                        <p:cTn id="6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P spid="4" grpId="0" animBg="1"/>
      <p:bldP spid="7" grpId="0" animBg="1"/>
      <p:bldP spid="8" grpId="0" animBg="1"/>
      <p:bldP spid="9" grpId="0" animBg="1"/>
      <p:bldP spid="11"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cxnSp>
        <p:nvCxnSpPr>
          <p:cNvPr id="680" name="Google Shape;680;p66"/>
          <p:cNvCxnSpPr/>
          <p:nvPr/>
        </p:nvCxnSpPr>
        <p:spPr>
          <a:xfrm flipH="1">
            <a:off x="8082131" y="2104314"/>
            <a:ext cx="31417" cy="4855028"/>
          </a:xfrm>
          <a:prstGeom prst="straightConnector1">
            <a:avLst/>
          </a:prstGeom>
          <a:noFill/>
          <a:ln w="38100"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cxnSp>
      <p:sp>
        <p:nvSpPr>
          <p:cNvPr id="669" name="Google Shape;669;p66"/>
          <p:cNvSpPr txBox="1">
            <a:spLocks noGrp="1"/>
          </p:cNvSpPr>
          <p:nvPr>
            <p:ph type="title"/>
          </p:nvPr>
        </p:nvSpPr>
        <p:spPr>
          <a:xfrm>
            <a:off x="2365829" y="116632"/>
            <a:ext cx="6879771" cy="629613"/>
          </a:xfrm>
          <a:prstGeom prst="rect">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spcFirstLastPara="1" vert="horz" wrap="square" lIns="91425" tIns="45700" rIns="91425" bIns="45700" rtlCol="0" anchor="ctr" anchorCtr="0">
            <a:noAutofit/>
          </a:bodyPr>
          <a:lstStyle/>
          <a:p>
            <a:pPr algn="ctr">
              <a:spcBef>
                <a:spcPts val="0"/>
              </a:spcBef>
              <a:buClr>
                <a:schemeClr val="lt1"/>
              </a:buClr>
              <a:buSzPts val="4400"/>
            </a:pPr>
            <a:r>
              <a:rPr lang="tr-TR" sz="3600" dirty="0" smtClean="0">
                <a:solidFill>
                  <a:schemeClr val="tx1"/>
                </a:solidFill>
                <a:latin typeface="Calibri"/>
                <a:ea typeface="Calibri"/>
                <a:cs typeface="Calibri"/>
                <a:sym typeface="Calibri"/>
              </a:rPr>
              <a:t>Namazın insana kazandırdıkları</a:t>
            </a:r>
            <a:endParaRPr lang="tr-TR" sz="3600" dirty="0">
              <a:solidFill>
                <a:schemeClr val="tx1"/>
              </a:solidFill>
            </a:endParaRPr>
          </a:p>
        </p:txBody>
      </p:sp>
      <p:sp>
        <p:nvSpPr>
          <p:cNvPr id="670" name="Google Shape;670;p66"/>
          <p:cNvSpPr/>
          <p:nvPr/>
        </p:nvSpPr>
        <p:spPr>
          <a:xfrm>
            <a:off x="302192" y="877775"/>
            <a:ext cx="10322266" cy="492291"/>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spcFirstLastPara="1" wrap="square" lIns="91425" tIns="45700" rIns="91425" bIns="45700" anchor="ctr" anchorCtr="0">
            <a:noAutofit/>
          </a:bodyPr>
          <a:lstStyle/>
          <a:p>
            <a:pPr algn="ctr"/>
            <a:r>
              <a:rPr lang="tr-TR" sz="2400" dirty="0" smtClean="0">
                <a:solidFill>
                  <a:schemeClr val="tx1"/>
                </a:solidFill>
                <a:latin typeface="Calibri"/>
                <a:ea typeface="Calibri"/>
                <a:cs typeface="Calibri"/>
                <a:sym typeface="Calibri"/>
              </a:rPr>
              <a:t>Namaz kılan bir insan aşağıdaki davranışlardan hangisini </a:t>
            </a:r>
            <a:r>
              <a:rPr lang="tr-TR" sz="2800" b="1" dirty="0">
                <a:solidFill>
                  <a:schemeClr val="tx1"/>
                </a:solidFill>
                <a:latin typeface="Calibri"/>
                <a:ea typeface="Calibri"/>
                <a:cs typeface="Calibri"/>
                <a:sym typeface="Calibri"/>
              </a:rPr>
              <a:t>y</a:t>
            </a:r>
            <a:r>
              <a:rPr lang="tr-TR" sz="2800" b="1" dirty="0" smtClean="0">
                <a:solidFill>
                  <a:schemeClr val="tx1"/>
                </a:solidFill>
                <a:latin typeface="Calibri"/>
                <a:ea typeface="Calibri"/>
                <a:cs typeface="Calibri"/>
                <a:sym typeface="Calibri"/>
              </a:rPr>
              <a:t>apmalı/</a:t>
            </a:r>
            <a:r>
              <a:rPr lang="tr-TR" sz="2800" b="1" u="sng" dirty="0" smtClean="0">
                <a:solidFill>
                  <a:schemeClr val="tx1"/>
                </a:solidFill>
                <a:latin typeface="Calibri"/>
                <a:ea typeface="Calibri"/>
                <a:cs typeface="Calibri"/>
                <a:sym typeface="Calibri"/>
              </a:rPr>
              <a:t>yapmamalı</a:t>
            </a:r>
            <a:endParaRPr lang="tr-TR" sz="2800" b="1" u="sng" dirty="0">
              <a:solidFill>
                <a:schemeClr val="tx1"/>
              </a:solidFill>
              <a:latin typeface="Calibri"/>
              <a:ea typeface="Calibri"/>
              <a:cs typeface="Calibri"/>
              <a:sym typeface="Calibri"/>
            </a:endParaRPr>
          </a:p>
        </p:txBody>
      </p:sp>
      <p:sp>
        <p:nvSpPr>
          <p:cNvPr id="671" name="Google Shape;671;p66"/>
          <p:cNvSpPr/>
          <p:nvPr/>
        </p:nvSpPr>
        <p:spPr>
          <a:xfrm>
            <a:off x="134388" y="6152886"/>
            <a:ext cx="3931211" cy="482352"/>
          </a:xfrm>
          <a:prstGeom prst="roundRect">
            <a:avLst>
              <a:gd name="adj" fmla="val 16667"/>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spcFirstLastPara="1" wrap="square" lIns="91425" tIns="45700" rIns="91425" bIns="45700" anchor="ctr" anchorCtr="0">
            <a:noAutofit/>
          </a:bodyPr>
          <a:lstStyle/>
          <a:p>
            <a:pPr algn="ctr"/>
            <a:r>
              <a:rPr lang="tr-TR" sz="2400">
                <a:latin typeface="Calibri"/>
                <a:ea typeface="Calibri"/>
                <a:cs typeface="Calibri"/>
                <a:sym typeface="Calibri"/>
              </a:rPr>
              <a:t>GIYBET</a:t>
            </a:r>
            <a:endParaRPr sz="2400">
              <a:latin typeface="Calibri"/>
              <a:ea typeface="Calibri"/>
              <a:cs typeface="Calibri"/>
              <a:sym typeface="Calibri"/>
            </a:endParaRPr>
          </a:p>
        </p:txBody>
      </p:sp>
      <p:sp>
        <p:nvSpPr>
          <p:cNvPr id="672" name="Google Shape;672;p66"/>
          <p:cNvSpPr/>
          <p:nvPr/>
        </p:nvSpPr>
        <p:spPr>
          <a:xfrm>
            <a:off x="302190" y="2219384"/>
            <a:ext cx="3763409" cy="576064"/>
          </a:xfrm>
          <a:prstGeom prst="roundRect">
            <a:avLst>
              <a:gd name="adj" fmla="val 16667"/>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spcFirstLastPara="1" wrap="square" lIns="91425" tIns="45700" rIns="91425" bIns="45700" anchor="ctr" anchorCtr="0">
            <a:noAutofit/>
          </a:bodyPr>
          <a:lstStyle/>
          <a:p>
            <a:pPr algn="ctr"/>
            <a:r>
              <a:rPr lang="tr-TR">
                <a:latin typeface="Calibri"/>
                <a:ea typeface="Calibri"/>
                <a:cs typeface="Calibri"/>
                <a:sym typeface="Calibri"/>
              </a:rPr>
              <a:t>TEMİZLİĞE DİKKAT ETMESİ </a:t>
            </a:r>
            <a:endParaRPr>
              <a:latin typeface="Calibri"/>
              <a:ea typeface="Calibri"/>
              <a:cs typeface="Calibri"/>
              <a:sym typeface="Calibri"/>
            </a:endParaRPr>
          </a:p>
        </p:txBody>
      </p:sp>
      <p:sp>
        <p:nvSpPr>
          <p:cNvPr id="673" name="Google Shape;673;p66"/>
          <p:cNvSpPr/>
          <p:nvPr/>
        </p:nvSpPr>
        <p:spPr>
          <a:xfrm>
            <a:off x="302191" y="1595130"/>
            <a:ext cx="3763408" cy="432048"/>
          </a:xfrm>
          <a:prstGeom prst="rect">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spcFirstLastPara="1" wrap="square" lIns="91425" tIns="45700" rIns="91425" bIns="45700" anchor="ctr" anchorCtr="0">
            <a:noAutofit/>
          </a:bodyPr>
          <a:lstStyle/>
          <a:p>
            <a:pPr algn="ctr"/>
            <a:r>
              <a:rPr lang="tr-TR" dirty="0">
                <a:latin typeface="Calibri"/>
                <a:ea typeface="Calibri"/>
                <a:cs typeface="Calibri"/>
                <a:sym typeface="Calibri"/>
              </a:rPr>
              <a:t>YALAN SÖYLEME</a:t>
            </a:r>
            <a:endParaRPr dirty="0">
              <a:latin typeface="Calibri"/>
              <a:ea typeface="Calibri"/>
              <a:cs typeface="Calibri"/>
              <a:sym typeface="Calibri"/>
            </a:endParaRPr>
          </a:p>
        </p:txBody>
      </p:sp>
      <p:sp>
        <p:nvSpPr>
          <p:cNvPr id="674" name="Google Shape;674;p66"/>
          <p:cNvSpPr/>
          <p:nvPr/>
        </p:nvSpPr>
        <p:spPr>
          <a:xfrm>
            <a:off x="160226" y="5033032"/>
            <a:ext cx="3905374" cy="444141"/>
          </a:xfrm>
          <a:prstGeom prst="rect">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spcFirstLastPara="1" wrap="square" lIns="91425" tIns="45700" rIns="91425" bIns="45700" anchor="ctr" anchorCtr="0">
            <a:noAutofit/>
          </a:bodyPr>
          <a:lstStyle/>
          <a:p>
            <a:pPr algn="ctr"/>
            <a:r>
              <a:rPr lang="tr-TR">
                <a:latin typeface="Calibri"/>
                <a:ea typeface="Calibri"/>
                <a:cs typeface="Calibri"/>
                <a:sym typeface="Calibri"/>
              </a:rPr>
              <a:t>ZAMANI İYİ KULLANMA</a:t>
            </a:r>
            <a:endParaRPr>
              <a:latin typeface="Calibri"/>
              <a:ea typeface="Calibri"/>
              <a:cs typeface="Calibri"/>
              <a:sym typeface="Calibri"/>
            </a:endParaRPr>
          </a:p>
        </p:txBody>
      </p:sp>
      <p:sp>
        <p:nvSpPr>
          <p:cNvPr id="675" name="Google Shape;675;p66"/>
          <p:cNvSpPr/>
          <p:nvPr/>
        </p:nvSpPr>
        <p:spPr>
          <a:xfrm>
            <a:off x="237716" y="2987654"/>
            <a:ext cx="3827884" cy="626368"/>
          </a:xfrm>
          <a:prstGeom prst="rect">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spcFirstLastPara="1" wrap="square" lIns="91425" tIns="45700" rIns="91425" bIns="45700" anchor="ctr" anchorCtr="0">
            <a:noAutofit/>
          </a:bodyPr>
          <a:lstStyle/>
          <a:p>
            <a:pPr algn="ctr"/>
            <a:r>
              <a:rPr lang="tr-TR">
                <a:latin typeface="Calibri"/>
                <a:ea typeface="Calibri"/>
                <a:cs typeface="Calibri"/>
                <a:sym typeface="Calibri"/>
              </a:rPr>
              <a:t>İNSANLARLA İYİ GEÇİNME</a:t>
            </a:r>
            <a:endParaRPr>
              <a:latin typeface="Calibri"/>
              <a:ea typeface="Calibri"/>
              <a:cs typeface="Calibri"/>
              <a:sym typeface="Calibri"/>
            </a:endParaRPr>
          </a:p>
        </p:txBody>
      </p:sp>
      <p:sp>
        <p:nvSpPr>
          <p:cNvPr id="676" name="Google Shape;676;p66"/>
          <p:cNvSpPr/>
          <p:nvPr/>
        </p:nvSpPr>
        <p:spPr>
          <a:xfrm>
            <a:off x="160226" y="3806228"/>
            <a:ext cx="3905374" cy="432048"/>
          </a:xfrm>
          <a:prstGeom prst="rect">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spcFirstLastPara="1" wrap="square" lIns="91425" tIns="45700" rIns="91425" bIns="45700" anchor="ctr" anchorCtr="0">
            <a:noAutofit/>
          </a:bodyPr>
          <a:lstStyle/>
          <a:p>
            <a:pPr algn="ctr"/>
            <a:r>
              <a:rPr lang="tr-TR">
                <a:solidFill>
                  <a:schemeClr val="tx1"/>
                </a:solidFill>
                <a:latin typeface="Calibri"/>
                <a:ea typeface="Calibri"/>
                <a:cs typeface="Calibri"/>
                <a:sym typeface="Calibri"/>
              </a:rPr>
              <a:t>SABIRLI OLMA </a:t>
            </a:r>
            <a:endParaRPr>
              <a:solidFill>
                <a:schemeClr val="tx1"/>
              </a:solidFill>
              <a:latin typeface="Calibri"/>
              <a:ea typeface="Calibri"/>
              <a:cs typeface="Calibri"/>
              <a:sym typeface="Calibri"/>
            </a:endParaRPr>
          </a:p>
        </p:txBody>
      </p:sp>
      <p:sp>
        <p:nvSpPr>
          <p:cNvPr id="677" name="Google Shape;677;p66"/>
          <p:cNvSpPr/>
          <p:nvPr/>
        </p:nvSpPr>
        <p:spPr>
          <a:xfrm>
            <a:off x="213976" y="4430482"/>
            <a:ext cx="3851624" cy="410344"/>
          </a:xfrm>
          <a:prstGeom prst="rect">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spcFirstLastPara="1" wrap="square" lIns="91425" tIns="45700" rIns="91425" bIns="45700" anchor="ctr" anchorCtr="0">
            <a:noAutofit/>
          </a:bodyPr>
          <a:lstStyle/>
          <a:p>
            <a:pPr algn="ctr"/>
            <a:r>
              <a:rPr lang="tr-TR">
                <a:latin typeface="Calibri"/>
                <a:ea typeface="Calibri"/>
                <a:cs typeface="Calibri"/>
                <a:sym typeface="Calibri"/>
              </a:rPr>
              <a:t>ELBİSE TEMİZLİĞİNE DİKKAT ETMESİ</a:t>
            </a:r>
            <a:endParaRPr>
              <a:latin typeface="Calibri"/>
              <a:ea typeface="Calibri"/>
              <a:cs typeface="Calibri"/>
              <a:sym typeface="Calibri"/>
            </a:endParaRPr>
          </a:p>
        </p:txBody>
      </p:sp>
      <p:sp>
        <p:nvSpPr>
          <p:cNvPr id="678" name="Google Shape;678;p66"/>
          <p:cNvSpPr/>
          <p:nvPr/>
        </p:nvSpPr>
        <p:spPr>
          <a:xfrm>
            <a:off x="134388" y="5669379"/>
            <a:ext cx="3931211" cy="291299"/>
          </a:xfrm>
          <a:prstGeom prst="rect">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spcFirstLastPara="1" wrap="square" lIns="91425" tIns="45700" rIns="91425" bIns="45700" anchor="ctr" anchorCtr="0">
            <a:noAutofit/>
          </a:bodyPr>
          <a:lstStyle/>
          <a:p>
            <a:pPr algn="ctr"/>
            <a:r>
              <a:rPr lang="tr-TR">
                <a:latin typeface="Calibri"/>
                <a:ea typeface="Calibri"/>
                <a:cs typeface="Calibri"/>
                <a:sym typeface="Calibri"/>
              </a:rPr>
              <a:t>KÖTÜ SÖZ SÖYLEMEK</a:t>
            </a:r>
            <a:endParaRPr>
              <a:latin typeface="Calibri"/>
              <a:ea typeface="Calibri"/>
              <a:cs typeface="Calibri"/>
              <a:sym typeface="Calibri"/>
            </a:endParaRPr>
          </a:p>
        </p:txBody>
      </p:sp>
      <p:graphicFrame>
        <p:nvGraphicFramePr>
          <p:cNvPr id="679" name="Google Shape;679;p66"/>
          <p:cNvGraphicFramePr/>
          <p:nvPr>
            <p:extLst>
              <p:ext uri="{D42A27DB-BD31-4B8C-83A1-F6EECF244321}">
                <p14:modId xmlns:p14="http://schemas.microsoft.com/office/powerpoint/2010/main" val="783970970"/>
              </p:ext>
            </p:extLst>
          </p:nvPr>
        </p:nvGraphicFramePr>
        <p:xfrm>
          <a:off x="4499430" y="2046515"/>
          <a:ext cx="7692570" cy="609600"/>
        </p:xfrm>
        <a:graphic>
          <a:graphicData uri="http://schemas.openxmlformats.org/drawingml/2006/table">
            <a:tbl>
              <a:tblPr firstRow="1" bandRow="1">
                <a:tableStyleId>{3C2FFA5D-87B4-456A-9821-1D502468CF0F}</a:tableStyleId>
              </a:tblPr>
              <a:tblGrid>
                <a:gridCol w="3620445">
                  <a:extLst>
                    <a:ext uri="{9D8B030D-6E8A-4147-A177-3AD203B41FA5}">
                      <a16:colId xmlns:a16="http://schemas.microsoft.com/office/drawing/2014/main" val="20000"/>
                    </a:ext>
                  </a:extLst>
                </a:gridCol>
                <a:gridCol w="4072125">
                  <a:extLst>
                    <a:ext uri="{9D8B030D-6E8A-4147-A177-3AD203B41FA5}">
                      <a16:colId xmlns:a16="http://schemas.microsoft.com/office/drawing/2014/main" val="20001"/>
                    </a:ext>
                  </a:extLst>
                </a:gridCol>
              </a:tblGrid>
              <a:tr h="609600">
                <a:tc>
                  <a:txBody>
                    <a:bodyPr/>
                    <a:lstStyle/>
                    <a:p>
                      <a:pPr marL="0" marR="0" lvl="0" indent="0" algn="l" rtl="0">
                        <a:spcBef>
                          <a:spcPts val="0"/>
                        </a:spcBef>
                        <a:spcAft>
                          <a:spcPts val="0"/>
                        </a:spcAft>
                        <a:buNone/>
                      </a:pPr>
                      <a:r>
                        <a:rPr lang="tr-TR" sz="1800" dirty="0"/>
                        <a:t>YAPMASI GEREKEN DAVRANIŞLAR </a:t>
                      </a:r>
                      <a:endParaRPr sz="1800" b="1" dirty="0"/>
                    </a:p>
                  </a:txBody>
                  <a:tcPr marL="91450" marR="91450" marT="45725" marB="45725" anchor="ctr"/>
                </a:tc>
                <a:tc>
                  <a:txBody>
                    <a:bodyPr/>
                    <a:lstStyle/>
                    <a:p>
                      <a:pPr marL="0" marR="0" lvl="0" indent="0" algn="l" rtl="0">
                        <a:spcBef>
                          <a:spcPts val="0"/>
                        </a:spcBef>
                        <a:spcAft>
                          <a:spcPts val="0"/>
                        </a:spcAft>
                        <a:buNone/>
                      </a:pPr>
                      <a:r>
                        <a:rPr lang="tr-TR" sz="1800" u="sng" dirty="0"/>
                        <a:t>YAPMAMASI</a:t>
                      </a:r>
                      <a:r>
                        <a:rPr lang="tr-TR" sz="1800" dirty="0"/>
                        <a:t> GEREKEN DAVRANIŞLAR </a:t>
                      </a:r>
                      <a:endParaRPr sz="1800" dirty="0">
                        <a:solidFill>
                          <a:schemeClr val="lt1"/>
                        </a:solidFill>
                      </a:endParaRPr>
                    </a:p>
                  </a:txBody>
                  <a:tcPr marL="91450" marR="91450" marT="45725" marB="45725" anchor="ctr"/>
                </a:tc>
                <a:extLst>
                  <a:ext uri="{0D108BD9-81ED-4DB2-BD59-A6C34878D82A}">
                    <a16:rowId xmlns:a16="http://schemas.microsoft.com/office/drawing/2014/main" val="10000"/>
                  </a:ext>
                </a:extLst>
              </a:tr>
            </a:tbl>
          </a:graphicData>
        </a:graphic>
      </p:graphicFrame>
      <p:sp>
        <p:nvSpPr>
          <p:cNvPr id="681" name="Google Shape;681;p66"/>
          <p:cNvSpPr/>
          <p:nvPr/>
        </p:nvSpPr>
        <p:spPr>
          <a:xfrm>
            <a:off x="8280269" y="2821835"/>
            <a:ext cx="3411772" cy="560309"/>
          </a:xfrm>
          <a:prstGeom prst="rect">
            <a:avLst/>
          </a:prstGeom>
          <a:ln>
            <a:headEnd type="none" w="sm" len="sm"/>
            <a:tailEnd type="none" w="sm" len="sm"/>
          </a:ln>
        </p:spPr>
        <p:style>
          <a:lnRef idx="1">
            <a:schemeClr val="accent3"/>
          </a:lnRef>
          <a:fillRef idx="2">
            <a:schemeClr val="accent3"/>
          </a:fillRef>
          <a:effectRef idx="1">
            <a:schemeClr val="accent3"/>
          </a:effectRef>
          <a:fontRef idx="minor">
            <a:schemeClr val="dk1"/>
          </a:fontRef>
        </p:style>
        <p:txBody>
          <a:bodyPr spcFirstLastPara="1" wrap="square" lIns="91425" tIns="45700" rIns="91425" bIns="45700" anchor="ctr" anchorCtr="0">
            <a:noAutofit/>
          </a:bodyPr>
          <a:lstStyle/>
          <a:p>
            <a:pPr algn="ctr"/>
            <a:r>
              <a:rPr lang="tr-TR" sz="2800">
                <a:latin typeface="Calibri"/>
                <a:ea typeface="Calibri"/>
                <a:cs typeface="Calibri"/>
                <a:sym typeface="Calibri"/>
              </a:rPr>
              <a:t>YALAN SÖYLEME</a:t>
            </a:r>
            <a:endParaRPr sz="2800">
              <a:latin typeface="Calibri"/>
              <a:ea typeface="Calibri"/>
              <a:cs typeface="Calibri"/>
              <a:sym typeface="Calibri"/>
            </a:endParaRPr>
          </a:p>
        </p:txBody>
      </p:sp>
      <p:sp>
        <p:nvSpPr>
          <p:cNvPr id="682" name="Google Shape;682;p66"/>
          <p:cNvSpPr/>
          <p:nvPr/>
        </p:nvSpPr>
        <p:spPr>
          <a:xfrm>
            <a:off x="4444043" y="2806080"/>
            <a:ext cx="3433754" cy="379242"/>
          </a:xfrm>
          <a:prstGeom prst="roundRect">
            <a:avLst>
              <a:gd name="adj" fmla="val 16667"/>
            </a:avLst>
          </a:prstGeom>
          <a:ln>
            <a:headEnd type="none" w="sm" len="sm"/>
            <a:tailEnd type="none" w="sm" len="sm"/>
          </a:ln>
        </p:spPr>
        <p:style>
          <a:lnRef idx="1">
            <a:schemeClr val="accent4"/>
          </a:lnRef>
          <a:fillRef idx="2">
            <a:schemeClr val="accent4"/>
          </a:fillRef>
          <a:effectRef idx="1">
            <a:schemeClr val="accent4"/>
          </a:effectRef>
          <a:fontRef idx="minor">
            <a:schemeClr val="dk1"/>
          </a:fontRef>
        </p:style>
        <p:txBody>
          <a:bodyPr spcFirstLastPara="1" wrap="square" lIns="91425" tIns="45700" rIns="91425" bIns="45700" anchor="ctr" anchorCtr="0">
            <a:noAutofit/>
          </a:bodyPr>
          <a:lstStyle/>
          <a:p>
            <a:pPr algn="ctr"/>
            <a:r>
              <a:rPr lang="tr-TR" b="1">
                <a:latin typeface="Calibri"/>
                <a:ea typeface="Calibri"/>
                <a:cs typeface="Calibri"/>
                <a:sym typeface="Calibri"/>
              </a:rPr>
              <a:t>TEMİZLİĞE DİKKAT ETMESİ </a:t>
            </a:r>
            <a:endParaRPr b="1">
              <a:latin typeface="Calibri"/>
              <a:ea typeface="Calibri"/>
              <a:cs typeface="Calibri"/>
              <a:sym typeface="Calibri"/>
            </a:endParaRPr>
          </a:p>
        </p:txBody>
      </p:sp>
      <p:sp>
        <p:nvSpPr>
          <p:cNvPr id="683" name="Google Shape;683;p66"/>
          <p:cNvSpPr/>
          <p:nvPr/>
        </p:nvSpPr>
        <p:spPr>
          <a:xfrm>
            <a:off x="8280269" y="3547864"/>
            <a:ext cx="3411772" cy="651520"/>
          </a:xfrm>
          <a:prstGeom prst="roundRect">
            <a:avLst>
              <a:gd name="adj" fmla="val 16667"/>
            </a:avLst>
          </a:prstGeom>
          <a:ln>
            <a:headEnd type="none" w="sm" len="sm"/>
            <a:tailEnd type="none" w="sm" len="sm"/>
          </a:ln>
        </p:spPr>
        <p:style>
          <a:lnRef idx="1">
            <a:schemeClr val="accent3"/>
          </a:lnRef>
          <a:fillRef idx="2">
            <a:schemeClr val="accent3"/>
          </a:fillRef>
          <a:effectRef idx="1">
            <a:schemeClr val="accent3"/>
          </a:effectRef>
          <a:fontRef idx="minor">
            <a:schemeClr val="dk1"/>
          </a:fontRef>
        </p:style>
        <p:txBody>
          <a:bodyPr spcFirstLastPara="1" wrap="square" lIns="91425" tIns="45700" rIns="91425" bIns="45700" anchor="ctr" anchorCtr="0">
            <a:noAutofit/>
          </a:bodyPr>
          <a:lstStyle/>
          <a:p>
            <a:pPr algn="ctr"/>
            <a:r>
              <a:rPr lang="tr-TR" sz="2800">
                <a:latin typeface="Calibri"/>
                <a:ea typeface="Calibri"/>
                <a:cs typeface="Calibri"/>
                <a:sym typeface="Calibri"/>
              </a:rPr>
              <a:t>GIYBET</a:t>
            </a:r>
            <a:endParaRPr sz="2800">
              <a:latin typeface="Calibri"/>
              <a:ea typeface="Calibri"/>
              <a:cs typeface="Calibri"/>
              <a:sym typeface="Calibri"/>
            </a:endParaRPr>
          </a:p>
        </p:txBody>
      </p:sp>
      <p:sp>
        <p:nvSpPr>
          <p:cNvPr id="684" name="Google Shape;684;p66"/>
          <p:cNvSpPr/>
          <p:nvPr/>
        </p:nvSpPr>
        <p:spPr>
          <a:xfrm>
            <a:off x="8317883" y="4365104"/>
            <a:ext cx="3374158" cy="698376"/>
          </a:xfrm>
          <a:prstGeom prst="rect">
            <a:avLst/>
          </a:prstGeom>
          <a:ln>
            <a:headEnd type="none" w="sm" len="sm"/>
            <a:tailEnd type="none" w="sm" len="sm"/>
          </a:ln>
        </p:spPr>
        <p:style>
          <a:lnRef idx="1">
            <a:schemeClr val="accent3"/>
          </a:lnRef>
          <a:fillRef idx="2">
            <a:schemeClr val="accent3"/>
          </a:fillRef>
          <a:effectRef idx="1">
            <a:schemeClr val="accent3"/>
          </a:effectRef>
          <a:fontRef idx="minor">
            <a:schemeClr val="dk1"/>
          </a:fontRef>
        </p:style>
        <p:txBody>
          <a:bodyPr spcFirstLastPara="1" wrap="square" lIns="91425" tIns="45700" rIns="91425" bIns="45700" anchor="ctr" anchorCtr="0">
            <a:noAutofit/>
          </a:bodyPr>
          <a:lstStyle/>
          <a:p>
            <a:pPr algn="ctr"/>
            <a:r>
              <a:rPr lang="tr-TR" sz="2800">
                <a:latin typeface="Calibri"/>
                <a:ea typeface="Calibri"/>
                <a:cs typeface="Calibri"/>
                <a:sym typeface="Calibri"/>
              </a:rPr>
              <a:t>KÖTÜ SÖZ SÖYLEMEK</a:t>
            </a:r>
            <a:endParaRPr sz="2800">
              <a:latin typeface="Calibri"/>
              <a:ea typeface="Calibri"/>
              <a:cs typeface="Calibri"/>
              <a:sym typeface="Calibri"/>
            </a:endParaRPr>
          </a:p>
        </p:txBody>
      </p:sp>
      <p:sp>
        <p:nvSpPr>
          <p:cNvPr id="685" name="Google Shape;685;p66"/>
          <p:cNvSpPr/>
          <p:nvPr/>
        </p:nvSpPr>
        <p:spPr>
          <a:xfrm>
            <a:off x="4443559" y="3399622"/>
            <a:ext cx="3433754" cy="455476"/>
          </a:xfrm>
          <a:prstGeom prst="rect">
            <a:avLst/>
          </a:prstGeom>
          <a:ln>
            <a:headEnd type="none" w="sm" len="sm"/>
            <a:tailEnd type="none" w="sm" len="sm"/>
          </a:ln>
        </p:spPr>
        <p:style>
          <a:lnRef idx="1">
            <a:schemeClr val="accent4"/>
          </a:lnRef>
          <a:fillRef idx="2">
            <a:schemeClr val="accent4"/>
          </a:fillRef>
          <a:effectRef idx="1">
            <a:schemeClr val="accent4"/>
          </a:effectRef>
          <a:fontRef idx="minor">
            <a:schemeClr val="dk1"/>
          </a:fontRef>
        </p:style>
        <p:txBody>
          <a:bodyPr spcFirstLastPara="1" wrap="square" lIns="91425" tIns="45700" rIns="91425" bIns="45700" anchor="ctr" anchorCtr="0">
            <a:noAutofit/>
          </a:bodyPr>
          <a:lstStyle/>
          <a:p>
            <a:pPr algn="ctr"/>
            <a:r>
              <a:rPr lang="tr-TR" b="1">
                <a:latin typeface="Calibri"/>
                <a:ea typeface="Calibri"/>
                <a:cs typeface="Calibri"/>
                <a:sym typeface="Calibri"/>
              </a:rPr>
              <a:t>İNSANLARLA İYİ GEÇİNME</a:t>
            </a:r>
            <a:endParaRPr b="1">
              <a:latin typeface="Calibri"/>
              <a:ea typeface="Calibri"/>
              <a:cs typeface="Calibri"/>
              <a:sym typeface="Calibri"/>
            </a:endParaRPr>
          </a:p>
        </p:txBody>
      </p:sp>
      <p:sp>
        <p:nvSpPr>
          <p:cNvPr id="686" name="Google Shape;686;p66"/>
          <p:cNvSpPr/>
          <p:nvPr/>
        </p:nvSpPr>
        <p:spPr>
          <a:xfrm>
            <a:off x="4436123" y="4692928"/>
            <a:ext cx="3449593" cy="626368"/>
          </a:xfrm>
          <a:prstGeom prst="rect">
            <a:avLst/>
          </a:prstGeom>
          <a:ln>
            <a:headEnd type="none" w="sm" len="sm"/>
            <a:tailEnd type="none" w="sm" len="sm"/>
          </a:ln>
        </p:spPr>
        <p:style>
          <a:lnRef idx="1">
            <a:schemeClr val="accent4"/>
          </a:lnRef>
          <a:fillRef idx="2">
            <a:schemeClr val="accent4"/>
          </a:fillRef>
          <a:effectRef idx="1">
            <a:schemeClr val="accent4"/>
          </a:effectRef>
          <a:fontRef idx="minor">
            <a:schemeClr val="dk1"/>
          </a:fontRef>
        </p:style>
        <p:txBody>
          <a:bodyPr spcFirstLastPara="1" wrap="square" lIns="91425" tIns="45700" rIns="91425" bIns="45700" anchor="ctr" anchorCtr="0">
            <a:noAutofit/>
          </a:bodyPr>
          <a:lstStyle/>
          <a:p>
            <a:pPr algn="ctr"/>
            <a:r>
              <a:rPr lang="tr-TR" b="1" dirty="0">
                <a:latin typeface="Calibri"/>
                <a:ea typeface="Calibri"/>
                <a:cs typeface="Calibri"/>
                <a:sym typeface="Calibri"/>
              </a:rPr>
              <a:t>ELBİSE TEMİZLİĞİNE DİKKAT ETMESİ</a:t>
            </a:r>
            <a:endParaRPr b="1" dirty="0">
              <a:latin typeface="Calibri"/>
              <a:ea typeface="Calibri"/>
              <a:cs typeface="Calibri"/>
              <a:sym typeface="Calibri"/>
            </a:endParaRPr>
          </a:p>
        </p:txBody>
      </p:sp>
      <p:sp>
        <p:nvSpPr>
          <p:cNvPr id="687" name="Google Shape;687;p66"/>
          <p:cNvSpPr/>
          <p:nvPr/>
        </p:nvSpPr>
        <p:spPr>
          <a:xfrm>
            <a:off x="4443559" y="4099780"/>
            <a:ext cx="3470266" cy="432048"/>
          </a:xfrm>
          <a:prstGeom prst="rect">
            <a:avLst/>
          </a:prstGeom>
          <a:ln>
            <a:headEnd type="none" w="sm" len="sm"/>
            <a:tailEnd type="none" w="sm" len="sm"/>
          </a:ln>
        </p:spPr>
        <p:style>
          <a:lnRef idx="1">
            <a:schemeClr val="accent4"/>
          </a:lnRef>
          <a:fillRef idx="2">
            <a:schemeClr val="accent4"/>
          </a:fillRef>
          <a:effectRef idx="1">
            <a:schemeClr val="accent4"/>
          </a:effectRef>
          <a:fontRef idx="minor">
            <a:schemeClr val="dk1"/>
          </a:fontRef>
        </p:style>
        <p:txBody>
          <a:bodyPr spcFirstLastPara="1" wrap="square" lIns="91425" tIns="45700" rIns="91425" bIns="45700" anchor="ctr" anchorCtr="0">
            <a:noAutofit/>
          </a:bodyPr>
          <a:lstStyle/>
          <a:p>
            <a:pPr algn="ctr"/>
            <a:r>
              <a:rPr lang="tr-TR" b="1" dirty="0">
                <a:solidFill>
                  <a:schemeClr val="tx1"/>
                </a:solidFill>
                <a:latin typeface="Calibri"/>
                <a:ea typeface="Calibri"/>
                <a:cs typeface="Calibri"/>
                <a:sym typeface="Calibri"/>
              </a:rPr>
              <a:t>SABIRLI</a:t>
            </a:r>
            <a:r>
              <a:rPr lang="tr-TR" b="1" dirty="0">
                <a:solidFill>
                  <a:schemeClr val="lt1"/>
                </a:solidFill>
                <a:latin typeface="Calibri"/>
                <a:ea typeface="Calibri"/>
                <a:cs typeface="Calibri"/>
                <a:sym typeface="Calibri"/>
              </a:rPr>
              <a:t> </a:t>
            </a:r>
            <a:r>
              <a:rPr lang="tr-TR" b="1" dirty="0">
                <a:solidFill>
                  <a:schemeClr val="tx1"/>
                </a:solidFill>
                <a:latin typeface="Calibri"/>
                <a:ea typeface="Calibri"/>
                <a:cs typeface="Calibri"/>
                <a:sym typeface="Calibri"/>
              </a:rPr>
              <a:t>OLMA</a:t>
            </a:r>
            <a:r>
              <a:rPr lang="tr-TR" b="1" dirty="0">
                <a:solidFill>
                  <a:schemeClr val="lt1"/>
                </a:solidFill>
                <a:latin typeface="Calibri"/>
                <a:ea typeface="Calibri"/>
                <a:cs typeface="Calibri"/>
                <a:sym typeface="Calibri"/>
              </a:rPr>
              <a:t> </a:t>
            </a:r>
            <a:endParaRPr b="1" dirty="0">
              <a:solidFill>
                <a:schemeClr val="lt1"/>
              </a:solidFill>
              <a:latin typeface="Calibri"/>
              <a:ea typeface="Calibri"/>
              <a:cs typeface="Calibri"/>
              <a:sym typeface="Calibri"/>
            </a:endParaRPr>
          </a:p>
        </p:txBody>
      </p:sp>
      <p:sp>
        <p:nvSpPr>
          <p:cNvPr id="688" name="Google Shape;688;p66"/>
          <p:cNvSpPr/>
          <p:nvPr/>
        </p:nvSpPr>
        <p:spPr>
          <a:xfrm>
            <a:off x="4408014" y="5669379"/>
            <a:ext cx="3342089" cy="698376"/>
          </a:xfrm>
          <a:prstGeom prst="rect">
            <a:avLst/>
          </a:prstGeom>
          <a:ln>
            <a:headEnd type="none" w="sm" len="sm"/>
            <a:tailEnd type="none" w="sm" len="sm"/>
          </a:ln>
        </p:spPr>
        <p:style>
          <a:lnRef idx="1">
            <a:schemeClr val="accent4"/>
          </a:lnRef>
          <a:fillRef idx="2">
            <a:schemeClr val="accent4"/>
          </a:fillRef>
          <a:effectRef idx="1">
            <a:schemeClr val="accent4"/>
          </a:effectRef>
          <a:fontRef idx="minor">
            <a:schemeClr val="dk1"/>
          </a:fontRef>
        </p:style>
        <p:txBody>
          <a:bodyPr spcFirstLastPara="1" wrap="square" lIns="91425" tIns="45700" rIns="91425" bIns="45700" anchor="ctr" anchorCtr="0">
            <a:noAutofit/>
          </a:bodyPr>
          <a:lstStyle/>
          <a:p>
            <a:pPr algn="ctr"/>
            <a:r>
              <a:rPr lang="tr-TR" b="1" dirty="0">
                <a:latin typeface="Calibri"/>
                <a:ea typeface="Calibri"/>
                <a:cs typeface="Calibri"/>
                <a:sym typeface="Calibri"/>
              </a:rPr>
              <a:t>ZAMANI İYİ KULLANMA</a:t>
            </a:r>
            <a:endParaRPr b="1" dirty="0">
              <a:latin typeface="Calibri"/>
              <a:ea typeface="Calibri"/>
              <a:cs typeface="Calibri"/>
              <a:sym typeface="Calibri"/>
            </a:endParaRPr>
          </a:p>
        </p:txBody>
      </p:sp>
      <p:sp>
        <p:nvSpPr>
          <p:cNvPr id="689" name="Google Shape;689;p66"/>
          <p:cNvSpPr/>
          <p:nvPr/>
        </p:nvSpPr>
        <p:spPr>
          <a:xfrm>
            <a:off x="0" y="5458750"/>
            <a:ext cx="4499992" cy="1368152"/>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spcFirstLastPara="1" wrap="square" lIns="91425" tIns="45700" rIns="91425" bIns="45700" anchor="ctr" anchorCtr="0">
            <a:noAutofit/>
          </a:bodyPr>
          <a:lstStyle/>
          <a:p>
            <a:pPr algn="just"/>
            <a:r>
              <a:rPr lang="tr-TR" b="1" dirty="0">
                <a:latin typeface="Calibri"/>
                <a:ea typeface="Calibri"/>
                <a:cs typeface="Calibri"/>
                <a:sym typeface="Calibri"/>
              </a:rPr>
              <a:t>“NAMAZI DOSDOĞRU VE DEVAMLI KIL; ÇÜNKÜ NAMAZ ÇİRKİN VE KÖTÜ ŞEYLERDEN ALIKOYAR”</a:t>
            </a:r>
            <a:endParaRPr dirty="0"/>
          </a:p>
          <a:p>
            <a:pPr algn="ctr"/>
            <a:r>
              <a:rPr lang="tr-TR" b="1" dirty="0">
                <a:latin typeface="Calibri"/>
                <a:ea typeface="Calibri"/>
                <a:cs typeface="Calibri"/>
                <a:sym typeface="Calibri"/>
              </a:rPr>
              <a:t>(ANKEBUT SURESİ, 45. AYET)</a:t>
            </a:r>
            <a:endParaRPr b="1" dirty="0">
              <a:latin typeface="Calibri"/>
              <a:ea typeface="Calibri"/>
              <a:cs typeface="Calibri"/>
              <a:sym typeface="Calibri"/>
            </a:endParaRPr>
          </a:p>
        </p:txBody>
      </p:sp>
    </p:spTree>
    <p:extLst>
      <p:ext uri="{BB962C8B-B14F-4D97-AF65-F5344CB8AC3E}">
        <p14:creationId xmlns:p14="http://schemas.microsoft.com/office/powerpoint/2010/main" val="2413242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0"/>
                                        </p:tgtEl>
                                        <p:attrNameLst>
                                          <p:attrName>style.visibility</p:attrName>
                                        </p:attrNameLst>
                                      </p:cBhvr>
                                      <p:to>
                                        <p:strVal val="visible"/>
                                      </p:to>
                                    </p:set>
                                    <p:animEffect transition="in" filter="fade">
                                      <p:cBhvr>
                                        <p:cTn id="7" dur="1000"/>
                                        <p:tgtEl>
                                          <p:spTgt spid="6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72"/>
                                        </p:tgtEl>
                                        <p:attrNameLst>
                                          <p:attrName>style.visibility</p:attrName>
                                        </p:attrNameLst>
                                      </p:cBhvr>
                                      <p:to>
                                        <p:strVal val="visible"/>
                                      </p:to>
                                    </p:set>
                                    <p:animEffect transition="in" filter="fade">
                                      <p:cBhvr>
                                        <p:cTn id="12" dur="1000"/>
                                        <p:tgtEl>
                                          <p:spTgt spid="67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75"/>
                                        </p:tgtEl>
                                        <p:attrNameLst>
                                          <p:attrName>style.visibility</p:attrName>
                                        </p:attrNameLst>
                                      </p:cBhvr>
                                      <p:to>
                                        <p:strVal val="visible"/>
                                      </p:to>
                                    </p:set>
                                    <p:animEffect transition="in" filter="fade">
                                      <p:cBhvr>
                                        <p:cTn id="17" dur="1000"/>
                                        <p:tgtEl>
                                          <p:spTgt spid="67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76"/>
                                        </p:tgtEl>
                                        <p:attrNameLst>
                                          <p:attrName>style.visibility</p:attrName>
                                        </p:attrNameLst>
                                      </p:cBhvr>
                                      <p:to>
                                        <p:strVal val="visible"/>
                                      </p:to>
                                    </p:set>
                                    <p:animEffect transition="in" filter="fade">
                                      <p:cBhvr>
                                        <p:cTn id="22" dur="1000"/>
                                        <p:tgtEl>
                                          <p:spTgt spid="67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74"/>
                                        </p:tgtEl>
                                        <p:attrNameLst>
                                          <p:attrName>style.visibility</p:attrName>
                                        </p:attrNameLst>
                                      </p:cBhvr>
                                      <p:to>
                                        <p:strVal val="visible"/>
                                      </p:to>
                                    </p:set>
                                    <p:animEffect transition="in" filter="fade">
                                      <p:cBhvr>
                                        <p:cTn id="27" dur="1000"/>
                                        <p:tgtEl>
                                          <p:spTgt spid="67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77"/>
                                        </p:tgtEl>
                                        <p:attrNameLst>
                                          <p:attrName>style.visibility</p:attrName>
                                        </p:attrNameLst>
                                      </p:cBhvr>
                                      <p:to>
                                        <p:strVal val="visible"/>
                                      </p:to>
                                    </p:set>
                                    <p:animEffect transition="in" filter="fade">
                                      <p:cBhvr>
                                        <p:cTn id="32" dur="1000"/>
                                        <p:tgtEl>
                                          <p:spTgt spid="67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71"/>
                                        </p:tgtEl>
                                        <p:attrNameLst>
                                          <p:attrName>style.visibility</p:attrName>
                                        </p:attrNameLst>
                                      </p:cBhvr>
                                      <p:to>
                                        <p:strVal val="visible"/>
                                      </p:to>
                                    </p:set>
                                    <p:animEffect transition="in" filter="fade">
                                      <p:cBhvr>
                                        <p:cTn id="37" dur="1000"/>
                                        <p:tgtEl>
                                          <p:spTgt spid="67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78"/>
                                        </p:tgtEl>
                                        <p:attrNameLst>
                                          <p:attrName>style.visibility</p:attrName>
                                        </p:attrNameLst>
                                      </p:cBhvr>
                                      <p:to>
                                        <p:strVal val="visible"/>
                                      </p:to>
                                    </p:set>
                                    <p:animEffect transition="in" filter="fade">
                                      <p:cBhvr>
                                        <p:cTn id="42" dur="1000"/>
                                        <p:tgtEl>
                                          <p:spTgt spid="67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79"/>
                                        </p:tgtEl>
                                        <p:attrNameLst>
                                          <p:attrName>style.visibility</p:attrName>
                                        </p:attrNameLst>
                                      </p:cBhvr>
                                      <p:to>
                                        <p:strVal val="visible"/>
                                      </p:to>
                                    </p:set>
                                    <p:animEffect transition="in" filter="fade">
                                      <p:cBhvr>
                                        <p:cTn id="47" dur="1000"/>
                                        <p:tgtEl>
                                          <p:spTgt spid="67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80"/>
                                        </p:tgtEl>
                                        <p:attrNameLst>
                                          <p:attrName>style.visibility</p:attrName>
                                        </p:attrNameLst>
                                      </p:cBhvr>
                                      <p:to>
                                        <p:strVal val="visible"/>
                                      </p:to>
                                    </p:set>
                                    <p:animEffect transition="in" filter="fade">
                                      <p:cBhvr>
                                        <p:cTn id="52" dur="1000"/>
                                        <p:tgtEl>
                                          <p:spTgt spid="68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673"/>
                                        </p:tgtEl>
                                      </p:cBhvr>
                                    </p:animEffect>
                                    <p:set>
                                      <p:cBhvr>
                                        <p:cTn id="57" dur="1" fill="hold">
                                          <p:stCondLst>
                                            <p:cond delay="500"/>
                                          </p:stCondLst>
                                        </p:cTn>
                                        <p:tgtEl>
                                          <p:spTgt spid="673"/>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672"/>
                                        </p:tgtEl>
                                      </p:cBhvr>
                                    </p:animEffect>
                                    <p:set>
                                      <p:cBhvr>
                                        <p:cTn id="62" dur="1" fill="hold">
                                          <p:stCondLst>
                                            <p:cond delay="500"/>
                                          </p:stCondLst>
                                        </p:cTn>
                                        <p:tgtEl>
                                          <p:spTgt spid="672"/>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82"/>
                                        </p:tgtEl>
                                        <p:attrNameLst>
                                          <p:attrName>style.visibility</p:attrName>
                                        </p:attrNameLst>
                                      </p:cBhvr>
                                      <p:to>
                                        <p:strVal val="visible"/>
                                      </p:to>
                                    </p:set>
                                    <p:animEffect transition="in" filter="fade">
                                      <p:cBhvr>
                                        <p:cTn id="67" dur="1000"/>
                                        <p:tgtEl>
                                          <p:spTgt spid="68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675"/>
                                        </p:tgtEl>
                                      </p:cBhvr>
                                    </p:animEffect>
                                    <p:set>
                                      <p:cBhvr>
                                        <p:cTn id="72" dur="1" fill="hold">
                                          <p:stCondLst>
                                            <p:cond delay="500"/>
                                          </p:stCondLst>
                                        </p:cTn>
                                        <p:tgtEl>
                                          <p:spTgt spid="675"/>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685"/>
                                        </p:tgtEl>
                                        <p:attrNameLst>
                                          <p:attrName>style.visibility</p:attrName>
                                        </p:attrNameLst>
                                      </p:cBhvr>
                                      <p:to>
                                        <p:strVal val="visible"/>
                                      </p:to>
                                    </p:set>
                                    <p:animEffect transition="in" filter="fade">
                                      <p:cBhvr>
                                        <p:cTn id="77" dur="1000"/>
                                        <p:tgtEl>
                                          <p:spTgt spid="685"/>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500"/>
                                        <p:tgtEl>
                                          <p:spTgt spid="676"/>
                                        </p:tgtEl>
                                      </p:cBhvr>
                                    </p:animEffect>
                                    <p:set>
                                      <p:cBhvr>
                                        <p:cTn id="82" dur="1" fill="hold">
                                          <p:stCondLst>
                                            <p:cond delay="500"/>
                                          </p:stCondLst>
                                        </p:cTn>
                                        <p:tgtEl>
                                          <p:spTgt spid="676"/>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687"/>
                                        </p:tgtEl>
                                        <p:attrNameLst>
                                          <p:attrName>style.visibility</p:attrName>
                                        </p:attrNameLst>
                                      </p:cBhvr>
                                      <p:to>
                                        <p:strVal val="visible"/>
                                      </p:to>
                                    </p:set>
                                    <p:animEffect transition="in" filter="fade">
                                      <p:cBhvr>
                                        <p:cTn id="87" dur="1000"/>
                                        <p:tgtEl>
                                          <p:spTgt spid="687"/>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nodeType="clickEffect">
                                  <p:stCondLst>
                                    <p:cond delay="0"/>
                                  </p:stCondLst>
                                  <p:childTnLst>
                                    <p:animEffect transition="out" filter="fade">
                                      <p:cBhvr>
                                        <p:cTn id="91" dur="500"/>
                                        <p:tgtEl>
                                          <p:spTgt spid="677"/>
                                        </p:tgtEl>
                                      </p:cBhvr>
                                    </p:animEffect>
                                    <p:set>
                                      <p:cBhvr>
                                        <p:cTn id="92" dur="1" fill="hold">
                                          <p:stCondLst>
                                            <p:cond delay="500"/>
                                          </p:stCondLst>
                                        </p:cTn>
                                        <p:tgtEl>
                                          <p:spTgt spid="677"/>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686"/>
                                        </p:tgtEl>
                                        <p:attrNameLst>
                                          <p:attrName>style.visibility</p:attrName>
                                        </p:attrNameLst>
                                      </p:cBhvr>
                                      <p:to>
                                        <p:strVal val="visible"/>
                                      </p:to>
                                    </p:set>
                                    <p:animEffect transition="in" filter="fade">
                                      <p:cBhvr>
                                        <p:cTn id="97" dur="1000"/>
                                        <p:tgtEl>
                                          <p:spTgt spid="686"/>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nodeType="clickEffect">
                                  <p:stCondLst>
                                    <p:cond delay="0"/>
                                  </p:stCondLst>
                                  <p:childTnLst>
                                    <p:animEffect transition="out" filter="fade">
                                      <p:cBhvr>
                                        <p:cTn id="101" dur="500"/>
                                        <p:tgtEl>
                                          <p:spTgt spid="671"/>
                                        </p:tgtEl>
                                      </p:cBhvr>
                                    </p:animEffect>
                                    <p:set>
                                      <p:cBhvr>
                                        <p:cTn id="102" dur="1" fill="hold">
                                          <p:stCondLst>
                                            <p:cond delay="500"/>
                                          </p:stCondLst>
                                        </p:cTn>
                                        <p:tgtEl>
                                          <p:spTgt spid="671"/>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683"/>
                                        </p:tgtEl>
                                        <p:attrNameLst>
                                          <p:attrName>style.visibility</p:attrName>
                                        </p:attrNameLst>
                                      </p:cBhvr>
                                      <p:to>
                                        <p:strVal val="visible"/>
                                      </p:to>
                                    </p:set>
                                    <p:animEffect transition="in" filter="fade">
                                      <p:cBhvr>
                                        <p:cTn id="107" dur="1000"/>
                                        <p:tgtEl>
                                          <p:spTgt spid="683"/>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xit" presetSubtype="0" fill="hold" nodeType="clickEffect">
                                  <p:stCondLst>
                                    <p:cond delay="0"/>
                                  </p:stCondLst>
                                  <p:childTnLst>
                                    <p:animEffect transition="out" filter="fade">
                                      <p:cBhvr>
                                        <p:cTn id="111" dur="500"/>
                                        <p:tgtEl>
                                          <p:spTgt spid="674"/>
                                        </p:tgtEl>
                                      </p:cBhvr>
                                    </p:animEffect>
                                    <p:set>
                                      <p:cBhvr>
                                        <p:cTn id="112" dur="1" fill="hold">
                                          <p:stCondLst>
                                            <p:cond delay="500"/>
                                          </p:stCondLst>
                                        </p:cTn>
                                        <p:tgtEl>
                                          <p:spTgt spid="674"/>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688"/>
                                        </p:tgtEl>
                                        <p:attrNameLst>
                                          <p:attrName>style.visibility</p:attrName>
                                        </p:attrNameLst>
                                      </p:cBhvr>
                                      <p:to>
                                        <p:strVal val="visible"/>
                                      </p:to>
                                    </p:set>
                                    <p:animEffect transition="in" filter="fade">
                                      <p:cBhvr>
                                        <p:cTn id="117" dur="1000"/>
                                        <p:tgtEl>
                                          <p:spTgt spid="688"/>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xit" presetSubtype="0" fill="hold" nodeType="clickEffect">
                                  <p:stCondLst>
                                    <p:cond delay="0"/>
                                  </p:stCondLst>
                                  <p:childTnLst>
                                    <p:animEffect transition="out" filter="fade">
                                      <p:cBhvr>
                                        <p:cTn id="121" dur="500"/>
                                        <p:tgtEl>
                                          <p:spTgt spid="678"/>
                                        </p:tgtEl>
                                      </p:cBhvr>
                                    </p:animEffect>
                                    <p:set>
                                      <p:cBhvr>
                                        <p:cTn id="122" dur="1" fill="hold">
                                          <p:stCondLst>
                                            <p:cond delay="500"/>
                                          </p:stCondLst>
                                        </p:cTn>
                                        <p:tgtEl>
                                          <p:spTgt spid="678"/>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684"/>
                                        </p:tgtEl>
                                        <p:attrNameLst>
                                          <p:attrName>style.visibility</p:attrName>
                                        </p:attrNameLst>
                                      </p:cBhvr>
                                      <p:to>
                                        <p:strVal val="visible"/>
                                      </p:to>
                                    </p:set>
                                    <p:animEffect transition="in" filter="fade">
                                      <p:cBhvr>
                                        <p:cTn id="127" dur="1000"/>
                                        <p:tgtEl>
                                          <p:spTgt spid="684"/>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689"/>
                                        </p:tgtEl>
                                        <p:attrNameLst>
                                          <p:attrName>style.visibility</p:attrName>
                                        </p:attrNameLst>
                                      </p:cBhvr>
                                      <p:to>
                                        <p:strVal val="visible"/>
                                      </p:to>
                                    </p:set>
                                    <p:animEffect transition="in" filter="fade">
                                      <p:cBhvr>
                                        <p:cTn id="132" dur="1000"/>
                                        <p:tgtEl>
                                          <p:spTgt spid="689"/>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nodeType="clickEffect">
                                  <p:stCondLst>
                                    <p:cond delay="0"/>
                                  </p:stCondLst>
                                  <p:childTnLst>
                                    <p:set>
                                      <p:cBhvr>
                                        <p:cTn id="136" dur="1" fill="hold">
                                          <p:stCondLst>
                                            <p:cond delay="0"/>
                                          </p:stCondLst>
                                        </p:cTn>
                                        <p:tgtEl>
                                          <p:spTgt spid="681"/>
                                        </p:tgtEl>
                                        <p:attrNameLst>
                                          <p:attrName>style.visibility</p:attrName>
                                        </p:attrNameLst>
                                      </p:cBhvr>
                                      <p:to>
                                        <p:strVal val="visible"/>
                                      </p:to>
                                    </p:set>
                                    <p:animEffect transition="in" filter="fade">
                                      <p:cBhvr>
                                        <p:cTn id="137" dur="1000"/>
                                        <p:tgtEl>
                                          <p:spTgt spid="68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8" restart="whenNotActive" fill="hold" evtFilter="cancelBubble" nodeType="interactiveSeq">
                <p:stCondLst>
                  <p:cond evt="onClick" delay="0">
                    <p:tgtEl>
                      <p:spTgt spid="673"/>
                    </p:tgtEl>
                  </p:cond>
                </p:stCondLst>
                <p:endSync evt="end" delay="0">
                  <p:rtn val="all"/>
                </p:endSync>
                <p:childTnLst>
                  <p:par>
                    <p:cTn id="139" fill="hold">
                      <p:stCondLst>
                        <p:cond delay="0"/>
                      </p:stCondLst>
                      <p:childTnLst>
                        <p:par>
                          <p:cTn id="140" fill="hold">
                            <p:stCondLst>
                              <p:cond delay="0"/>
                            </p:stCondLst>
                            <p:childTnLst>
                              <p:par>
                                <p:cTn id="141" presetID="10" presetClass="entr" presetSubtype="0" fill="hold" nodeType="clickEffect">
                                  <p:stCondLst>
                                    <p:cond delay="0"/>
                                  </p:stCondLst>
                                  <p:childTnLst>
                                    <p:set>
                                      <p:cBhvr>
                                        <p:cTn id="142" dur="1" fill="hold">
                                          <p:stCondLst>
                                            <p:cond delay="0"/>
                                          </p:stCondLst>
                                        </p:cTn>
                                        <p:tgtEl>
                                          <p:spTgt spid="673"/>
                                        </p:tgtEl>
                                        <p:attrNameLst>
                                          <p:attrName>style.visibility</p:attrName>
                                        </p:attrNameLst>
                                      </p:cBhvr>
                                      <p:to>
                                        <p:strVal val="visible"/>
                                      </p:to>
                                    </p:set>
                                    <p:animEffect transition="in" filter="fade">
                                      <p:cBhvr>
                                        <p:cTn id="143" dur="1000"/>
                                        <p:tgtEl>
                                          <p:spTgt spid="673"/>
                                        </p:tgtEl>
                                      </p:cBhvr>
                                    </p:animEffect>
                                  </p:childTnLst>
                                </p:cTn>
                              </p:par>
                            </p:childTnLst>
                          </p:cTn>
                        </p:par>
                      </p:childTnLst>
                    </p:cTn>
                  </p:par>
                </p:childTnLst>
              </p:cTn>
              <p:nextCondLst>
                <p:cond evt="onClick" delay="0">
                  <p:tgtEl>
                    <p:spTgt spid="673"/>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5" name="Google Shape;695;p67"/>
          <p:cNvSpPr txBox="1">
            <a:spLocks noGrp="1"/>
          </p:cNvSpPr>
          <p:nvPr>
            <p:ph type="title"/>
          </p:nvPr>
        </p:nvSpPr>
        <p:spPr>
          <a:xfrm>
            <a:off x="8318492" y="5965370"/>
            <a:ext cx="3873507" cy="737467"/>
          </a:xfrm>
          <a:prstGeom prst="rect">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spcFirstLastPara="1" vert="horz" wrap="square" lIns="91425" tIns="45700" rIns="91425" bIns="45700" rtlCol="0" anchor="ctr" anchorCtr="0">
            <a:noAutofit/>
          </a:bodyPr>
          <a:lstStyle/>
          <a:p>
            <a:pPr algn="ctr">
              <a:spcBef>
                <a:spcPts val="0"/>
              </a:spcBef>
              <a:buClr>
                <a:schemeClr val="lt1"/>
              </a:buClr>
              <a:buSzPts val="3959"/>
            </a:pPr>
            <a:r>
              <a:rPr lang="tr-TR" sz="5400" dirty="0" smtClean="0">
                <a:solidFill>
                  <a:schemeClr val="tx1"/>
                </a:solidFill>
                <a:latin typeface="Calibri"/>
                <a:ea typeface="Calibri"/>
                <a:cs typeface="Calibri"/>
                <a:sym typeface="Calibri"/>
              </a:rPr>
              <a:t>uzaklaştırır</a:t>
            </a:r>
            <a:endParaRPr lang="tr-TR" sz="5400" dirty="0">
              <a:solidFill>
                <a:schemeClr val="tx1"/>
              </a:solidFill>
            </a:endParaRPr>
          </a:p>
        </p:txBody>
      </p:sp>
      <p:sp>
        <p:nvSpPr>
          <p:cNvPr id="708" name="Google Shape;708;p67"/>
          <p:cNvSpPr/>
          <p:nvPr/>
        </p:nvSpPr>
        <p:spPr>
          <a:xfrm>
            <a:off x="5138057" y="5965371"/>
            <a:ext cx="3180436" cy="706652"/>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spcFirstLastPara="1" wrap="square" lIns="91425" tIns="45700" rIns="91425" bIns="45700" anchor="ctr" anchorCtr="0">
            <a:noAutofit/>
          </a:bodyPr>
          <a:lstStyle/>
          <a:p>
            <a:pPr algn="ctr"/>
            <a:r>
              <a:rPr lang="tr-TR" sz="5400" dirty="0" smtClean="0">
                <a:solidFill>
                  <a:schemeClr val="tx1"/>
                </a:solidFill>
                <a:latin typeface="Calibri"/>
                <a:ea typeface="Calibri"/>
                <a:cs typeface="Calibri"/>
                <a:sym typeface="Calibri"/>
              </a:rPr>
              <a:t>yaklaştırır</a:t>
            </a:r>
            <a:endParaRPr lang="tr-TR" sz="4400" dirty="0">
              <a:solidFill>
                <a:schemeClr val="tx1"/>
              </a:solidFill>
              <a:latin typeface="Calibri"/>
              <a:ea typeface="Calibri"/>
              <a:cs typeface="Calibri"/>
              <a:sym typeface="Calibri"/>
            </a:endParaRPr>
          </a:p>
        </p:txBody>
      </p:sp>
      <p:sp>
        <p:nvSpPr>
          <p:cNvPr id="2" name="Dikdörtgen 1"/>
          <p:cNvSpPr/>
          <p:nvPr/>
        </p:nvSpPr>
        <p:spPr>
          <a:xfrm>
            <a:off x="101596" y="143987"/>
            <a:ext cx="2438403" cy="56282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4000" dirty="0" smtClean="0"/>
              <a:t>Merhamet</a:t>
            </a:r>
            <a:endParaRPr lang="tr-TR" sz="4000" dirty="0"/>
          </a:p>
        </p:txBody>
      </p:sp>
      <p:sp>
        <p:nvSpPr>
          <p:cNvPr id="18" name="Dikdörtgen 17"/>
          <p:cNvSpPr/>
          <p:nvPr/>
        </p:nvSpPr>
        <p:spPr>
          <a:xfrm>
            <a:off x="101593" y="896500"/>
            <a:ext cx="2438403" cy="56282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4000" dirty="0" smtClean="0"/>
              <a:t>Kibir</a:t>
            </a:r>
            <a:endParaRPr lang="tr-TR" sz="4000" dirty="0"/>
          </a:p>
        </p:txBody>
      </p:sp>
      <p:sp>
        <p:nvSpPr>
          <p:cNvPr id="19" name="Dikdörtgen 18"/>
          <p:cNvSpPr/>
          <p:nvPr/>
        </p:nvSpPr>
        <p:spPr>
          <a:xfrm>
            <a:off x="101592" y="1685059"/>
            <a:ext cx="2438403" cy="56282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4000" dirty="0" smtClean="0"/>
              <a:t>Kin</a:t>
            </a:r>
            <a:endParaRPr lang="tr-TR" sz="4000" dirty="0"/>
          </a:p>
        </p:txBody>
      </p:sp>
      <p:sp>
        <p:nvSpPr>
          <p:cNvPr id="20" name="Dikdörtgen 19"/>
          <p:cNvSpPr/>
          <p:nvPr/>
        </p:nvSpPr>
        <p:spPr>
          <a:xfrm>
            <a:off x="101592" y="2531432"/>
            <a:ext cx="2438403" cy="56282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4000" dirty="0" smtClean="0"/>
              <a:t>Sevgi</a:t>
            </a:r>
            <a:endParaRPr lang="tr-TR" sz="4000" dirty="0"/>
          </a:p>
        </p:txBody>
      </p:sp>
      <p:sp>
        <p:nvSpPr>
          <p:cNvPr id="21" name="Dikdörtgen 20"/>
          <p:cNvSpPr/>
          <p:nvPr/>
        </p:nvSpPr>
        <p:spPr>
          <a:xfrm>
            <a:off x="101594" y="3370549"/>
            <a:ext cx="2438403" cy="56282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4000" dirty="0" smtClean="0"/>
              <a:t>iyilik</a:t>
            </a:r>
            <a:endParaRPr lang="tr-TR" sz="4000" dirty="0"/>
          </a:p>
        </p:txBody>
      </p:sp>
      <p:sp>
        <p:nvSpPr>
          <p:cNvPr id="22" name="Dikdörtgen 21"/>
          <p:cNvSpPr/>
          <p:nvPr/>
        </p:nvSpPr>
        <p:spPr>
          <a:xfrm>
            <a:off x="2706910" y="143987"/>
            <a:ext cx="2057391" cy="56282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4000" dirty="0" smtClean="0"/>
              <a:t>rahmet</a:t>
            </a:r>
            <a:endParaRPr lang="tr-TR" sz="4000" dirty="0"/>
          </a:p>
        </p:txBody>
      </p:sp>
      <p:sp>
        <p:nvSpPr>
          <p:cNvPr id="23" name="Dikdörtgen 22"/>
          <p:cNvSpPr/>
          <p:nvPr/>
        </p:nvSpPr>
        <p:spPr>
          <a:xfrm>
            <a:off x="2735820" y="896500"/>
            <a:ext cx="2028481" cy="56282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3600" dirty="0" smtClean="0"/>
              <a:t>Kıskançlık</a:t>
            </a:r>
            <a:endParaRPr lang="tr-TR" sz="3600" dirty="0"/>
          </a:p>
        </p:txBody>
      </p:sp>
      <p:sp>
        <p:nvSpPr>
          <p:cNvPr id="24" name="Dikdörtgen 23"/>
          <p:cNvSpPr/>
          <p:nvPr/>
        </p:nvSpPr>
        <p:spPr>
          <a:xfrm>
            <a:off x="2706910" y="1692315"/>
            <a:ext cx="2057391" cy="56282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4000" dirty="0" smtClean="0"/>
              <a:t>Temizlik</a:t>
            </a:r>
            <a:endParaRPr lang="tr-TR" sz="4000" dirty="0"/>
          </a:p>
        </p:txBody>
      </p:sp>
      <p:sp>
        <p:nvSpPr>
          <p:cNvPr id="25" name="Dikdörtgen 24"/>
          <p:cNvSpPr/>
          <p:nvPr/>
        </p:nvSpPr>
        <p:spPr>
          <a:xfrm>
            <a:off x="2682685" y="2531432"/>
            <a:ext cx="2081616" cy="56282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4000" dirty="0"/>
              <a:t>D</a:t>
            </a:r>
            <a:r>
              <a:rPr lang="tr-TR" sz="4000" dirty="0" smtClean="0"/>
              <a:t>üzen</a:t>
            </a:r>
            <a:endParaRPr lang="tr-TR" sz="4000" dirty="0"/>
          </a:p>
        </p:txBody>
      </p:sp>
      <p:sp>
        <p:nvSpPr>
          <p:cNvPr id="26" name="Dikdörtgen 25"/>
          <p:cNvSpPr/>
          <p:nvPr/>
        </p:nvSpPr>
        <p:spPr>
          <a:xfrm>
            <a:off x="2779122" y="3370549"/>
            <a:ext cx="1985179" cy="56282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4000" dirty="0" smtClean="0"/>
              <a:t>Kir</a:t>
            </a:r>
            <a:endParaRPr lang="tr-TR" sz="4000" dirty="0"/>
          </a:p>
        </p:txBody>
      </p:sp>
      <p:cxnSp>
        <p:nvCxnSpPr>
          <p:cNvPr id="5" name="Düz Bağlayıcı 4"/>
          <p:cNvCxnSpPr/>
          <p:nvPr/>
        </p:nvCxnSpPr>
        <p:spPr>
          <a:xfrm flipH="1">
            <a:off x="8318493" y="249513"/>
            <a:ext cx="101601" cy="6608487"/>
          </a:xfrm>
          <a:prstGeom prst="line">
            <a:avLst/>
          </a:prstGeom>
        </p:spPr>
        <p:style>
          <a:lnRef idx="3">
            <a:schemeClr val="accent2"/>
          </a:lnRef>
          <a:fillRef idx="0">
            <a:schemeClr val="accent2"/>
          </a:fillRef>
          <a:effectRef idx="2">
            <a:schemeClr val="accent2"/>
          </a:effectRef>
          <a:fontRef idx="minor">
            <a:schemeClr val="tx1"/>
          </a:fontRef>
        </p:style>
      </p:cxnSp>
      <p:sp>
        <p:nvSpPr>
          <p:cNvPr id="3" name="Dikdörtgen 2"/>
          <p:cNvSpPr/>
          <p:nvPr/>
        </p:nvSpPr>
        <p:spPr>
          <a:xfrm>
            <a:off x="4978401" y="76958"/>
            <a:ext cx="7024914" cy="6744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4800" dirty="0" smtClean="0"/>
              <a:t>Namaz</a:t>
            </a:r>
            <a:endParaRPr lang="tr-TR" sz="4800" dirty="0"/>
          </a:p>
        </p:txBody>
      </p:sp>
      <p:sp>
        <p:nvSpPr>
          <p:cNvPr id="14" name="Aşağı Ok 13"/>
          <p:cNvSpPr/>
          <p:nvPr/>
        </p:nvSpPr>
        <p:spPr>
          <a:xfrm>
            <a:off x="6378909" y="858948"/>
            <a:ext cx="484632" cy="595189"/>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tr-TR"/>
          </a:p>
        </p:txBody>
      </p:sp>
      <p:sp>
        <p:nvSpPr>
          <p:cNvPr id="15" name="Dikdörtgen 14"/>
          <p:cNvSpPr/>
          <p:nvPr/>
        </p:nvSpPr>
        <p:spPr>
          <a:xfrm>
            <a:off x="5138057" y="1542814"/>
            <a:ext cx="2946400" cy="47158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4000" dirty="0" smtClean="0"/>
              <a:t>İnsanı</a:t>
            </a:r>
            <a:endParaRPr lang="tr-TR" sz="4000" dirty="0"/>
          </a:p>
        </p:txBody>
      </p:sp>
      <p:sp>
        <p:nvSpPr>
          <p:cNvPr id="40" name="Aşağı Ok 39"/>
          <p:cNvSpPr/>
          <p:nvPr/>
        </p:nvSpPr>
        <p:spPr>
          <a:xfrm>
            <a:off x="10246847" y="858948"/>
            <a:ext cx="484632" cy="595189"/>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tr-TR"/>
          </a:p>
        </p:txBody>
      </p:sp>
      <p:sp>
        <p:nvSpPr>
          <p:cNvPr id="41" name="Dikdörtgen 40"/>
          <p:cNvSpPr/>
          <p:nvPr/>
        </p:nvSpPr>
        <p:spPr>
          <a:xfrm>
            <a:off x="9005995" y="1542814"/>
            <a:ext cx="2946400" cy="47158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4000" dirty="0" smtClean="0"/>
              <a:t>İnsanı</a:t>
            </a:r>
            <a:endParaRPr lang="tr-TR" sz="4000" dirty="0"/>
          </a:p>
        </p:txBody>
      </p:sp>
      <p:sp>
        <p:nvSpPr>
          <p:cNvPr id="42" name="Dikdörtgen 41"/>
          <p:cNvSpPr/>
          <p:nvPr/>
        </p:nvSpPr>
        <p:spPr>
          <a:xfrm>
            <a:off x="5371985" y="2174520"/>
            <a:ext cx="2732408" cy="56282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4000" dirty="0" smtClean="0"/>
              <a:t>Merhamete</a:t>
            </a:r>
            <a:endParaRPr lang="tr-TR" sz="4000" dirty="0"/>
          </a:p>
        </p:txBody>
      </p:sp>
      <p:sp>
        <p:nvSpPr>
          <p:cNvPr id="43" name="Dikdörtgen 42"/>
          <p:cNvSpPr/>
          <p:nvPr/>
        </p:nvSpPr>
        <p:spPr>
          <a:xfrm>
            <a:off x="5371981" y="4118046"/>
            <a:ext cx="2712476" cy="44391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4000" dirty="0" smtClean="0"/>
              <a:t>Sevgiye</a:t>
            </a:r>
            <a:endParaRPr lang="tr-TR" sz="4000" dirty="0"/>
          </a:p>
        </p:txBody>
      </p:sp>
      <p:sp>
        <p:nvSpPr>
          <p:cNvPr id="44" name="Dikdörtgen 43"/>
          <p:cNvSpPr/>
          <p:nvPr/>
        </p:nvSpPr>
        <p:spPr>
          <a:xfrm>
            <a:off x="5371981" y="5425251"/>
            <a:ext cx="2712476" cy="46069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4000" dirty="0" smtClean="0"/>
              <a:t>iyiliğe</a:t>
            </a:r>
            <a:endParaRPr lang="tr-TR" sz="4000" dirty="0"/>
          </a:p>
        </p:txBody>
      </p:sp>
      <p:sp>
        <p:nvSpPr>
          <p:cNvPr id="45" name="Dikdörtgen 44"/>
          <p:cNvSpPr/>
          <p:nvPr/>
        </p:nvSpPr>
        <p:spPr>
          <a:xfrm>
            <a:off x="5371981" y="2854979"/>
            <a:ext cx="2712476" cy="42248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4000" dirty="0" smtClean="0"/>
              <a:t>rahmete</a:t>
            </a:r>
            <a:endParaRPr lang="tr-TR" sz="4000" dirty="0"/>
          </a:p>
        </p:txBody>
      </p:sp>
      <p:sp>
        <p:nvSpPr>
          <p:cNvPr id="46" name="Dikdörtgen 45"/>
          <p:cNvSpPr/>
          <p:nvPr/>
        </p:nvSpPr>
        <p:spPr>
          <a:xfrm>
            <a:off x="5371981" y="3451624"/>
            <a:ext cx="2732412" cy="52777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4000" dirty="0" smtClean="0"/>
              <a:t>Temizliğe</a:t>
            </a:r>
            <a:endParaRPr lang="tr-TR" sz="4000" dirty="0"/>
          </a:p>
        </p:txBody>
      </p:sp>
      <p:sp>
        <p:nvSpPr>
          <p:cNvPr id="47" name="Dikdörtgen 46"/>
          <p:cNvSpPr/>
          <p:nvPr/>
        </p:nvSpPr>
        <p:spPr>
          <a:xfrm>
            <a:off x="5371981" y="4696988"/>
            <a:ext cx="2712476" cy="56282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4000" dirty="0" smtClean="0"/>
              <a:t>Düzene</a:t>
            </a:r>
            <a:endParaRPr lang="tr-TR" sz="4000" dirty="0"/>
          </a:p>
        </p:txBody>
      </p:sp>
      <p:sp>
        <p:nvSpPr>
          <p:cNvPr id="48" name="Dikdörtgen 47"/>
          <p:cNvSpPr/>
          <p:nvPr/>
        </p:nvSpPr>
        <p:spPr>
          <a:xfrm>
            <a:off x="9036481" y="2166498"/>
            <a:ext cx="2625751" cy="56282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4000" dirty="0" smtClean="0"/>
              <a:t>Kibirden</a:t>
            </a:r>
            <a:endParaRPr lang="tr-TR" sz="4000" dirty="0"/>
          </a:p>
        </p:txBody>
      </p:sp>
      <p:sp>
        <p:nvSpPr>
          <p:cNvPr id="49" name="Dikdörtgen 48"/>
          <p:cNvSpPr/>
          <p:nvPr/>
        </p:nvSpPr>
        <p:spPr>
          <a:xfrm>
            <a:off x="9036481" y="2955057"/>
            <a:ext cx="2625749" cy="56282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4000" dirty="0" smtClean="0"/>
              <a:t>Kinden</a:t>
            </a:r>
            <a:endParaRPr lang="tr-TR" sz="4000" dirty="0"/>
          </a:p>
        </p:txBody>
      </p:sp>
      <p:sp>
        <p:nvSpPr>
          <p:cNvPr id="50" name="Dikdörtgen 49"/>
          <p:cNvSpPr/>
          <p:nvPr/>
        </p:nvSpPr>
        <p:spPr>
          <a:xfrm>
            <a:off x="9036481" y="3733407"/>
            <a:ext cx="2625749" cy="56282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3600" dirty="0" smtClean="0"/>
              <a:t>Kıskançlıktan</a:t>
            </a:r>
            <a:endParaRPr lang="tr-TR" sz="3600" dirty="0"/>
          </a:p>
        </p:txBody>
      </p:sp>
      <p:sp>
        <p:nvSpPr>
          <p:cNvPr id="51" name="Dikdörtgen 50"/>
          <p:cNvSpPr/>
          <p:nvPr/>
        </p:nvSpPr>
        <p:spPr>
          <a:xfrm>
            <a:off x="9036481" y="4567977"/>
            <a:ext cx="2564049" cy="56282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4000" dirty="0" smtClean="0"/>
              <a:t>Kirden</a:t>
            </a:r>
            <a:endParaRPr lang="tr-TR" sz="4000" dirty="0"/>
          </a:p>
        </p:txBody>
      </p:sp>
      <p:sp>
        <p:nvSpPr>
          <p:cNvPr id="16" name="Dikdörtgen 15"/>
          <p:cNvSpPr/>
          <p:nvPr/>
        </p:nvSpPr>
        <p:spPr>
          <a:xfrm>
            <a:off x="101592" y="5446397"/>
            <a:ext cx="4474999" cy="79640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800" dirty="0" smtClean="0"/>
              <a:t>Kelimeleri uygun bir şekilde yerlerine yerleştirelim</a:t>
            </a:r>
            <a:endParaRPr lang="tr-TR" sz="2800" dirty="0"/>
          </a:p>
        </p:txBody>
      </p:sp>
      <p:sp>
        <p:nvSpPr>
          <p:cNvPr id="27" name="Sağ Ayraç 26"/>
          <p:cNvSpPr/>
          <p:nvPr/>
        </p:nvSpPr>
        <p:spPr>
          <a:xfrm rot="5400000">
            <a:off x="1745100" y="2531891"/>
            <a:ext cx="1106834" cy="424288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Tree>
    <p:extLst>
      <p:ext uri="{BB962C8B-B14F-4D97-AF65-F5344CB8AC3E}">
        <p14:creationId xmlns:p14="http://schemas.microsoft.com/office/powerpoint/2010/main" val="681080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doğru.wav"/>
                                        </p:tgtEl>
                                      </p:cMediaNode>
                                    </p:audio>
                                  </p:subTnLst>
                                </p:cTn>
                              </p:par>
                              <p:par>
                                <p:cTn id="9" presetID="2" presetClass="exit" presetSubtype="4" fill="hold" grpId="0" nodeType="withEffect">
                                  <p:stCondLst>
                                    <p:cond delay="0"/>
                                  </p:stCondLst>
                                  <p:childTnLst>
                                    <p:anim calcmode="lin" valueType="num">
                                      <p:cBhvr additive="base">
                                        <p:cTn id="10" dur="500"/>
                                        <p:tgtEl>
                                          <p:spTgt spid="2"/>
                                        </p:tgtEl>
                                        <p:attrNameLst>
                                          <p:attrName>ppt_x</p:attrName>
                                        </p:attrNameLst>
                                      </p:cBhvr>
                                      <p:tavLst>
                                        <p:tav tm="0">
                                          <p:val>
                                            <p:strVal val="ppt_x"/>
                                          </p:val>
                                        </p:tav>
                                        <p:tav tm="100000">
                                          <p:val>
                                            <p:strVal val="ppt_x"/>
                                          </p:val>
                                        </p:tav>
                                      </p:tavLst>
                                    </p:anim>
                                    <p:anim calcmode="lin" valueType="num">
                                      <p:cBhvr additive="base">
                                        <p:cTn id="11" dur="500"/>
                                        <p:tgtEl>
                                          <p:spTgt spid="2"/>
                                        </p:tgtEl>
                                        <p:attrNameLst>
                                          <p:attrName>ppt_y</p:attrName>
                                        </p:attrNameLst>
                                      </p:cBhvr>
                                      <p:tavLst>
                                        <p:tav tm="0">
                                          <p:val>
                                            <p:strVal val="ppt_y"/>
                                          </p:val>
                                        </p:tav>
                                        <p:tav tm="100000">
                                          <p:val>
                                            <p:strVal val="1+ppt_h/2"/>
                                          </p:val>
                                        </p:tav>
                                      </p:tavLst>
                                    </p:anim>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13" restart="whenNotActive" fill="hold" evtFilter="cancelBubble" nodeType="interactiveSeq">
                <p:stCondLst>
                  <p:cond evt="onClick" delay="0">
                    <p:tgtEl>
                      <p:spTgt spid="22"/>
                    </p:tgtEl>
                  </p:cond>
                </p:stCondLst>
                <p:endSync evt="end" delay="0">
                  <p:rtn val="all"/>
                </p:endSync>
                <p:childTnLst>
                  <p:par>
                    <p:cTn id="14" fill="hold">
                      <p:stCondLst>
                        <p:cond delay="0"/>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additive="base">
                                        <p:cTn id="18" dur="500" fill="hold"/>
                                        <p:tgtEl>
                                          <p:spTgt spid="45"/>
                                        </p:tgtEl>
                                        <p:attrNameLst>
                                          <p:attrName>ppt_x</p:attrName>
                                        </p:attrNameLst>
                                      </p:cBhvr>
                                      <p:tavLst>
                                        <p:tav tm="0">
                                          <p:val>
                                            <p:strVal val="#ppt_x"/>
                                          </p:val>
                                        </p:tav>
                                        <p:tav tm="100000">
                                          <p:val>
                                            <p:strVal val="#ppt_x"/>
                                          </p:val>
                                        </p:tav>
                                      </p:tavLst>
                                    </p:anim>
                                    <p:anim calcmode="lin" valueType="num">
                                      <p:cBhvr additive="base">
                                        <p:cTn id="19" dur="500" fill="hold"/>
                                        <p:tgtEl>
                                          <p:spTgt spid="4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doğru.wav"/>
                                        </p:tgtEl>
                                      </p:cMediaNode>
                                    </p:audio>
                                  </p:subTnLst>
                                </p:cTn>
                              </p:par>
                              <p:par>
                                <p:cTn id="20" presetID="2" presetClass="exit" presetSubtype="4" fill="hold" grpId="0" nodeType="withEffect">
                                  <p:stCondLst>
                                    <p:cond delay="0"/>
                                  </p:stCondLst>
                                  <p:childTnLst>
                                    <p:anim calcmode="lin" valueType="num">
                                      <p:cBhvr additive="base">
                                        <p:cTn id="21" dur="500"/>
                                        <p:tgtEl>
                                          <p:spTgt spid="22"/>
                                        </p:tgtEl>
                                        <p:attrNameLst>
                                          <p:attrName>ppt_x</p:attrName>
                                        </p:attrNameLst>
                                      </p:cBhvr>
                                      <p:tavLst>
                                        <p:tav tm="0">
                                          <p:val>
                                            <p:strVal val="ppt_x"/>
                                          </p:val>
                                        </p:tav>
                                        <p:tav tm="100000">
                                          <p:val>
                                            <p:strVal val="ppt_x"/>
                                          </p:val>
                                        </p:tav>
                                      </p:tavLst>
                                    </p:anim>
                                    <p:anim calcmode="lin" valueType="num">
                                      <p:cBhvr additive="base">
                                        <p:cTn id="22" dur="500"/>
                                        <p:tgtEl>
                                          <p:spTgt spid="22"/>
                                        </p:tgtEl>
                                        <p:attrNameLst>
                                          <p:attrName>ppt_y</p:attrName>
                                        </p:attrNameLst>
                                      </p:cBhvr>
                                      <p:tavLst>
                                        <p:tav tm="0">
                                          <p:val>
                                            <p:strVal val="ppt_y"/>
                                          </p:val>
                                        </p:tav>
                                        <p:tav tm="100000">
                                          <p:val>
                                            <p:strVal val="1+ppt_h/2"/>
                                          </p:val>
                                        </p:tav>
                                      </p:tavLst>
                                    </p:anim>
                                    <p:set>
                                      <p:cBhvr>
                                        <p:cTn id="23"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4" restart="whenNotActive" fill="hold" evtFilter="cancelBubble" nodeType="interactiveSeq">
                <p:stCondLst>
                  <p:cond evt="onClick" delay="0">
                    <p:tgtEl>
                      <p:spTgt spid="24"/>
                    </p:tgtEl>
                  </p:cond>
                </p:stCondLst>
                <p:endSync evt="end" delay="0">
                  <p:rtn val="all"/>
                </p:endSync>
                <p:childTnLst>
                  <p:par>
                    <p:cTn id="25" fill="hold">
                      <p:stCondLst>
                        <p:cond delay="0"/>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additive="base">
                                        <p:cTn id="29" dur="500" fill="hold"/>
                                        <p:tgtEl>
                                          <p:spTgt spid="46"/>
                                        </p:tgtEl>
                                        <p:attrNameLst>
                                          <p:attrName>ppt_x</p:attrName>
                                        </p:attrNameLst>
                                      </p:cBhvr>
                                      <p:tavLst>
                                        <p:tav tm="0">
                                          <p:val>
                                            <p:strVal val="#ppt_x"/>
                                          </p:val>
                                        </p:tav>
                                        <p:tav tm="100000">
                                          <p:val>
                                            <p:strVal val="#ppt_x"/>
                                          </p:val>
                                        </p:tav>
                                      </p:tavLst>
                                    </p:anim>
                                    <p:anim calcmode="lin" valueType="num">
                                      <p:cBhvr additive="base">
                                        <p:cTn id="30" dur="500" fill="hold"/>
                                        <p:tgtEl>
                                          <p:spTgt spid="4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doğru.wav"/>
                                        </p:tgtEl>
                                      </p:cMediaNode>
                                    </p:audio>
                                  </p:subTnLst>
                                </p:cTn>
                              </p:par>
                              <p:par>
                                <p:cTn id="31" presetID="2" presetClass="exit" presetSubtype="4" fill="hold" grpId="0" nodeType="withEffect">
                                  <p:stCondLst>
                                    <p:cond delay="0"/>
                                  </p:stCondLst>
                                  <p:childTnLst>
                                    <p:anim calcmode="lin" valueType="num">
                                      <p:cBhvr additive="base">
                                        <p:cTn id="32" dur="500"/>
                                        <p:tgtEl>
                                          <p:spTgt spid="24"/>
                                        </p:tgtEl>
                                        <p:attrNameLst>
                                          <p:attrName>ppt_x</p:attrName>
                                        </p:attrNameLst>
                                      </p:cBhvr>
                                      <p:tavLst>
                                        <p:tav tm="0">
                                          <p:val>
                                            <p:strVal val="ppt_x"/>
                                          </p:val>
                                        </p:tav>
                                        <p:tav tm="100000">
                                          <p:val>
                                            <p:strVal val="ppt_x"/>
                                          </p:val>
                                        </p:tav>
                                      </p:tavLst>
                                    </p:anim>
                                    <p:anim calcmode="lin" valueType="num">
                                      <p:cBhvr additive="base">
                                        <p:cTn id="33" dur="500"/>
                                        <p:tgtEl>
                                          <p:spTgt spid="24"/>
                                        </p:tgtEl>
                                        <p:attrNameLst>
                                          <p:attrName>ppt_y</p:attrName>
                                        </p:attrNameLst>
                                      </p:cBhvr>
                                      <p:tavLst>
                                        <p:tav tm="0">
                                          <p:val>
                                            <p:strVal val="ppt_y"/>
                                          </p:val>
                                        </p:tav>
                                        <p:tav tm="100000">
                                          <p:val>
                                            <p:strVal val="1+ppt_h/2"/>
                                          </p:val>
                                        </p:tav>
                                      </p:tavLst>
                                    </p:anim>
                                    <p:set>
                                      <p:cBhvr>
                                        <p:cTn id="34"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35" restart="whenNotActive" fill="hold" evtFilter="cancelBubble" nodeType="interactiveSeq">
                <p:stCondLst>
                  <p:cond evt="onClick" delay="0">
                    <p:tgtEl>
                      <p:spTgt spid="20"/>
                    </p:tgtEl>
                  </p:cond>
                </p:stCondLst>
                <p:endSync evt="end" delay="0">
                  <p:rtn val="all"/>
                </p:endSync>
                <p:childTnLst>
                  <p:par>
                    <p:cTn id="36" fill="hold">
                      <p:stCondLst>
                        <p:cond delay="0"/>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43"/>
                                        </p:tgtEl>
                                        <p:attrNameLst>
                                          <p:attrName>style.visibility</p:attrName>
                                        </p:attrNameLst>
                                      </p:cBhvr>
                                      <p:to>
                                        <p:strVal val="visible"/>
                                      </p:to>
                                    </p:set>
                                    <p:anim calcmode="lin" valueType="num">
                                      <p:cBhvr additive="base">
                                        <p:cTn id="40" dur="500" fill="hold"/>
                                        <p:tgtEl>
                                          <p:spTgt spid="43"/>
                                        </p:tgtEl>
                                        <p:attrNameLst>
                                          <p:attrName>ppt_x</p:attrName>
                                        </p:attrNameLst>
                                      </p:cBhvr>
                                      <p:tavLst>
                                        <p:tav tm="0">
                                          <p:val>
                                            <p:strVal val="#ppt_x"/>
                                          </p:val>
                                        </p:tav>
                                        <p:tav tm="100000">
                                          <p:val>
                                            <p:strVal val="#ppt_x"/>
                                          </p:val>
                                        </p:tav>
                                      </p:tavLst>
                                    </p:anim>
                                    <p:anim calcmode="lin" valueType="num">
                                      <p:cBhvr additive="base">
                                        <p:cTn id="41" dur="500" fill="hold"/>
                                        <p:tgtEl>
                                          <p:spTgt spid="4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3" name="doğru.wav"/>
                                        </p:tgtEl>
                                      </p:cMediaNode>
                                    </p:audio>
                                  </p:subTnLst>
                                </p:cTn>
                              </p:par>
                              <p:par>
                                <p:cTn id="42" presetID="2" presetClass="exit" presetSubtype="4" fill="hold" grpId="0" nodeType="withEffect">
                                  <p:stCondLst>
                                    <p:cond delay="0"/>
                                  </p:stCondLst>
                                  <p:childTnLst>
                                    <p:anim calcmode="lin" valueType="num">
                                      <p:cBhvr additive="base">
                                        <p:cTn id="43" dur="500"/>
                                        <p:tgtEl>
                                          <p:spTgt spid="20"/>
                                        </p:tgtEl>
                                        <p:attrNameLst>
                                          <p:attrName>ppt_x</p:attrName>
                                        </p:attrNameLst>
                                      </p:cBhvr>
                                      <p:tavLst>
                                        <p:tav tm="0">
                                          <p:val>
                                            <p:strVal val="ppt_x"/>
                                          </p:val>
                                        </p:tav>
                                        <p:tav tm="100000">
                                          <p:val>
                                            <p:strVal val="ppt_x"/>
                                          </p:val>
                                        </p:tav>
                                      </p:tavLst>
                                    </p:anim>
                                    <p:anim calcmode="lin" valueType="num">
                                      <p:cBhvr additive="base">
                                        <p:cTn id="44" dur="500"/>
                                        <p:tgtEl>
                                          <p:spTgt spid="20"/>
                                        </p:tgtEl>
                                        <p:attrNameLst>
                                          <p:attrName>ppt_y</p:attrName>
                                        </p:attrNameLst>
                                      </p:cBhvr>
                                      <p:tavLst>
                                        <p:tav tm="0">
                                          <p:val>
                                            <p:strVal val="ppt_y"/>
                                          </p:val>
                                        </p:tav>
                                        <p:tav tm="100000">
                                          <p:val>
                                            <p:strVal val="1+ppt_h/2"/>
                                          </p:val>
                                        </p:tav>
                                      </p:tavLst>
                                    </p:anim>
                                    <p:set>
                                      <p:cBhvr>
                                        <p:cTn id="45"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46" restart="whenNotActive" fill="hold" evtFilter="cancelBubble" nodeType="interactiveSeq">
                <p:stCondLst>
                  <p:cond evt="onClick" delay="0">
                    <p:tgtEl>
                      <p:spTgt spid="25"/>
                    </p:tgtEl>
                  </p:cond>
                </p:stCondLst>
                <p:endSync evt="end" delay="0">
                  <p:rtn val="all"/>
                </p:endSync>
                <p:childTnLst>
                  <p:par>
                    <p:cTn id="47" fill="hold">
                      <p:stCondLst>
                        <p:cond delay="0"/>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47"/>
                                        </p:tgtEl>
                                        <p:attrNameLst>
                                          <p:attrName>style.visibility</p:attrName>
                                        </p:attrNameLst>
                                      </p:cBhvr>
                                      <p:to>
                                        <p:strVal val="visible"/>
                                      </p:to>
                                    </p:set>
                                    <p:anim calcmode="lin" valueType="num">
                                      <p:cBhvr additive="base">
                                        <p:cTn id="51" dur="500" fill="hold"/>
                                        <p:tgtEl>
                                          <p:spTgt spid="47"/>
                                        </p:tgtEl>
                                        <p:attrNameLst>
                                          <p:attrName>ppt_x</p:attrName>
                                        </p:attrNameLst>
                                      </p:cBhvr>
                                      <p:tavLst>
                                        <p:tav tm="0">
                                          <p:val>
                                            <p:strVal val="#ppt_x"/>
                                          </p:val>
                                        </p:tav>
                                        <p:tav tm="100000">
                                          <p:val>
                                            <p:strVal val="#ppt_x"/>
                                          </p:val>
                                        </p:tav>
                                      </p:tavLst>
                                    </p:anim>
                                    <p:anim calcmode="lin" valueType="num">
                                      <p:cBhvr additive="base">
                                        <p:cTn id="52" dur="500" fill="hold"/>
                                        <p:tgtEl>
                                          <p:spTgt spid="4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3" name="doğru.wav"/>
                                        </p:tgtEl>
                                      </p:cMediaNode>
                                    </p:audio>
                                  </p:subTnLst>
                                </p:cTn>
                              </p:par>
                              <p:par>
                                <p:cTn id="53" presetID="2" presetClass="exit" presetSubtype="4" fill="hold" grpId="0" nodeType="withEffect">
                                  <p:stCondLst>
                                    <p:cond delay="0"/>
                                  </p:stCondLst>
                                  <p:childTnLst>
                                    <p:anim calcmode="lin" valueType="num">
                                      <p:cBhvr additive="base">
                                        <p:cTn id="54" dur="500"/>
                                        <p:tgtEl>
                                          <p:spTgt spid="25"/>
                                        </p:tgtEl>
                                        <p:attrNameLst>
                                          <p:attrName>ppt_x</p:attrName>
                                        </p:attrNameLst>
                                      </p:cBhvr>
                                      <p:tavLst>
                                        <p:tav tm="0">
                                          <p:val>
                                            <p:strVal val="ppt_x"/>
                                          </p:val>
                                        </p:tav>
                                        <p:tav tm="100000">
                                          <p:val>
                                            <p:strVal val="ppt_x"/>
                                          </p:val>
                                        </p:tav>
                                      </p:tavLst>
                                    </p:anim>
                                    <p:anim calcmode="lin" valueType="num">
                                      <p:cBhvr additive="base">
                                        <p:cTn id="55" dur="500"/>
                                        <p:tgtEl>
                                          <p:spTgt spid="25"/>
                                        </p:tgtEl>
                                        <p:attrNameLst>
                                          <p:attrName>ppt_y</p:attrName>
                                        </p:attrNameLst>
                                      </p:cBhvr>
                                      <p:tavLst>
                                        <p:tav tm="0">
                                          <p:val>
                                            <p:strVal val="ppt_y"/>
                                          </p:val>
                                        </p:tav>
                                        <p:tav tm="100000">
                                          <p:val>
                                            <p:strVal val="1+ppt_h/2"/>
                                          </p:val>
                                        </p:tav>
                                      </p:tavLst>
                                    </p:anim>
                                    <p:set>
                                      <p:cBhvr>
                                        <p:cTn id="56"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57" restart="whenNotActive" fill="hold" evtFilter="cancelBubble" nodeType="interactiveSeq">
                <p:stCondLst>
                  <p:cond evt="onClick" delay="0">
                    <p:tgtEl>
                      <p:spTgt spid="21"/>
                    </p:tgtEl>
                  </p:cond>
                </p:stCondLst>
                <p:endSync evt="end" delay="0">
                  <p:rtn val="all"/>
                </p:endSync>
                <p:childTnLst>
                  <p:par>
                    <p:cTn id="58" fill="hold">
                      <p:stCondLst>
                        <p:cond delay="0"/>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44"/>
                                        </p:tgtEl>
                                        <p:attrNameLst>
                                          <p:attrName>style.visibility</p:attrName>
                                        </p:attrNameLst>
                                      </p:cBhvr>
                                      <p:to>
                                        <p:strVal val="visible"/>
                                      </p:to>
                                    </p:set>
                                    <p:anim calcmode="lin" valueType="num">
                                      <p:cBhvr additive="base">
                                        <p:cTn id="62" dur="500" fill="hold"/>
                                        <p:tgtEl>
                                          <p:spTgt spid="44"/>
                                        </p:tgtEl>
                                        <p:attrNameLst>
                                          <p:attrName>ppt_x</p:attrName>
                                        </p:attrNameLst>
                                      </p:cBhvr>
                                      <p:tavLst>
                                        <p:tav tm="0">
                                          <p:val>
                                            <p:strVal val="#ppt_x"/>
                                          </p:val>
                                        </p:tav>
                                        <p:tav tm="100000">
                                          <p:val>
                                            <p:strVal val="#ppt_x"/>
                                          </p:val>
                                        </p:tav>
                                      </p:tavLst>
                                    </p:anim>
                                    <p:anim calcmode="lin" valueType="num">
                                      <p:cBhvr additive="base">
                                        <p:cTn id="63" dur="500" fill="hold"/>
                                        <p:tgtEl>
                                          <p:spTgt spid="4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3" name="doğru.wav"/>
                                        </p:tgtEl>
                                      </p:cMediaNode>
                                    </p:audio>
                                  </p:subTnLst>
                                </p:cTn>
                              </p:par>
                              <p:par>
                                <p:cTn id="64" presetID="2" presetClass="exit" presetSubtype="4" fill="hold" grpId="0" nodeType="withEffect">
                                  <p:stCondLst>
                                    <p:cond delay="0"/>
                                  </p:stCondLst>
                                  <p:childTnLst>
                                    <p:anim calcmode="lin" valueType="num">
                                      <p:cBhvr additive="base">
                                        <p:cTn id="65" dur="500"/>
                                        <p:tgtEl>
                                          <p:spTgt spid="21"/>
                                        </p:tgtEl>
                                        <p:attrNameLst>
                                          <p:attrName>ppt_x</p:attrName>
                                        </p:attrNameLst>
                                      </p:cBhvr>
                                      <p:tavLst>
                                        <p:tav tm="0">
                                          <p:val>
                                            <p:strVal val="ppt_x"/>
                                          </p:val>
                                        </p:tav>
                                        <p:tav tm="100000">
                                          <p:val>
                                            <p:strVal val="ppt_x"/>
                                          </p:val>
                                        </p:tav>
                                      </p:tavLst>
                                    </p:anim>
                                    <p:anim calcmode="lin" valueType="num">
                                      <p:cBhvr additive="base">
                                        <p:cTn id="66" dur="500"/>
                                        <p:tgtEl>
                                          <p:spTgt spid="21"/>
                                        </p:tgtEl>
                                        <p:attrNameLst>
                                          <p:attrName>ppt_y</p:attrName>
                                        </p:attrNameLst>
                                      </p:cBhvr>
                                      <p:tavLst>
                                        <p:tav tm="0">
                                          <p:val>
                                            <p:strVal val="ppt_y"/>
                                          </p:val>
                                        </p:tav>
                                        <p:tav tm="100000">
                                          <p:val>
                                            <p:strVal val="1+ppt_h/2"/>
                                          </p:val>
                                        </p:tav>
                                      </p:tavLst>
                                    </p:anim>
                                    <p:set>
                                      <p:cBhvr>
                                        <p:cTn id="6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68" restart="whenNotActive" fill="hold" evtFilter="cancelBubble" nodeType="interactiveSeq">
                <p:stCondLst>
                  <p:cond evt="onClick" delay="0">
                    <p:tgtEl>
                      <p:spTgt spid="18"/>
                    </p:tgtEl>
                  </p:cond>
                </p:stCondLst>
                <p:endSync evt="end" delay="0">
                  <p:rtn val="all"/>
                </p:endSync>
                <p:childTnLst>
                  <p:par>
                    <p:cTn id="69" fill="hold">
                      <p:stCondLst>
                        <p:cond delay="0"/>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8"/>
                                        </p:tgtEl>
                                        <p:attrNameLst>
                                          <p:attrName>style.visibility</p:attrName>
                                        </p:attrNameLst>
                                      </p:cBhvr>
                                      <p:to>
                                        <p:strVal val="visible"/>
                                      </p:to>
                                    </p:set>
                                    <p:anim calcmode="lin" valueType="num">
                                      <p:cBhvr additive="base">
                                        <p:cTn id="73" dur="500" fill="hold"/>
                                        <p:tgtEl>
                                          <p:spTgt spid="48"/>
                                        </p:tgtEl>
                                        <p:attrNameLst>
                                          <p:attrName>ppt_x</p:attrName>
                                        </p:attrNameLst>
                                      </p:cBhvr>
                                      <p:tavLst>
                                        <p:tav tm="0">
                                          <p:val>
                                            <p:strVal val="#ppt_x"/>
                                          </p:val>
                                        </p:tav>
                                        <p:tav tm="100000">
                                          <p:val>
                                            <p:strVal val="#ppt_x"/>
                                          </p:val>
                                        </p:tav>
                                      </p:tavLst>
                                    </p:anim>
                                    <p:anim calcmode="lin" valueType="num">
                                      <p:cBhvr additive="base">
                                        <p:cTn id="74" dur="500" fill="hold"/>
                                        <p:tgtEl>
                                          <p:spTgt spid="4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4" name="Yanlış.wav"/>
                                        </p:tgtEl>
                                      </p:cMediaNode>
                                    </p:audio>
                                  </p:subTnLst>
                                </p:cTn>
                              </p:par>
                              <p:par>
                                <p:cTn id="75" presetID="2" presetClass="exit" presetSubtype="4" fill="hold" grpId="0" nodeType="withEffect">
                                  <p:stCondLst>
                                    <p:cond delay="0"/>
                                  </p:stCondLst>
                                  <p:childTnLst>
                                    <p:anim calcmode="lin" valueType="num">
                                      <p:cBhvr additive="base">
                                        <p:cTn id="76" dur="500"/>
                                        <p:tgtEl>
                                          <p:spTgt spid="18"/>
                                        </p:tgtEl>
                                        <p:attrNameLst>
                                          <p:attrName>ppt_x</p:attrName>
                                        </p:attrNameLst>
                                      </p:cBhvr>
                                      <p:tavLst>
                                        <p:tav tm="0">
                                          <p:val>
                                            <p:strVal val="ppt_x"/>
                                          </p:val>
                                        </p:tav>
                                        <p:tav tm="100000">
                                          <p:val>
                                            <p:strVal val="ppt_x"/>
                                          </p:val>
                                        </p:tav>
                                      </p:tavLst>
                                    </p:anim>
                                    <p:anim calcmode="lin" valueType="num">
                                      <p:cBhvr additive="base">
                                        <p:cTn id="77" dur="500"/>
                                        <p:tgtEl>
                                          <p:spTgt spid="18"/>
                                        </p:tgtEl>
                                        <p:attrNameLst>
                                          <p:attrName>ppt_y</p:attrName>
                                        </p:attrNameLst>
                                      </p:cBhvr>
                                      <p:tavLst>
                                        <p:tav tm="0">
                                          <p:val>
                                            <p:strVal val="ppt_y"/>
                                          </p:val>
                                        </p:tav>
                                        <p:tav tm="100000">
                                          <p:val>
                                            <p:strVal val="1+ppt_h/2"/>
                                          </p:val>
                                        </p:tav>
                                      </p:tavLst>
                                    </p:anim>
                                    <p:set>
                                      <p:cBhvr>
                                        <p:cTn id="78"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79" restart="whenNotActive" fill="hold" evtFilter="cancelBubble" nodeType="interactiveSeq">
                <p:stCondLst>
                  <p:cond evt="onClick" delay="0">
                    <p:tgtEl>
                      <p:spTgt spid="19"/>
                    </p:tgtEl>
                  </p:cond>
                </p:stCondLst>
                <p:endSync evt="end" delay="0">
                  <p:rtn val="all"/>
                </p:endSync>
                <p:childTnLst>
                  <p:par>
                    <p:cTn id="80" fill="hold">
                      <p:stCondLst>
                        <p:cond delay="0"/>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49"/>
                                        </p:tgtEl>
                                        <p:attrNameLst>
                                          <p:attrName>style.visibility</p:attrName>
                                        </p:attrNameLst>
                                      </p:cBhvr>
                                      <p:to>
                                        <p:strVal val="visible"/>
                                      </p:to>
                                    </p:set>
                                    <p:anim calcmode="lin" valueType="num">
                                      <p:cBhvr additive="base">
                                        <p:cTn id="84" dur="500" fill="hold"/>
                                        <p:tgtEl>
                                          <p:spTgt spid="49"/>
                                        </p:tgtEl>
                                        <p:attrNameLst>
                                          <p:attrName>ppt_x</p:attrName>
                                        </p:attrNameLst>
                                      </p:cBhvr>
                                      <p:tavLst>
                                        <p:tav tm="0">
                                          <p:val>
                                            <p:strVal val="#ppt_x"/>
                                          </p:val>
                                        </p:tav>
                                        <p:tav tm="100000">
                                          <p:val>
                                            <p:strVal val="#ppt_x"/>
                                          </p:val>
                                        </p:tav>
                                      </p:tavLst>
                                    </p:anim>
                                    <p:anim calcmode="lin" valueType="num">
                                      <p:cBhvr additive="base">
                                        <p:cTn id="85" dur="500" fill="hold"/>
                                        <p:tgtEl>
                                          <p:spTgt spid="4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2"/>
                                            </p:cond>
                                          </p:stCondLst>
                                          <p:endCondLst>
                                            <p:cond evt="onStopAudio" delay="0">
                                              <p:tgtEl>
                                                <p:sldTgt/>
                                              </p:tgtEl>
                                            </p:cond>
                                          </p:endCondLst>
                                        </p:cTn>
                                        <p:tgtEl>
                                          <p:sndTgt r:embed="rId4" name="Yanlış.wav"/>
                                        </p:tgtEl>
                                      </p:cMediaNode>
                                    </p:audio>
                                  </p:subTnLst>
                                </p:cTn>
                              </p:par>
                              <p:par>
                                <p:cTn id="86" presetID="2" presetClass="exit" presetSubtype="4" fill="hold" grpId="0" nodeType="withEffect">
                                  <p:stCondLst>
                                    <p:cond delay="0"/>
                                  </p:stCondLst>
                                  <p:childTnLst>
                                    <p:anim calcmode="lin" valueType="num">
                                      <p:cBhvr additive="base">
                                        <p:cTn id="87" dur="500"/>
                                        <p:tgtEl>
                                          <p:spTgt spid="19"/>
                                        </p:tgtEl>
                                        <p:attrNameLst>
                                          <p:attrName>ppt_x</p:attrName>
                                        </p:attrNameLst>
                                      </p:cBhvr>
                                      <p:tavLst>
                                        <p:tav tm="0">
                                          <p:val>
                                            <p:strVal val="ppt_x"/>
                                          </p:val>
                                        </p:tav>
                                        <p:tav tm="100000">
                                          <p:val>
                                            <p:strVal val="ppt_x"/>
                                          </p:val>
                                        </p:tav>
                                      </p:tavLst>
                                    </p:anim>
                                    <p:anim calcmode="lin" valueType="num">
                                      <p:cBhvr additive="base">
                                        <p:cTn id="88" dur="500"/>
                                        <p:tgtEl>
                                          <p:spTgt spid="19"/>
                                        </p:tgtEl>
                                        <p:attrNameLst>
                                          <p:attrName>ppt_y</p:attrName>
                                        </p:attrNameLst>
                                      </p:cBhvr>
                                      <p:tavLst>
                                        <p:tav tm="0">
                                          <p:val>
                                            <p:strVal val="ppt_y"/>
                                          </p:val>
                                        </p:tav>
                                        <p:tav tm="100000">
                                          <p:val>
                                            <p:strVal val="1+ppt_h/2"/>
                                          </p:val>
                                        </p:tav>
                                      </p:tavLst>
                                    </p:anim>
                                    <p:set>
                                      <p:cBhvr>
                                        <p:cTn id="89"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90" restart="whenNotActive" fill="hold" evtFilter="cancelBubble" nodeType="interactiveSeq">
                <p:stCondLst>
                  <p:cond evt="onClick" delay="0">
                    <p:tgtEl>
                      <p:spTgt spid="23"/>
                    </p:tgtEl>
                  </p:cond>
                </p:stCondLst>
                <p:endSync evt="end" delay="0">
                  <p:rtn val="all"/>
                </p:endSync>
                <p:childTnLst>
                  <p:par>
                    <p:cTn id="91" fill="hold">
                      <p:stCondLst>
                        <p:cond delay="0"/>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500" fill="hold"/>
                                        <p:tgtEl>
                                          <p:spTgt spid="50"/>
                                        </p:tgtEl>
                                        <p:attrNameLst>
                                          <p:attrName>ppt_x</p:attrName>
                                        </p:attrNameLst>
                                      </p:cBhvr>
                                      <p:tavLst>
                                        <p:tav tm="0">
                                          <p:val>
                                            <p:strVal val="#ppt_x"/>
                                          </p:val>
                                        </p:tav>
                                        <p:tav tm="100000">
                                          <p:val>
                                            <p:strVal val="#ppt_x"/>
                                          </p:val>
                                        </p:tav>
                                      </p:tavLst>
                                    </p:anim>
                                    <p:anim calcmode="lin" valueType="num">
                                      <p:cBhvr additive="base">
                                        <p:cTn id="96" dur="500" fill="hold"/>
                                        <p:tgtEl>
                                          <p:spTgt spid="5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3"/>
                                            </p:cond>
                                          </p:stCondLst>
                                          <p:endCondLst>
                                            <p:cond evt="onStopAudio" delay="0">
                                              <p:tgtEl>
                                                <p:sldTgt/>
                                              </p:tgtEl>
                                            </p:cond>
                                          </p:endCondLst>
                                        </p:cTn>
                                        <p:tgtEl>
                                          <p:sndTgt r:embed="rId4" name="Yanlış.wav"/>
                                        </p:tgtEl>
                                      </p:cMediaNode>
                                    </p:audio>
                                  </p:subTnLst>
                                </p:cTn>
                              </p:par>
                              <p:par>
                                <p:cTn id="97" presetID="2" presetClass="exit" presetSubtype="4" fill="hold" grpId="0" nodeType="withEffect">
                                  <p:stCondLst>
                                    <p:cond delay="0"/>
                                  </p:stCondLst>
                                  <p:childTnLst>
                                    <p:anim calcmode="lin" valueType="num">
                                      <p:cBhvr additive="base">
                                        <p:cTn id="98" dur="500"/>
                                        <p:tgtEl>
                                          <p:spTgt spid="23"/>
                                        </p:tgtEl>
                                        <p:attrNameLst>
                                          <p:attrName>ppt_x</p:attrName>
                                        </p:attrNameLst>
                                      </p:cBhvr>
                                      <p:tavLst>
                                        <p:tav tm="0">
                                          <p:val>
                                            <p:strVal val="ppt_x"/>
                                          </p:val>
                                        </p:tav>
                                        <p:tav tm="100000">
                                          <p:val>
                                            <p:strVal val="ppt_x"/>
                                          </p:val>
                                        </p:tav>
                                      </p:tavLst>
                                    </p:anim>
                                    <p:anim calcmode="lin" valueType="num">
                                      <p:cBhvr additive="base">
                                        <p:cTn id="99" dur="500"/>
                                        <p:tgtEl>
                                          <p:spTgt spid="23"/>
                                        </p:tgtEl>
                                        <p:attrNameLst>
                                          <p:attrName>ppt_y</p:attrName>
                                        </p:attrNameLst>
                                      </p:cBhvr>
                                      <p:tavLst>
                                        <p:tav tm="0">
                                          <p:val>
                                            <p:strVal val="ppt_y"/>
                                          </p:val>
                                        </p:tav>
                                        <p:tav tm="100000">
                                          <p:val>
                                            <p:strVal val="1+ppt_h/2"/>
                                          </p:val>
                                        </p:tav>
                                      </p:tavLst>
                                    </p:anim>
                                    <p:set>
                                      <p:cBhvr>
                                        <p:cTn id="100"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01" restart="whenNotActive" fill="hold" evtFilter="cancelBubble" nodeType="interactiveSeq">
                <p:stCondLst>
                  <p:cond evt="onClick" delay="0">
                    <p:tgtEl>
                      <p:spTgt spid="26"/>
                    </p:tgtEl>
                  </p:cond>
                </p:stCondLst>
                <p:endSync evt="end" delay="0">
                  <p:rtn val="all"/>
                </p:endSync>
                <p:childTnLst>
                  <p:par>
                    <p:cTn id="102" fill="hold">
                      <p:stCondLst>
                        <p:cond delay="0"/>
                      </p:stCondLst>
                      <p:childTnLst>
                        <p:par>
                          <p:cTn id="103" fill="hold">
                            <p:stCondLst>
                              <p:cond delay="0"/>
                            </p:stCondLst>
                            <p:childTnLst>
                              <p:par>
                                <p:cTn id="104" presetID="2" presetClass="entr" presetSubtype="4" fill="hold" grpId="0" nodeType="clickEffect">
                                  <p:stCondLst>
                                    <p:cond delay="0"/>
                                  </p:stCondLst>
                                  <p:childTnLst>
                                    <p:set>
                                      <p:cBhvr>
                                        <p:cTn id="105" dur="1" fill="hold">
                                          <p:stCondLst>
                                            <p:cond delay="0"/>
                                          </p:stCondLst>
                                        </p:cTn>
                                        <p:tgtEl>
                                          <p:spTgt spid="51"/>
                                        </p:tgtEl>
                                        <p:attrNameLst>
                                          <p:attrName>style.visibility</p:attrName>
                                        </p:attrNameLst>
                                      </p:cBhvr>
                                      <p:to>
                                        <p:strVal val="visible"/>
                                      </p:to>
                                    </p:set>
                                    <p:anim calcmode="lin" valueType="num">
                                      <p:cBhvr additive="base">
                                        <p:cTn id="106" dur="500" fill="hold"/>
                                        <p:tgtEl>
                                          <p:spTgt spid="51"/>
                                        </p:tgtEl>
                                        <p:attrNameLst>
                                          <p:attrName>ppt_x</p:attrName>
                                        </p:attrNameLst>
                                      </p:cBhvr>
                                      <p:tavLst>
                                        <p:tav tm="0">
                                          <p:val>
                                            <p:strVal val="#ppt_x"/>
                                          </p:val>
                                        </p:tav>
                                        <p:tav tm="100000">
                                          <p:val>
                                            <p:strVal val="#ppt_x"/>
                                          </p:val>
                                        </p:tav>
                                      </p:tavLst>
                                    </p:anim>
                                    <p:anim calcmode="lin" valueType="num">
                                      <p:cBhvr additive="base">
                                        <p:cTn id="107" dur="500" fill="hold"/>
                                        <p:tgtEl>
                                          <p:spTgt spid="5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4"/>
                                            </p:cond>
                                          </p:stCondLst>
                                          <p:endCondLst>
                                            <p:cond evt="onStopAudio" delay="0">
                                              <p:tgtEl>
                                                <p:sldTgt/>
                                              </p:tgtEl>
                                            </p:cond>
                                          </p:endCondLst>
                                        </p:cTn>
                                        <p:tgtEl>
                                          <p:sndTgt r:embed="rId4" name="Yanlış.wav"/>
                                        </p:tgtEl>
                                      </p:cMediaNode>
                                    </p:audio>
                                  </p:subTnLst>
                                </p:cTn>
                              </p:par>
                              <p:par>
                                <p:cTn id="108" presetID="2" presetClass="exit" presetSubtype="4" fill="hold" grpId="0" nodeType="withEffect">
                                  <p:stCondLst>
                                    <p:cond delay="0"/>
                                  </p:stCondLst>
                                  <p:childTnLst>
                                    <p:anim calcmode="lin" valueType="num">
                                      <p:cBhvr additive="base">
                                        <p:cTn id="109" dur="500"/>
                                        <p:tgtEl>
                                          <p:spTgt spid="26"/>
                                        </p:tgtEl>
                                        <p:attrNameLst>
                                          <p:attrName>ppt_x</p:attrName>
                                        </p:attrNameLst>
                                      </p:cBhvr>
                                      <p:tavLst>
                                        <p:tav tm="0">
                                          <p:val>
                                            <p:strVal val="ppt_x"/>
                                          </p:val>
                                        </p:tav>
                                        <p:tav tm="100000">
                                          <p:val>
                                            <p:strVal val="ppt_x"/>
                                          </p:val>
                                        </p:tav>
                                      </p:tavLst>
                                    </p:anim>
                                    <p:anim calcmode="lin" valueType="num">
                                      <p:cBhvr additive="base">
                                        <p:cTn id="110" dur="500"/>
                                        <p:tgtEl>
                                          <p:spTgt spid="26"/>
                                        </p:tgtEl>
                                        <p:attrNameLst>
                                          <p:attrName>ppt_y</p:attrName>
                                        </p:attrNameLst>
                                      </p:cBhvr>
                                      <p:tavLst>
                                        <p:tav tm="0">
                                          <p:val>
                                            <p:strVal val="ppt_y"/>
                                          </p:val>
                                        </p:tav>
                                        <p:tav tm="100000">
                                          <p:val>
                                            <p:strVal val="1+ppt_h/2"/>
                                          </p:val>
                                        </p:tav>
                                      </p:tavLst>
                                    </p:anim>
                                    <p:set>
                                      <p:cBhvr>
                                        <p:cTn id="111"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2" grpId="0" animBg="1"/>
      <p:bldP spid="18" grpId="0" animBg="1"/>
      <p:bldP spid="19" grpId="0" animBg="1"/>
      <p:bldP spid="20" grpId="0" animBg="1"/>
      <p:bldP spid="21" grpId="0" animBg="1"/>
      <p:bldP spid="22" grpId="0" animBg="1"/>
      <p:bldP spid="23" grpId="0" animBg="1"/>
      <p:bldP spid="24" grpId="0" animBg="1"/>
      <p:bldP spid="25" grpId="0" animBg="1"/>
      <p:bldP spid="26"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ağa Bükülü Ok 7"/>
          <p:cNvSpPr/>
          <p:nvPr/>
        </p:nvSpPr>
        <p:spPr>
          <a:xfrm rot="16787303">
            <a:off x="6896416" y="3972366"/>
            <a:ext cx="1660689" cy="3738684"/>
          </a:xfrm>
          <a:prstGeom prst="curved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tr-TR">
              <a:solidFill>
                <a:schemeClr val="tx1"/>
              </a:solidFill>
            </a:endParaRPr>
          </a:p>
        </p:txBody>
      </p:sp>
      <p:sp>
        <p:nvSpPr>
          <p:cNvPr id="2" name="Unvan 1"/>
          <p:cNvSpPr>
            <a:spLocks noGrp="1"/>
          </p:cNvSpPr>
          <p:nvPr>
            <p:ph type="title"/>
          </p:nvPr>
        </p:nvSpPr>
        <p:spPr>
          <a:xfrm>
            <a:off x="193964" y="177383"/>
            <a:ext cx="11845636" cy="969817"/>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tr-TR" sz="6600" dirty="0" smtClean="0"/>
              <a:t>6.2.1. Namaz İbadeti ve Önemi</a:t>
            </a:r>
            <a:endParaRPr lang="tr-TR" sz="8000" dirty="0"/>
          </a:p>
        </p:txBody>
      </p:sp>
      <p:sp>
        <p:nvSpPr>
          <p:cNvPr id="3" name="İçerik Yer Tutucusu 2"/>
          <p:cNvSpPr>
            <a:spLocks noGrp="1"/>
          </p:cNvSpPr>
          <p:nvPr>
            <p:ph idx="1"/>
          </p:nvPr>
        </p:nvSpPr>
        <p:spPr>
          <a:xfrm>
            <a:off x="7811983" y="2244854"/>
            <a:ext cx="4211782" cy="2812055"/>
          </a:xfrm>
        </p:spPr>
        <p:style>
          <a:lnRef idx="1">
            <a:schemeClr val="accent4"/>
          </a:lnRef>
          <a:fillRef idx="2">
            <a:schemeClr val="accent4"/>
          </a:fillRef>
          <a:effectRef idx="1">
            <a:schemeClr val="accent4"/>
          </a:effectRef>
          <a:fontRef idx="minor">
            <a:schemeClr val="dk1"/>
          </a:fontRef>
        </p:style>
        <p:txBody>
          <a:bodyPr>
            <a:noAutofit/>
          </a:bodyPr>
          <a:lstStyle/>
          <a:p>
            <a:pPr marL="0" indent="0" algn="ctr">
              <a:buNone/>
            </a:pPr>
            <a:r>
              <a:rPr lang="tr-TR" sz="4400" dirty="0" smtClean="0"/>
              <a:t>Verilen resimler namazla ilgili sizlere neleri hatırlatmaktadır?</a:t>
            </a:r>
            <a:endParaRPr lang="tr-TR" sz="4400" dirty="0"/>
          </a:p>
        </p:txBody>
      </p:sp>
      <p:sp>
        <p:nvSpPr>
          <p:cNvPr id="4" name="Dikdörtgen 3"/>
          <p:cNvSpPr/>
          <p:nvPr/>
        </p:nvSpPr>
        <p:spPr>
          <a:xfrm>
            <a:off x="193964" y="1354861"/>
            <a:ext cx="11845636" cy="58477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tr-TR" sz="3200" b="1" u="sng" dirty="0" smtClean="0"/>
              <a:t>Kazanım</a:t>
            </a:r>
            <a:r>
              <a:rPr lang="tr-TR" sz="3200" b="1" dirty="0" smtClean="0"/>
              <a:t>:</a:t>
            </a:r>
            <a:r>
              <a:rPr lang="tr-TR" sz="2800" b="1" dirty="0" smtClean="0"/>
              <a:t> </a:t>
            </a:r>
            <a:r>
              <a:rPr lang="tr-TR" sz="2800" b="1" dirty="0" smtClean="0"/>
              <a:t>  </a:t>
            </a:r>
            <a:r>
              <a:rPr lang="tr-TR" sz="2400" b="1" dirty="0" smtClean="0"/>
              <a:t>İslam’da </a:t>
            </a:r>
            <a:r>
              <a:rPr lang="tr-TR" sz="2400" b="1" dirty="0"/>
              <a:t>namaz ibadetinin önemini, ayet ve hadislerden örneklerle açıklar</a:t>
            </a:r>
            <a:r>
              <a:rPr lang="tr-TR" sz="2000" dirty="0"/>
              <a:t>.</a:t>
            </a:r>
            <a:endParaRPr lang="tr-TR" sz="3200" dirty="0"/>
          </a:p>
        </p:txBody>
      </p:sp>
      <p:pic>
        <p:nvPicPr>
          <p:cNvPr id="5" name="Resim 4"/>
          <p:cNvPicPr>
            <a:picLocks noChangeAspect="1"/>
          </p:cNvPicPr>
          <p:nvPr/>
        </p:nvPicPr>
        <p:blipFill rotWithShape="1">
          <a:blip r:embed="rId2"/>
          <a:srcRect l="32000" t="14807" r="29819"/>
          <a:stretch/>
        </p:blipFill>
        <p:spPr>
          <a:xfrm>
            <a:off x="5003973" y="2147297"/>
            <a:ext cx="2642765" cy="3243157"/>
          </a:xfrm>
          <a:prstGeom prst="rect">
            <a:avLst/>
          </a:prstGeom>
        </p:spPr>
      </p:pic>
      <p:pic>
        <p:nvPicPr>
          <p:cNvPr id="19" name="Resim 18"/>
          <p:cNvPicPr>
            <a:picLocks noChangeAspect="1"/>
          </p:cNvPicPr>
          <p:nvPr/>
        </p:nvPicPr>
        <p:blipFill>
          <a:blip r:embed="rId3"/>
          <a:stretch>
            <a:fillRect/>
          </a:stretch>
        </p:blipFill>
        <p:spPr>
          <a:xfrm>
            <a:off x="2033932" y="2024516"/>
            <a:ext cx="2804796" cy="2294833"/>
          </a:xfrm>
          <a:prstGeom prst="rect">
            <a:avLst/>
          </a:prstGeom>
        </p:spPr>
      </p:pic>
      <p:pic>
        <p:nvPicPr>
          <p:cNvPr id="2050" name="Picture 2" descr="RÃ¼k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477" y="3367624"/>
            <a:ext cx="3550585" cy="3018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amazda Secd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3932" y="4400427"/>
            <a:ext cx="4443983" cy="2088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963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bg/>
                                          </p:spTgt>
                                        </p:tgtEl>
                                        <p:attrNameLst>
                                          <p:attrName>style.visibility</p:attrName>
                                        </p:attrNameLst>
                                      </p:cBhvr>
                                      <p:to>
                                        <p:strVal val="visible"/>
                                      </p:to>
                                    </p:set>
                                    <p:anim calcmode="lin" valueType="num">
                                      <p:cBhvr additive="base">
                                        <p:cTn id="2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28" dur="500" fill="hold"/>
                                        <p:tgtEl>
                                          <p:spTgt spid="3">
                                            <p:bg/>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additive="base">
                                        <p:cTn id="3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2052"/>
                                        </p:tgtEl>
                                        <p:attrNameLst>
                                          <p:attrName>style.visibility</p:attrName>
                                        </p:attrNameLst>
                                      </p:cBhvr>
                                      <p:to>
                                        <p:strVal val="visible"/>
                                      </p:to>
                                    </p:set>
                                    <p:anim calcmode="lin" valueType="num">
                                      <p:cBhvr>
                                        <p:cTn id="37" dur="500" fill="hold"/>
                                        <p:tgtEl>
                                          <p:spTgt spid="2052"/>
                                        </p:tgtEl>
                                        <p:attrNameLst>
                                          <p:attrName>ppt_w</p:attrName>
                                        </p:attrNameLst>
                                      </p:cBhvr>
                                      <p:tavLst>
                                        <p:tav tm="0">
                                          <p:val>
                                            <p:fltVal val="0"/>
                                          </p:val>
                                        </p:tav>
                                        <p:tav tm="100000">
                                          <p:val>
                                            <p:strVal val="#ppt_w"/>
                                          </p:val>
                                        </p:tav>
                                      </p:tavLst>
                                    </p:anim>
                                    <p:anim calcmode="lin" valueType="num">
                                      <p:cBhvr>
                                        <p:cTn id="38" dur="500" fill="hold"/>
                                        <p:tgtEl>
                                          <p:spTgt spid="2052"/>
                                        </p:tgtEl>
                                        <p:attrNameLst>
                                          <p:attrName>ppt_h</p:attrName>
                                        </p:attrNameLst>
                                      </p:cBhvr>
                                      <p:tavLst>
                                        <p:tav tm="0">
                                          <p:val>
                                            <p:fltVal val="0"/>
                                          </p:val>
                                        </p:tav>
                                        <p:tav tm="100000">
                                          <p:val>
                                            <p:strVal val="#ppt_h"/>
                                          </p:val>
                                        </p:tav>
                                      </p:tavLst>
                                    </p:anim>
                                    <p:animEffect transition="in" filter="fade">
                                      <p:cBhvr>
                                        <p:cTn id="39" dur="500"/>
                                        <p:tgtEl>
                                          <p:spTgt spid="2052"/>
                                        </p:tgtEl>
                                      </p:cBhvr>
                                    </p:animEffect>
                                  </p:childTnLst>
                                </p:cTn>
                              </p:par>
                              <p:par>
                                <p:cTn id="40" presetID="53" presetClass="entr" presetSubtype="16"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nodeType="withEffect">
                                  <p:stCondLst>
                                    <p:cond delay="0"/>
                                  </p:stCondLst>
                                  <p:childTnLst>
                                    <p:set>
                                      <p:cBhvr>
                                        <p:cTn id="46" dur="1" fill="hold">
                                          <p:stCondLst>
                                            <p:cond delay="0"/>
                                          </p:stCondLst>
                                        </p:cTn>
                                        <p:tgtEl>
                                          <p:spTgt spid="2050"/>
                                        </p:tgtEl>
                                        <p:attrNameLst>
                                          <p:attrName>style.visibility</p:attrName>
                                        </p:attrNameLst>
                                      </p:cBhvr>
                                      <p:to>
                                        <p:strVal val="visible"/>
                                      </p:to>
                                    </p:set>
                                    <p:anim calcmode="lin" valueType="num">
                                      <p:cBhvr>
                                        <p:cTn id="47" dur="500" fill="hold"/>
                                        <p:tgtEl>
                                          <p:spTgt spid="2050"/>
                                        </p:tgtEl>
                                        <p:attrNameLst>
                                          <p:attrName>ppt_w</p:attrName>
                                        </p:attrNameLst>
                                      </p:cBhvr>
                                      <p:tavLst>
                                        <p:tav tm="0">
                                          <p:val>
                                            <p:fltVal val="0"/>
                                          </p:val>
                                        </p:tav>
                                        <p:tav tm="100000">
                                          <p:val>
                                            <p:strVal val="#ppt_w"/>
                                          </p:val>
                                        </p:tav>
                                      </p:tavLst>
                                    </p:anim>
                                    <p:anim calcmode="lin" valueType="num">
                                      <p:cBhvr>
                                        <p:cTn id="48" dur="500" fill="hold"/>
                                        <p:tgtEl>
                                          <p:spTgt spid="2050"/>
                                        </p:tgtEl>
                                        <p:attrNameLst>
                                          <p:attrName>ppt_h</p:attrName>
                                        </p:attrNameLst>
                                      </p:cBhvr>
                                      <p:tavLst>
                                        <p:tav tm="0">
                                          <p:val>
                                            <p:fltVal val="0"/>
                                          </p:val>
                                        </p:tav>
                                        <p:tav tm="100000">
                                          <p:val>
                                            <p:strVal val="#ppt_h"/>
                                          </p:val>
                                        </p:tav>
                                      </p:tavLst>
                                    </p:anim>
                                    <p:animEffect transition="in" filter="fade">
                                      <p:cBhvr>
                                        <p:cTn id="4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3" grpId="0" uiExpand="1" build="p"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7714" y="174172"/>
            <a:ext cx="8911771" cy="928914"/>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tr-TR" sz="3600" dirty="0" smtClean="0"/>
              <a:t>Aşağıda namazla ilgili bazı cümleler karışık olarak verilmiştir. Cümleleri uygun bir şekilde düzeltin</a:t>
            </a:r>
            <a:endParaRPr lang="tr-TR" sz="3600" dirty="0"/>
          </a:p>
        </p:txBody>
      </p:sp>
      <p:sp>
        <p:nvSpPr>
          <p:cNvPr id="4" name="Dikdörtgen 3"/>
          <p:cNvSpPr/>
          <p:nvPr/>
        </p:nvSpPr>
        <p:spPr>
          <a:xfrm>
            <a:off x="217714" y="1916924"/>
            <a:ext cx="8911771" cy="56605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tr-TR" sz="3200" dirty="0" smtClean="0"/>
              <a:t>«Namaz dinin direğidir.»</a:t>
            </a:r>
            <a:endParaRPr lang="tr-TR" sz="3200" dirty="0"/>
          </a:p>
        </p:txBody>
      </p:sp>
      <p:sp>
        <p:nvSpPr>
          <p:cNvPr id="5" name="Dikdörtgen 4"/>
          <p:cNvSpPr/>
          <p:nvPr/>
        </p:nvSpPr>
        <p:spPr>
          <a:xfrm>
            <a:off x="217714" y="1245119"/>
            <a:ext cx="8911771" cy="52977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tr-TR" sz="3600" dirty="0" smtClean="0"/>
              <a:t>1. dinin/direğidir/</a:t>
            </a:r>
            <a:r>
              <a:rPr lang="tr-TR" sz="3600" dirty="0" smtClean="0"/>
              <a:t>Namaz</a:t>
            </a:r>
            <a:endParaRPr lang="tr-TR" sz="3600" dirty="0"/>
          </a:p>
        </p:txBody>
      </p:sp>
      <p:sp>
        <p:nvSpPr>
          <p:cNvPr id="6" name="Dikdörtgen 5"/>
          <p:cNvSpPr/>
          <p:nvPr/>
        </p:nvSpPr>
        <p:spPr>
          <a:xfrm>
            <a:off x="217714" y="3296819"/>
            <a:ext cx="8911771" cy="56605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tr-TR" sz="4000" dirty="0"/>
              <a:t>Namaz, imanın bir göstergesidir.</a:t>
            </a:r>
            <a:endParaRPr lang="tr-TR" sz="6000" dirty="0"/>
          </a:p>
        </p:txBody>
      </p:sp>
      <p:sp>
        <p:nvSpPr>
          <p:cNvPr id="7" name="Dikdörtgen 6"/>
          <p:cNvSpPr/>
          <p:nvPr/>
        </p:nvSpPr>
        <p:spPr>
          <a:xfrm>
            <a:off x="217714" y="2625014"/>
            <a:ext cx="8911771" cy="52977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tr-TR" sz="4000" dirty="0" smtClean="0"/>
              <a:t>2. İmanın/n</a:t>
            </a:r>
            <a:r>
              <a:rPr lang="tr-TR" sz="4000" dirty="0" smtClean="0"/>
              <a:t>amaz,</a:t>
            </a:r>
            <a:r>
              <a:rPr lang="tr-TR" sz="4000" dirty="0"/>
              <a:t>/</a:t>
            </a:r>
            <a:r>
              <a:rPr lang="tr-TR" sz="4000" dirty="0" smtClean="0"/>
              <a:t>göstergesidir/</a:t>
            </a:r>
            <a:r>
              <a:rPr lang="tr-TR" sz="4000" dirty="0" smtClean="0"/>
              <a:t>bir</a:t>
            </a:r>
            <a:endParaRPr lang="tr-TR" sz="4000" dirty="0"/>
          </a:p>
        </p:txBody>
      </p:sp>
      <p:sp>
        <p:nvSpPr>
          <p:cNvPr id="8" name="Dikdörtgen 7"/>
          <p:cNvSpPr/>
          <p:nvPr/>
        </p:nvSpPr>
        <p:spPr>
          <a:xfrm>
            <a:off x="217714" y="4676714"/>
            <a:ext cx="8911771" cy="56605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tr-TR" sz="3600" dirty="0"/>
              <a:t>“Secde; kulun </a:t>
            </a:r>
            <a:r>
              <a:rPr lang="tr-TR" sz="3600" dirty="0" err="1"/>
              <a:t>Rabb’ine</a:t>
            </a:r>
            <a:r>
              <a:rPr lang="tr-TR" sz="3600" dirty="0"/>
              <a:t> en yakın olduğu andır.”</a:t>
            </a:r>
            <a:endParaRPr lang="tr-TR" sz="5400" dirty="0"/>
          </a:p>
        </p:txBody>
      </p:sp>
      <p:sp>
        <p:nvSpPr>
          <p:cNvPr id="9" name="Dikdörtgen 8"/>
          <p:cNvSpPr/>
          <p:nvPr/>
        </p:nvSpPr>
        <p:spPr>
          <a:xfrm>
            <a:off x="217714" y="4004909"/>
            <a:ext cx="8911771" cy="52977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tr-TR" sz="3200" dirty="0" smtClean="0"/>
              <a:t>3. </a:t>
            </a:r>
            <a:r>
              <a:rPr lang="tr-TR" sz="3200" dirty="0" err="1" smtClean="0"/>
              <a:t>Rabb’ine</a:t>
            </a:r>
            <a:r>
              <a:rPr lang="tr-TR" sz="3200" dirty="0" smtClean="0"/>
              <a:t>/andır/kulun/s</a:t>
            </a:r>
            <a:r>
              <a:rPr lang="tr-TR" sz="3200" dirty="0" smtClean="0"/>
              <a:t>ecde;/en/</a:t>
            </a:r>
            <a:r>
              <a:rPr lang="tr-TR" sz="3200" dirty="0" smtClean="0"/>
              <a:t>olduğu/</a:t>
            </a:r>
            <a:r>
              <a:rPr lang="tr-TR" sz="3200" dirty="0" smtClean="0"/>
              <a:t>yakın</a:t>
            </a:r>
            <a:endParaRPr lang="tr-TR" sz="3200" dirty="0"/>
          </a:p>
        </p:txBody>
      </p:sp>
      <p:sp>
        <p:nvSpPr>
          <p:cNvPr id="10" name="Dikdörtgen 9"/>
          <p:cNvSpPr/>
          <p:nvPr/>
        </p:nvSpPr>
        <p:spPr>
          <a:xfrm>
            <a:off x="217714" y="6056609"/>
            <a:ext cx="8911771" cy="56605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tr-TR" sz="3600" dirty="0" smtClean="0"/>
              <a:t>Namaz, insanı kötülerden uzak </a:t>
            </a:r>
            <a:r>
              <a:rPr lang="tr-TR" sz="3600" dirty="0"/>
              <a:t>tutar.</a:t>
            </a:r>
            <a:endParaRPr lang="tr-TR" sz="5400" dirty="0"/>
          </a:p>
        </p:txBody>
      </p:sp>
      <p:sp>
        <p:nvSpPr>
          <p:cNvPr id="11" name="Dikdörtgen 10"/>
          <p:cNvSpPr/>
          <p:nvPr/>
        </p:nvSpPr>
        <p:spPr>
          <a:xfrm>
            <a:off x="217714" y="5384804"/>
            <a:ext cx="8911771" cy="52977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tr-TR" sz="3600" dirty="0" smtClean="0"/>
              <a:t>4. insanı/namaz/</a:t>
            </a:r>
            <a:r>
              <a:rPr lang="tr-TR" sz="3600" dirty="0" smtClean="0"/>
              <a:t>tutar/uzak/</a:t>
            </a:r>
            <a:r>
              <a:rPr lang="tr-TR" sz="3600" dirty="0" smtClean="0"/>
              <a:t>kötülüklerden/</a:t>
            </a:r>
            <a:endParaRPr lang="tr-TR" sz="3600" dirty="0"/>
          </a:p>
        </p:txBody>
      </p:sp>
      <p:pic>
        <p:nvPicPr>
          <p:cNvPr id="13" name="Resim 12"/>
          <p:cNvPicPr>
            <a:picLocks noChangeAspect="1"/>
          </p:cNvPicPr>
          <p:nvPr/>
        </p:nvPicPr>
        <p:blipFill rotWithShape="1">
          <a:blip r:embed="rId3"/>
          <a:srcRect l="6260" r="5980" b="14912"/>
          <a:stretch/>
        </p:blipFill>
        <p:spPr>
          <a:xfrm>
            <a:off x="9187540" y="328063"/>
            <a:ext cx="2888343" cy="2561837"/>
          </a:xfrm>
          <a:prstGeom prst="rect">
            <a:avLst/>
          </a:prstGeom>
        </p:spPr>
      </p:pic>
      <p:pic>
        <p:nvPicPr>
          <p:cNvPr id="5122" name="Picture 2" descr="Ä°lgili resim"/>
          <p:cNvPicPr>
            <a:picLocks noChangeAspect="1" noChangeArrowheads="1"/>
          </p:cNvPicPr>
          <p:nvPr/>
        </p:nvPicPr>
        <p:blipFill rotWithShape="1">
          <a:blip r:embed="rId4">
            <a:extLst>
              <a:ext uri="{28A0092B-C50C-407E-A947-70E740481C1C}">
                <a14:useLocalDpi xmlns:a14="http://schemas.microsoft.com/office/drawing/2010/main" val="0"/>
              </a:ext>
            </a:extLst>
          </a:blip>
          <a:srcRect l="52467" t="16014" r="4170" b="2547"/>
          <a:stretch/>
        </p:blipFill>
        <p:spPr bwMode="auto">
          <a:xfrm>
            <a:off x="9318168" y="3101913"/>
            <a:ext cx="2627086" cy="3715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7369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doğru.wav"/>
                                        </p:tgtEl>
                                      </p:cMediaNode>
                                    </p:audio>
                                  </p:sub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7"/>
                    </p:tgtEl>
                  </p:cond>
                </p:stCondLst>
                <p:endSync evt="end" delay="0">
                  <p:rtn val="all"/>
                </p:endSync>
                <p:childTnLst>
                  <p:par>
                    <p:cTn id="10" fill="hold">
                      <p:stCondLst>
                        <p:cond delay="0"/>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doğru.wav"/>
                                        </p:tgtEl>
                                      </p:cMediaNode>
                                    </p:audio>
                                  </p:subTnLst>
                                </p:cTn>
                              </p:par>
                            </p:childTnLst>
                          </p:cTn>
                        </p:par>
                      </p:childTnLst>
                    </p:cTn>
                  </p:par>
                </p:childTnLst>
              </p:cTn>
              <p:nextCondLst>
                <p:cond evt="onClick" delay="0">
                  <p:tgtEl>
                    <p:spTgt spid="7"/>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0-#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doğru.wav"/>
                                        </p:tgtEl>
                                      </p:cMediaNode>
                                    </p:audio>
                                  </p:subTnLst>
                                </p:cTn>
                              </p:par>
                            </p:childTnLst>
                          </p:cTn>
                        </p:par>
                      </p:childTnLst>
                    </p:cTn>
                  </p:par>
                </p:childTnLst>
              </p:cTn>
              <p:nextCondLst>
                <p:cond evt="onClick" delay="0">
                  <p:tgtEl>
                    <p:spTgt spid="11"/>
                  </p:tgtEl>
                </p:cond>
              </p:nextCondLst>
            </p:seq>
            <p:seq concurrent="1" nextAc="seek">
              <p:cTn id="23" restart="whenNotActive" fill="hold" evtFilter="cancelBubble" nodeType="interactiveSeq">
                <p:stCondLst>
                  <p:cond evt="onClick" delay="0">
                    <p:tgtEl>
                      <p:spTgt spid="9"/>
                    </p:tgtEl>
                  </p:cond>
                </p:stCondLst>
                <p:endSync evt="end" delay="0">
                  <p:rtn val="all"/>
                </p:endSync>
                <p:childTnLst>
                  <p:par>
                    <p:cTn id="24" fill="hold">
                      <p:stCondLst>
                        <p:cond delay="0"/>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0-#ppt_w/2"/>
                                          </p:val>
                                        </p:tav>
                                        <p:tav tm="100000">
                                          <p:val>
                                            <p:strVal val="#ppt_x"/>
                                          </p:val>
                                        </p:tav>
                                      </p:tavLst>
                                    </p:anim>
                                    <p:anim calcmode="lin" valueType="num">
                                      <p:cBhvr additive="base">
                                        <p:cTn id="29" dur="500" fill="hold"/>
                                        <p:tgtEl>
                                          <p:spTgt spid="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2" name="doğru.wav"/>
                                        </p:tgtEl>
                                      </p:cMediaNode>
                                    </p:audio>
                                  </p:subTnLst>
                                </p:cTn>
                              </p:par>
                            </p:childTnLst>
                          </p:cTn>
                        </p:par>
                      </p:childTnLst>
                    </p:cTn>
                  </p:par>
                </p:childTnLst>
              </p:cTn>
              <p:nextCondLst>
                <p:cond evt="onClick" delay="0">
                  <p:tgtEl>
                    <p:spTgt spid="9"/>
                  </p:tgtEl>
                </p:cond>
              </p:nextCondLst>
            </p:seq>
          </p:childTnLst>
        </p:cTn>
      </p:par>
    </p:tnLst>
    <p:bldLst>
      <p:bldP spid="4" grpId="0" animBg="1"/>
      <p:bldP spid="6" grpId="0" animBg="1"/>
      <p:bldP spid="8"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p:cNvSpPr txBox="1">
            <a:spLocks/>
          </p:cNvSpPr>
          <p:nvPr/>
        </p:nvSpPr>
        <p:spPr>
          <a:xfrm>
            <a:off x="1397726" y="1558944"/>
            <a:ext cx="6730273" cy="848115"/>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algn="ctr" defTabSz="914400" rtl="0" eaLnBrk="1" latinLnBrk="0" hangingPunct="1">
              <a:lnSpc>
                <a:spcPct val="90000"/>
              </a:lnSpc>
              <a:spcBef>
                <a:spcPct val="0"/>
              </a:spcBef>
              <a:buNone/>
              <a:defRPr sz="6000" b="0" i="0" u="none"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lvl="1"/>
            <a:r>
              <a:rPr lang="tr-TR" sz="4000" dirty="0" smtClean="0"/>
              <a:t>Namaz müminin__________</a:t>
            </a:r>
            <a:endParaRPr lang="tr-TR" sz="4000" dirty="0"/>
          </a:p>
        </p:txBody>
      </p:sp>
      <p:sp>
        <p:nvSpPr>
          <p:cNvPr id="6" name="Yuvarlatılmış Dikdörtgen 5"/>
          <p:cNvSpPr/>
          <p:nvPr/>
        </p:nvSpPr>
        <p:spPr>
          <a:xfrm>
            <a:off x="8128000" y="1558945"/>
            <a:ext cx="3455524" cy="89670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4400" dirty="0" smtClean="0"/>
              <a:t>miracıdır</a:t>
            </a:r>
            <a:endParaRPr lang="tr-TR" sz="4400" dirty="0"/>
          </a:p>
        </p:txBody>
      </p:sp>
      <p:pic>
        <p:nvPicPr>
          <p:cNvPr id="7" name="Picture 2" descr="gÃ¶z ikonu ile ilgili gÃ¶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61" y="1378604"/>
            <a:ext cx="1773327" cy="1190865"/>
          </a:xfrm>
          <a:prstGeom prst="rect">
            <a:avLst/>
          </a:prstGeom>
          <a:noFill/>
          <a:extLst>
            <a:ext uri="{909E8E84-426E-40DD-AFC4-6F175D3DCCD1}">
              <a14:hiddenFill xmlns:a14="http://schemas.microsoft.com/office/drawing/2010/main">
                <a:solidFill>
                  <a:srgbClr val="FFFFFF"/>
                </a:solidFill>
              </a14:hiddenFill>
            </a:ext>
          </a:extLst>
        </p:spPr>
      </p:pic>
      <p:sp>
        <p:nvSpPr>
          <p:cNvPr id="8" name="Unvan 1"/>
          <p:cNvSpPr txBox="1">
            <a:spLocks/>
          </p:cNvSpPr>
          <p:nvPr/>
        </p:nvSpPr>
        <p:spPr>
          <a:xfrm>
            <a:off x="1286609" y="2891001"/>
            <a:ext cx="6841390" cy="911516"/>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algn="ctr" defTabSz="914400" rtl="0" eaLnBrk="1" latinLnBrk="0" hangingPunct="1">
              <a:lnSpc>
                <a:spcPct val="90000"/>
              </a:lnSpc>
              <a:spcBef>
                <a:spcPct val="0"/>
              </a:spcBef>
              <a:buNone/>
              <a:defRPr sz="6000" b="0" i="0" u="none"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lvl="1"/>
            <a:r>
              <a:rPr lang="tr-TR" sz="4400" dirty="0" smtClean="0"/>
              <a:t>Namaz Allah’ın _________</a:t>
            </a:r>
            <a:endParaRPr lang="tr-TR" sz="4400" dirty="0"/>
          </a:p>
        </p:txBody>
      </p:sp>
      <p:sp>
        <p:nvSpPr>
          <p:cNvPr id="9" name="Yuvarlatılmış Dikdörtgen 8"/>
          <p:cNvSpPr/>
          <p:nvPr/>
        </p:nvSpPr>
        <p:spPr>
          <a:xfrm>
            <a:off x="8040914" y="2860850"/>
            <a:ext cx="3542609" cy="94166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4400" dirty="0"/>
              <a:t>e</a:t>
            </a:r>
            <a:r>
              <a:rPr lang="tr-TR" sz="4400" dirty="0" smtClean="0"/>
              <a:t>mridir.</a:t>
            </a:r>
            <a:endParaRPr lang="tr-TR" sz="4400" dirty="0"/>
          </a:p>
        </p:txBody>
      </p:sp>
      <p:pic>
        <p:nvPicPr>
          <p:cNvPr id="10" name="Picture 2" descr="gÃ¶z ikonu ile ilgili gÃ¶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61" y="2728591"/>
            <a:ext cx="1791496" cy="1256825"/>
          </a:xfrm>
          <a:prstGeom prst="rect">
            <a:avLst/>
          </a:prstGeom>
          <a:noFill/>
          <a:extLst>
            <a:ext uri="{909E8E84-426E-40DD-AFC4-6F175D3DCCD1}">
              <a14:hiddenFill xmlns:a14="http://schemas.microsoft.com/office/drawing/2010/main">
                <a:solidFill>
                  <a:srgbClr val="FFFFFF"/>
                </a:solidFill>
              </a14:hiddenFill>
            </a:ext>
          </a:extLst>
        </p:spPr>
      </p:pic>
      <p:sp>
        <p:nvSpPr>
          <p:cNvPr id="11" name="Unvan 1"/>
          <p:cNvSpPr txBox="1">
            <a:spLocks/>
          </p:cNvSpPr>
          <p:nvPr/>
        </p:nvSpPr>
        <p:spPr>
          <a:xfrm>
            <a:off x="1301124" y="4316944"/>
            <a:ext cx="6826875" cy="848115"/>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algn="ctr" defTabSz="914400" rtl="0" eaLnBrk="1" latinLnBrk="0" hangingPunct="1">
              <a:lnSpc>
                <a:spcPct val="90000"/>
              </a:lnSpc>
              <a:spcBef>
                <a:spcPct val="0"/>
              </a:spcBef>
              <a:buNone/>
              <a:defRPr sz="6000" b="0" i="0" u="none"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lvl="1" algn="just"/>
            <a:r>
              <a:rPr lang="tr-TR" sz="3200" dirty="0" smtClean="0"/>
              <a:t>Namaz kelimesinin Kur’an’da karşılığı</a:t>
            </a:r>
            <a:endParaRPr lang="tr-TR" sz="3200" dirty="0"/>
          </a:p>
        </p:txBody>
      </p:sp>
      <p:pic>
        <p:nvPicPr>
          <p:cNvPr id="12" name="Picture 2" descr="gÃ¶z ikonu ile ilgili gÃ¶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27" y="4162929"/>
            <a:ext cx="1619852" cy="1069988"/>
          </a:xfrm>
          <a:prstGeom prst="rect">
            <a:avLst/>
          </a:prstGeom>
          <a:noFill/>
          <a:extLst>
            <a:ext uri="{909E8E84-426E-40DD-AFC4-6F175D3DCCD1}">
              <a14:hiddenFill xmlns:a14="http://schemas.microsoft.com/office/drawing/2010/main">
                <a:solidFill>
                  <a:srgbClr val="FFFFFF"/>
                </a:solidFill>
              </a14:hiddenFill>
            </a:ext>
          </a:extLst>
        </p:spPr>
      </p:pic>
      <p:sp>
        <p:nvSpPr>
          <p:cNvPr id="13" name="Yuvarlatılmış Dikdörtgen 12"/>
          <p:cNvSpPr/>
          <p:nvPr/>
        </p:nvSpPr>
        <p:spPr>
          <a:xfrm>
            <a:off x="8040914" y="4397817"/>
            <a:ext cx="3542609" cy="80117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5400" dirty="0" smtClean="0"/>
              <a:t>salat</a:t>
            </a:r>
            <a:endParaRPr lang="tr-TR" sz="6600" dirty="0"/>
          </a:p>
        </p:txBody>
      </p:sp>
      <p:sp>
        <p:nvSpPr>
          <p:cNvPr id="14" name="Unvan 1"/>
          <p:cNvSpPr txBox="1">
            <a:spLocks/>
          </p:cNvSpPr>
          <p:nvPr/>
        </p:nvSpPr>
        <p:spPr>
          <a:xfrm>
            <a:off x="1286609" y="5731221"/>
            <a:ext cx="6841390" cy="681094"/>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algn="ctr" defTabSz="914400" rtl="0" eaLnBrk="1" latinLnBrk="0" hangingPunct="1">
              <a:lnSpc>
                <a:spcPct val="90000"/>
              </a:lnSpc>
              <a:spcBef>
                <a:spcPct val="0"/>
              </a:spcBef>
              <a:buNone/>
              <a:defRPr sz="6000" b="0" i="0" u="none"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lvl="1" algn="just"/>
            <a:r>
              <a:rPr lang="tr-TR" sz="3600" dirty="0" smtClean="0"/>
              <a:t>Kulun Allah’a en yakın olduğu yer</a:t>
            </a:r>
            <a:endParaRPr lang="tr-TR" sz="3600" dirty="0"/>
          </a:p>
        </p:txBody>
      </p:sp>
      <p:pic>
        <p:nvPicPr>
          <p:cNvPr id="15" name="Picture 2" descr="gÃ¶z ikonu ile ilgili gÃ¶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75" y="5536774"/>
            <a:ext cx="1619852" cy="1069988"/>
          </a:xfrm>
          <a:prstGeom prst="rect">
            <a:avLst/>
          </a:prstGeom>
          <a:noFill/>
          <a:extLst>
            <a:ext uri="{909E8E84-426E-40DD-AFC4-6F175D3DCCD1}">
              <a14:hiddenFill xmlns:a14="http://schemas.microsoft.com/office/drawing/2010/main">
                <a:solidFill>
                  <a:srgbClr val="FFFFFF"/>
                </a:solidFill>
              </a14:hiddenFill>
            </a:ext>
          </a:extLst>
        </p:spPr>
      </p:pic>
      <p:sp>
        <p:nvSpPr>
          <p:cNvPr id="16" name="Yuvarlatılmış Dikdörtgen 15"/>
          <p:cNvSpPr/>
          <p:nvPr/>
        </p:nvSpPr>
        <p:spPr>
          <a:xfrm>
            <a:off x="8040914" y="5760359"/>
            <a:ext cx="3542609" cy="69272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4800" dirty="0" smtClean="0"/>
              <a:t>secde</a:t>
            </a:r>
            <a:endParaRPr lang="tr-TR" sz="4800" dirty="0"/>
          </a:p>
        </p:txBody>
      </p:sp>
      <p:sp>
        <p:nvSpPr>
          <p:cNvPr id="17" name="Dikdörtgen 16"/>
          <p:cNvSpPr/>
          <p:nvPr/>
        </p:nvSpPr>
        <p:spPr>
          <a:xfrm>
            <a:off x="449943" y="392357"/>
            <a:ext cx="7678055" cy="66471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800" dirty="0" smtClean="0"/>
              <a:t>Verilen </a:t>
            </a:r>
            <a:r>
              <a:rPr lang="tr-TR" sz="2800" dirty="0" smtClean="0"/>
              <a:t>ifadeleri tamamlayalım </a:t>
            </a:r>
            <a:r>
              <a:rPr lang="tr-TR" sz="2800" dirty="0" smtClean="0"/>
              <a:t>cevaplarını bulalım</a:t>
            </a:r>
            <a:endParaRPr lang="tr-TR" sz="2800" dirty="0"/>
          </a:p>
        </p:txBody>
      </p:sp>
      <p:sp>
        <p:nvSpPr>
          <p:cNvPr id="2" name="Dikdörtgen 1"/>
          <p:cNvSpPr/>
          <p:nvPr/>
        </p:nvSpPr>
        <p:spPr>
          <a:xfrm>
            <a:off x="8345715" y="106947"/>
            <a:ext cx="3701142" cy="111930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3200" dirty="0" smtClean="0"/>
              <a:t>Cevaplar için gözlere tıklayınız</a:t>
            </a:r>
            <a:endParaRPr lang="tr-TR" sz="3200" dirty="0"/>
          </a:p>
        </p:txBody>
      </p:sp>
    </p:spTree>
    <p:extLst>
      <p:ext uri="{BB962C8B-B14F-4D97-AF65-F5344CB8AC3E}">
        <p14:creationId xmlns:p14="http://schemas.microsoft.com/office/powerpoint/2010/main" val="244729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subTnLst>
                                    <p:audio>
                                      <p:cMediaNode>
                                        <p:cTn display="0" masterRel="sameClick">
                                          <p:stCondLst>
                                            <p:cond evt="begin" delay="0">
                                              <p:tn val="13"/>
                                            </p:cond>
                                          </p:stCondLst>
                                          <p:endCondLst>
                                            <p:cond evt="onStopAudio" delay="0">
                                              <p:tgtEl>
                                                <p:sldTgt/>
                                              </p:tgtEl>
                                            </p:cond>
                                          </p:endCondLst>
                                        </p:cTn>
                                        <p:tgtEl>
                                          <p:sndTgt r:embed="rId2" name="doğru.wav"/>
                                        </p:tgtEl>
                                      </p:cMediaNode>
                                    </p:audio>
                                  </p:subTnLst>
                                </p:cTn>
                              </p:par>
                            </p:childTnLst>
                          </p:cTn>
                        </p:par>
                      </p:childTnLst>
                    </p:cTn>
                  </p:par>
                </p:childTnLst>
              </p:cTn>
              <p:nextCondLst>
                <p:cond evt="onClick" delay="0">
                  <p:tgtEl>
                    <p:spTgt spid="7"/>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subTnLst>
                                    <p:audio>
                                      <p:cMediaNode>
                                        <p:cTn display="0" masterRel="sameClick">
                                          <p:stCondLst>
                                            <p:cond evt="begin" delay="0">
                                              <p:tn val="19"/>
                                            </p:cond>
                                          </p:stCondLst>
                                          <p:endCondLst>
                                            <p:cond evt="onStopAudio" delay="0">
                                              <p:tgtEl>
                                                <p:sldTgt/>
                                              </p:tgtEl>
                                            </p:cond>
                                          </p:endCondLst>
                                        </p:cTn>
                                        <p:tgtEl>
                                          <p:sndTgt r:embed="rId2" name="doğru.wav"/>
                                        </p:tgtEl>
                                      </p:cMediaNode>
                                    </p:audio>
                                  </p:subTnLst>
                                </p:cTn>
                              </p:par>
                            </p:childTnLst>
                          </p:cTn>
                        </p:par>
                      </p:childTnLst>
                    </p:cTn>
                  </p:par>
                </p:childTnLst>
              </p:cTn>
              <p:nextCondLst>
                <p:cond evt="onClick" delay="0">
                  <p:tgtEl>
                    <p:spTgt spid="10"/>
                  </p:tgtEl>
                </p:cond>
              </p:nextCondLst>
            </p:seq>
            <p:seq concurrent="1" nextAc="seek">
              <p:cTn id="22" restart="whenNotActive" fill="hold" evtFilter="cancelBubble" nodeType="interactiveSeq">
                <p:stCondLst>
                  <p:cond evt="onClick" delay="0">
                    <p:tgtEl>
                      <p:spTgt spid="15"/>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subTnLst>
                                    <p:audio>
                                      <p:cMediaNode>
                                        <p:cTn display="0" masterRel="sameClick">
                                          <p:stCondLst>
                                            <p:cond evt="begin" delay="0">
                                              <p:tn val="25"/>
                                            </p:cond>
                                          </p:stCondLst>
                                          <p:endCondLst>
                                            <p:cond evt="onStopAudio" delay="0">
                                              <p:tgtEl>
                                                <p:sldTgt/>
                                              </p:tgtEl>
                                            </p:cond>
                                          </p:endCondLst>
                                        </p:cTn>
                                        <p:tgtEl>
                                          <p:sndTgt r:embed="rId2" name="doğru.wav"/>
                                        </p:tgtEl>
                                      </p:cMediaNode>
                                    </p:audio>
                                  </p:subTnLst>
                                </p:cTn>
                              </p:par>
                            </p:childTnLst>
                          </p:cTn>
                        </p:par>
                      </p:childTnLst>
                    </p:cTn>
                  </p:par>
                </p:childTnLst>
              </p:cTn>
              <p:nextCondLst>
                <p:cond evt="onClick" delay="0">
                  <p:tgtEl>
                    <p:spTgt spid="15"/>
                  </p:tgtEl>
                </p:cond>
              </p:nextCondLst>
            </p:seq>
            <p:seq concurrent="1" nextAc="seek">
              <p:cTn id="28" restart="whenNotActive" fill="hold" evtFilter="cancelBubble" nodeType="interactiveSeq">
                <p:stCondLst>
                  <p:cond evt="onClick" delay="0">
                    <p:tgtEl>
                      <p:spTgt spid="12"/>
                    </p:tgtEl>
                  </p:cond>
                </p:stCondLst>
                <p:endSync evt="end" delay="0">
                  <p:rtn val="all"/>
                </p:endSync>
                <p:childTnLst>
                  <p:par>
                    <p:cTn id="29" fill="hold">
                      <p:stCondLst>
                        <p:cond delay="0"/>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subTnLst>
                                    <p:audio>
                                      <p:cMediaNode>
                                        <p:cTn display="0" masterRel="sameClick">
                                          <p:stCondLst>
                                            <p:cond evt="begin" delay="0">
                                              <p:tn val="31"/>
                                            </p:cond>
                                          </p:stCondLst>
                                          <p:endCondLst>
                                            <p:cond evt="onStopAudio" delay="0">
                                              <p:tgtEl>
                                                <p:sldTgt/>
                                              </p:tgtEl>
                                            </p:cond>
                                          </p:endCondLst>
                                        </p:cTn>
                                        <p:tgtEl>
                                          <p:sndTgt r:embed="rId2" name="doğru.wav"/>
                                        </p:tgtEl>
                                      </p:cMediaNode>
                                    </p:audio>
                                  </p:subTnLst>
                                </p:cTn>
                              </p:par>
                            </p:childTnLst>
                          </p:cTn>
                        </p:par>
                      </p:childTnLst>
                    </p:cTn>
                  </p:par>
                </p:childTnLst>
              </p:cTn>
              <p:nextCondLst>
                <p:cond evt="onClick" delay="0">
                  <p:tgtEl>
                    <p:spTgt spid="12"/>
                  </p:tgtEl>
                </p:cond>
              </p:nextCondLst>
            </p:seq>
          </p:childTnLst>
        </p:cTn>
      </p:par>
    </p:tnLst>
    <p:bldLst>
      <p:bldP spid="6" grpId="0" animBg="1"/>
      <p:bldP spid="9" grpId="0" animBg="1"/>
      <p:bldP spid="13" grpId="0" animBg="1"/>
      <p:bldP spid="16" grpId="0" animBg="1"/>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03947" y="117567"/>
            <a:ext cx="5981075" cy="613953"/>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tr-TR" sz="4800" dirty="0" smtClean="0"/>
              <a:t>Doğru - yanlış </a:t>
            </a:r>
            <a:endParaRPr lang="tr-TR" sz="4800" dirty="0"/>
          </a:p>
        </p:txBody>
      </p:sp>
      <p:sp>
        <p:nvSpPr>
          <p:cNvPr id="4" name="Dikdörtgen 3"/>
          <p:cNvSpPr/>
          <p:nvPr/>
        </p:nvSpPr>
        <p:spPr>
          <a:xfrm>
            <a:off x="130629" y="849087"/>
            <a:ext cx="11926388" cy="88828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tr-TR" sz="3200" dirty="0" smtClean="0"/>
              <a:t>1</a:t>
            </a:r>
            <a:r>
              <a:rPr lang="tr-TR" sz="3200" dirty="0"/>
              <a:t>. </a:t>
            </a:r>
            <a:r>
              <a:rPr lang="tr-TR" sz="4400" dirty="0"/>
              <a:t>Namaz kişiyi </a:t>
            </a:r>
            <a:r>
              <a:rPr lang="tr-TR" sz="4400" dirty="0" smtClean="0"/>
              <a:t>Rabbine </a:t>
            </a:r>
            <a:r>
              <a:rPr lang="tr-TR" sz="4400" dirty="0"/>
              <a:t>yakınlaştırır.</a:t>
            </a:r>
            <a:endParaRPr lang="tr-TR" sz="6600" dirty="0"/>
          </a:p>
        </p:txBody>
      </p:sp>
      <p:sp>
        <p:nvSpPr>
          <p:cNvPr id="5" name="Dikdörtgen 4"/>
          <p:cNvSpPr/>
          <p:nvPr/>
        </p:nvSpPr>
        <p:spPr>
          <a:xfrm>
            <a:off x="130629" y="1881051"/>
            <a:ext cx="11926388" cy="89481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tr-TR" sz="4000" dirty="0"/>
              <a:t>2</a:t>
            </a:r>
            <a:r>
              <a:rPr lang="tr-TR" sz="4000" dirty="0" smtClean="0"/>
              <a:t>. Bazı durumlarda namazı kılmayabiliriz. </a:t>
            </a:r>
            <a:endParaRPr lang="tr-TR" sz="4000" dirty="0"/>
          </a:p>
        </p:txBody>
      </p:sp>
      <p:sp>
        <p:nvSpPr>
          <p:cNvPr id="6" name="Dikdörtgen 5"/>
          <p:cNvSpPr/>
          <p:nvPr/>
        </p:nvSpPr>
        <p:spPr>
          <a:xfrm>
            <a:off x="130629" y="2939999"/>
            <a:ext cx="11926388" cy="84170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tr-TR" sz="3200" dirty="0" smtClean="0"/>
              <a:t>3. </a:t>
            </a:r>
            <a:r>
              <a:rPr lang="tr-TR" sz="3200" dirty="0" smtClean="0"/>
              <a:t>Verdiği nimetler için yaratıcısına şükretmek </a:t>
            </a:r>
          </a:p>
          <a:p>
            <a:r>
              <a:rPr lang="tr-TR" sz="3200" dirty="0" smtClean="0"/>
              <a:t>için namaz kılmamız gerekir.</a:t>
            </a:r>
            <a:endParaRPr lang="tr-TR" sz="4800" dirty="0"/>
          </a:p>
        </p:txBody>
      </p:sp>
      <p:sp>
        <p:nvSpPr>
          <p:cNvPr id="7" name="Dikdörtgen 6"/>
          <p:cNvSpPr/>
          <p:nvPr/>
        </p:nvSpPr>
        <p:spPr>
          <a:xfrm>
            <a:off x="130629" y="3905799"/>
            <a:ext cx="11926388" cy="84908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tr-TR" sz="3100" dirty="0" smtClean="0"/>
              <a:t>4</a:t>
            </a:r>
            <a:r>
              <a:rPr lang="tr-TR" sz="3100" dirty="0" smtClean="0"/>
              <a:t>. Namaz sadece erkeklere farz bir ibadettir. </a:t>
            </a:r>
            <a:endParaRPr lang="tr-TR" sz="3100" dirty="0"/>
          </a:p>
        </p:txBody>
      </p:sp>
      <p:sp>
        <p:nvSpPr>
          <p:cNvPr id="8" name="Dikdörtgen 7"/>
          <p:cNvSpPr/>
          <p:nvPr/>
        </p:nvSpPr>
        <p:spPr>
          <a:xfrm>
            <a:off x="130629" y="4898570"/>
            <a:ext cx="11926388" cy="91440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tr-TR" sz="4400" dirty="0" smtClean="0"/>
              <a:t>5. </a:t>
            </a:r>
            <a:r>
              <a:rPr lang="tr-TR" sz="4400" dirty="0" smtClean="0"/>
              <a:t>Namaz bir dua ve şükürdür.</a:t>
            </a:r>
            <a:endParaRPr lang="tr-TR" sz="4400" dirty="0"/>
          </a:p>
        </p:txBody>
      </p:sp>
      <p:sp>
        <p:nvSpPr>
          <p:cNvPr id="9" name="Dikdörtgen 8"/>
          <p:cNvSpPr/>
          <p:nvPr/>
        </p:nvSpPr>
        <p:spPr>
          <a:xfrm>
            <a:off x="130629" y="5956656"/>
            <a:ext cx="11926388" cy="78377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tr-TR" sz="2800" dirty="0" smtClean="0"/>
              <a:t>6</a:t>
            </a:r>
            <a:r>
              <a:rPr lang="tr-TR" sz="2800" dirty="0" smtClean="0"/>
              <a:t>. </a:t>
            </a:r>
            <a:r>
              <a:rPr lang="tr-TR" altLang="tr-TR" sz="4000" dirty="0" smtClean="0">
                <a:solidFill>
                  <a:schemeClr val="tx1"/>
                </a:solidFill>
                <a:latin typeface="Comic Sans MS" panose="030F0702030302020204" pitchFamily="66" charset="0"/>
              </a:rPr>
              <a:t>Namaz temizliğe alıştırır.</a:t>
            </a:r>
            <a:r>
              <a:rPr lang="tr-TR" sz="4000" dirty="0" smtClean="0">
                <a:solidFill>
                  <a:schemeClr val="tx1"/>
                </a:solidFill>
              </a:rPr>
              <a:t> </a:t>
            </a:r>
            <a:endParaRPr lang="tr-TR" sz="2800" dirty="0">
              <a:solidFill>
                <a:schemeClr val="tx1"/>
              </a:solidFill>
            </a:endParaRPr>
          </a:p>
        </p:txBody>
      </p:sp>
      <p:sp>
        <p:nvSpPr>
          <p:cNvPr id="10" name="Dikdörtgen 9"/>
          <p:cNvSpPr/>
          <p:nvPr/>
        </p:nvSpPr>
        <p:spPr>
          <a:xfrm>
            <a:off x="9326880" y="849087"/>
            <a:ext cx="1214846" cy="8882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tr-TR" sz="4800" dirty="0" smtClean="0"/>
              <a:t>D</a:t>
            </a:r>
            <a:endParaRPr lang="tr-TR" sz="4800" dirty="0"/>
          </a:p>
        </p:txBody>
      </p:sp>
      <p:sp>
        <p:nvSpPr>
          <p:cNvPr id="11" name="Dikdörtgen 10"/>
          <p:cNvSpPr/>
          <p:nvPr/>
        </p:nvSpPr>
        <p:spPr>
          <a:xfrm>
            <a:off x="10842172" y="849087"/>
            <a:ext cx="1214846" cy="8882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tr-TR" sz="4800" dirty="0" smtClean="0"/>
              <a:t>Y</a:t>
            </a:r>
            <a:endParaRPr lang="tr-TR" sz="4800" dirty="0"/>
          </a:p>
        </p:txBody>
      </p:sp>
      <p:sp>
        <p:nvSpPr>
          <p:cNvPr id="12" name="Dikdörtgen 11"/>
          <p:cNvSpPr/>
          <p:nvPr/>
        </p:nvSpPr>
        <p:spPr>
          <a:xfrm>
            <a:off x="9936230" y="849085"/>
            <a:ext cx="605496" cy="88828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5400" b="1" dirty="0">
                <a:solidFill>
                  <a:schemeClr val="accent6"/>
                </a:solidFill>
              </a:rPr>
              <a:t>✔</a:t>
            </a:r>
          </a:p>
        </p:txBody>
      </p:sp>
      <p:sp>
        <p:nvSpPr>
          <p:cNvPr id="13" name="Dikdörtgen 12"/>
          <p:cNvSpPr/>
          <p:nvPr/>
        </p:nvSpPr>
        <p:spPr>
          <a:xfrm>
            <a:off x="11436531" y="849087"/>
            <a:ext cx="640080" cy="8882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5400" b="1" dirty="0" smtClean="0">
                <a:solidFill>
                  <a:srgbClr val="FF0000"/>
                </a:solidFill>
              </a:rPr>
              <a:t>X</a:t>
            </a:r>
            <a:endParaRPr lang="tr-TR" sz="5400" b="1" dirty="0">
              <a:solidFill>
                <a:srgbClr val="FF0000"/>
              </a:solidFill>
            </a:endParaRPr>
          </a:p>
        </p:txBody>
      </p:sp>
      <p:cxnSp>
        <p:nvCxnSpPr>
          <p:cNvPr id="16" name="Düz Bağlayıcı 15"/>
          <p:cNvCxnSpPr>
            <a:endCxn id="11" idx="2"/>
          </p:cNvCxnSpPr>
          <p:nvPr/>
        </p:nvCxnSpPr>
        <p:spPr>
          <a:xfrm flipH="1">
            <a:off x="11449595" y="849087"/>
            <a:ext cx="4284" cy="888280"/>
          </a:xfrm>
          <a:prstGeom prst="line">
            <a:avLst/>
          </a:prstGeom>
        </p:spPr>
        <p:style>
          <a:lnRef idx="3">
            <a:schemeClr val="accent6"/>
          </a:lnRef>
          <a:fillRef idx="0">
            <a:schemeClr val="accent6"/>
          </a:fillRef>
          <a:effectRef idx="2">
            <a:schemeClr val="accent6"/>
          </a:effectRef>
          <a:fontRef idx="minor">
            <a:schemeClr val="tx1"/>
          </a:fontRef>
        </p:style>
      </p:cxnSp>
      <p:graphicFrame>
        <p:nvGraphicFramePr>
          <p:cNvPr id="19" name="Tablo 18"/>
          <p:cNvGraphicFramePr>
            <a:graphicFrameLocks noGrp="1"/>
          </p:cNvGraphicFramePr>
          <p:nvPr>
            <p:extLst/>
          </p:nvPr>
        </p:nvGraphicFramePr>
        <p:xfrm>
          <a:off x="9322276" y="1881051"/>
          <a:ext cx="1258638" cy="894814"/>
        </p:xfrm>
        <a:graphic>
          <a:graphicData uri="http://schemas.openxmlformats.org/drawingml/2006/table">
            <a:tbl>
              <a:tblPr firstRow="1" bandRow="1">
                <a:tableStyleId>{93296810-A885-4BE3-A3E7-6D5BEEA58F35}</a:tableStyleId>
              </a:tblPr>
              <a:tblGrid>
                <a:gridCol w="629319">
                  <a:extLst>
                    <a:ext uri="{9D8B030D-6E8A-4147-A177-3AD203B41FA5}">
                      <a16:colId xmlns:a16="http://schemas.microsoft.com/office/drawing/2014/main" val="2292286534"/>
                    </a:ext>
                  </a:extLst>
                </a:gridCol>
                <a:gridCol w="629319">
                  <a:extLst>
                    <a:ext uri="{9D8B030D-6E8A-4147-A177-3AD203B41FA5}">
                      <a16:colId xmlns:a16="http://schemas.microsoft.com/office/drawing/2014/main" val="1517601375"/>
                    </a:ext>
                  </a:extLst>
                </a:gridCol>
              </a:tblGrid>
              <a:tr h="894814">
                <a:tc>
                  <a:txBody>
                    <a:bodyPr/>
                    <a:lstStyle/>
                    <a:p>
                      <a:pPr algn="ctr"/>
                      <a:r>
                        <a:rPr lang="tr-TR" sz="4400" b="0" dirty="0" smtClean="0">
                          <a:ln>
                            <a:solidFill>
                              <a:schemeClr val="tx1"/>
                            </a:solidFill>
                          </a:ln>
                          <a:solidFill>
                            <a:schemeClr val="tx1"/>
                          </a:solidFill>
                        </a:rPr>
                        <a:t>D</a:t>
                      </a:r>
                      <a:endParaRPr lang="tr-TR" sz="4400" b="0" dirty="0">
                        <a:ln>
                          <a:solidFill>
                            <a:schemeClr val="tx1"/>
                          </a:solidFill>
                        </a:ln>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4400" dirty="0" smtClean="0">
                        <a:ln>
                          <a:solidFill>
                            <a:srgbClr val="FF0000"/>
                          </a:solidFill>
                        </a:ln>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37565083"/>
                  </a:ext>
                </a:extLst>
              </a:tr>
            </a:tbl>
          </a:graphicData>
        </a:graphic>
      </p:graphicFrame>
      <p:graphicFrame>
        <p:nvGraphicFramePr>
          <p:cNvPr id="20" name="Tablo 19"/>
          <p:cNvGraphicFramePr>
            <a:graphicFrameLocks noGrp="1"/>
          </p:cNvGraphicFramePr>
          <p:nvPr>
            <p:extLst/>
          </p:nvPr>
        </p:nvGraphicFramePr>
        <p:xfrm>
          <a:off x="10817974" y="1881051"/>
          <a:ext cx="1258638" cy="894814"/>
        </p:xfrm>
        <a:graphic>
          <a:graphicData uri="http://schemas.openxmlformats.org/drawingml/2006/table">
            <a:tbl>
              <a:tblPr firstRow="1" bandRow="1">
                <a:tableStyleId>{93296810-A885-4BE3-A3E7-6D5BEEA58F35}</a:tableStyleId>
              </a:tblPr>
              <a:tblGrid>
                <a:gridCol w="629319">
                  <a:extLst>
                    <a:ext uri="{9D8B030D-6E8A-4147-A177-3AD203B41FA5}">
                      <a16:colId xmlns:a16="http://schemas.microsoft.com/office/drawing/2014/main" val="2292286534"/>
                    </a:ext>
                  </a:extLst>
                </a:gridCol>
                <a:gridCol w="629319">
                  <a:extLst>
                    <a:ext uri="{9D8B030D-6E8A-4147-A177-3AD203B41FA5}">
                      <a16:colId xmlns:a16="http://schemas.microsoft.com/office/drawing/2014/main" val="1517601375"/>
                    </a:ext>
                  </a:extLst>
                </a:gridCol>
              </a:tblGrid>
              <a:tr h="894814">
                <a:tc>
                  <a:txBody>
                    <a:bodyPr/>
                    <a:lstStyle/>
                    <a:p>
                      <a:pPr algn="ctr"/>
                      <a:r>
                        <a:rPr lang="tr-TR" sz="4400" b="0" dirty="0" smtClean="0">
                          <a:ln>
                            <a:solidFill>
                              <a:schemeClr val="tx1"/>
                            </a:solidFill>
                          </a:ln>
                          <a:solidFill>
                            <a:schemeClr val="tx1"/>
                          </a:solidFill>
                        </a:rPr>
                        <a:t>Y</a:t>
                      </a:r>
                      <a:endParaRPr lang="tr-TR" sz="4400" b="0" dirty="0">
                        <a:ln>
                          <a:solidFill>
                            <a:schemeClr val="tx1"/>
                          </a:solidFill>
                        </a:ln>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4400" b="1" dirty="0" smtClean="0">
                        <a:solidFill>
                          <a:schemeClr val="accent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37565083"/>
                  </a:ext>
                </a:extLst>
              </a:tr>
            </a:tbl>
          </a:graphicData>
        </a:graphic>
      </p:graphicFrame>
      <p:graphicFrame>
        <p:nvGraphicFramePr>
          <p:cNvPr id="21" name="Tablo 20"/>
          <p:cNvGraphicFramePr>
            <a:graphicFrameLocks noGrp="1"/>
          </p:cNvGraphicFramePr>
          <p:nvPr>
            <p:extLst>
              <p:ext uri="{D42A27DB-BD31-4B8C-83A1-F6EECF244321}">
                <p14:modId xmlns:p14="http://schemas.microsoft.com/office/powerpoint/2010/main" val="741679624"/>
              </p:ext>
            </p:extLst>
          </p:nvPr>
        </p:nvGraphicFramePr>
        <p:xfrm>
          <a:off x="9332685" y="2939998"/>
          <a:ext cx="1243624" cy="841708"/>
        </p:xfrm>
        <a:graphic>
          <a:graphicData uri="http://schemas.openxmlformats.org/drawingml/2006/table">
            <a:tbl>
              <a:tblPr firstRow="1" bandRow="1">
                <a:tableStyleId>{93296810-A885-4BE3-A3E7-6D5BEEA58F35}</a:tableStyleId>
              </a:tblPr>
              <a:tblGrid>
                <a:gridCol w="513617">
                  <a:extLst>
                    <a:ext uri="{9D8B030D-6E8A-4147-A177-3AD203B41FA5}">
                      <a16:colId xmlns:a16="http://schemas.microsoft.com/office/drawing/2014/main" val="2292286534"/>
                    </a:ext>
                  </a:extLst>
                </a:gridCol>
                <a:gridCol w="730007">
                  <a:extLst>
                    <a:ext uri="{9D8B030D-6E8A-4147-A177-3AD203B41FA5}">
                      <a16:colId xmlns:a16="http://schemas.microsoft.com/office/drawing/2014/main" val="1517601375"/>
                    </a:ext>
                  </a:extLst>
                </a:gridCol>
              </a:tblGrid>
              <a:tr h="841708">
                <a:tc>
                  <a:txBody>
                    <a:bodyPr/>
                    <a:lstStyle/>
                    <a:p>
                      <a:pPr algn="ctr"/>
                      <a:r>
                        <a:rPr lang="tr-TR" sz="4400" b="0" dirty="0" smtClean="0">
                          <a:ln>
                            <a:solidFill>
                              <a:schemeClr val="tx1"/>
                            </a:solidFill>
                          </a:ln>
                          <a:solidFill>
                            <a:schemeClr val="tx1"/>
                          </a:solidFill>
                        </a:rPr>
                        <a:t>D</a:t>
                      </a:r>
                      <a:endParaRPr lang="tr-TR" sz="4400" b="0" dirty="0">
                        <a:ln>
                          <a:solidFill>
                            <a:schemeClr val="tx1"/>
                          </a:solidFill>
                        </a:ln>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4400" b="1" dirty="0" smtClean="0">
                        <a:solidFill>
                          <a:schemeClr val="accent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37565083"/>
                  </a:ext>
                </a:extLst>
              </a:tr>
            </a:tbl>
          </a:graphicData>
        </a:graphic>
      </p:graphicFrame>
      <p:graphicFrame>
        <p:nvGraphicFramePr>
          <p:cNvPr id="22" name="Tablo 21"/>
          <p:cNvGraphicFramePr>
            <a:graphicFrameLocks noGrp="1"/>
          </p:cNvGraphicFramePr>
          <p:nvPr>
            <p:extLst/>
          </p:nvPr>
        </p:nvGraphicFramePr>
        <p:xfrm>
          <a:off x="10842172" y="2939154"/>
          <a:ext cx="1254034" cy="822960"/>
        </p:xfrm>
        <a:graphic>
          <a:graphicData uri="http://schemas.openxmlformats.org/drawingml/2006/table">
            <a:tbl>
              <a:tblPr firstRow="1" bandRow="1">
                <a:tableStyleId>{93296810-A885-4BE3-A3E7-6D5BEEA58F35}</a:tableStyleId>
              </a:tblPr>
              <a:tblGrid>
                <a:gridCol w="627017">
                  <a:extLst>
                    <a:ext uri="{9D8B030D-6E8A-4147-A177-3AD203B41FA5}">
                      <a16:colId xmlns:a16="http://schemas.microsoft.com/office/drawing/2014/main" val="2292286534"/>
                    </a:ext>
                  </a:extLst>
                </a:gridCol>
                <a:gridCol w="627017">
                  <a:extLst>
                    <a:ext uri="{9D8B030D-6E8A-4147-A177-3AD203B41FA5}">
                      <a16:colId xmlns:a16="http://schemas.microsoft.com/office/drawing/2014/main" val="1517601375"/>
                    </a:ext>
                  </a:extLst>
                </a:gridCol>
              </a:tblGrid>
              <a:tr h="822116">
                <a:tc>
                  <a:txBody>
                    <a:bodyPr/>
                    <a:lstStyle/>
                    <a:p>
                      <a:pPr algn="ctr"/>
                      <a:r>
                        <a:rPr lang="tr-TR" sz="4400" b="0" dirty="0" smtClean="0">
                          <a:ln>
                            <a:solidFill>
                              <a:schemeClr val="tx1"/>
                            </a:solidFill>
                          </a:ln>
                          <a:solidFill>
                            <a:schemeClr val="tx1"/>
                          </a:solidFill>
                        </a:rPr>
                        <a:t>Y</a:t>
                      </a:r>
                      <a:endParaRPr lang="tr-TR" sz="4400" b="0" dirty="0">
                        <a:ln>
                          <a:solidFill>
                            <a:schemeClr val="tx1"/>
                          </a:solidFill>
                        </a:ln>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4800" dirty="0" smtClean="0">
                        <a:ln>
                          <a:solidFill>
                            <a:srgbClr val="FF0000"/>
                          </a:solidFill>
                        </a:ln>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37565083"/>
                  </a:ext>
                </a:extLst>
              </a:tr>
            </a:tbl>
          </a:graphicData>
        </a:graphic>
      </p:graphicFrame>
      <p:graphicFrame>
        <p:nvGraphicFramePr>
          <p:cNvPr id="23" name="Tablo 22"/>
          <p:cNvGraphicFramePr>
            <a:graphicFrameLocks noGrp="1"/>
          </p:cNvGraphicFramePr>
          <p:nvPr/>
        </p:nvGraphicFramePr>
        <p:xfrm>
          <a:off x="9322276" y="4898570"/>
          <a:ext cx="1219450" cy="914402"/>
        </p:xfrm>
        <a:graphic>
          <a:graphicData uri="http://schemas.openxmlformats.org/drawingml/2006/table">
            <a:tbl>
              <a:tblPr firstRow="1" bandRow="1">
                <a:tableStyleId>{93296810-A885-4BE3-A3E7-6D5BEEA58F35}</a:tableStyleId>
              </a:tblPr>
              <a:tblGrid>
                <a:gridCol w="609725">
                  <a:extLst>
                    <a:ext uri="{9D8B030D-6E8A-4147-A177-3AD203B41FA5}">
                      <a16:colId xmlns:a16="http://schemas.microsoft.com/office/drawing/2014/main" val="2292286534"/>
                    </a:ext>
                  </a:extLst>
                </a:gridCol>
                <a:gridCol w="609725">
                  <a:extLst>
                    <a:ext uri="{9D8B030D-6E8A-4147-A177-3AD203B41FA5}">
                      <a16:colId xmlns:a16="http://schemas.microsoft.com/office/drawing/2014/main" val="1517601375"/>
                    </a:ext>
                  </a:extLst>
                </a:gridCol>
              </a:tblGrid>
              <a:tr h="914402">
                <a:tc>
                  <a:txBody>
                    <a:bodyPr/>
                    <a:lstStyle/>
                    <a:p>
                      <a:pPr algn="ctr"/>
                      <a:r>
                        <a:rPr lang="tr-TR" sz="4800" b="0" dirty="0" smtClean="0">
                          <a:ln>
                            <a:solidFill>
                              <a:schemeClr val="tx1"/>
                            </a:solidFill>
                          </a:ln>
                          <a:solidFill>
                            <a:schemeClr val="tx1"/>
                          </a:solidFill>
                        </a:rPr>
                        <a:t>D</a:t>
                      </a:r>
                      <a:endParaRPr lang="tr-TR" sz="4800" b="0" dirty="0">
                        <a:ln>
                          <a:solidFill>
                            <a:schemeClr val="tx1"/>
                          </a:solidFill>
                        </a:ln>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5400" b="1" dirty="0" smtClean="0">
                        <a:solidFill>
                          <a:schemeClr val="accent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37565083"/>
                  </a:ext>
                </a:extLst>
              </a:tr>
            </a:tbl>
          </a:graphicData>
        </a:graphic>
      </p:graphicFrame>
      <p:graphicFrame>
        <p:nvGraphicFramePr>
          <p:cNvPr id="24" name="Tablo 23"/>
          <p:cNvGraphicFramePr>
            <a:graphicFrameLocks noGrp="1"/>
          </p:cNvGraphicFramePr>
          <p:nvPr/>
        </p:nvGraphicFramePr>
        <p:xfrm>
          <a:off x="10826647" y="3905798"/>
          <a:ext cx="1254034" cy="849088"/>
        </p:xfrm>
        <a:graphic>
          <a:graphicData uri="http://schemas.openxmlformats.org/drawingml/2006/table">
            <a:tbl>
              <a:tblPr firstRow="1" bandRow="1">
                <a:tableStyleId>{93296810-A885-4BE3-A3E7-6D5BEEA58F35}</a:tableStyleId>
              </a:tblPr>
              <a:tblGrid>
                <a:gridCol w="627017">
                  <a:extLst>
                    <a:ext uri="{9D8B030D-6E8A-4147-A177-3AD203B41FA5}">
                      <a16:colId xmlns:a16="http://schemas.microsoft.com/office/drawing/2014/main" val="2292286534"/>
                    </a:ext>
                  </a:extLst>
                </a:gridCol>
                <a:gridCol w="627017">
                  <a:extLst>
                    <a:ext uri="{9D8B030D-6E8A-4147-A177-3AD203B41FA5}">
                      <a16:colId xmlns:a16="http://schemas.microsoft.com/office/drawing/2014/main" val="1517601375"/>
                    </a:ext>
                  </a:extLst>
                </a:gridCol>
              </a:tblGrid>
              <a:tr h="849088">
                <a:tc>
                  <a:txBody>
                    <a:bodyPr/>
                    <a:lstStyle/>
                    <a:p>
                      <a:pPr algn="ctr"/>
                      <a:r>
                        <a:rPr lang="tr-TR" sz="4400" b="0" dirty="0" smtClean="0">
                          <a:ln>
                            <a:solidFill>
                              <a:schemeClr val="tx1"/>
                            </a:solidFill>
                          </a:ln>
                          <a:solidFill>
                            <a:schemeClr val="tx1"/>
                          </a:solidFill>
                        </a:rPr>
                        <a:t>Y</a:t>
                      </a:r>
                      <a:endParaRPr lang="tr-TR" sz="4400" b="0" dirty="0">
                        <a:ln>
                          <a:solidFill>
                            <a:schemeClr val="tx1"/>
                          </a:solidFill>
                        </a:ln>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4400" b="1" dirty="0" smtClean="0">
                        <a:solidFill>
                          <a:schemeClr val="accent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37565083"/>
                  </a:ext>
                </a:extLst>
              </a:tr>
            </a:tbl>
          </a:graphicData>
        </a:graphic>
      </p:graphicFrame>
      <p:graphicFrame>
        <p:nvGraphicFramePr>
          <p:cNvPr id="25" name="Tablo 24"/>
          <p:cNvGraphicFramePr>
            <a:graphicFrameLocks noGrp="1"/>
          </p:cNvGraphicFramePr>
          <p:nvPr/>
        </p:nvGraphicFramePr>
        <p:xfrm>
          <a:off x="10842172" y="4898569"/>
          <a:ext cx="1254034" cy="914403"/>
        </p:xfrm>
        <a:graphic>
          <a:graphicData uri="http://schemas.openxmlformats.org/drawingml/2006/table">
            <a:tbl>
              <a:tblPr firstRow="1" bandRow="1">
                <a:tableStyleId>{93296810-A885-4BE3-A3E7-6D5BEEA58F35}</a:tableStyleId>
              </a:tblPr>
              <a:tblGrid>
                <a:gridCol w="642971">
                  <a:extLst>
                    <a:ext uri="{9D8B030D-6E8A-4147-A177-3AD203B41FA5}">
                      <a16:colId xmlns:a16="http://schemas.microsoft.com/office/drawing/2014/main" val="2292286534"/>
                    </a:ext>
                  </a:extLst>
                </a:gridCol>
                <a:gridCol w="611063">
                  <a:extLst>
                    <a:ext uri="{9D8B030D-6E8A-4147-A177-3AD203B41FA5}">
                      <a16:colId xmlns:a16="http://schemas.microsoft.com/office/drawing/2014/main" val="1517601375"/>
                    </a:ext>
                  </a:extLst>
                </a:gridCol>
              </a:tblGrid>
              <a:tr h="914403">
                <a:tc>
                  <a:txBody>
                    <a:bodyPr/>
                    <a:lstStyle/>
                    <a:p>
                      <a:pPr algn="ctr"/>
                      <a:r>
                        <a:rPr lang="tr-TR" sz="4400" b="0" dirty="0" smtClean="0">
                          <a:ln>
                            <a:solidFill>
                              <a:schemeClr val="tx1"/>
                            </a:solidFill>
                          </a:ln>
                          <a:solidFill>
                            <a:schemeClr val="tx1"/>
                          </a:solidFill>
                        </a:rPr>
                        <a:t>Y</a:t>
                      </a:r>
                      <a:endParaRPr lang="tr-TR" sz="4400" b="0" dirty="0">
                        <a:ln>
                          <a:solidFill>
                            <a:schemeClr val="tx1"/>
                          </a:solidFill>
                        </a:ln>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4800" dirty="0" smtClean="0">
                        <a:ln>
                          <a:solidFill>
                            <a:srgbClr val="FF0000"/>
                          </a:solidFill>
                        </a:ln>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37565083"/>
                  </a:ext>
                </a:extLst>
              </a:tr>
            </a:tbl>
          </a:graphicData>
        </a:graphic>
      </p:graphicFrame>
      <p:graphicFrame>
        <p:nvGraphicFramePr>
          <p:cNvPr id="26" name="Tablo 25"/>
          <p:cNvGraphicFramePr>
            <a:graphicFrameLocks noGrp="1"/>
          </p:cNvGraphicFramePr>
          <p:nvPr/>
        </p:nvGraphicFramePr>
        <p:xfrm>
          <a:off x="9322276" y="3895997"/>
          <a:ext cx="1254034" cy="868689"/>
        </p:xfrm>
        <a:graphic>
          <a:graphicData uri="http://schemas.openxmlformats.org/drawingml/2006/table">
            <a:tbl>
              <a:tblPr firstRow="1" bandRow="1">
                <a:tableStyleId>{93296810-A885-4BE3-A3E7-6D5BEEA58F35}</a:tableStyleId>
              </a:tblPr>
              <a:tblGrid>
                <a:gridCol w="627017">
                  <a:extLst>
                    <a:ext uri="{9D8B030D-6E8A-4147-A177-3AD203B41FA5}">
                      <a16:colId xmlns:a16="http://schemas.microsoft.com/office/drawing/2014/main" val="2292286534"/>
                    </a:ext>
                  </a:extLst>
                </a:gridCol>
                <a:gridCol w="627017">
                  <a:extLst>
                    <a:ext uri="{9D8B030D-6E8A-4147-A177-3AD203B41FA5}">
                      <a16:colId xmlns:a16="http://schemas.microsoft.com/office/drawing/2014/main" val="1517601375"/>
                    </a:ext>
                  </a:extLst>
                </a:gridCol>
              </a:tblGrid>
              <a:tr h="868689">
                <a:tc>
                  <a:txBody>
                    <a:bodyPr/>
                    <a:lstStyle/>
                    <a:p>
                      <a:pPr algn="ctr"/>
                      <a:r>
                        <a:rPr lang="tr-TR" sz="4800" b="0" dirty="0" smtClean="0">
                          <a:ln>
                            <a:solidFill>
                              <a:schemeClr val="tx1"/>
                            </a:solidFill>
                          </a:ln>
                          <a:solidFill>
                            <a:schemeClr val="tx1"/>
                          </a:solidFill>
                        </a:rPr>
                        <a:t>D</a:t>
                      </a:r>
                      <a:endParaRPr lang="tr-TR" sz="4800" b="0" dirty="0">
                        <a:ln>
                          <a:solidFill>
                            <a:schemeClr val="tx1"/>
                          </a:solidFill>
                        </a:ln>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4800" dirty="0" smtClean="0">
                        <a:ln>
                          <a:solidFill>
                            <a:srgbClr val="FF0000"/>
                          </a:solidFill>
                        </a:ln>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37565083"/>
                  </a:ext>
                </a:extLst>
              </a:tr>
            </a:tbl>
          </a:graphicData>
        </a:graphic>
      </p:graphicFrame>
      <p:graphicFrame>
        <p:nvGraphicFramePr>
          <p:cNvPr id="27" name="Tablo 26"/>
          <p:cNvGraphicFramePr>
            <a:graphicFrameLocks noGrp="1"/>
          </p:cNvGraphicFramePr>
          <p:nvPr/>
        </p:nvGraphicFramePr>
        <p:xfrm>
          <a:off x="9287692" y="5946856"/>
          <a:ext cx="1254034" cy="822960"/>
        </p:xfrm>
        <a:graphic>
          <a:graphicData uri="http://schemas.openxmlformats.org/drawingml/2006/table">
            <a:tbl>
              <a:tblPr firstRow="1" bandRow="1">
                <a:tableStyleId>{93296810-A885-4BE3-A3E7-6D5BEEA58F35}</a:tableStyleId>
              </a:tblPr>
              <a:tblGrid>
                <a:gridCol w="627017">
                  <a:extLst>
                    <a:ext uri="{9D8B030D-6E8A-4147-A177-3AD203B41FA5}">
                      <a16:colId xmlns:a16="http://schemas.microsoft.com/office/drawing/2014/main" val="2292286534"/>
                    </a:ext>
                  </a:extLst>
                </a:gridCol>
                <a:gridCol w="627017">
                  <a:extLst>
                    <a:ext uri="{9D8B030D-6E8A-4147-A177-3AD203B41FA5}">
                      <a16:colId xmlns:a16="http://schemas.microsoft.com/office/drawing/2014/main" val="1517601375"/>
                    </a:ext>
                  </a:extLst>
                </a:gridCol>
              </a:tblGrid>
              <a:tr h="793579">
                <a:tc>
                  <a:txBody>
                    <a:bodyPr/>
                    <a:lstStyle/>
                    <a:p>
                      <a:pPr algn="ctr"/>
                      <a:r>
                        <a:rPr lang="tr-TR" sz="4400" b="0" dirty="0" smtClean="0">
                          <a:ln>
                            <a:solidFill>
                              <a:schemeClr val="tx1"/>
                            </a:solidFill>
                          </a:ln>
                          <a:solidFill>
                            <a:schemeClr val="tx1"/>
                          </a:solidFill>
                        </a:rPr>
                        <a:t>D</a:t>
                      </a:r>
                      <a:endParaRPr lang="tr-TR" sz="4400" b="0" dirty="0">
                        <a:ln>
                          <a:solidFill>
                            <a:schemeClr val="tx1"/>
                          </a:solidFill>
                        </a:ln>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4800" b="1" dirty="0" smtClean="0">
                        <a:solidFill>
                          <a:schemeClr val="accent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37565083"/>
                  </a:ext>
                </a:extLst>
              </a:tr>
            </a:tbl>
          </a:graphicData>
        </a:graphic>
      </p:graphicFrame>
      <p:graphicFrame>
        <p:nvGraphicFramePr>
          <p:cNvPr id="28" name="Tablo 27"/>
          <p:cNvGraphicFramePr>
            <a:graphicFrameLocks noGrp="1"/>
          </p:cNvGraphicFramePr>
          <p:nvPr/>
        </p:nvGraphicFramePr>
        <p:xfrm>
          <a:off x="10842172" y="5946856"/>
          <a:ext cx="1254034" cy="793579"/>
        </p:xfrm>
        <a:graphic>
          <a:graphicData uri="http://schemas.openxmlformats.org/drawingml/2006/table">
            <a:tbl>
              <a:tblPr firstRow="1" bandRow="1">
                <a:tableStyleId>{93296810-A885-4BE3-A3E7-6D5BEEA58F35}</a:tableStyleId>
              </a:tblPr>
              <a:tblGrid>
                <a:gridCol w="642971">
                  <a:extLst>
                    <a:ext uri="{9D8B030D-6E8A-4147-A177-3AD203B41FA5}">
                      <a16:colId xmlns:a16="http://schemas.microsoft.com/office/drawing/2014/main" val="2292286534"/>
                    </a:ext>
                  </a:extLst>
                </a:gridCol>
                <a:gridCol w="611063">
                  <a:extLst>
                    <a:ext uri="{9D8B030D-6E8A-4147-A177-3AD203B41FA5}">
                      <a16:colId xmlns:a16="http://schemas.microsoft.com/office/drawing/2014/main" val="1517601375"/>
                    </a:ext>
                  </a:extLst>
                </a:gridCol>
              </a:tblGrid>
              <a:tr h="793579">
                <a:tc>
                  <a:txBody>
                    <a:bodyPr/>
                    <a:lstStyle/>
                    <a:p>
                      <a:pPr algn="ctr"/>
                      <a:r>
                        <a:rPr lang="tr-TR" sz="4600" b="0" dirty="0" smtClean="0">
                          <a:ln>
                            <a:solidFill>
                              <a:schemeClr val="tx1"/>
                            </a:solidFill>
                          </a:ln>
                          <a:solidFill>
                            <a:schemeClr val="tx1"/>
                          </a:solidFill>
                        </a:rPr>
                        <a:t>Y</a:t>
                      </a:r>
                      <a:endParaRPr lang="tr-TR" sz="4600" b="0" dirty="0">
                        <a:ln>
                          <a:solidFill>
                            <a:schemeClr val="tx1"/>
                          </a:solid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4600" dirty="0" smtClean="0">
                        <a:ln>
                          <a:solidFill>
                            <a:srgbClr val="FF0000"/>
                          </a:solidFill>
                        </a:ln>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37565083"/>
                  </a:ext>
                </a:extLst>
              </a:tr>
            </a:tbl>
          </a:graphicData>
        </a:graphic>
      </p:graphicFrame>
      <p:sp>
        <p:nvSpPr>
          <p:cNvPr id="29" name="Dikdörtgen 28"/>
          <p:cNvSpPr/>
          <p:nvPr/>
        </p:nvSpPr>
        <p:spPr>
          <a:xfrm>
            <a:off x="7974767" y="117567"/>
            <a:ext cx="4082250" cy="5569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smtClean="0"/>
              <a:t>Doğru cevabı işaretleyelim</a:t>
            </a:r>
            <a:endParaRPr lang="tr-TR" sz="2800" dirty="0"/>
          </a:p>
        </p:txBody>
      </p:sp>
      <p:cxnSp>
        <p:nvCxnSpPr>
          <p:cNvPr id="30" name="Düz Bağlayıcı 29"/>
          <p:cNvCxnSpPr>
            <a:stCxn id="10" idx="0"/>
          </p:cNvCxnSpPr>
          <p:nvPr/>
        </p:nvCxnSpPr>
        <p:spPr>
          <a:xfrm flipH="1">
            <a:off x="9932002" y="849087"/>
            <a:ext cx="2301" cy="858888"/>
          </a:xfrm>
          <a:prstGeom prst="line">
            <a:avLst/>
          </a:prstGeom>
        </p:spPr>
        <p:style>
          <a:lnRef idx="3">
            <a:schemeClr val="accent6"/>
          </a:lnRef>
          <a:fillRef idx="0">
            <a:schemeClr val="accent6"/>
          </a:fillRef>
          <a:effectRef idx="2">
            <a:schemeClr val="accent6"/>
          </a:effectRef>
          <a:fontRef idx="minor">
            <a:schemeClr val="tx1"/>
          </a:fontRef>
        </p:style>
      </p:cxnSp>
      <p:sp>
        <p:nvSpPr>
          <p:cNvPr id="34" name="Dikdörtgen 33"/>
          <p:cNvSpPr/>
          <p:nvPr/>
        </p:nvSpPr>
        <p:spPr>
          <a:xfrm>
            <a:off x="9914321" y="1881051"/>
            <a:ext cx="661989" cy="89481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tr-TR" sz="7200" dirty="0">
                <a:ln>
                  <a:solidFill>
                    <a:srgbClr val="FF0000"/>
                  </a:solidFill>
                </a:ln>
                <a:solidFill>
                  <a:srgbClr val="FF0000"/>
                </a:solidFill>
              </a:rPr>
              <a:t>X</a:t>
            </a:r>
          </a:p>
        </p:txBody>
      </p:sp>
      <p:sp>
        <p:nvSpPr>
          <p:cNvPr id="35" name="Dikdörtgen 34"/>
          <p:cNvSpPr/>
          <p:nvPr/>
        </p:nvSpPr>
        <p:spPr>
          <a:xfrm>
            <a:off x="11436531" y="2872975"/>
            <a:ext cx="659567" cy="88913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tr-TR" sz="7200" dirty="0">
                <a:ln>
                  <a:solidFill>
                    <a:srgbClr val="FF0000"/>
                  </a:solidFill>
                </a:ln>
                <a:solidFill>
                  <a:srgbClr val="FF0000"/>
                </a:solidFill>
              </a:rPr>
              <a:t>X</a:t>
            </a:r>
          </a:p>
        </p:txBody>
      </p:sp>
      <p:sp>
        <p:nvSpPr>
          <p:cNvPr id="36" name="Dikdörtgen 35"/>
          <p:cNvSpPr/>
          <p:nvPr/>
        </p:nvSpPr>
        <p:spPr>
          <a:xfrm>
            <a:off x="9932001" y="3895997"/>
            <a:ext cx="659567" cy="85888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tr-TR" sz="7200" dirty="0">
                <a:ln>
                  <a:solidFill>
                    <a:srgbClr val="FF0000"/>
                  </a:solidFill>
                </a:ln>
                <a:solidFill>
                  <a:srgbClr val="FF0000"/>
                </a:solidFill>
              </a:rPr>
              <a:t>X</a:t>
            </a:r>
          </a:p>
        </p:txBody>
      </p:sp>
      <p:sp>
        <p:nvSpPr>
          <p:cNvPr id="37" name="Dikdörtgen 36"/>
          <p:cNvSpPr/>
          <p:nvPr/>
        </p:nvSpPr>
        <p:spPr>
          <a:xfrm>
            <a:off x="11487820" y="4897722"/>
            <a:ext cx="588791" cy="88913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tr-TR" sz="7200" dirty="0">
                <a:ln>
                  <a:solidFill>
                    <a:srgbClr val="FF0000"/>
                  </a:solidFill>
                </a:ln>
                <a:solidFill>
                  <a:srgbClr val="FF0000"/>
                </a:solidFill>
              </a:rPr>
              <a:t>X</a:t>
            </a:r>
          </a:p>
        </p:txBody>
      </p:sp>
      <p:sp>
        <p:nvSpPr>
          <p:cNvPr id="38" name="Dikdörtgen 37"/>
          <p:cNvSpPr/>
          <p:nvPr/>
        </p:nvSpPr>
        <p:spPr>
          <a:xfrm>
            <a:off x="11487820" y="5929697"/>
            <a:ext cx="588791" cy="81073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tr-TR" sz="7200" dirty="0">
                <a:ln>
                  <a:solidFill>
                    <a:srgbClr val="FF0000"/>
                  </a:solidFill>
                </a:ln>
                <a:solidFill>
                  <a:srgbClr val="FF0000"/>
                </a:solidFill>
              </a:rPr>
              <a:t>X</a:t>
            </a:r>
          </a:p>
        </p:txBody>
      </p:sp>
      <p:sp>
        <p:nvSpPr>
          <p:cNvPr id="39" name="Dikdörtgen 38"/>
          <p:cNvSpPr/>
          <p:nvPr/>
        </p:nvSpPr>
        <p:spPr>
          <a:xfrm>
            <a:off x="9913022" y="2939473"/>
            <a:ext cx="663289" cy="8128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tr-TR" sz="6000" b="1" dirty="0">
                <a:solidFill>
                  <a:schemeClr val="accent6"/>
                </a:solidFill>
              </a:rPr>
              <a:t>✔</a:t>
            </a:r>
          </a:p>
        </p:txBody>
      </p:sp>
      <p:sp>
        <p:nvSpPr>
          <p:cNvPr id="40" name="Dikdörtgen 39"/>
          <p:cNvSpPr/>
          <p:nvPr/>
        </p:nvSpPr>
        <p:spPr>
          <a:xfrm>
            <a:off x="11449595" y="3895997"/>
            <a:ext cx="644309" cy="83843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tr-TR" sz="6000" b="1" dirty="0">
                <a:solidFill>
                  <a:schemeClr val="accent6"/>
                </a:solidFill>
              </a:rPr>
              <a:t>✔</a:t>
            </a:r>
          </a:p>
        </p:txBody>
      </p:sp>
      <p:sp>
        <p:nvSpPr>
          <p:cNvPr id="41" name="Dikdörtgen 40"/>
          <p:cNvSpPr/>
          <p:nvPr/>
        </p:nvSpPr>
        <p:spPr>
          <a:xfrm>
            <a:off x="9924371" y="4908370"/>
            <a:ext cx="644309" cy="90460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tr-TR" sz="6000" b="1" dirty="0">
                <a:solidFill>
                  <a:schemeClr val="accent6"/>
                </a:solidFill>
              </a:rPr>
              <a:t>✔</a:t>
            </a:r>
          </a:p>
        </p:txBody>
      </p:sp>
      <p:sp>
        <p:nvSpPr>
          <p:cNvPr id="42" name="Dikdörtgen 41"/>
          <p:cNvSpPr/>
          <p:nvPr/>
        </p:nvSpPr>
        <p:spPr>
          <a:xfrm>
            <a:off x="9913022" y="5929697"/>
            <a:ext cx="644309" cy="81073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tr-TR" sz="6000" b="1" dirty="0">
                <a:solidFill>
                  <a:schemeClr val="accent6"/>
                </a:solidFill>
              </a:rPr>
              <a:t>✔</a:t>
            </a:r>
          </a:p>
        </p:txBody>
      </p:sp>
      <p:sp>
        <p:nvSpPr>
          <p:cNvPr id="43" name="Dikdörtgen 42"/>
          <p:cNvSpPr/>
          <p:nvPr/>
        </p:nvSpPr>
        <p:spPr>
          <a:xfrm>
            <a:off x="11441795" y="1871249"/>
            <a:ext cx="646674" cy="8891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tr-TR" sz="6000" b="1" dirty="0">
                <a:solidFill>
                  <a:schemeClr val="accent6"/>
                </a:solidFill>
              </a:rPr>
              <a:t>✔</a:t>
            </a:r>
          </a:p>
        </p:txBody>
      </p:sp>
    </p:spTree>
    <p:extLst>
      <p:ext uri="{BB962C8B-B14F-4D97-AF65-F5344CB8AC3E}">
        <p14:creationId xmlns:p14="http://schemas.microsoft.com/office/powerpoint/2010/main" val="13415750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2" name="doğru.wav"/>
                                        </p:tgtEl>
                                      </p:cMediaNode>
                                    </p:audio>
                                  </p:sub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remove"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300"/>
                                        <p:tgtEl>
                                          <p:spTgt spid="13"/>
                                        </p:tgtEl>
                                      </p:cBhvr>
                                    </p:animEffect>
                                  </p:childTnLst>
                                  <p:subTnLst>
                                    <p:audio>
                                      <p:cMediaNode>
                                        <p:cTn display="0" masterRel="sameClick">
                                          <p:stCondLst>
                                            <p:cond evt="begin" delay="0">
                                              <p:tn val="11"/>
                                            </p:cond>
                                          </p:stCondLst>
                                          <p:endCondLst>
                                            <p:cond evt="onStopAudio" delay="0">
                                              <p:tgtEl>
                                                <p:sldTgt/>
                                              </p:tgtEl>
                                            </p:cond>
                                          </p:endCondLst>
                                        </p:cTn>
                                        <p:tgtEl>
                                          <p:sndTgt r:embed="rId3" name="Yanlış.wav"/>
                                        </p:tgtEl>
                                      </p:cMediaNode>
                                    </p:audio>
                                  </p:sub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9"/>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remove" grpId="0" nodeType="click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1300"/>
                                        <p:tgtEl>
                                          <p:spTgt spid="34"/>
                                        </p:tgtEl>
                                      </p:cBhvr>
                                    </p:animEffect>
                                  </p:childTnLst>
                                  <p:subTnLst>
                                    <p:audio>
                                      <p:cMediaNode>
                                        <p:cTn display="0" masterRel="sameClick">
                                          <p:stCondLst>
                                            <p:cond evt="begin" delay="0">
                                              <p:tn val="17"/>
                                            </p:cond>
                                          </p:stCondLst>
                                          <p:endCondLst>
                                            <p:cond evt="onStopAudio" delay="0">
                                              <p:tgtEl>
                                                <p:sldTgt/>
                                              </p:tgtEl>
                                            </p:cond>
                                          </p:endCondLst>
                                        </p:cTn>
                                        <p:tgtEl>
                                          <p:sndTgt r:embed="rId3" name="Yanlış.wav"/>
                                        </p:tgtEl>
                                      </p:cMediaNode>
                                    </p:audio>
                                  </p:subTnLst>
                                </p:cTn>
                              </p:par>
                            </p:childTnLst>
                          </p:cTn>
                        </p:par>
                      </p:childTnLst>
                    </p:cTn>
                  </p:par>
                </p:childTnLst>
              </p:cTn>
              <p:nextCondLst>
                <p:cond evt="onClick" delay="0">
                  <p:tgtEl>
                    <p:spTgt spid="19"/>
                  </p:tgtEl>
                </p:cond>
              </p:nextCondLst>
            </p:seq>
            <p:seq concurrent="1" nextAc="seek">
              <p:cTn id="20" restart="whenNotActive" fill="hold" evtFilter="cancelBubble" nodeType="interactiveSeq">
                <p:stCondLst>
                  <p:cond evt="onClick" delay="0">
                    <p:tgtEl>
                      <p:spTgt spid="20"/>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childTnLst>
                                  <p:subTnLst>
                                    <p:audio>
                                      <p:cMediaNode>
                                        <p:cTn display="0" masterRel="sameClick">
                                          <p:stCondLst>
                                            <p:cond evt="begin" delay="0">
                                              <p:tn val="23"/>
                                            </p:cond>
                                          </p:stCondLst>
                                          <p:endCondLst>
                                            <p:cond evt="onStopAudio" delay="0">
                                              <p:tgtEl>
                                                <p:sldTgt/>
                                              </p:tgtEl>
                                            </p:cond>
                                          </p:endCondLst>
                                        </p:cTn>
                                        <p:tgtEl>
                                          <p:sndTgt r:embed="rId2" name="doğru.wav"/>
                                        </p:tgtEl>
                                      </p:cMediaNode>
                                    </p:audio>
                                  </p:subTnLst>
                                </p:cTn>
                              </p:par>
                            </p:childTnLst>
                          </p:cTn>
                        </p:par>
                      </p:childTnLst>
                    </p:cTn>
                  </p:par>
                </p:childTnLst>
              </p:cTn>
              <p:nextCondLst>
                <p:cond evt="onClick" delay="0">
                  <p:tgtEl>
                    <p:spTgt spid="20"/>
                  </p:tgtEl>
                </p:cond>
              </p:nextCondLst>
            </p:seq>
            <p:seq concurrent="1" nextAc="seek">
              <p:cTn id="26" restart="whenNotActive" fill="hold" evtFilter="cancelBubble" nodeType="interactiveSeq">
                <p:stCondLst>
                  <p:cond evt="onClick" delay="0">
                    <p:tgtEl>
                      <p:spTgt spid="21"/>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subTnLst>
                                    <p:audio>
                                      <p:cMediaNode>
                                        <p:cTn display="0" masterRel="sameClick">
                                          <p:stCondLst>
                                            <p:cond evt="begin" delay="0">
                                              <p:tn val="29"/>
                                            </p:cond>
                                          </p:stCondLst>
                                          <p:endCondLst>
                                            <p:cond evt="onStopAudio" delay="0">
                                              <p:tgtEl>
                                                <p:sldTgt/>
                                              </p:tgtEl>
                                            </p:cond>
                                          </p:endCondLst>
                                        </p:cTn>
                                        <p:tgtEl>
                                          <p:sndTgt r:embed="rId2" name="doğru.wav"/>
                                        </p:tgtEl>
                                      </p:cMediaNode>
                                    </p:audio>
                                  </p:subTnLst>
                                </p:cTn>
                              </p:par>
                            </p:childTnLst>
                          </p:cTn>
                        </p:par>
                      </p:childTnLst>
                    </p:cTn>
                  </p:par>
                </p:childTnLst>
              </p:cTn>
              <p:nextCondLst>
                <p:cond evt="onClick" delay="0">
                  <p:tgtEl>
                    <p:spTgt spid="21"/>
                  </p:tgtEl>
                </p:cond>
              </p:nextCondLst>
            </p:seq>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remove" grpId="0"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1300"/>
                                        <p:tgtEl>
                                          <p:spTgt spid="35"/>
                                        </p:tgtEl>
                                      </p:cBhvr>
                                    </p:animEffect>
                                  </p:childTnLst>
                                  <p:subTnLst>
                                    <p:audio>
                                      <p:cMediaNode>
                                        <p:cTn display="0" masterRel="sameClick">
                                          <p:stCondLst>
                                            <p:cond evt="begin" delay="0">
                                              <p:tn val="35"/>
                                            </p:cond>
                                          </p:stCondLst>
                                          <p:endCondLst>
                                            <p:cond evt="onStopAudio" delay="0">
                                              <p:tgtEl>
                                                <p:sldTgt/>
                                              </p:tgtEl>
                                            </p:cond>
                                          </p:endCondLst>
                                        </p:cTn>
                                        <p:tgtEl>
                                          <p:sndTgt r:embed="rId3" name="Yanlış.wav"/>
                                        </p:tgtEl>
                                      </p:cMediaNode>
                                    </p:audio>
                                  </p:subTnLst>
                                </p:cTn>
                              </p:par>
                            </p:childTnLst>
                          </p:cTn>
                        </p:par>
                      </p:childTnLst>
                    </p:cTn>
                  </p:par>
                </p:childTnLst>
              </p:cTn>
              <p:nextCondLst>
                <p:cond evt="onClick" delay="0">
                  <p:tgtEl>
                    <p:spTgt spid="22"/>
                  </p:tgtEl>
                </p:cond>
              </p:nextCondLst>
            </p:seq>
            <p:seq concurrent="1" nextAc="seek">
              <p:cTn id="38" restart="whenNotActive" fill="hold" evtFilter="cancelBubble" nodeType="interactiveSeq">
                <p:stCondLst>
                  <p:cond evt="onClick" delay="0">
                    <p:tgtEl>
                      <p:spTgt spid="26"/>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remove" grpId="0" nodeType="click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subTnLst>
                                    <p:audio>
                                      <p:cMediaNode>
                                        <p:cTn display="0" masterRel="sameClick">
                                          <p:stCondLst>
                                            <p:cond evt="begin" delay="0">
                                              <p:tn val="41"/>
                                            </p:cond>
                                          </p:stCondLst>
                                          <p:endCondLst>
                                            <p:cond evt="onStopAudio" delay="0">
                                              <p:tgtEl>
                                                <p:sldTgt/>
                                              </p:tgtEl>
                                            </p:cond>
                                          </p:endCondLst>
                                        </p:cTn>
                                        <p:tgtEl>
                                          <p:sndTgt r:embed="rId3" name="Yanlış.wav"/>
                                        </p:tgtEl>
                                      </p:cMediaNode>
                                    </p:audio>
                                  </p:subTnLst>
                                </p:cTn>
                              </p:par>
                            </p:childTnLst>
                          </p:cTn>
                        </p:par>
                      </p:childTnLst>
                    </p:cTn>
                  </p:par>
                </p:childTnLst>
              </p:cTn>
              <p:nextCondLst>
                <p:cond evt="onClick" delay="0">
                  <p:tgtEl>
                    <p:spTgt spid="26"/>
                  </p:tgtEl>
                </p:cond>
              </p:nextCondLst>
            </p:seq>
            <p:seq concurrent="1" nextAc="seek">
              <p:cTn id="44" restart="whenNotActive" fill="hold" evtFilter="cancelBubble" nodeType="interactiveSeq">
                <p:stCondLst>
                  <p:cond evt="onClick" delay="0">
                    <p:tgtEl>
                      <p:spTgt spid="24"/>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500"/>
                                        <p:tgtEl>
                                          <p:spTgt spid="40"/>
                                        </p:tgtEl>
                                      </p:cBhvr>
                                    </p:animEffect>
                                  </p:childTnLst>
                                  <p:subTnLst>
                                    <p:audio>
                                      <p:cMediaNode>
                                        <p:cTn display="0" masterRel="sameClick">
                                          <p:stCondLst>
                                            <p:cond evt="begin" delay="0">
                                              <p:tn val="47"/>
                                            </p:cond>
                                          </p:stCondLst>
                                          <p:endCondLst>
                                            <p:cond evt="onStopAudio" delay="0">
                                              <p:tgtEl>
                                                <p:sldTgt/>
                                              </p:tgtEl>
                                            </p:cond>
                                          </p:endCondLst>
                                        </p:cTn>
                                        <p:tgtEl>
                                          <p:sndTgt r:embed="rId2" name="doğru.wav"/>
                                        </p:tgtEl>
                                      </p:cMediaNode>
                                    </p:audio>
                                  </p:subTnLst>
                                </p:cTn>
                              </p:par>
                            </p:childTnLst>
                          </p:cTn>
                        </p:par>
                      </p:childTnLst>
                    </p:cTn>
                  </p:par>
                </p:childTnLst>
              </p:cTn>
              <p:nextCondLst>
                <p:cond evt="onClick" delay="0">
                  <p:tgtEl>
                    <p:spTgt spid="24"/>
                  </p:tgtEl>
                </p:cond>
              </p:nextCondLst>
            </p:seq>
            <p:seq concurrent="1" nextAc="seek">
              <p:cTn id="50" restart="whenNotActive" fill="hold" evtFilter="cancelBubble" nodeType="interactiveSeq">
                <p:stCondLst>
                  <p:cond evt="onClick" delay="0">
                    <p:tgtEl>
                      <p:spTgt spid="23"/>
                    </p:tgtEl>
                  </p:cond>
                </p:stCondLst>
                <p:endSync evt="end" delay="0">
                  <p:rtn val="all"/>
                </p:endSync>
                <p:childTnLst>
                  <p:par>
                    <p:cTn id="51" fill="hold">
                      <p:stCondLst>
                        <p:cond delay="0"/>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500"/>
                                        <p:tgtEl>
                                          <p:spTgt spid="41"/>
                                        </p:tgtEl>
                                      </p:cBhvr>
                                    </p:animEffect>
                                  </p:childTnLst>
                                  <p:subTnLst>
                                    <p:audio>
                                      <p:cMediaNode>
                                        <p:cTn display="0" masterRel="sameClick">
                                          <p:stCondLst>
                                            <p:cond evt="begin" delay="0">
                                              <p:tn val="53"/>
                                            </p:cond>
                                          </p:stCondLst>
                                          <p:endCondLst>
                                            <p:cond evt="onStopAudio" delay="0">
                                              <p:tgtEl>
                                                <p:sldTgt/>
                                              </p:tgtEl>
                                            </p:cond>
                                          </p:endCondLst>
                                        </p:cTn>
                                        <p:tgtEl>
                                          <p:sndTgt r:embed="rId2" name="doğru.wav"/>
                                        </p:tgtEl>
                                      </p:cMediaNode>
                                    </p:audio>
                                  </p:subTnLst>
                                </p:cTn>
                              </p:par>
                            </p:childTnLst>
                          </p:cTn>
                        </p:par>
                      </p:childTnLst>
                    </p:cTn>
                  </p:par>
                </p:childTnLst>
              </p:cTn>
              <p:nextCondLst>
                <p:cond evt="onClick" delay="0">
                  <p:tgtEl>
                    <p:spTgt spid="23"/>
                  </p:tgtEl>
                </p:cond>
              </p:nextCondLst>
            </p:seq>
            <p:seq concurrent="1" nextAc="seek">
              <p:cTn id="56" restart="whenNotActive" fill="hold" evtFilter="cancelBubble" nodeType="interactiveSeq">
                <p:stCondLst>
                  <p:cond evt="onClick" delay="0">
                    <p:tgtEl>
                      <p:spTgt spid="25"/>
                    </p:tgtEl>
                  </p:cond>
                </p:stCondLst>
                <p:endSync evt="end" delay="0">
                  <p:rtn val="all"/>
                </p:endSync>
                <p:childTnLst>
                  <p:par>
                    <p:cTn id="57" fill="hold">
                      <p:stCondLst>
                        <p:cond delay="0"/>
                      </p:stCondLst>
                      <p:childTnLst>
                        <p:par>
                          <p:cTn id="58" fill="hold">
                            <p:stCondLst>
                              <p:cond delay="0"/>
                            </p:stCondLst>
                            <p:childTnLst>
                              <p:par>
                                <p:cTn id="59" presetID="10" presetClass="entr" presetSubtype="0" fill="remove" grpId="0" nodeType="click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500"/>
                                        <p:tgtEl>
                                          <p:spTgt spid="37"/>
                                        </p:tgtEl>
                                      </p:cBhvr>
                                    </p:animEffect>
                                  </p:childTnLst>
                                  <p:subTnLst>
                                    <p:audio>
                                      <p:cMediaNode>
                                        <p:cTn display="0" masterRel="sameClick">
                                          <p:stCondLst>
                                            <p:cond evt="begin" delay="0">
                                              <p:tn val="59"/>
                                            </p:cond>
                                          </p:stCondLst>
                                          <p:endCondLst>
                                            <p:cond evt="onStopAudio" delay="0">
                                              <p:tgtEl>
                                                <p:sldTgt/>
                                              </p:tgtEl>
                                            </p:cond>
                                          </p:endCondLst>
                                        </p:cTn>
                                        <p:tgtEl>
                                          <p:sndTgt r:embed="rId3" name="Yanlış.wav"/>
                                        </p:tgtEl>
                                      </p:cMediaNode>
                                    </p:audio>
                                  </p:sub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27"/>
                    </p:tgtEl>
                  </p:cond>
                </p:stCondLst>
                <p:endSync evt="end" delay="0">
                  <p:rtn val="all"/>
                </p:endSync>
                <p:childTnLst>
                  <p:par>
                    <p:cTn id="63" fill="hold">
                      <p:stCondLst>
                        <p:cond delay="0"/>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500"/>
                                        <p:tgtEl>
                                          <p:spTgt spid="42"/>
                                        </p:tgtEl>
                                      </p:cBhvr>
                                    </p:animEffect>
                                  </p:childTnLst>
                                  <p:subTnLst>
                                    <p:audio>
                                      <p:cMediaNode>
                                        <p:cTn display="0" masterRel="sameClick">
                                          <p:stCondLst>
                                            <p:cond evt="begin" delay="0">
                                              <p:tn val="65"/>
                                            </p:cond>
                                          </p:stCondLst>
                                          <p:endCondLst>
                                            <p:cond evt="onStopAudio" delay="0">
                                              <p:tgtEl>
                                                <p:sldTgt/>
                                              </p:tgtEl>
                                            </p:cond>
                                          </p:endCondLst>
                                        </p:cTn>
                                        <p:tgtEl>
                                          <p:sndTgt r:embed="rId2" name="doğru.wav"/>
                                        </p:tgtEl>
                                      </p:cMediaNode>
                                    </p:audio>
                                  </p:subTnLst>
                                </p:cTn>
                              </p:par>
                            </p:childTnLst>
                          </p:cTn>
                        </p:par>
                      </p:childTnLst>
                    </p:cTn>
                  </p:par>
                </p:childTnLst>
              </p:cTn>
              <p:nextCondLst>
                <p:cond evt="onClick" delay="0">
                  <p:tgtEl>
                    <p:spTgt spid="27"/>
                  </p:tgtEl>
                </p:cond>
              </p:nextCondLst>
            </p:seq>
            <p:seq concurrent="1" nextAc="seek">
              <p:cTn id="68" restart="whenNotActive" fill="hold" evtFilter="cancelBubble" nodeType="interactiveSeq">
                <p:stCondLst>
                  <p:cond evt="onClick" delay="0">
                    <p:tgtEl>
                      <p:spTgt spid="28"/>
                    </p:tgtEl>
                  </p:cond>
                </p:stCondLst>
                <p:endSync evt="end" delay="0">
                  <p:rtn val="all"/>
                </p:endSync>
                <p:childTnLst>
                  <p:par>
                    <p:cTn id="69" fill="hold">
                      <p:stCondLst>
                        <p:cond delay="0"/>
                      </p:stCondLst>
                      <p:childTnLst>
                        <p:par>
                          <p:cTn id="70" fill="hold">
                            <p:stCondLst>
                              <p:cond delay="0"/>
                            </p:stCondLst>
                            <p:childTnLst>
                              <p:par>
                                <p:cTn id="71" presetID="10" presetClass="entr" presetSubtype="0" fill="remove" grpId="0" nodeType="click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500"/>
                                        <p:tgtEl>
                                          <p:spTgt spid="38"/>
                                        </p:tgtEl>
                                      </p:cBhvr>
                                    </p:animEffect>
                                  </p:childTnLst>
                                  <p:subTnLst>
                                    <p:audio>
                                      <p:cMediaNode>
                                        <p:cTn display="0" masterRel="sameClick">
                                          <p:stCondLst>
                                            <p:cond evt="begin" delay="0">
                                              <p:tn val="71"/>
                                            </p:cond>
                                          </p:stCondLst>
                                          <p:endCondLst>
                                            <p:cond evt="onStopAudio" delay="0">
                                              <p:tgtEl>
                                                <p:sldTgt/>
                                              </p:tgtEl>
                                            </p:cond>
                                          </p:endCondLst>
                                        </p:cTn>
                                        <p:tgtEl>
                                          <p:sndTgt r:embed="rId3" name="Yanlış.wav"/>
                                        </p:tgtEl>
                                      </p:cMediaNode>
                                    </p:audio>
                                  </p:subTnLst>
                                </p:cTn>
                              </p:par>
                            </p:childTnLst>
                          </p:cTn>
                        </p:par>
                      </p:childTnLst>
                    </p:cTn>
                  </p:par>
                </p:childTnLst>
              </p:cTn>
              <p:nextCondLst>
                <p:cond evt="onClick" delay="0">
                  <p:tgtEl>
                    <p:spTgt spid="28"/>
                  </p:tgtEl>
                </p:cond>
              </p:nextCondLst>
            </p:seq>
          </p:childTnLst>
        </p:cTn>
      </p:par>
    </p:tnLst>
    <p:bldLst>
      <p:bldP spid="12" grpId="0" animBg="1"/>
      <p:bldP spid="1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88687" y="217714"/>
            <a:ext cx="11773464" cy="3165921"/>
          </a:xfrm>
        </p:spPr>
        <p:style>
          <a:lnRef idx="1">
            <a:schemeClr val="accent2"/>
          </a:lnRef>
          <a:fillRef idx="2">
            <a:schemeClr val="accent2"/>
          </a:fillRef>
          <a:effectRef idx="1">
            <a:schemeClr val="accent2"/>
          </a:effectRef>
          <a:fontRef idx="minor">
            <a:schemeClr val="dk1"/>
          </a:fontRef>
        </p:style>
        <p:txBody>
          <a:bodyPr>
            <a:noAutofit/>
          </a:bodyPr>
          <a:lstStyle/>
          <a:p>
            <a:pPr marL="0" indent="0" algn="just">
              <a:lnSpc>
                <a:spcPct val="100000"/>
              </a:lnSpc>
              <a:buNone/>
            </a:pPr>
            <a:r>
              <a:rPr lang="tr-TR" sz="3600" dirty="0" smtClean="0"/>
              <a:t>1</a:t>
            </a:r>
            <a:r>
              <a:rPr lang="tr-TR" sz="3600" dirty="0" smtClean="0"/>
              <a:t>.</a:t>
            </a:r>
            <a:r>
              <a:rPr lang="tr-TR" sz="3600" dirty="0" smtClean="0"/>
              <a:t> </a:t>
            </a:r>
            <a:r>
              <a:rPr lang="tr-TR" sz="6000" dirty="0" smtClean="0"/>
              <a:t>Namazla ilgili aşağıdaki bilgilerin hangisinde </a:t>
            </a:r>
            <a:r>
              <a:rPr lang="tr-TR" sz="6000" b="1" u="sng" dirty="0" smtClean="0"/>
              <a:t>yanlışlık</a:t>
            </a:r>
            <a:r>
              <a:rPr lang="tr-TR" sz="6000" dirty="0" smtClean="0"/>
              <a:t> yapılmıştır? </a:t>
            </a:r>
            <a:endParaRPr lang="tr-TR" sz="6000" u="sng" dirty="0"/>
          </a:p>
        </p:txBody>
      </p:sp>
      <p:sp>
        <p:nvSpPr>
          <p:cNvPr id="4" name="Dikdörtgen 3"/>
          <p:cNvSpPr/>
          <p:nvPr/>
        </p:nvSpPr>
        <p:spPr>
          <a:xfrm>
            <a:off x="1049809" y="5174344"/>
            <a:ext cx="583047" cy="56605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000" dirty="0">
                <a:solidFill>
                  <a:srgbClr val="00B050"/>
                </a:solidFill>
              </a:rPr>
              <a:t>✔</a:t>
            </a:r>
          </a:p>
        </p:txBody>
      </p:sp>
      <p:sp>
        <p:nvSpPr>
          <p:cNvPr id="5" name="Dikdörtgen 4"/>
          <p:cNvSpPr/>
          <p:nvPr/>
        </p:nvSpPr>
        <p:spPr>
          <a:xfrm>
            <a:off x="1049808" y="4376057"/>
            <a:ext cx="583047" cy="56605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400" b="1" dirty="0" smtClean="0">
                <a:solidFill>
                  <a:srgbClr val="FF0000"/>
                </a:solidFill>
              </a:rPr>
              <a:t>X</a:t>
            </a:r>
            <a:endParaRPr lang="tr-TR" sz="4400" b="1" dirty="0">
              <a:solidFill>
                <a:srgbClr val="FF0000"/>
              </a:solidFill>
            </a:endParaRPr>
          </a:p>
        </p:txBody>
      </p:sp>
      <p:sp>
        <p:nvSpPr>
          <p:cNvPr id="6" name="Dikdörtgen 5"/>
          <p:cNvSpPr/>
          <p:nvPr/>
        </p:nvSpPr>
        <p:spPr>
          <a:xfrm>
            <a:off x="1049809" y="3713848"/>
            <a:ext cx="583047" cy="45355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400" b="1" dirty="0" smtClean="0">
                <a:solidFill>
                  <a:srgbClr val="FF0000"/>
                </a:solidFill>
              </a:rPr>
              <a:t>X</a:t>
            </a:r>
            <a:endParaRPr lang="tr-TR" sz="4400" b="1" dirty="0">
              <a:solidFill>
                <a:srgbClr val="FF0000"/>
              </a:solidFill>
            </a:endParaRPr>
          </a:p>
        </p:txBody>
      </p:sp>
      <p:sp>
        <p:nvSpPr>
          <p:cNvPr id="7" name="Dikdörtgen 6"/>
          <p:cNvSpPr/>
          <p:nvPr/>
        </p:nvSpPr>
        <p:spPr>
          <a:xfrm>
            <a:off x="1049808" y="6014366"/>
            <a:ext cx="583047" cy="45355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400" b="1" dirty="0" smtClean="0">
                <a:solidFill>
                  <a:srgbClr val="FF0000"/>
                </a:solidFill>
              </a:rPr>
              <a:t>X</a:t>
            </a:r>
            <a:endParaRPr lang="tr-TR" sz="4400" b="1" dirty="0">
              <a:solidFill>
                <a:srgbClr val="FF0000"/>
              </a:solidFill>
            </a:endParaRPr>
          </a:p>
        </p:txBody>
      </p:sp>
      <p:sp>
        <p:nvSpPr>
          <p:cNvPr id="8" name="Dikdörtgen 7"/>
          <p:cNvSpPr/>
          <p:nvPr/>
        </p:nvSpPr>
        <p:spPr>
          <a:xfrm>
            <a:off x="1886857" y="5958117"/>
            <a:ext cx="9753600" cy="55154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tr-TR" sz="3200" dirty="0" smtClean="0"/>
          </a:p>
          <a:p>
            <a:pPr algn="ctr"/>
            <a:r>
              <a:rPr lang="tr-TR" sz="3200" dirty="0" smtClean="0"/>
              <a:t>Allah anılır, O’na olan sevgi ve saygı dile getirilir. </a:t>
            </a:r>
            <a:endParaRPr lang="tr-TR" sz="3200" u="sng" dirty="0" smtClean="0"/>
          </a:p>
          <a:p>
            <a:pPr algn="ctr"/>
            <a:endParaRPr lang="tr-TR" sz="3200" dirty="0"/>
          </a:p>
        </p:txBody>
      </p:sp>
      <p:sp>
        <p:nvSpPr>
          <p:cNvPr id="9" name="Dikdörtgen 8"/>
          <p:cNvSpPr/>
          <p:nvPr/>
        </p:nvSpPr>
        <p:spPr>
          <a:xfrm>
            <a:off x="1821543" y="4376057"/>
            <a:ext cx="9818914" cy="56605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3600" dirty="0" smtClean="0"/>
              <a:t>Salat, dua etmek ve yüceltmek anlamına gelir. </a:t>
            </a:r>
            <a:endParaRPr lang="tr-TR" sz="3600" dirty="0"/>
          </a:p>
        </p:txBody>
      </p:sp>
      <p:sp>
        <p:nvSpPr>
          <p:cNvPr id="10" name="Dikdörtgen 9"/>
          <p:cNvSpPr/>
          <p:nvPr/>
        </p:nvSpPr>
        <p:spPr>
          <a:xfrm>
            <a:off x="1886857" y="3657600"/>
            <a:ext cx="9753600" cy="56605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3600" dirty="0" smtClean="0"/>
              <a:t>Kur’an’ı Kerim’de “salat” kelimesiyle ifade edilir. </a:t>
            </a:r>
            <a:endParaRPr lang="tr-TR" sz="3600" dirty="0"/>
          </a:p>
        </p:txBody>
      </p:sp>
      <p:sp>
        <p:nvSpPr>
          <p:cNvPr id="11" name="Oval 10"/>
          <p:cNvSpPr/>
          <p:nvPr/>
        </p:nvSpPr>
        <p:spPr>
          <a:xfrm>
            <a:off x="1531257" y="3536035"/>
            <a:ext cx="762237" cy="6876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smtClean="0"/>
              <a:t>A</a:t>
            </a:r>
            <a:endParaRPr lang="tr-TR" sz="4400" dirty="0"/>
          </a:p>
        </p:txBody>
      </p:sp>
      <p:sp>
        <p:nvSpPr>
          <p:cNvPr id="12" name="Oval 11"/>
          <p:cNvSpPr/>
          <p:nvPr/>
        </p:nvSpPr>
        <p:spPr>
          <a:xfrm>
            <a:off x="1531257" y="4288972"/>
            <a:ext cx="762237" cy="6876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a:t>B</a:t>
            </a:r>
          </a:p>
        </p:txBody>
      </p:sp>
      <p:sp>
        <p:nvSpPr>
          <p:cNvPr id="13" name="Oval 12"/>
          <p:cNvSpPr/>
          <p:nvPr/>
        </p:nvSpPr>
        <p:spPr>
          <a:xfrm>
            <a:off x="1531257" y="5836552"/>
            <a:ext cx="762237" cy="6876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a:t>D</a:t>
            </a:r>
          </a:p>
        </p:txBody>
      </p:sp>
      <p:sp>
        <p:nvSpPr>
          <p:cNvPr id="14" name="Dikdörtgen 13"/>
          <p:cNvSpPr/>
          <p:nvPr/>
        </p:nvSpPr>
        <p:spPr>
          <a:xfrm>
            <a:off x="1886857" y="5174344"/>
            <a:ext cx="9753600" cy="56605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3200" dirty="0" smtClean="0"/>
              <a:t>Sadece yaşlılar tarafından yerine getirilir. </a:t>
            </a:r>
            <a:endParaRPr lang="tr-TR" sz="3200" dirty="0"/>
          </a:p>
        </p:txBody>
      </p:sp>
      <p:sp>
        <p:nvSpPr>
          <p:cNvPr id="15" name="Oval 14"/>
          <p:cNvSpPr/>
          <p:nvPr/>
        </p:nvSpPr>
        <p:spPr>
          <a:xfrm>
            <a:off x="1531257" y="5052779"/>
            <a:ext cx="762237" cy="6876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a:t>C</a:t>
            </a:r>
          </a:p>
        </p:txBody>
      </p:sp>
      <p:sp>
        <p:nvSpPr>
          <p:cNvPr id="16" name="Dikdörtgen 15"/>
          <p:cNvSpPr/>
          <p:nvPr/>
        </p:nvSpPr>
        <p:spPr>
          <a:xfrm>
            <a:off x="9248503" y="2638872"/>
            <a:ext cx="2713648" cy="79283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800" dirty="0" smtClean="0"/>
              <a:t>Doğru cevabı tıklayınız</a:t>
            </a:r>
            <a:endParaRPr lang="tr-TR" sz="2800" dirty="0"/>
          </a:p>
        </p:txBody>
      </p:sp>
    </p:spTree>
    <p:extLst>
      <p:ext uri="{BB962C8B-B14F-4D97-AF65-F5344CB8AC3E}">
        <p14:creationId xmlns:p14="http://schemas.microsoft.com/office/powerpoint/2010/main" val="249854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15"/>
                    </p:tgtEl>
                  </p:cond>
                </p:stCondLst>
                <p:endSync evt="end" delay="0">
                  <p:rtn val="all"/>
                </p:endSync>
                <p:childTnLst>
                  <p:par>
                    <p:cTn id="42" fill="hold">
                      <p:stCondLst>
                        <p:cond delay="0"/>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2" name="doğru.wav"/>
                                        </p:tgtEl>
                                      </p:cMediaNode>
                                    </p:audio>
                                  </p:subTnLst>
                                </p:cTn>
                              </p:par>
                            </p:childTnLst>
                          </p:cTn>
                        </p:par>
                      </p:childTnLst>
                    </p:cTn>
                  </p:par>
                </p:childTnLst>
              </p:cTn>
              <p:nextCondLst>
                <p:cond evt="onClick" delay="0">
                  <p:tgtEl>
                    <p:spTgt spid="15"/>
                  </p:tgtEl>
                </p:cond>
              </p:nextCondLst>
            </p:seq>
            <p:seq concurrent="1" nextAc="seek">
              <p:cTn id="46" restart="whenNotActive" fill="hold" evtFilter="cancelBubble" nodeType="interactiveSeq">
                <p:stCondLst>
                  <p:cond evt="onClick" delay="0">
                    <p:tgtEl>
                      <p:spTgt spid="12"/>
                    </p:tgtEl>
                  </p:cond>
                </p:stCondLst>
                <p:endSync evt="end" delay="0">
                  <p:rtn val="all"/>
                </p:endSync>
                <p:childTnLst>
                  <p:par>
                    <p:cTn id="47" fill="hold">
                      <p:stCondLst>
                        <p:cond delay="0"/>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3" name="Yanlış.wav"/>
                                        </p:tgtEl>
                                      </p:cMediaNode>
                                    </p:audio>
                                  </p:subTnLst>
                                </p:cTn>
                              </p:par>
                            </p:childTnLst>
                          </p:cTn>
                        </p:par>
                      </p:childTnLst>
                    </p:cTn>
                  </p:par>
                </p:childTnLst>
              </p:cTn>
              <p:nextCondLst>
                <p:cond evt="onClick" delay="0">
                  <p:tgtEl>
                    <p:spTgt spid="12"/>
                  </p:tgtEl>
                </p:cond>
              </p:nextCondLst>
            </p:seq>
            <p:seq concurrent="1" nextAc="seek">
              <p:cTn id="51" restart="whenNotActive" fill="hold" evtFilter="cancelBubble" nodeType="interactiveSeq">
                <p:stCondLst>
                  <p:cond evt="onClick" delay="0">
                    <p:tgtEl>
                      <p:spTgt spid="11"/>
                    </p:tgtEl>
                  </p:cond>
                </p:stCondLst>
                <p:endSync evt="end" delay="0">
                  <p:rtn val="all"/>
                </p:endSync>
                <p:childTnLst>
                  <p:par>
                    <p:cTn id="52" fill="hold">
                      <p:stCondLst>
                        <p:cond delay="0"/>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3" name="Yanlış.wav"/>
                                        </p:tgtEl>
                                      </p:cMediaNode>
                                    </p:audio>
                                  </p:subTnLst>
                                </p:cTn>
                              </p:par>
                            </p:childTnLst>
                          </p:cTn>
                        </p:par>
                      </p:childTnLst>
                    </p:cTn>
                  </p:par>
                </p:childTnLst>
              </p:cTn>
              <p:nextCondLst>
                <p:cond evt="onClick" delay="0">
                  <p:tgtEl>
                    <p:spTgt spid="11"/>
                  </p:tgtEl>
                </p:cond>
              </p:nextCondLst>
            </p:seq>
            <p:seq concurrent="1" nextAc="seek">
              <p:cTn id="56" restart="whenNotActive" fill="hold" evtFilter="cancelBubble" nodeType="interactiveSeq">
                <p:stCondLst>
                  <p:cond evt="onClick" delay="0">
                    <p:tgtEl>
                      <p:spTgt spid="13"/>
                    </p:tgtEl>
                  </p:cond>
                </p:stCondLst>
                <p:endSync evt="end" delay="0">
                  <p:rtn val="all"/>
                </p:endSync>
                <p:childTnLst>
                  <p:par>
                    <p:cTn id="57" fill="hold">
                      <p:stCondLst>
                        <p:cond delay="0"/>
                      </p:stCondLst>
                      <p:childTnLst>
                        <p:par>
                          <p:cTn id="58" fill="hold">
                            <p:stCondLst>
                              <p:cond delay="0"/>
                            </p:stCondLst>
                            <p:childTnLst>
                              <p:par>
                                <p:cTn id="59" presetID="1" presetClass="entr" presetSubtype="0" fill="hold" grpId="0" nodeType="clickEffect">
                                  <p:stCondLst>
                                    <p:cond delay="200"/>
                                  </p:stCondLst>
                                  <p:childTnLst>
                                    <p:set>
                                      <p:cBhvr>
                                        <p:cTn id="60"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3" name="Yanlış.wav"/>
                                        </p:tgtEl>
                                      </p:cMediaNode>
                                    </p:audio>
                                  </p:subTnLst>
                                </p:cTn>
                              </p:par>
                            </p:childTnLst>
                          </p:cTn>
                        </p:par>
                      </p:childTnLst>
                    </p:cTn>
                  </p:par>
                </p:childTnLst>
              </p:cTn>
              <p:nextCondLst>
                <p:cond evt="onClick" delay="0">
                  <p:tgtEl>
                    <p:spTgt spid="13"/>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1886856" y="5174344"/>
            <a:ext cx="10089493" cy="56605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r"/>
            <a:r>
              <a:rPr lang="tr-TR" sz="3200" dirty="0" smtClean="0"/>
              <a:t>Cennetin anahtarı namaz, namazın anahtarı ise abdesttir.”</a:t>
            </a:r>
            <a:endParaRPr lang="tr-TR" sz="3200" u="sng" dirty="0"/>
          </a:p>
        </p:txBody>
      </p:sp>
      <p:sp>
        <p:nvSpPr>
          <p:cNvPr id="3" name="İçerik Yer Tutucusu 2"/>
          <p:cNvSpPr>
            <a:spLocks noGrp="1"/>
          </p:cNvSpPr>
          <p:nvPr>
            <p:ph idx="1"/>
          </p:nvPr>
        </p:nvSpPr>
        <p:spPr>
          <a:xfrm>
            <a:off x="654132" y="861387"/>
            <a:ext cx="11341422" cy="2630226"/>
          </a:xfrm>
        </p:spPr>
        <p:style>
          <a:lnRef idx="1">
            <a:schemeClr val="accent2"/>
          </a:lnRef>
          <a:fillRef idx="2">
            <a:schemeClr val="accent2"/>
          </a:fillRef>
          <a:effectRef idx="1">
            <a:schemeClr val="accent2"/>
          </a:effectRef>
          <a:fontRef idx="minor">
            <a:schemeClr val="dk1"/>
          </a:fontRef>
        </p:style>
        <p:txBody>
          <a:bodyPr>
            <a:noAutofit/>
          </a:bodyPr>
          <a:lstStyle/>
          <a:p>
            <a:pPr marL="0" indent="0">
              <a:lnSpc>
                <a:spcPct val="100000"/>
              </a:lnSpc>
              <a:buNone/>
            </a:pPr>
            <a:r>
              <a:rPr lang="tr-TR" sz="5400" dirty="0" smtClean="0"/>
              <a:t>2</a:t>
            </a:r>
            <a:r>
              <a:rPr lang="tr-TR" sz="5400" dirty="0" smtClean="0"/>
              <a:t>. </a:t>
            </a:r>
            <a:r>
              <a:rPr lang="tr-TR" sz="4400" dirty="0" smtClean="0"/>
              <a:t>Aşağıdaki hadislerden hangisi namazın önemiyle ilgili </a:t>
            </a:r>
            <a:r>
              <a:rPr lang="tr-TR" sz="4400" b="1" u="sng" dirty="0" smtClean="0">
                <a:solidFill>
                  <a:schemeClr val="tx1"/>
                </a:solidFill>
              </a:rPr>
              <a:t>değildir? </a:t>
            </a:r>
            <a:endParaRPr lang="tr-TR" sz="4400" b="1" u="sng" dirty="0">
              <a:solidFill>
                <a:schemeClr val="tx1"/>
              </a:solidFill>
            </a:endParaRPr>
          </a:p>
        </p:txBody>
      </p:sp>
      <p:sp>
        <p:nvSpPr>
          <p:cNvPr id="4" name="Dikdörtgen 3"/>
          <p:cNvSpPr/>
          <p:nvPr/>
        </p:nvSpPr>
        <p:spPr>
          <a:xfrm>
            <a:off x="884420" y="3508362"/>
            <a:ext cx="748435" cy="72100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000" dirty="0">
                <a:solidFill>
                  <a:srgbClr val="00B050"/>
                </a:solidFill>
              </a:rPr>
              <a:t>✔</a:t>
            </a:r>
          </a:p>
        </p:txBody>
      </p:sp>
      <p:sp>
        <p:nvSpPr>
          <p:cNvPr id="5" name="Dikdörtgen 4"/>
          <p:cNvSpPr/>
          <p:nvPr/>
        </p:nvSpPr>
        <p:spPr>
          <a:xfrm>
            <a:off x="884420" y="4376057"/>
            <a:ext cx="748435" cy="56605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400" b="1" dirty="0" smtClean="0">
                <a:solidFill>
                  <a:srgbClr val="FF0000"/>
                </a:solidFill>
              </a:rPr>
              <a:t>X</a:t>
            </a:r>
            <a:endParaRPr lang="tr-TR" sz="4400" b="1" dirty="0">
              <a:solidFill>
                <a:srgbClr val="FF0000"/>
              </a:solidFill>
            </a:endParaRPr>
          </a:p>
        </p:txBody>
      </p:sp>
      <p:sp>
        <p:nvSpPr>
          <p:cNvPr id="6" name="Dikdörtgen 5"/>
          <p:cNvSpPr/>
          <p:nvPr/>
        </p:nvSpPr>
        <p:spPr>
          <a:xfrm>
            <a:off x="884421" y="5196841"/>
            <a:ext cx="748436" cy="45355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400" b="1" dirty="0" smtClean="0">
                <a:solidFill>
                  <a:srgbClr val="FF0000"/>
                </a:solidFill>
              </a:rPr>
              <a:t>X</a:t>
            </a:r>
            <a:endParaRPr lang="tr-TR" sz="4400" b="1" dirty="0">
              <a:solidFill>
                <a:srgbClr val="FF0000"/>
              </a:solidFill>
            </a:endParaRPr>
          </a:p>
        </p:txBody>
      </p:sp>
      <p:sp>
        <p:nvSpPr>
          <p:cNvPr id="7" name="Dikdörtgen 6"/>
          <p:cNvSpPr/>
          <p:nvPr/>
        </p:nvSpPr>
        <p:spPr>
          <a:xfrm>
            <a:off x="884420" y="6014366"/>
            <a:ext cx="748435" cy="45355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400" b="1" dirty="0" smtClean="0">
                <a:solidFill>
                  <a:srgbClr val="FF0000"/>
                </a:solidFill>
              </a:rPr>
              <a:t>X</a:t>
            </a:r>
            <a:endParaRPr lang="tr-TR" sz="4400" b="1" dirty="0">
              <a:solidFill>
                <a:srgbClr val="FF0000"/>
              </a:solidFill>
            </a:endParaRPr>
          </a:p>
        </p:txBody>
      </p:sp>
      <p:sp>
        <p:nvSpPr>
          <p:cNvPr id="8" name="Dikdörtgen 7"/>
          <p:cNvSpPr/>
          <p:nvPr/>
        </p:nvSpPr>
        <p:spPr>
          <a:xfrm>
            <a:off x="1886856" y="5958117"/>
            <a:ext cx="10089493" cy="55154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4800" smtClean="0"/>
              <a:t>“Namaz dinin direğidir.”</a:t>
            </a:r>
            <a:endParaRPr lang="tr-TR" sz="4800" dirty="0"/>
          </a:p>
        </p:txBody>
      </p:sp>
      <p:sp>
        <p:nvSpPr>
          <p:cNvPr id="9" name="Dikdörtgen 8"/>
          <p:cNvSpPr/>
          <p:nvPr/>
        </p:nvSpPr>
        <p:spPr>
          <a:xfrm>
            <a:off x="1821542" y="4376057"/>
            <a:ext cx="10174013" cy="56605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r"/>
            <a:r>
              <a:rPr lang="tr-TR" sz="3200" smtClean="0"/>
              <a:t>“Her kim bir namazı unutursa, onu hatırladığında kılsın…”</a:t>
            </a:r>
            <a:endParaRPr lang="tr-TR" sz="3200" dirty="0"/>
          </a:p>
        </p:txBody>
      </p:sp>
      <p:sp>
        <p:nvSpPr>
          <p:cNvPr id="10" name="Dikdörtgen 9"/>
          <p:cNvSpPr/>
          <p:nvPr/>
        </p:nvSpPr>
        <p:spPr>
          <a:xfrm>
            <a:off x="1886855" y="3657600"/>
            <a:ext cx="10108699" cy="56605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3600" dirty="0" smtClean="0"/>
              <a:t> “Kulun </a:t>
            </a:r>
            <a:r>
              <a:rPr lang="tr-TR" sz="3600" dirty="0" err="1" smtClean="0"/>
              <a:t>Rabb’ine</a:t>
            </a:r>
            <a:r>
              <a:rPr lang="tr-TR" sz="3600" dirty="0" smtClean="0"/>
              <a:t> en yakın olduğu an, secde anıdır.” </a:t>
            </a:r>
            <a:endParaRPr lang="tr-TR" sz="4000" dirty="0"/>
          </a:p>
        </p:txBody>
      </p:sp>
      <p:sp>
        <p:nvSpPr>
          <p:cNvPr id="11" name="Oval 10"/>
          <p:cNvSpPr/>
          <p:nvPr/>
        </p:nvSpPr>
        <p:spPr>
          <a:xfrm>
            <a:off x="1531257" y="5087602"/>
            <a:ext cx="762237" cy="652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smtClean="0"/>
              <a:t>C</a:t>
            </a:r>
            <a:endParaRPr lang="tr-TR" sz="4400" dirty="0"/>
          </a:p>
        </p:txBody>
      </p:sp>
      <p:sp>
        <p:nvSpPr>
          <p:cNvPr id="12" name="Oval 11"/>
          <p:cNvSpPr/>
          <p:nvPr/>
        </p:nvSpPr>
        <p:spPr>
          <a:xfrm>
            <a:off x="1531257" y="4323066"/>
            <a:ext cx="762237" cy="652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a:t>B</a:t>
            </a:r>
          </a:p>
        </p:txBody>
      </p:sp>
      <p:sp>
        <p:nvSpPr>
          <p:cNvPr id="13" name="Oval 12"/>
          <p:cNvSpPr/>
          <p:nvPr/>
        </p:nvSpPr>
        <p:spPr>
          <a:xfrm>
            <a:off x="1531257" y="5905126"/>
            <a:ext cx="762237" cy="652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a:t>D</a:t>
            </a:r>
          </a:p>
        </p:txBody>
      </p:sp>
      <p:sp>
        <p:nvSpPr>
          <p:cNvPr id="15" name="Oval 14"/>
          <p:cNvSpPr/>
          <p:nvPr/>
        </p:nvSpPr>
        <p:spPr>
          <a:xfrm>
            <a:off x="1513759" y="3508362"/>
            <a:ext cx="807063" cy="7622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smtClean="0"/>
              <a:t>A</a:t>
            </a:r>
            <a:endParaRPr lang="tr-TR" sz="4400" dirty="0"/>
          </a:p>
        </p:txBody>
      </p:sp>
      <p:sp>
        <p:nvSpPr>
          <p:cNvPr id="16" name="Dikdörtgen 15"/>
          <p:cNvSpPr/>
          <p:nvPr/>
        </p:nvSpPr>
        <p:spPr>
          <a:xfrm>
            <a:off x="9683645" y="2715524"/>
            <a:ext cx="2292705" cy="79283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800" dirty="0" smtClean="0"/>
              <a:t>Doğru cevabı tıklayınız</a:t>
            </a:r>
            <a:endParaRPr lang="tr-TR" sz="2800" dirty="0"/>
          </a:p>
        </p:txBody>
      </p:sp>
    </p:spTree>
    <p:extLst>
      <p:ext uri="{BB962C8B-B14F-4D97-AF65-F5344CB8AC3E}">
        <p14:creationId xmlns:p14="http://schemas.microsoft.com/office/powerpoint/2010/main" val="215958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15"/>
                    </p:tgtEl>
                  </p:cond>
                </p:stCondLst>
                <p:endSync evt="end" delay="0">
                  <p:rtn val="all"/>
                </p:endSync>
                <p:childTnLst>
                  <p:par>
                    <p:cTn id="42" fill="hold">
                      <p:stCondLst>
                        <p:cond delay="0"/>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2" name="doğru.wav"/>
                                        </p:tgtEl>
                                      </p:cMediaNode>
                                    </p:audio>
                                  </p:subTnLst>
                                </p:cTn>
                              </p:par>
                            </p:childTnLst>
                          </p:cTn>
                        </p:par>
                      </p:childTnLst>
                    </p:cTn>
                  </p:par>
                </p:childTnLst>
              </p:cTn>
              <p:nextCondLst>
                <p:cond evt="onClick" delay="0">
                  <p:tgtEl>
                    <p:spTgt spid="15"/>
                  </p:tgtEl>
                </p:cond>
              </p:nextCondLst>
            </p:seq>
            <p:seq concurrent="1" nextAc="seek">
              <p:cTn id="46" restart="whenNotActive" fill="hold" evtFilter="cancelBubble" nodeType="interactiveSeq">
                <p:stCondLst>
                  <p:cond evt="onClick" delay="0">
                    <p:tgtEl>
                      <p:spTgt spid="12"/>
                    </p:tgtEl>
                  </p:cond>
                </p:stCondLst>
                <p:endSync evt="end" delay="0">
                  <p:rtn val="all"/>
                </p:endSync>
                <p:childTnLst>
                  <p:par>
                    <p:cTn id="47" fill="hold">
                      <p:stCondLst>
                        <p:cond delay="0"/>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3" name="Yanlış.wav"/>
                                        </p:tgtEl>
                                      </p:cMediaNode>
                                    </p:audio>
                                  </p:subTnLst>
                                </p:cTn>
                              </p:par>
                            </p:childTnLst>
                          </p:cTn>
                        </p:par>
                      </p:childTnLst>
                    </p:cTn>
                  </p:par>
                </p:childTnLst>
              </p:cTn>
              <p:nextCondLst>
                <p:cond evt="onClick" delay="0">
                  <p:tgtEl>
                    <p:spTgt spid="12"/>
                  </p:tgtEl>
                </p:cond>
              </p:nextCondLst>
            </p:seq>
            <p:seq concurrent="1" nextAc="seek">
              <p:cTn id="51" restart="whenNotActive" fill="hold" evtFilter="cancelBubble" nodeType="interactiveSeq">
                <p:stCondLst>
                  <p:cond evt="onClick" delay="0">
                    <p:tgtEl>
                      <p:spTgt spid="11"/>
                    </p:tgtEl>
                  </p:cond>
                </p:stCondLst>
                <p:endSync evt="end" delay="0">
                  <p:rtn val="all"/>
                </p:endSync>
                <p:childTnLst>
                  <p:par>
                    <p:cTn id="52" fill="hold">
                      <p:stCondLst>
                        <p:cond delay="0"/>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3" name="Yanlış.wav"/>
                                        </p:tgtEl>
                                      </p:cMediaNode>
                                    </p:audio>
                                  </p:subTnLst>
                                </p:cTn>
                              </p:par>
                            </p:childTnLst>
                          </p:cTn>
                        </p:par>
                      </p:childTnLst>
                    </p:cTn>
                  </p:par>
                </p:childTnLst>
              </p:cTn>
              <p:nextCondLst>
                <p:cond evt="onClick" delay="0">
                  <p:tgtEl>
                    <p:spTgt spid="11"/>
                  </p:tgtEl>
                </p:cond>
              </p:nextCondLst>
            </p:seq>
            <p:seq concurrent="1" nextAc="seek">
              <p:cTn id="56" restart="whenNotActive" fill="hold" evtFilter="cancelBubble" nodeType="interactiveSeq">
                <p:stCondLst>
                  <p:cond evt="onClick" delay="0">
                    <p:tgtEl>
                      <p:spTgt spid="13"/>
                    </p:tgtEl>
                  </p:cond>
                </p:stCondLst>
                <p:endSync evt="end" delay="0">
                  <p:rtn val="all"/>
                </p:endSync>
                <p:childTnLst>
                  <p:par>
                    <p:cTn id="57" fill="hold">
                      <p:stCondLst>
                        <p:cond delay="0"/>
                      </p:stCondLst>
                      <p:childTnLst>
                        <p:par>
                          <p:cTn id="58" fill="hold">
                            <p:stCondLst>
                              <p:cond delay="0"/>
                            </p:stCondLst>
                            <p:childTnLst>
                              <p:par>
                                <p:cTn id="59" presetID="1" presetClass="entr" presetSubtype="0" fill="hold" grpId="0" nodeType="clickEffect">
                                  <p:stCondLst>
                                    <p:cond delay="200"/>
                                  </p:stCondLst>
                                  <p:childTnLst>
                                    <p:set>
                                      <p:cBhvr>
                                        <p:cTn id="60"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3" name="Yanlış.wav"/>
                                        </p:tgtEl>
                                      </p:cMediaNode>
                                    </p:audio>
                                  </p:subTnLst>
                                </p:cTn>
                              </p:par>
                            </p:childTnLst>
                          </p:cTn>
                        </p:par>
                      </p:childTnLst>
                    </p:cTn>
                  </p:par>
                </p:childTnLst>
              </p:cTn>
              <p:nextCondLst>
                <p:cond evt="onClick" delay="0">
                  <p:tgtEl>
                    <p:spTgt spid="13"/>
                  </p:tgtEl>
                </p:cond>
              </p:nextCondLst>
            </p:seq>
          </p:childTnLst>
        </p:cTn>
      </p:par>
    </p:tnLst>
    <p:bldLst>
      <p:bldP spid="14"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5"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1886857" y="5174344"/>
            <a:ext cx="6843487" cy="56605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4800" dirty="0" smtClean="0"/>
              <a:t>I, II, III</a:t>
            </a:r>
            <a:endParaRPr lang="tr-TR" sz="4800" dirty="0"/>
          </a:p>
        </p:txBody>
      </p:sp>
      <p:sp>
        <p:nvSpPr>
          <p:cNvPr id="3" name="İçerik Yer Tutucusu 2"/>
          <p:cNvSpPr>
            <a:spLocks noGrp="1"/>
          </p:cNvSpPr>
          <p:nvPr>
            <p:ph idx="1"/>
          </p:nvPr>
        </p:nvSpPr>
        <p:spPr>
          <a:xfrm>
            <a:off x="239843" y="332509"/>
            <a:ext cx="11632367" cy="3046783"/>
          </a:xfrm>
        </p:spPr>
        <p:style>
          <a:lnRef idx="1">
            <a:schemeClr val="accent2"/>
          </a:lnRef>
          <a:fillRef idx="2">
            <a:schemeClr val="accent2"/>
          </a:fillRef>
          <a:effectRef idx="1">
            <a:schemeClr val="accent2"/>
          </a:effectRef>
          <a:fontRef idx="minor">
            <a:schemeClr val="dk1"/>
          </a:fontRef>
        </p:style>
        <p:txBody>
          <a:bodyPr>
            <a:noAutofit/>
          </a:bodyPr>
          <a:lstStyle/>
          <a:p>
            <a:pPr marL="0" indent="0">
              <a:lnSpc>
                <a:spcPct val="100000"/>
              </a:lnSpc>
              <a:buNone/>
            </a:pPr>
            <a:r>
              <a:rPr lang="tr-TR" sz="3200" dirty="0" smtClean="0"/>
              <a:t>I. </a:t>
            </a:r>
            <a:r>
              <a:rPr lang="tr-TR" sz="3200" dirty="0" smtClean="0"/>
              <a:t>Namaz akıllı ve ergenlik çağına girmiş bütün Müslümanlara farzdır.</a:t>
            </a:r>
            <a:endParaRPr lang="tr-TR" sz="3200" dirty="0" smtClean="0"/>
          </a:p>
          <a:p>
            <a:pPr marL="0" indent="0">
              <a:lnSpc>
                <a:spcPct val="100000"/>
              </a:lnSpc>
              <a:buNone/>
            </a:pPr>
            <a:r>
              <a:rPr lang="tr-TR" sz="3200" dirty="0" smtClean="0"/>
              <a:t>II. </a:t>
            </a:r>
            <a:r>
              <a:rPr lang="tr-TR" sz="3200" dirty="0" smtClean="0"/>
              <a:t>Sağlık durumu iyi olmayanlar namaz kılmayabilirler.</a:t>
            </a:r>
            <a:endParaRPr lang="tr-TR" sz="3200" dirty="0" smtClean="0"/>
          </a:p>
          <a:p>
            <a:pPr marL="0" indent="0">
              <a:lnSpc>
                <a:spcPct val="100000"/>
              </a:lnSpc>
              <a:buNone/>
            </a:pPr>
            <a:r>
              <a:rPr lang="tr-TR" sz="3200" dirty="0" smtClean="0"/>
              <a:t>III. </a:t>
            </a:r>
            <a:r>
              <a:rPr lang="tr-TR" sz="3200" dirty="0" smtClean="0"/>
              <a:t>Kulun ahirette ilk hesaba çekileceği ibadet namazdır..</a:t>
            </a:r>
            <a:endParaRPr lang="tr-TR" sz="3200" dirty="0" smtClean="0"/>
          </a:p>
          <a:p>
            <a:pPr marL="0" indent="0">
              <a:lnSpc>
                <a:spcPct val="100000"/>
              </a:lnSpc>
              <a:buNone/>
            </a:pPr>
            <a:r>
              <a:rPr lang="tr-TR" sz="3200" dirty="0" smtClean="0"/>
              <a:t>3. Yukarıda </a:t>
            </a:r>
            <a:r>
              <a:rPr lang="tr-TR" sz="3200" dirty="0" smtClean="0"/>
              <a:t>verilenlerden hangileri </a:t>
            </a:r>
            <a:r>
              <a:rPr lang="tr-TR" sz="3200" u="sng" dirty="0" smtClean="0"/>
              <a:t>doğrudur?</a:t>
            </a:r>
          </a:p>
        </p:txBody>
      </p:sp>
      <p:sp>
        <p:nvSpPr>
          <p:cNvPr id="4" name="Dikdörtgen 3"/>
          <p:cNvSpPr/>
          <p:nvPr/>
        </p:nvSpPr>
        <p:spPr>
          <a:xfrm>
            <a:off x="1033010" y="5938880"/>
            <a:ext cx="583047" cy="56605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000" dirty="0">
                <a:solidFill>
                  <a:srgbClr val="00B050"/>
                </a:solidFill>
              </a:rPr>
              <a:t>✔</a:t>
            </a:r>
          </a:p>
        </p:txBody>
      </p:sp>
      <p:sp>
        <p:nvSpPr>
          <p:cNvPr id="5" name="Dikdörtgen 4"/>
          <p:cNvSpPr/>
          <p:nvPr/>
        </p:nvSpPr>
        <p:spPr>
          <a:xfrm>
            <a:off x="1049808" y="4376057"/>
            <a:ext cx="583047" cy="56605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400" b="1" dirty="0" smtClean="0">
                <a:solidFill>
                  <a:srgbClr val="FF0000"/>
                </a:solidFill>
              </a:rPr>
              <a:t>X</a:t>
            </a:r>
            <a:endParaRPr lang="tr-TR" sz="4400" b="1" dirty="0">
              <a:solidFill>
                <a:srgbClr val="FF0000"/>
              </a:solidFill>
            </a:endParaRPr>
          </a:p>
        </p:txBody>
      </p:sp>
      <p:sp>
        <p:nvSpPr>
          <p:cNvPr id="6" name="Dikdörtgen 5"/>
          <p:cNvSpPr/>
          <p:nvPr/>
        </p:nvSpPr>
        <p:spPr>
          <a:xfrm>
            <a:off x="1049809" y="5196841"/>
            <a:ext cx="583047" cy="45355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400" b="1" dirty="0" smtClean="0">
                <a:solidFill>
                  <a:srgbClr val="FF0000"/>
                </a:solidFill>
              </a:rPr>
              <a:t>X</a:t>
            </a:r>
            <a:endParaRPr lang="tr-TR" sz="4400" b="1" dirty="0">
              <a:solidFill>
                <a:srgbClr val="FF0000"/>
              </a:solidFill>
            </a:endParaRPr>
          </a:p>
        </p:txBody>
      </p:sp>
      <p:sp>
        <p:nvSpPr>
          <p:cNvPr id="7" name="Dikdörtgen 6"/>
          <p:cNvSpPr/>
          <p:nvPr/>
        </p:nvSpPr>
        <p:spPr>
          <a:xfrm>
            <a:off x="1049809" y="3600612"/>
            <a:ext cx="696502" cy="50772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400" b="1" dirty="0" smtClean="0">
                <a:solidFill>
                  <a:srgbClr val="FF0000"/>
                </a:solidFill>
              </a:rPr>
              <a:t>X</a:t>
            </a:r>
            <a:endParaRPr lang="tr-TR" sz="4400" b="1" dirty="0">
              <a:solidFill>
                <a:srgbClr val="FF0000"/>
              </a:solidFill>
            </a:endParaRPr>
          </a:p>
        </p:txBody>
      </p:sp>
      <p:sp>
        <p:nvSpPr>
          <p:cNvPr id="8" name="Dikdörtgen 7"/>
          <p:cNvSpPr/>
          <p:nvPr/>
        </p:nvSpPr>
        <p:spPr>
          <a:xfrm>
            <a:off x="1868713" y="5968032"/>
            <a:ext cx="6843487" cy="55154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4800" dirty="0" smtClean="0"/>
              <a:t>I, III</a:t>
            </a:r>
            <a:endParaRPr lang="tr-TR" sz="4800" dirty="0"/>
          </a:p>
        </p:txBody>
      </p:sp>
      <p:sp>
        <p:nvSpPr>
          <p:cNvPr id="9" name="Dikdörtgen 8"/>
          <p:cNvSpPr/>
          <p:nvPr/>
        </p:nvSpPr>
        <p:spPr>
          <a:xfrm>
            <a:off x="1821543" y="4376057"/>
            <a:ext cx="6872513" cy="56605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5400" dirty="0" smtClean="0"/>
              <a:t>I, II</a:t>
            </a:r>
            <a:endParaRPr lang="tr-TR" sz="5400" dirty="0"/>
          </a:p>
        </p:txBody>
      </p:sp>
      <p:sp>
        <p:nvSpPr>
          <p:cNvPr id="10" name="Dikdörtgen 9"/>
          <p:cNvSpPr/>
          <p:nvPr/>
        </p:nvSpPr>
        <p:spPr>
          <a:xfrm>
            <a:off x="1886857" y="3582369"/>
            <a:ext cx="6807200" cy="56605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4800" dirty="0" smtClean="0"/>
              <a:t>  I</a:t>
            </a:r>
            <a:endParaRPr lang="tr-TR" sz="8000" dirty="0"/>
          </a:p>
        </p:txBody>
      </p:sp>
      <p:sp>
        <p:nvSpPr>
          <p:cNvPr id="11" name="Oval 10"/>
          <p:cNvSpPr/>
          <p:nvPr/>
        </p:nvSpPr>
        <p:spPr>
          <a:xfrm>
            <a:off x="1531258" y="5078524"/>
            <a:ext cx="942118" cy="690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smtClean="0"/>
              <a:t>C</a:t>
            </a:r>
            <a:endParaRPr lang="tr-TR" sz="4400" dirty="0"/>
          </a:p>
        </p:txBody>
      </p:sp>
      <p:sp>
        <p:nvSpPr>
          <p:cNvPr id="12" name="Oval 11"/>
          <p:cNvSpPr/>
          <p:nvPr/>
        </p:nvSpPr>
        <p:spPr>
          <a:xfrm>
            <a:off x="1531257" y="4281443"/>
            <a:ext cx="942119" cy="690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a:t>B</a:t>
            </a:r>
          </a:p>
        </p:txBody>
      </p:sp>
      <p:sp>
        <p:nvSpPr>
          <p:cNvPr id="13" name="Oval 12"/>
          <p:cNvSpPr/>
          <p:nvPr/>
        </p:nvSpPr>
        <p:spPr>
          <a:xfrm>
            <a:off x="1605763" y="3472923"/>
            <a:ext cx="867613" cy="7000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smtClean="0"/>
              <a:t>A</a:t>
            </a:r>
            <a:endParaRPr lang="tr-TR" sz="4400" dirty="0"/>
          </a:p>
        </p:txBody>
      </p:sp>
      <p:sp>
        <p:nvSpPr>
          <p:cNvPr id="15" name="Oval 14"/>
          <p:cNvSpPr/>
          <p:nvPr/>
        </p:nvSpPr>
        <p:spPr>
          <a:xfrm>
            <a:off x="1508802" y="5818960"/>
            <a:ext cx="964574" cy="8058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smtClean="0"/>
              <a:t>D</a:t>
            </a:r>
            <a:endParaRPr lang="tr-TR" sz="4400" dirty="0"/>
          </a:p>
        </p:txBody>
      </p:sp>
      <p:sp>
        <p:nvSpPr>
          <p:cNvPr id="17" name="Dikdörtgen 16"/>
          <p:cNvSpPr/>
          <p:nvPr/>
        </p:nvSpPr>
        <p:spPr>
          <a:xfrm>
            <a:off x="9290067" y="3711922"/>
            <a:ext cx="2713648" cy="79283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800" dirty="0" smtClean="0"/>
              <a:t>Doğru cevabı tıklayınız</a:t>
            </a:r>
            <a:endParaRPr lang="tr-TR" sz="2800" dirty="0"/>
          </a:p>
        </p:txBody>
      </p:sp>
    </p:spTree>
    <p:extLst>
      <p:ext uri="{BB962C8B-B14F-4D97-AF65-F5344CB8AC3E}">
        <p14:creationId xmlns:p14="http://schemas.microsoft.com/office/powerpoint/2010/main" val="2586038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15"/>
                    </p:tgtEl>
                  </p:cond>
                </p:stCondLst>
                <p:endSync evt="end" delay="0">
                  <p:rtn val="all"/>
                </p:endSync>
                <p:childTnLst>
                  <p:par>
                    <p:cTn id="42" fill="hold">
                      <p:stCondLst>
                        <p:cond delay="0"/>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2" name="doğru.wav"/>
                                        </p:tgtEl>
                                      </p:cMediaNode>
                                    </p:audio>
                                  </p:subTnLst>
                                </p:cTn>
                              </p:par>
                            </p:childTnLst>
                          </p:cTn>
                        </p:par>
                      </p:childTnLst>
                    </p:cTn>
                  </p:par>
                </p:childTnLst>
              </p:cTn>
              <p:nextCondLst>
                <p:cond evt="onClick" delay="0">
                  <p:tgtEl>
                    <p:spTgt spid="15"/>
                  </p:tgtEl>
                </p:cond>
              </p:nextCondLst>
            </p:seq>
            <p:seq concurrent="1" nextAc="seek">
              <p:cTn id="46" restart="whenNotActive" fill="hold" evtFilter="cancelBubble" nodeType="interactiveSeq">
                <p:stCondLst>
                  <p:cond evt="onClick" delay="0">
                    <p:tgtEl>
                      <p:spTgt spid="12"/>
                    </p:tgtEl>
                  </p:cond>
                </p:stCondLst>
                <p:endSync evt="end" delay="0">
                  <p:rtn val="all"/>
                </p:endSync>
                <p:childTnLst>
                  <p:par>
                    <p:cTn id="47" fill="hold">
                      <p:stCondLst>
                        <p:cond delay="0"/>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3" name="Yanlış.wav"/>
                                        </p:tgtEl>
                                      </p:cMediaNode>
                                    </p:audio>
                                  </p:subTnLst>
                                </p:cTn>
                              </p:par>
                            </p:childTnLst>
                          </p:cTn>
                        </p:par>
                      </p:childTnLst>
                    </p:cTn>
                  </p:par>
                </p:childTnLst>
              </p:cTn>
              <p:nextCondLst>
                <p:cond evt="onClick" delay="0">
                  <p:tgtEl>
                    <p:spTgt spid="12"/>
                  </p:tgtEl>
                </p:cond>
              </p:nextCondLst>
            </p:seq>
            <p:seq concurrent="1" nextAc="seek">
              <p:cTn id="51" restart="whenNotActive" fill="hold" evtFilter="cancelBubble" nodeType="interactiveSeq">
                <p:stCondLst>
                  <p:cond evt="onClick" delay="0">
                    <p:tgtEl>
                      <p:spTgt spid="11"/>
                    </p:tgtEl>
                  </p:cond>
                </p:stCondLst>
                <p:endSync evt="end" delay="0">
                  <p:rtn val="all"/>
                </p:endSync>
                <p:childTnLst>
                  <p:par>
                    <p:cTn id="52" fill="hold">
                      <p:stCondLst>
                        <p:cond delay="0"/>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3" name="Yanlış.wav"/>
                                        </p:tgtEl>
                                      </p:cMediaNode>
                                    </p:audio>
                                  </p:subTnLst>
                                </p:cTn>
                              </p:par>
                            </p:childTnLst>
                          </p:cTn>
                        </p:par>
                      </p:childTnLst>
                    </p:cTn>
                  </p:par>
                </p:childTnLst>
              </p:cTn>
              <p:nextCondLst>
                <p:cond evt="onClick" delay="0">
                  <p:tgtEl>
                    <p:spTgt spid="11"/>
                  </p:tgtEl>
                </p:cond>
              </p:nextCondLst>
            </p:seq>
            <p:seq concurrent="1" nextAc="seek">
              <p:cTn id="56" restart="whenNotActive" fill="hold" evtFilter="cancelBubble" nodeType="interactiveSeq">
                <p:stCondLst>
                  <p:cond evt="onClick" delay="0">
                    <p:tgtEl>
                      <p:spTgt spid="13"/>
                    </p:tgtEl>
                  </p:cond>
                </p:stCondLst>
                <p:endSync evt="end" delay="0">
                  <p:rtn val="all"/>
                </p:endSync>
                <p:childTnLst>
                  <p:par>
                    <p:cTn id="57" fill="hold">
                      <p:stCondLst>
                        <p:cond delay="0"/>
                      </p:stCondLst>
                      <p:childTnLst>
                        <p:par>
                          <p:cTn id="58" fill="hold">
                            <p:stCondLst>
                              <p:cond delay="0"/>
                            </p:stCondLst>
                            <p:childTnLst>
                              <p:par>
                                <p:cTn id="59" presetID="1" presetClass="entr" presetSubtype="0" fill="hold" grpId="0" nodeType="clickEffect">
                                  <p:stCondLst>
                                    <p:cond delay="200"/>
                                  </p:stCondLst>
                                  <p:childTnLst>
                                    <p:set>
                                      <p:cBhvr>
                                        <p:cTn id="60"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3" name="Yanlış.wav"/>
                                        </p:tgtEl>
                                      </p:cMediaNode>
                                    </p:audio>
                                  </p:subTnLst>
                                </p:cTn>
                              </p:par>
                            </p:childTnLst>
                          </p:cTn>
                        </p:par>
                      </p:childTnLst>
                    </p:cTn>
                  </p:par>
                </p:childTnLst>
              </p:cTn>
              <p:nextCondLst>
                <p:cond evt="onClick" delay="0">
                  <p:tgtEl>
                    <p:spTgt spid="13"/>
                  </p:tgtEl>
                </p:cond>
              </p:nextCondLst>
            </p:seq>
          </p:childTnLst>
        </p:cTn>
      </p:par>
    </p:tnLst>
    <p:bldLst>
      <p:bldP spid="14"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5"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1886857" y="5174344"/>
            <a:ext cx="10165234" cy="56605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3600" dirty="0" smtClean="0"/>
              <a:t>Beş vakit namaz farz namazlardandır</a:t>
            </a:r>
            <a:r>
              <a:rPr lang="tr-TR" sz="3200" dirty="0" smtClean="0"/>
              <a:t>.</a:t>
            </a:r>
            <a:endParaRPr lang="tr-TR" sz="3200" dirty="0"/>
          </a:p>
        </p:txBody>
      </p:sp>
      <p:sp>
        <p:nvSpPr>
          <p:cNvPr id="3" name="İçerik Yer Tutucusu 2"/>
          <p:cNvSpPr>
            <a:spLocks noGrp="1"/>
          </p:cNvSpPr>
          <p:nvPr>
            <p:ph idx="1"/>
          </p:nvPr>
        </p:nvSpPr>
        <p:spPr>
          <a:xfrm>
            <a:off x="740230" y="81117"/>
            <a:ext cx="11311862" cy="2623278"/>
          </a:xfrm>
        </p:spPr>
        <p:style>
          <a:lnRef idx="1">
            <a:schemeClr val="accent2"/>
          </a:lnRef>
          <a:fillRef idx="2">
            <a:schemeClr val="accent2"/>
          </a:fillRef>
          <a:effectRef idx="1">
            <a:schemeClr val="accent2"/>
          </a:effectRef>
          <a:fontRef idx="minor">
            <a:schemeClr val="dk1"/>
          </a:fontRef>
        </p:style>
        <p:txBody>
          <a:bodyPr>
            <a:noAutofit/>
          </a:bodyPr>
          <a:lstStyle/>
          <a:p>
            <a:pPr marL="0" indent="0" algn="just">
              <a:buNone/>
            </a:pPr>
            <a:endParaRPr lang="tr-TR" sz="4800" dirty="0" smtClean="0"/>
          </a:p>
          <a:p>
            <a:pPr marL="0" indent="0">
              <a:buNone/>
            </a:pPr>
            <a:r>
              <a:rPr lang="tr-TR" sz="5400" dirty="0" smtClean="0"/>
              <a:t>4.Namaz </a:t>
            </a:r>
            <a:r>
              <a:rPr lang="tr-TR" sz="5400" dirty="0" smtClean="0"/>
              <a:t>ibadetiyle ilgili olarak aşağıda verilen bilgilerden hangisi </a:t>
            </a:r>
            <a:r>
              <a:rPr lang="tr-TR" sz="5400" u="sng" dirty="0" smtClean="0"/>
              <a:t>yanlıştır?</a:t>
            </a:r>
            <a:endParaRPr lang="tr-TR" sz="5400" u="sng" dirty="0"/>
          </a:p>
          <a:p>
            <a:pPr marL="0" indent="0" algn="ctr">
              <a:lnSpc>
                <a:spcPct val="100000"/>
              </a:lnSpc>
              <a:buNone/>
            </a:pPr>
            <a:endParaRPr lang="tr-TR" sz="3600" dirty="0" smtClean="0"/>
          </a:p>
        </p:txBody>
      </p:sp>
      <p:sp>
        <p:nvSpPr>
          <p:cNvPr id="4" name="Dikdörtgen 3"/>
          <p:cNvSpPr/>
          <p:nvPr/>
        </p:nvSpPr>
        <p:spPr>
          <a:xfrm>
            <a:off x="1032705" y="5965476"/>
            <a:ext cx="583047" cy="56605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000" dirty="0">
                <a:solidFill>
                  <a:srgbClr val="00B050"/>
                </a:solidFill>
              </a:rPr>
              <a:t>✔</a:t>
            </a:r>
          </a:p>
        </p:txBody>
      </p:sp>
      <p:sp>
        <p:nvSpPr>
          <p:cNvPr id="5" name="Dikdörtgen 4"/>
          <p:cNvSpPr/>
          <p:nvPr/>
        </p:nvSpPr>
        <p:spPr>
          <a:xfrm>
            <a:off x="1032705" y="5139766"/>
            <a:ext cx="583047" cy="56605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400" b="1" dirty="0" smtClean="0">
                <a:solidFill>
                  <a:srgbClr val="FF0000"/>
                </a:solidFill>
              </a:rPr>
              <a:t>X</a:t>
            </a:r>
            <a:endParaRPr lang="tr-TR" sz="4400" b="1" dirty="0">
              <a:solidFill>
                <a:srgbClr val="FF0000"/>
              </a:solidFill>
            </a:endParaRPr>
          </a:p>
        </p:txBody>
      </p:sp>
      <p:sp>
        <p:nvSpPr>
          <p:cNvPr id="6" name="Dikdörtgen 5"/>
          <p:cNvSpPr/>
          <p:nvPr/>
        </p:nvSpPr>
        <p:spPr>
          <a:xfrm>
            <a:off x="1022716" y="4425696"/>
            <a:ext cx="583047" cy="45355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400" b="1" dirty="0" smtClean="0">
                <a:solidFill>
                  <a:srgbClr val="FF0000"/>
                </a:solidFill>
              </a:rPr>
              <a:t>X</a:t>
            </a:r>
            <a:endParaRPr lang="tr-TR" sz="4400" b="1" dirty="0">
              <a:solidFill>
                <a:srgbClr val="FF0000"/>
              </a:solidFill>
            </a:endParaRPr>
          </a:p>
        </p:txBody>
      </p:sp>
      <p:sp>
        <p:nvSpPr>
          <p:cNvPr id="7" name="Dikdörtgen 6"/>
          <p:cNvSpPr/>
          <p:nvPr/>
        </p:nvSpPr>
        <p:spPr>
          <a:xfrm>
            <a:off x="919250" y="3605307"/>
            <a:ext cx="696502" cy="50772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400" b="1" dirty="0" smtClean="0">
                <a:solidFill>
                  <a:srgbClr val="FF0000"/>
                </a:solidFill>
              </a:rPr>
              <a:t>X</a:t>
            </a:r>
            <a:endParaRPr lang="tr-TR" sz="4400" b="1" dirty="0">
              <a:solidFill>
                <a:srgbClr val="FF0000"/>
              </a:solidFill>
            </a:endParaRPr>
          </a:p>
        </p:txBody>
      </p:sp>
      <p:sp>
        <p:nvSpPr>
          <p:cNvPr id="8" name="Dikdörtgen 7"/>
          <p:cNvSpPr/>
          <p:nvPr/>
        </p:nvSpPr>
        <p:spPr>
          <a:xfrm>
            <a:off x="1886857" y="5958117"/>
            <a:ext cx="10165234" cy="55154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4800" dirty="0" smtClean="0"/>
              <a:t>Namaz sadece yaşlılara farzdır.</a:t>
            </a:r>
            <a:endParaRPr lang="tr-TR" sz="4800" dirty="0"/>
          </a:p>
        </p:txBody>
      </p:sp>
      <p:sp>
        <p:nvSpPr>
          <p:cNvPr id="9" name="Dikdörtgen 8"/>
          <p:cNvSpPr/>
          <p:nvPr/>
        </p:nvSpPr>
        <p:spPr>
          <a:xfrm>
            <a:off x="1821542" y="4376057"/>
            <a:ext cx="10230549" cy="56605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4800" dirty="0" smtClean="0"/>
              <a:t>Namaz cennetin anahtardır.</a:t>
            </a:r>
            <a:endParaRPr lang="tr-TR" sz="4800" dirty="0"/>
          </a:p>
        </p:txBody>
      </p:sp>
      <p:sp>
        <p:nvSpPr>
          <p:cNvPr id="10" name="Dikdörtgen 9"/>
          <p:cNvSpPr/>
          <p:nvPr/>
        </p:nvSpPr>
        <p:spPr>
          <a:xfrm>
            <a:off x="1886856" y="3582369"/>
            <a:ext cx="10165236" cy="56605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r"/>
            <a:r>
              <a:rPr lang="tr-TR" sz="3600" dirty="0" smtClean="0"/>
              <a:t> </a:t>
            </a:r>
            <a:r>
              <a:rPr lang="tr-TR" sz="3600" dirty="0" smtClean="0"/>
              <a:t>Namaz insanın maddi ve manevi kirlerden temizler</a:t>
            </a:r>
            <a:r>
              <a:rPr lang="tr-TR" sz="3600" dirty="0" smtClean="0"/>
              <a:t>.</a:t>
            </a:r>
            <a:endParaRPr lang="tr-TR" sz="3600" dirty="0"/>
          </a:p>
        </p:txBody>
      </p:sp>
      <p:sp>
        <p:nvSpPr>
          <p:cNvPr id="11" name="Oval 10"/>
          <p:cNvSpPr/>
          <p:nvPr/>
        </p:nvSpPr>
        <p:spPr>
          <a:xfrm>
            <a:off x="1504165" y="4260450"/>
            <a:ext cx="942118" cy="7361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smtClean="0"/>
              <a:t>B</a:t>
            </a:r>
            <a:endParaRPr lang="tr-TR" sz="4400" dirty="0"/>
          </a:p>
        </p:txBody>
      </p:sp>
      <p:sp>
        <p:nvSpPr>
          <p:cNvPr id="12" name="Oval 11"/>
          <p:cNvSpPr/>
          <p:nvPr/>
        </p:nvSpPr>
        <p:spPr>
          <a:xfrm>
            <a:off x="1525285" y="5098056"/>
            <a:ext cx="942119" cy="690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smtClean="0"/>
              <a:t>C</a:t>
            </a:r>
            <a:endParaRPr lang="tr-TR" sz="4400" dirty="0"/>
          </a:p>
        </p:txBody>
      </p:sp>
      <p:sp>
        <p:nvSpPr>
          <p:cNvPr id="13" name="Oval 12"/>
          <p:cNvSpPr/>
          <p:nvPr/>
        </p:nvSpPr>
        <p:spPr>
          <a:xfrm>
            <a:off x="1504165" y="3472923"/>
            <a:ext cx="969211" cy="7000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smtClean="0"/>
              <a:t>A</a:t>
            </a:r>
            <a:endParaRPr lang="tr-TR" sz="4400" dirty="0"/>
          </a:p>
        </p:txBody>
      </p:sp>
      <p:sp>
        <p:nvSpPr>
          <p:cNvPr id="15" name="Oval 14"/>
          <p:cNvSpPr/>
          <p:nvPr/>
        </p:nvSpPr>
        <p:spPr>
          <a:xfrm>
            <a:off x="1536459" y="5881483"/>
            <a:ext cx="964574" cy="8058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smtClean="0"/>
              <a:t>D</a:t>
            </a:r>
            <a:endParaRPr lang="tr-TR" sz="4400" dirty="0"/>
          </a:p>
        </p:txBody>
      </p:sp>
      <p:sp>
        <p:nvSpPr>
          <p:cNvPr id="17" name="Dikdörtgen 16"/>
          <p:cNvSpPr/>
          <p:nvPr/>
        </p:nvSpPr>
        <p:spPr>
          <a:xfrm>
            <a:off x="9338444" y="2680085"/>
            <a:ext cx="2713648" cy="79283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800" dirty="0" smtClean="0"/>
              <a:t>Doğru cevabı tıklayınız</a:t>
            </a:r>
            <a:endParaRPr lang="tr-TR" sz="2800" dirty="0"/>
          </a:p>
        </p:txBody>
      </p:sp>
    </p:spTree>
    <p:extLst>
      <p:ext uri="{BB962C8B-B14F-4D97-AF65-F5344CB8AC3E}">
        <p14:creationId xmlns:p14="http://schemas.microsoft.com/office/powerpoint/2010/main" val="1416155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15"/>
                    </p:tgtEl>
                  </p:cond>
                </p:stCondLst>
                <p:endSync evt="end" delay="0">
                  <p:rtn val="all"/>
                </p:endSync>
                <p:childTnLst>
                  <p:par>
                    <p:cTn id="42" fill="hold">
                      <p:stCondLst>
                        <p:cond delay="0"/>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2" name="doğru.wav"/>
                                        </p:tgtEl>
                                      </p:cMediaNode>
                                    </p:audio>
                                  </p:subTnLst>
                                </p:cTn>
                              </p:par>
                            </p:childTnLst>
                          </p:cTn>
                        </p:par>
                      </p:childTnLst>
                    </p:cTn>
                  </p:par>
                </p:childTnLst>
              </p:cTn>
              <p:nextCondLst>
                <p:cond evt="onClick" delay="0">
                  <p:tgtEl>
                    <p:spTgt spid="15"/>
                  </p:tgtEl>
                </p:cond>
              </p:nextCondLst>
            </p:seq>
            <p:seq concurrent="1" nextAc="seek">
              <p:cTn id="46" restart="whenNotActive" fill="hold" evtFilter="cancelBubble" nodeType="interactiveSeq">
                <p:stCondLst>
                  <p:cond evt="onClick" delay="0">
                    <p:tgtEl>
                      <p:spTgt spid="12"/>
                    </p:tgtEl>
                  </p:cond>
                </p:stCondLst>
                <p:endSync evt="end" delay="0">
                  <p:rtn val="all"/>
                </p:endSync>
                <p:childTnLst>
                  <p:par>
                    <p:cTn id="47" fill="hold">
                      <p:stCondLst>
                        <p:cond delay="0"/>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3" name="Yanlış.wav"/>
                                        </p:tgtEl>
                                      </p:cMediaNode>
                                    </p:audio>
                                  </p:subTnLst>
                                </p:cTn>
                              </p:par>
                            </p:childTnLst>
                          </p:cTn>
                        </p:par>
                      </p:childTnLst>
                    </p:cTn>
                  </p:par>
                </p:childTnLst>
              </p:cTn>
              <p:nextCondLst>
                <p:cond evt="onClick" delay="0">
                  <p:tgtEl>
                    <p:spTgt spid="12"/>
                  </p:tgtEl>
                </p:cond>
              </p:nextCondLst>
            </p:seq>
            <p:seq concurrent="1" nextAc="seek">
              <p:cTn id="51" restart="whenNotActive" fill="hold" evtFilter="cancelBubble" nodeType="interactiveSeq">
                <p:stCondLst>
                  <p:cond evt="onClick" delay="0">
                    <p:tgtEl>
                      <p:spTgt spid="11"/>
                    </p:tgtEl>
                  </p:cond>
                </p:stCondLst>
                <p:endSync evt="end" delay="0">
                  <p:rtn val="all"/>
                </p:endSync>
                <p:childTnLst>
                  <p:par>
                    <p:cTn id="52" fill="hold">
                      <p:stCondLst>
                        <p:cond delay="0"/>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3" name="Yanlış.wav"/>
                                        </p:tgtEl>
                                      </p:cMediaNode>
                                    </p:audio>
                                  </p:subTnLst>
                                </p:cTn>
                              </p:par>
                            </p:childTnLst>
                          </p:cTn>
                        </p:par>
                      </p:childTnLst>
                    </p:cTn>
                  </p:par>
                </p:childTnLst>
              </p:cTn>
              <p:nextCondLst>
                <p:cond evt="onClick" delay="0">
                  <p:tgtEl>
                    <p:spTgt spid="11"/>
                  </p:tgtEl>
                </p:cond>
              </p:nextCondLst>
            </p:seq>
            <p:seq concurrent="1" nextAc="seek">
              <p:cTn id="56" restart="whenNotActive" fill="hold" evtFilter="cancelBubble" nodeType="interactiveSeq">
                <p:stCondLst>
                  <p:cond evt="onClick" delay="0">
                    <p:tgtEl>
                      <p:spTgt spid="13"/>
                    </p:tgtEl>
                  </p:cond>
                </p:stCondLst>
                <p:endSync evt="end" delay="0">
                  <p:rtn val="all"/>
                </p:endSync>
                <p:childTnLst>
                  <p:par>
                    <p:cTn id="57" fill="hold">
                      <p:stCondLst>
                        <p:cond delay="0"/>
                      </p:stCondLst>
                      <p:childTnLst>
                        <p:par>
                          <p:cTn id="58" fill="hold">
                            <p:stCondLst>
                              <p:cond delay="0"/>
                            </p:stCondLst>
                            <p:childTnLst>
                              <p:par>
                                <p:cTn id="59" presetID="1" presetClass="entr" presetSubtype="0" fill="hold" grpId="0" nodeType="clickEffect">
                                  <p:stCondLst>
                                    <p:cond delay="200"/>
                                  </p:stCondLst>
                                  <p:childTnLst>
                                    <p:set>
                                      <p:cBhvr>
                                        <p:cTn id="60"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3" name="Yanlış.wav"/>
                                        </p:tgtEl>
                                      </p:cMediaNode>
                                    </p:audio>
                                  </p:subTnLst>
                                </p:cTn>
                              </p:par>
                            </p:childTnLst>
                          </p:cTn>
                        </p:par>
                      </p:childTnLst>
                    </p:cTn>
                  </p:par>
                </p:childTnLst>
              </p:cTn>
              <p:nextCondLst>
                <p:cond evt="onClick" delay="0">
                  <p:tgtEl>
                    <p:spTgt spid="13"/>
                  </p:tgtEl>
                </p:cond>
              </p:nextCondLst>
            </p:seq>
          </p:childTnLst>
        </p:cTn>
      </p:par>
    </p:tnLst>
    <p:bldLst>
      <p:bldP spid="14"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5" grpId="0" animBg="1"/>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1886857" y="5174344"/>
            <a:ext cx="10060304" cy="56605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3600" dirty="0" smtClean="0"/>
              <a:t>    </a:t>
            </a:r>
            <a:r>
              <a:rPr lang="tr-TR" sz="3600" dirty="0"/>
              <a:t>N</a:t>
            </a:r>
            <a:r>
              <a:rPr lang="tr-TR" sz="3600" dirty="0" smtClean="0"/>
              <a:t>amazın </a:t>
            </a:r>
            <a:r>
              <a:rPr lang="tr-TR" sz="3600" dirty="0" smtClean="0"/>
              <a:t>Allah’a karşı gelmekten sakındırdığına</a:t>
            </a:r>
            <a:endParaRPr lang="tr-TR" sz="3600" dirty="0"/>
          </a:p>
        </p:txBody>
      </p:sp>
      <p:sp>
        <p:nvSpPr>
          <p:cNvPr id="3" name="İçerik Yer Tutucusu 2"/>
          <p:cNvSpPr>
            <a:spLocks noGrp="1"/>
          </p:cNvSpPr>
          <p:nvPr>
            <p:ph idx="1"/>
          </p:nvPr>
        </p:nvSpPr>
        <p:spPr>
          <a:xfrm>
            <a:off x="203200" y="179882"/>
            <a:ext cx="11743961" cy="3245489"/>
          </a:xfrm>
        </p:spPr>
        <p:style>
          <a:lnRef idx="1">
            <a:schemeClr val="accent2"/>
          </a:lnRef>
          <a:fillRef idx="2">
            <a:schemeClr val="accent2"/>
          </a:fillRef>
          <a:effectRef idx="1">
            <a:schemeClr val="accent2"/>
          </a:effectRef>
          <a:fontRef idx="minor">
            <a:schemeClr val="dk1"/>
          </a:fontRef>
        </p:style>
        <p:txBody>
          <a:bodyPr>
            <a:noAutofit/>
          </a:bodyPr>
          <a:lstStyle/>
          <a:p>
            <a:pPr marL="0" indent="0" algn="just">
              <a:buNone/>
            </a:pPr>
            <a:r>
              <a:rPr lang="tr-TR" dirty="0" smtClean="0"/>
              <a:t>Hz. Muhammed, “Birinizin kapısı önünde günde beş defa yıkandığı bir nehir olsa, o kimsede kir namına bir şeyin kalabileceğini düşünebilir misiniz?” diye sorar. Sahabe, “Hiç kir kalmaz.” diye cevap verir. Bunun üzerine Peygamberimiz, “İşte beş vakit namaz da böyledir, Allah bu namazlarla günahları yok eder.” </a:t>
            </a:r>
            <a:r>
              <a:rPr lang="tr-TR" sz="2400" i="1" dirty="0" smtClean="0"/>
              <a:t>Hz</a:t>
            </a:r>
            <a:r>
              <a:rPr lang="tr-TR" sz="2400" i="1" dirty="0" smtClean="0"/>
              <a:t>. Muhammed (sav)</a:t>
            </a:r>
          </a:p>
          <a:p>
            <a:pPr marL="0" indent="0" algn="just">
              <a:buNone/>
            </a:pPr>
            <a:r>
              <a:rPr lang="tr-TR" sz="3600" b="1" i="1" dirty="0" smtClean="0"/>
              <a:t>5. Peygamberimiz bu hadis-i şerifinde </a:t>
            </a:r>
            <a:r>
              <a:rPr lang="tr-TR" sz="3600" b="1" i="1" dirty="0" smtClean="0"/>
              <a:t>namazın</a:t>
            </a:r>
            <a:r>
              <a:rPr lang="tr-TR" sz="3600" b="1" i="1" dirty="0" smtClean="0"/>
              <a:t>ın </a:t>
            </a:r>
            <a:r>
              <a:rPr lang="tr-TR" sz="3600" b="1" i="1" dirty="0" smtClean="0"/>
              <a:t>hangi yönüne </a:t>
            </a:r>
            <a:r>
              <a:rPr lang="tr-TR" sz="3600" b="1" i="1" u="sng" dirty="0" smtClean="0"/>
              <a:t>değinmiştir?</a:t>
            </a:r>
            <a:endParaRPr lang="tr-TR" sz="5400" b="1" u="sng" dirty="0" smtClean="0"/>
          </a:p>
        </p:txBody>
      </p:sp>
      <p:sp>
        <p:nvSpPr>
          <p:cNvPr id="4" name="Dikdörtgen 3"/>
          <p:cNvSpPr/>
          <p:nvPr/>
        </p:nvSpPr>
        <p:spPr>
          <a:xfrm>
            <a:off x="1049808" y="3663665"/>
            <a:ext cx="583047" cy="56605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000" dirty="0">
                <a:solidFill>
                  <a:srgbClr val="00B050"/>
                </a:solidFill>
              </a:rPr>
              <a:t>✔</a:t>
            </a:r>
          </a:p>
        </p:txBody>
      </p:sp>
      <p:sp>
        <p:nvSpPr>
          <p:cNvPr id="5" name="Dikdörtgen 4"/>
          <p:cNvSpPr/>
          <p:nvPr/>
        </p:nvSpPr>
        <p:spPr>
          <a:xfrm>
            <a:off x="1049808" y="4376057"/>
            <a:ext cx="583047" cy="56605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400" b="1" dirty="0" smtClean="0">
                <a:solidFill>
                  <a:srgbClr val="FF0000"/>
                </a:solidFill>
              </a:rPr>
              <a:t>X</a:t>
            </a:r>
            <a:endParaRPr lang="tr-TR" sz="4400" b="1" dirty="0">
              <a:solidFill>
                <a:srgbClr val="FF0000"/>
              </a:solidFill>
            </a:endParaRPr>
          </a:p>
        </p:txBody>
      </p:sp>
      <p:sp>
        <p:nvSpPr>
          <p:cNvPr id="6" name="Dikdörtgen 5"/>
          <p:cNvSpPr/>
          <p:nvPr/>
        </p:nvSpPr>
        <p:spPr>
          <a:xfrm>
            <a:off x="1049809" y="5196841"/>
            <a:ext cx="583047" cy="45355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400" b="1" dirty="0" smtClean="0">
                <a:solidFill>
                  <a:srgbClr val="FF0000"/>
                </a:solidFill>
              </a:rPr>
              <a:t>X</a:t>
            </a:r>
            <a:endParaRPr lang="tr-TR" sz="4400" b="1" dirty="0">
              <a:solidFill>
                <a:srgbClr val="FF0000"/>
              </a:solidFill>
            </a:endParaRPr>
          </a:p>
        </p:txBody>
      </p:sp>
      <p:sp>
        <p:nvSpPr>
          <p:cNvPr id="7" name="Dikdörtgen 6"/>
          <p:cNvSpPr/>
          <p:nvPr/>
        </p:nvSpPr>
        <p:spPr>
          <a:xfrm>
            <a:off x="1049808" y="6014366"/>
            <a:ext cx="583047" cy="45355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400" b="1" dirty="0" smtClean="0">
                <a:solidFill>
                  <a:srgbClr val="FF0000"/>
                </a:solidFill>
              </a:rPr>
              <a:t>X</a:t>
            </a:r>
            <a:endParaRPr lang="tr-TR" sz="4400" b="1" dirty="0">
              <a:solidFill>
                <a:srgbClr val="FF0000"/>
              </a:solidFill>
            </a:endParaRPr>
          </a:p>
        </p:txBody>
      </p:sp>
      <p:sp>
        <p:nvSpPr>
          <p:cNvPr id="8" name="Dikdörtgen 7"/>
          <p:cNvSpPr/>
          <p:nvPr/>
        </p:nvSpPr>
        <p:spPr>
          <a:xfrm>
            <a:off x="1886857" y="5958117"/>
            <a:ext cx="10060304" cy="55154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4800" dirty="0" smtClean="0"/>
              <a:t>Namazın </a:t>
            </a:r>
            <a:r>
              <a:rPr lang="tr-TR" sz="4800" dirty="0" smtClean="0"/>
              <a:t>farz bir ibadet olduğunu</a:t>
            </a:r>
            <a:endParaRPr lang="tr-TR" sz="4800" dirty="0"/>
          </a:p>
        </p:txBody>
      </p:sp>
      <p:sp>
        <p:nvSpPr>
          <p:cNvPr id="9" name="Dikdörtgen 8"/>
          <p:cNvSpPr/>
          <p:nvPr/>
        </p:nvSpPr>
        <p:spPr>
          <a:xfrm>
            <a:off x="1821543" y="4376057"/>
            <a:ext cx="10125618" cy="56605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4000" dirty="0" smtClean="0"/>
              <a:t>Namazın dinin en önemli ibadeti olduğuna</a:t>
            </a:r>
            <a:endParaRPr lang="tr-TR" sz="4000" dirty="0"/>
          </a:p>
        </p:txBody>
      </p:sp>
      <p:sp>
        <p:nvSpPr>
          <p:cNvPr id="10" name="Dikdörtgen 9"/>
          <p:cNvSpPr/>
          <p:nvPr/>
        </p:nvSpPr>
        <p:spPr>
          <a:xfrm>
            <a:off x="1886857" y="3657600"/>
            <a:ext cx="10060303" cy="56605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4800" dirty="0"/>
              <a:t>N</a:t>
            </a:r>
            <a:r>
              <a:rPr lang="tr-TR" sz="4800" dirty="0" smtClean="0"/>
              <a:t>amazın </a:t>
            </a:r>
            <a:r>
              <a:rPr lang="tr-TR" sz="4800" dirty="0" smtClean="0"/>
              <a:t>günahlardan arındırdığına</a:t>
            </a:r>
            <a:endParaRPr lang="tr-TR" sz="4800" dirty="0"/>
          </a:p>
        </p:txBody>
      </p:sp>
      <p:sp>
        <p:nvSpPr>
          <p:cNvPr id="11" name="Oval 10"/>
          <p:cNvSpPr/>
          <p:nvPr/>
        </p:nvSpPr>
        <p:spPr>
          <a:xfrm>
            <a:off x="1531258" y="5140593"/>
            <a:ext cx="837186" cy="656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smtClean="0"/>
              <a:t>C</a:t>
            </a:r>
            <a:endParaRPr lang="tr-TR" sz="4400" dirty="0"/>
          </a:p>
        </p:txBody>
      </p:sp>
      <p:sp>
        <p:nvSpPr>
          <p:cNvPr id="12" name="Oval 11"/>
          <p:cNvSpPr/>
          <p:nvPr/>
        </p:nvSpPr>
        <p:spPr>
          <a:xfrm>
            <a:off x="1531257" y="4376056"/>
            <a:ext cx="837187" cy="6745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a:t>B</a:t>
            </a:r>
          </a:p>
        </p:txBody>
      </p:sp>
      <p:sp>
        <p:nvSpPr>
          <p:cNvPr id="13" name="Oval 12"/>
          <p:cNvSpPr/>
          <p:nvPr/>
        </p:nvSpPr>
        <p:spPr>
          <a:xfrm>
            <a:off x="1574850" y="5909058"/>
            <a:ext cx="837186" cy="7274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a:t>D</a:t>
            </a:r>
          </a:p>
        </p:txBody>
      </p:sp>
      <p:sp>
        <p:nvSpPr>
          <p:cNvPr id="15" name="Oval 14"/>
          <p:cNvSpPr/>
          <p:nvPr/>
        </p:nvSpPr>
        <p:spPr>
          <a:xfrm>
            <a:off x="1531258" y="3507698"/>
            <a:ext cx="837188" cy="7783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smtClean="0"/>
              <a:t>A</a:t>
            </a:r>
            <a:endParaRPr lang="tr-TR" sz="4400" dirty="0"/>
          </a:p>
        </p:txBody>
      </p:sp>
      <p:sp>
        <p:nvSpPr>
          <p:cNvPr id="16" name="Dikdörtgen 15"/>
          <p:cNvSpPr/>
          <p:nvPr/>
        </p:nvSpPr>
        <p:spPr>
          <a:xfrm>
            <a:off x="9375028" y="2760788"/>
            <a:ext cx="2713648" cy="79283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800" dirty="0" smtClean="0"/>
              <a:t>Doğru cevabı tıklayınız</a:t>
            </a:r>
            <a:endParaRPr lang="tr-TR" sz="2800" dirty="0"/>
          </a:p>
        </p:txBody>
      </p:sp>
    </p:spTree>
    <p:extLst>
      <p:ext uri="{BB962C8B-B14F-4D97-AF65-F5344CB8AC3E}">
        <p14:creationId xmlns:p14="http://schemas.microsoft.com/office/powerpoint/2010/main" val="387015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15"/>
                    </p:tgtEl>
                  </p:cond>
                </p:stCondLst>
                <p:endSync evt="end" delay="0">
                  <p:rtn val="all"/>
                </p:endSync>
                <p:childTnLst>
                  <p:par>
                    <p:cTn id="42" fill="hold">
                      <p:stCondLst>
                        <p:cond delay="0"/>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2" name="doğru.wav"/>
                                        </p:tgtEl>
                                      </p:cMediaNode>
                                    </p:audio>
                                  </p:subTnLst>
                                </p:cTn>
                              </p:par>
                            </p:childTnLst>
                          </p:cTn>
                        </p:par>
                      </p:childTnLst>
                    </p:cTn>
                  </p:par>
                </p:childTnLst>
              </p:cTn>
              <p:nextCondLst>
                <p:cond evt="onClick" delay="0">
                  <p:tgtEl>
                    <p:spTgt spid="15"/>
                  </p:tgtEl>
                </p:cond>
              </p:nextCondLst>
            </p:seq>
            <p:seq concurrent="1" nextAc="seek">
              <p:cTn id="46" restart="whenNotActive" fill="hold" evtFilter="cancelBubble" nodeType="interactiveSeq">
                <p:stCondLst>
                  <p:cond evt="onClick" delay="0">
                    <p:tgtEl>
                      <p:spTgt spid="12"/>
                    </p:tgtEl>
                  </p:cond>
                </p:stCondLst>
                <p:endSync evt="end" delay="0">
                  <p:rtn val="all"/>
                </p:endSync>
                <p:childTnLst>
                  <p:par>
                    <p:cTn id="47" fill="hold">
                      <p:stCondLst>
                        <p:cond delay="0"/>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3" name="Yanlış.wav"/>
                                        </p:tgtEl>
                                      </p:cMediaNode>
                                    </p:audio>
                                  </p:subTnLst>
                                </p:cTn>
                              </p:par>
                            </p:childTnLst>
                          </p:cTn>
                        </p:par>
                      </p:childTnLst>
                    </p:cTn>
                  </p:par>
                </p:childTnLst>
              </p:cTn>
              <p:nextCondLst>
                <p:cond evt="onClick" delay="0">
                  <p:tgtEl>
                    <p:spTgt spid="12"/>
                  </p:tgtEl>
                </p:cond>
              </p:nextCondLst>
            </p:seq>
            <p:seq concurrent="1" nextAc="seek">
              <p:cTn id="51" restart="whenNotActive" fill="hold" evtFilter="cancelBubble" nodeType="interactiveSeq">
                <p:stCondLst>
                  <p:cond evt="onClick" delay="0">
                    <p:tgtEl>
                      <p:spTgt spid="11"/>
                    </p:tgtEl>
                  </p:cond>
                </p:stCondLst>
                <p:endSync evt="end" delay="0">
                  <p:rtn val="all"/>
                </p:endSync>
                <p:childTnLst>
                  <p:par>
                    <p:cTn id="52" fill="hold">
                      <p:stCondLst>
                        <p:cond delay="0"/>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3" name="Yanlış.wav"/>
                                        </p:tgtEl>
                                      </p:cMediaNode>
                                    </p:audio>
                                  </p:subTnLst>
                                </p:cTn>
                              </p:par>
                            </p:childTnLst>
                          </p:cTn>
                        </p:par>
                      </p:childTnLst>
                    </p:cTn>
                  </p:par>
                </p:childTnLst>
              </p:cTn>
              <p:nextCondLst>
                <p:cond evt="onClick" delay="0">
                  <p:tgtEl>
                    <p:spTgt spid="11"/>
                  </p:tgtEl>
                </p:cond>
              </p:nextCondLst>
            </p:seq>
            <p:seq concurrent="1" nextAc="seek">
              <p:cTn id="56" restart="whenNotActive" fill="hold" evtFilter="cancelBubble" nodeType="interactiveSeq">
                <p:stCondLst>
                  <p:cond evt="onClick" delay="0">
                    <p:tgtEl>
                      <p:spTgt spid="13"/>
                    </p:tgtEl>
                  </p:cond>
                </p:stCondLst>
                <p:endSync evt="end" delay="0">
                  <p:rtn val="all"/>
                </p:endSync>
                <p:childTnLst>
                  <p:par>
                    <p:cTn id="57" fill="hold">
                      <p:stCondLst>
                        <p:cond delay="0"/>
                      </p:stCondLst>
                      <p:childTnLst>
                        <p:par>
                          <p:cTn id="58" fill="hold">
                            <p:stCondLst>
                              <p:cond delay="0"/>
                            </p:stCondLst>
                            <p:childTnLst>
                              <p:par>
                                <p:cTn id="59" presetID="1" presetClass="entr" presetSubtype="0" fill="hold" grpId="0" nodeType="clickEffect">
                                  <p:stCondLst>
                                    <p:cond delay="200"/>
                                  </p:stCondLst>
                                  <p:childTnLst>
                                    <p:set>
                                      <p:cBhvr>
                                        <p:cTn id="60"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3" name="Yanlış.wav"/>
                                        </p:tgtEl>
                                      </p:cMediaNode>
                                    </p:audio>
                                  </p:subTnLst>
                                </p:cTn>
                              </p:par>
                            </p:childTnLst>
                          </p:cTn>
                        </p:par>
                      </p:childTnLst>
                    </p:cTn>
                  </p:par>
                </p:childTnLst>
              </p:cTn>
              <p:nextCondLst>
                <p:cond evt="onClick" delay="0">
                  <p:tgtEl>
                    <p:spTgt spid="13"/>
                  </p:tgtEl>
                </p:cond>
              </p:nextCondLst>
            </p:seq>
          </p:childTnLst>
        </p:cTn>
      </p:par>
    </p:tnLst>
    <p:bldLst>
      <p:bldP spid="14"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48897" y="337118"/>
            <a:ext cx="11415940" cy="746563"/>
          </a:xfrm>
        </p:spPr>
        <p:style>
          <a:lnRef idx="0">
            <a:schemeClr val="accent5"/>
          </a:lnRef>
          <a:fillRef idx="3">
            <a:schemeClr val="accent5"/>
          </a:fillRef>
          <a:effectRef idx="3">
            <a:schemeClr val="accent5"/>
          </a:effectRef>
          <a:fontRef idx="minor">
            <a:schemeClr val="lt1"/>
          </a:fontRef>
        </p:style>
        <p:txBody>
          <a:bodyPr/>
          <a:lstStyle/>
          <a:p>
            <a:pPr algn="ctr"/>
            <a:r>
              <a:rPr lang="tr-TR" dirty="0" smtClean="0"/>
              <a:t>Namaz Hakkında </a:t>
            </a:r>
            <a:r>
              <a:rPr lang="tr-TR" dirty="0" smtClean="0"/>
              <a:t>Neler Biliyorsunuz?</a:t>
            </a:r>
            <a:endParaRPr lang="tr-TR" dirty="0"/>
          </a:p>
        </p:txBody>
      </p:sp>
      <p:sp>
        <p:nvSpPr>
          <p:cNvPr id="3" name="İçerik Yer Tutucusu 2"/>
          <p:cNvSpPr>
            <a:spLocks noGrp="1"/>
          </p:cNvSpPr>
          <p:nvPr>
            <p:ph idx="1"/>
          </p:nvPr>
        </p:nvSpPr>
        <p:spPr>
          <a:xfrm rot="16200000">
            <a:off x="-1219714" y="3023611"/>
            <a:ext cx="5329801" cy="1820178"/>
          </a:xfrm>
        </p:spPr>
        <p:style>
          <a:lnRef idx="1">
            <a:schemeClr val="accent2"/>
          </a:lnRef>
          <a:fillRef idx="2">
            <a:schemeClr val="accent2"/>
          </a:fillRef>
          <a:effectRef idx="1">
            <a:schemeClr val="accent2"/>
          </a:effectRef>
          <a:fontRef idx="minor">
            <a:schemeClr val="dk1"/>
          </a:fontRef>
        </p:style>
        <p:txBody>
          <a:bodyPr>
            <a:noAutofit/>
          </a:bodyPr>
          <a:lstStyle/>
          <a:p>
            <a:pPr marL="0" indent="0" algn="ctr">
              <a:buNone/>
            </a:pPr>
            <a:r>
              <a:rPr lang="tr-TR" sz="3600" dirty="0" smtClean="0"/>
              <a:t>Yanda verilen kelimeleri kullanarak </a:t>
            </a:r>
            <a:r>
              <a:rPr lang="tr-TR" sz="3600" dirty="0" smtClean="0"/>
              <a:t>namaz hakkında </a:t>
            </a:r>
            <a:r>
              <a:rPr lang="tr-TR" sz="3600" dirty="0" smtClean="0"/>
              <a:t>cümleler kuralım?</a:t>
            </a:r>
            <a:endParaRPr lang="tr-TR" sz="3600" dirty="0"/>
          </a:p>
        </p:txBody>
      </p:sp>
      <p:sp>
        <p:nvSpPr>
          <p:cNvPr id="5" name="Dikdörtgen 4"/>
          <p:cNvSpPr/>
          <p:nvPr/>
        </p:nvSpPr>
        <p:spPr>
          <a:xfrm>
            <a:off x="4969057" y="1445566"/>
            <a:ext cx="6995780" cy="517067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tr-TR"/>
          </a:p>
        </p:txBody>
      </p:sp>
      <p:sp>
        <p:nvSpPr>
          <p:cNvPr id="6" name="Oval 5"/>
          <p:cNvSpPr/>
          <p:nvPr/>
        </p:nvSpPr>
        <p:spPr>
          <a:xfrm rot="21154952">
            <a:off x="5034296" y="1595737"/>
            <a:ext cx="3283606" cy="78227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4000" dirty="0" smtClean="0"/>
              <a:t>Beş vakit</a:t>
            </a:r>
            <a:r>
              <a:rPr lang="tr-TR" dirty="0" smtClean="0"/>
              <a:t> </a:t>
            </a:r>
            <a:endParaRPr lang="tr-TR" dirty="0"/>
          </a:p>
        </p:txBody>
      </p:sp>
      <p:sp>
        <p:nvSpPr>
          <p:cNvPr id="8" name="Oval 7"/>
          <p:cNvSpPr/>
          <p:nvPr/>
        </p:nvSpPr>
        <p:spPr>
          <a:xfrm rot="3587480">
            <a:off x="4589695" y="3573252"/>
            <a:ext cx="3009789" cy="830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4800" dirty="0" smtClean="0"/>
              <a:t>Farz</a:t>
            </a:r>
            <a:endParaRPr lang="tr-TR" sz="4800" dirty="0"/>
          </a:p>
        </p:txBody>
      </p:sp>
      <p:sp>
        <p:nvSpPr>
          <p:cNvPr id="10" name="Oval 9"/>
          <p:cNvSpPr/>
          <p:nvPr/>
        </p:nvSpPr>
        <p:spPr>
          <a:xfrm rot="20372680">
            <a:off x="9064204" y="1986428"/>
            <a:ext cx="2553351" cy="85270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3600" dirty="0" smtClean="0"/>
              <a:t>Temizlik</a:t>
            </a:r>
            <a:endParaRPr lang="tr-TR" sz="3600" dirty="0"/>
          </a:p>
        </p:txBody>
      </p:sp>
      <p:sp>
        <p:nvSpPr>
          <p:cNvPr id="11" name="Oval 10"/>
          <p:cNvSpPr/>
          <p:nvPr/>
        </p:nvSpPr>
        <p:spPr>
          <a:xfrm rot="21349855">
            <a:off x="7550501" y="5335241"/>
            <a:ext cx="4381802" cy="105450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4000" dirty="0" smtClean="0"/>
              <a:t> </a:t>
            </a:r>
            <a:r>
              <a:rPr lang="tr-TR" sz="4000" dirty="0" smtClean="0"/>
              <a:t>Allah’ın emri</a:t>
            </a:r>
            <a:endParaRPr lang="tr-TR" sz="4000" dirty="0"/>
          </a:p>
        </p:txBody>
      </p:sp>
      <p:sp>
        <p:nvSpPr>
          <p:cNvPr id="13" name="Oval 12"/>
          <p:cNvSpPr/>
          <p:nvPr/>
        </p:nvSpPr>
        <p:spPr>
          <a:xfrm rot="1720158">
            <a:off x="5885732" y="2876839"/>
            <a:ext cx="2488759" cy="76948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4400" dirty="0" smtClean="0"/>
              <a:t>Camii</a:t>
            </a:r>
            <a:endParaRPr lang="tr-TR" sz="4400" dirty="0"/>
          </a:p>
        </p:txBody>
      </p:sp>
      <p:sp>
        <p:nvSpPr>
          <p:cNvPr id="14" name="Oval 13"/>
          <p:cNvSpPr/>
          <p:nvPr/>
        </p:nvSpPr>
        <p:spPr>
          <a:xfrm rot="20091008">
            <a:off x="7498903" y="1884235"/>
            <a:ext cx="2404414" cy="79819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3600" dirty="0" err="1" smtClean="0"/>
              <a:t>Rukû</a:t>
            </a:r>
            <a:endParaRPr lang="tr-TR" sz="3200" dirty="0"/>
          </a:p>
        </p:txBody>
      </p:sp>
      <p:sp>
        <p:nvSpPr>
          <p:cNvPr id="15" name="Oval 14"/>
          <p:cNvSpPr/>
          <p:nvPr/>
        </p:nvSpPr>
        <p:spPr>
          <a:xfrm>
            <a:off x="7787788" y="4258146"/>
            <a:ext cx="4006398" cy="76321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4400" dirty="0" smtClean="0"/>
              <a:t>Fatiha</a:t>
            </a:r>
            <a:endParaRPr lang="tr-TR" sz="3600" dirty="0"/>
          </a:p>
        </p:txBody>
      </p:sp>
      <p:sp>
        <p:nvSpPr>
          <p:cNvPr id="16" name="Aşağı Ok 15"/>
          <p:cNvSpPr/>
          <p:nvPr/>
        </p:nvSpPr>
        <p:spPr>
          <a:xfrm rot="16200000">
            <a:off x="3432949" y="2874308"/>
            <a:ext cx="458436" cy="2118783"/>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tr-TR"/>
          </a:p>
        </p:txBody>
      </p:sp>
      <p:sp>
        <p:nvSpPr>
          <p:cNvPr id="17" name="Oval 16"/>
          <p:cNvSpPr/>
          <p:nvPr/>
        </p:nvSpPr>
        <p:spPr>
          <a:xfrm rot="20338077">
            <a:off x="5171205" y="5359672"/>
            <a:ext cx="3009789" cy="830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4800" dirty="0" smtClean="0"/>
              <a:t>Ezan</a:t>
            </a:r>
            <a:endParaRPr lang="tr-TR" sz="4800" dirty="0"/>
          </a:p>
        </p:txBody>
      </p:sp>
      <p:sp>
        <p:nvSpPr>
          <p:cNvPr id="18" name="Oval 17"/>
          <p:cNvSpPr/>
          <p:nvPr/>
        </p:nvSpPr>
        <p:spPr>
          <a:xfrm rot="20372680">
            <a:off x="8874200" y="3045374"/>
            <a:ext cx="2749541" cy="85270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4400" dirty="0" smtClean="0"/>
              <a:t>Abdest</a:t>
            </a:r>
            <a:endParaRPr lang="tr-TR" sz="4400" dirty="0"/>
          </a:p>
        </p:txBody>
      </p:sp>
    </p:spTree>
    <p:extLst>
      <p:ext uri="{BB962C8B-B14F-4D97-AF65-F5344CB8AC3E}">
        <p14:creationId xmlns:p14="http://schemas.microsoft.com/office/powerpoint/2010/main" val="115525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400"/>
                                        <p:tgtEl>
                                          <p:spTgt spid="16"/>
                                        </p:tgtEl>
                                      </p:cBhvr>
                                    </p:animEffect>
                                    <p:anim calcmode="lin" valueType="num">
                                      <p:cBhvr>
                                        <p:cTn id="20" dur="400" fill="hold"/>
                                        <p:tgtEl>
                                          <p:spTgt spid="16"/>
                                        </p:tgtEl>
                                        <p:attrNameLst>
                                          <p:attrName>ppt_x</p:attrName>
                                        </p:attrNameLst>
                                      </p:cBhvr>
                                      <p:tavLst>
                                        <p:tav tm="0">
                                          <p:val>
                                            <p:strVal val="#ppt_x"/>
                                          </p:val>
                                        </p:tav>
                                        <p:tav tm="100000">
                                          <p:val>
                                            <p:strVal val="#ppt_x"/>
                                          </p:val>
                                        </p:tav>
                                      </p:tavLst>
                                    </p:anim>
                                    <p:anim calcmode="lin" valueType="num">
                                      <p:cBhvr>
                                        <p:cTn id="21" dur="400" fill="hold"/>
                                        <p:tgtEl>
                                          <p:spTgt spid="16"/>
                                        </p:tgtEl>
                                        <p:attrNameLst>
                                          <p:attrName>ppt_y</p:attrName>
                                        </p:attrNameLst>
                                      </p:cBhvr>
                                      <p:tavLst>
                                        <p:tav tm="0">
                                          <p:val>
                                            <p:strVal val="#ppt_y+.1"/>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ppt_x"/>
                                          </p:val>
                                        </p:tav>
                                        <p:tav tm="100000">
                                          <p:val>
                                            <p:strVal val="#ppt_x"/>
                                          </p:val>
                                        </p:tav>
                                      </p:tavLst>
                                    </p:anim>
                                    <p:anim calcmode="lin" valueType="num">
                                      <p:cBhvr additive="base">
                                        <p:cTn id="37" dur="500" fill="hold"/>
                                        <p:tgtEl>
                                          <p:spTgt spid="10"/>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ppt_x"/>
                                          </p:val>
                                        </p:tav>
                                        <p:tav tm="100000">
                                          <p:val>
                                            <p:strVal val="#ppt_x"/>
                                          </p:val>
                                        </p:tav>
                                      </p:tavLst>
                                    </p:anim>
                                    <p:anim calcmode="lin" valueType="num">
                                      <p:cBhvr additive="base">
                                        <p:cTn id="41" dur="500" fill="hold"/>
                                        <p:tgtEl>
                                          <p:spTgt spid="11"/>
                                        </p:tgtEl>
                                        <p:attrNameLst>
                                          <p:attrName>ppt_y</p:attrName>
                                        </p:attrNameLst>
                                      </p:cBhvr>
                                      <p:tavLst>
                                        <p:tav tm="0">
                                          <p:val>
                                            <p:strVal val="1+#ppt_h/2"/>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600"/>
                                        <p:tgtEl>
                                          <p:spTgt spid="13"/>
                                        </p:tgtEl>
                                      </p:cBhvr>
                                    </p:animEffect>
                                    <p:anim calcmode="lin" valueType="num">
                                      <p:cBhvr>
                                        <p:cTn id="45" dur="600" fill="hold"/>
                                        <p:tgtEl>
                                          <p:spTgt spid="13"/>
                                        </p:tgtEl>
                                        <p:attrNameLst>
                                          <p:attrName>ppt_x</p:attrName>
                                        </p:attrNameLst>
                                      </p:cBhvr>
                                      <p:tavLst>
                                        <p:tav tm="0">
                                          <p:val>
                                            <p:strVal val="#ppt_x"/>
                                          </p:val>
                                        </p:tav>
                                        <p:tav tm="100000">
                                          <p:val>
                                            <p:strVal val="#ppt_x"/>
                                          </p:val>
                                        </p:tav>
                                      </p:tavLst>
                                    </p:anim>
                                    <p:anim calcmode="lin" valueType="num">
                                      <p:cBhvr>
                                        <p:cTn id="46" dur="600" fill="hold"/>
                                        <p:tgtEl>
                                          <p:spTgt spid="13"/>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600"/>
                                        <p:tgtEl>
                                          <p:spTgt spid="14"/>
                                        </p:tgtEl>
                                      </p:cBhvr>
                                    </p:animEffect>
                                    <p:anim calcmode="lin" valueType="num">
                                      <p:cBhvr>
                                        <p:cTn id="50" dur="600" fill="hold"/>
                                        <p:tgtEl>
                                          <p:spTgt spid="14"/>
                                        </p:tgtEl>
                                        <p:attrNameLst>
                                          <p:attrName>ppt_x</p:attrName>
                                        </p:attrNameLst>
                                      </p:cBhvr>
                                      <p:tavLst>
                                        <p:tav tm="0">
                                          <p:val>
                                            <p:strVal val="#ppt_x"/>
                                          </p:val>
                                        </p:tav>
                                        <p:tav tm="100000">
                                          <p:val>
                                            <p:strVal val="#ppt_x"/>
                                          </p:val>
                                        </p:tav>
                                      </p:tavLst>
                                    </p:anim>
                                    <p:anim calcmode="lin" valueType="num">
                                      <p:cBhvr>
                                        <p:cTn id="51" dur="600" fill="hold"/>
                                        <p:tgtEl>
                                          <p:spTgt spid="14"/>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600"/>
                                        <p:tgtEl>
                                          <p:spTgt spid="15"/>
                                        </p:tgtEl>
                                      </p:cBhvr>
                                    </p:animEffect>
                                    <p:anim calcmode="lin" valueType="num">
                                      <p:cBhvr>
                                        <p:cTn id="55" dur="600" fill="hold"/>
                                        <p:tgtEl>
                                          <p:spTgt spid="15"/>
                                        </p:tgtEl>
                                        <p:attrNameLst>
                                          <p:attrName>ppt_x</p:attrName>
                                        </p:attrNameLst>
                                      </p:cBhvr>
                                      <p:tavLst>
                                        <p:tav tm="0">
                                          <p:val>
                                            <p:strVal val="#ppt_x"/>
                                          </p:val>
                                        </p:tav>
                                        <p:tav tm="100000">
                                          <p:val>
                                            <p:strVal val="#ppt_x"/>
                                          </p:val>
                                        </p:tav>
                                      </p:tavLst>
                                    </p:anim>
                                    <p:anim calcmode="lin" valueType="num">
                                      <p:cBhvr>
                                        <p:cTn id="56" dur="600" fill="hold"/>
                                        <p:tgtEl>
                                          <p:spTgt spid="15"/>
                                        </p:tgtEl>
                                        <p:attrNameLst>
                                          <p:attrName>ppt_y</p:attrName>
                                        </p:attrNameLst>
                                      </p:cBhvr>
                                      <p:tavLst>
                                        <p:tav tm="0">
                                          <p:val>
                                            <p:strVal val="#ppt_y+.1"/>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ppt_x"/>
                                          </p:val>
                                        </p:tav>
                                        <p:tav tm="100000">
                                          <p:val>
                                            <p:strVal val="#ppt_x"/>
                                          </p:val>
                                        </p:tav>
                                      </p:tavLst>
                                    </p:anim>
                                    <p:anim calcmode="lin" valueType="num">
                                      <p:cBhvr additive="base">
                                        <p:cTn id="60" dur="500" fill="hold"/>
                                        <p:tgtEl>
                                          <p:spTgt spid="1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additive="base">
                                        <p:cTn id="63" dur="500" fill="hold"/>
                                        <p:tgtEl>
                                          <p:spTgt spid="18"/>
                                        </p:tgtEl>
                                        <p:attrNameLst>
                                          <p:attrName>ppt_x</p:attrName>
                                        </p:attrNameLst>
                                      </p:cBhvr>
                                      <p:tavLst>
                                        <p:tav tm="0">
                                          <p:val>
                                            <p:strVal val="#ppt_x"/>
                                          </p:val>
                                        </p:tav>
                                        <p:tav tm="100000">
                                          <p:val>
                                            <p:strVal val="#ppt_x"/>
                                          </p:val>
                                        </p:tav>
                                      </p:tavLst>
                                    </p:anim>
                                    <p:anim calcmode="lin" valueType="num">
                                      <p:cBhvr additive="base">
                                        <p:cTn id="6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P spid="6" grpId="0" animBg="1"/>
      <p:bldP spid="8" grpId="0" animBg="1"/>
      <p:bldP spid="10" grpId="0" animBg="1"/>
      <p:bldP spid="11" grpId="0" animBg="1"/>
      <p:bldP spid="13" grpId="0" animBg="1"/>
      <p:bldP spid="14" grpId="0" animBg="1"/>
      <p:bldP spid="15" grpId="0" animBg="1"/>
      <p:bldP spid="16" grpId="0" animBg="1"/>
      <p:bldP spid="1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kdörtgen 9"/>
          <p:cNvSpPr/>
          <p:nvPr/>
        </p:nvSpPr>
        <p:spPr>
          <a:xfrm>
            <a:off x="4920343" y="2704869"/>
            <a:ext cx="7141028" cy="4034971"/>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tr-TR"/>
          </a:p>
        </p:txBody>
      </p:sp>
      <p:sp>
        <p:nvSpPr>
          <p:cNvPr id="2" name="Unvan 1"/>
          <p:cNvSpPr>
            <a:spLocks noGrp="1"/>
          </p:cNvSpPr>
          <p:nvPr>
            <p:ph type="title"/>
          </p:nvPr>
        </p:nvSpPr>
        <p:spPr>
          <a:xfrm>
            <a:off x="803564" y="170539"/>
            <a:ext cx="4929579" cy="723959"/>
          </a:xfrm>
        </p:spPr>
        <p:style>
          <a:lnRef idx="1">
            <a:schemeClr val="accent1"/>
          </a:lnRef>
          <a:fillRef idx="2">
            <a:schemeClr val="accent1"/>
          </a:fillRef>
          <a:effectRef idx="1">
            <a:schemeClr val="accent1"/>
          </a:effectRef>
          <a:fontRef idx="minor">
            <a:schemeClr val="dk1"/>
          </a:fontRef>
        </p:style>
        <p:txBody>
          <a:bodyPr/>
          <a:lstStyle/>
          <a:p>
            <a:pPr algn="ctr"/>
            <a:r>
              <a:rPr lang="tr-TR" dirty="0" smtClean="0"/>
              <a:t>NAMAZ NEDİR?</a:t>
            </a:r>
            <a:endParaRPr lang="tr-TR" dirty="0"/>
          </a:p>
        </p:txBody>
      </p:sp>
      <p:sp>
        <p:nvSpPr>
          <p:cNvPr id="3" name="İçerik Yer Tutucusu 2"/>
          <p:cNvSpPr>
            <a:spLocks noGrp="1"/>
          </p:cNvSpPr>
          <p:nvPr>
            <p:ph idx="1"/>
          </p:nvPr>
        </p:nvSpPr>
        <p:spPr>
          <a:xfrm>
            <a:off x="5733143" y="1799867"/>
            <a:ext cx="5664199" cy="1294947"/>
          </a:xfrm>
        </p:spPr>
        <p:style>
          <a:lnRef idx="1">
            <a:schemeClr val="accent4"/>
          </a:lnRef>
          <a:fillRef idx="2">
            <a:schemeClr val="accent4"/>
          </a:fillRef>
          <a:effectRef idx="1">
            <a:schemeClr val="accent4"/>
          </a:effectRef>
          <a:fontRef idx="minor">
            <a:schemeClr val="dk1"/>
          </a:fontRef>
        </p:style>
        <p:txBody>
          <a:bodyPr anchor="ctr">
            <a:noAutofit/>
          </a:bodyPr>
          <a:lstStyle/>
          <a:p>
            <a:pPr marL="0" indent="0" algn="ctr">
              <a:buNone/>
            </a:pPr>
            <a:r>
              <a:rPr lang="tr-TR" sz="3600" dirty="0" smtClean="0"/>
              <a:t>Verilen kelimelerden hangileri </a:t>
            </a:r>
            <a:r>
              <a:rPr lang="tr-TR" sz="3600" dirty="0" smtClean="0"/>
              <a:t>namaz </a:t>
            </a:r>
            <a:r>
              <a:rPr lang="tr-TR" sz="3600" dirty="0" smtClean="0"/>
              <a:t>ile ilgili olabilir?</a:t>
            </a:r>
            <a:endParaRPr lang="tr-TR" sz="3600" dirty="0"/>
          </a:p>
        </p:txBody>
      </p:sp>
      <p:sp>
        <p:nvSpPr>
          <p:cNvPr id="4" name="Dikdörtgen 3"/>
          <p:cNvSpPr/>
          <p:nvPr/>
        </p:nvSpPr>
        <p:spPr>
          <a:xfrm>
            <a:off x="5290458" y="3390216"/>
            <a:ext cx="2931885" cy="609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3200" dirty="0" smtClean="0"/>
              <a:t>Dua</a:t>
            </a:r>
            <a:endParaRPr lang="tr-TR" sz="3200" dirty="0"/>
          </a:p>
        </p:txBody>
      </p:sp>
      <p:sp>
        <p:nvSpPr>
          <p:cNvPr id="5" name="Dikdörtgen 4"/>
          <p:cNvSpPr/>
          <p:nvPr/>
        </p:nvSpPr>
        <p:spPr>
          <a:xfrm>
            <a:off x="5290458" y="4417555"/>
            <a:ext cx="2931885" cy="609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3200" dirty="0" smtClean="0"/>
              <a:t>Salat</a:t>
            </a:r>
            <a:endParaRPr lang="tr-TR" sz="3200" dirty="0"/>
          </a:p>
        </p:txBody>
      </p:sp>
      <p:sp>
        <p:nvSpPr>
          <p:cNvPr id="6" name="Dikdörtgen 5"/>
          <p:cNvSpPr/>
          <p:nvPr/>
        </p:nvSpPr>
        <p:spPr>
          <a:xfrm>
            <a:off x="8737599" y="3398603"/>
            <a:ext cx="2931885" cy="609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3200" dirty="0" smtClean="0"/>
              <a:t>dönmek</a:t>
            </a:r>
            <a:endParaRPr lang="tr-TR" sz="3200" dirty="0"/>
          </a:p>
        </p:txBody>
      </p:sp>
      <p:sp>
        <p:nvSpPr>
          <p:cNvPr id="7" name="Dikdörtgen 6"/>
          <p:cNvSpPr/>
          <p:nvPr/>
        </p:nvSpPr>
        <p:spPr>
          <a:xfrm>
            <a:off x="8737600" y="4456897"/>
            <a:ext cx="2931885" cy="609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3200" dirty="0" smtClean="0"/>
              <a:t>yönelmek</a:t>
            </a:r>
            <a:endParaRPr lang="tr-TR" sz="3200" dirty="0"/>
          </a:p>
        </p:txBody>
      </p:sp>
      <p:sp>
        <p:nvSpPr>
          <p:cNvPr id="8" name="Dikdörtgen 7"/>
          <p:cNvSpPr/>
          <p:nvPr/>
        </p:nvSpPr>
        <p:spPr>
          <a:xfrm>
            <a:off x="5290458" y="5592988"/>
            <a:ext cx="2931885" cy="609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3000" dirty="0" smtClean="0"/>
              <a:t>Allah’ı yüceltmek</a:t>
            </a:r>
            <a:endParaRPr lang="tr-TR" sz="3000" dirty="0"/>
          </a:p>
        </p:txBody>
      </p:sp>
      <p:sp>
        <p:nvSpPr>
          <p:cNvPr id="9" name="Dikdörtgen 8"/>
          <p:cNvSpPr/>
          <p:nvPr/>
        </p:nvSpPr>
        <p:spPr>
          <a:xfrm>
            <a:off x="8737601" y="5592988"/>
            <a:ext cx="2931885" cy="609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3200" dirty="0"/>
              <a:t>Y</a:t>
            </a:r>
            <a:r>
              <a:rPr lang="tr-TR" sz="3200" dirty="0" smtClean="0"/>
              <a:t>üceltmek</a:t>
            </a:r>
            <a:endParaRPr lang="tr-TR" sz="3200" dirty="0"/>
          </a:p>
        </p:txBody>
      </p:sp>
      <p:sp>
        <p:nvSpPr>
          <p:cNvPr id="13" name="Bükülü Ok 12"/>
          <p:cNvSpPr/>
          <p:nvPr/>
        </p:nvSpPr>
        <p:spPr>
          <a:xfrm rot="5400000">
            <a:off x="6863390" y="-477101"/>
            <a:ext cx="1005218" cy="2743199"/>
          </a:xfrm>
          <a:prstGeom prst="bentArrow">
            <a:avLst>
              <a:gd name="adj1" fmla="val 25000"/>
              <a:gd name="adj2" fmla="val 34385"/>
              <a:gd name="adj3" fmla="val 25000"/>
              <a:gd name="adj4" fmla="val 4375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tr-TR">
              <a:solidFill>
                <a:schemeClr val="tx1"/>
              </a:solidFill>
            </a:endParaRPr>
          </a:p>
        </p:txBody>
      </p:sp>
      <p:sp>
        <p:nvSpPr>
          <p:cNvPr id="14" name="Çerçeve 13"/>
          <p:cNvSpPr/>
          <p:nvPr/>
        </p:nvSpPr>
        <p:spPr>
          <a:xfrm>
            <a:off x="5290458" y="3390216"/>
            <a:ext cx="2931885" cy="617987"/>
          </a:xfrm>
          <a:prstGeom prst="frame">
            <a:avLst>
              <a:gd name="adj1" fmla="val 1274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5" name="Çerçeve 14"/>
          <p:cNvSpPr/>
          <p:nvPr/>
        </p:nvSpPr>
        <p:spPr>
          <a:xfrm>
            <a:off x="5290457" y="4413360"/>
            <a:ext cx="2931885" cy="617987"/>
          </a:xfrm>
          <a:prstGeom prst="frame">
            <a:avLst>
              <a:gd name="adj1" fmla="val 1274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6" name="Çerçeve 15"/>
          <p:cNvSpPr/>
          <p:nvPr/>
        </p:nvSpPr>
        <p:spPr>
          <a:xfrm>
            <a:off x="8737598" y="5592988"/>
            <a:ext cx="2931885" cy="617987"/>
          </a:xfrm>
          <a:prstGeom prst="frame">
            <a:avLst>
              <a:gd name="adj1" fmla="val 1274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7" name="Çerçeve 16"/>
          <p:cNvSpPr/>
          <p:nvPr/>
        </p:nvSpPr>
        <p:spPr>
          <a:xfrm>
            <a:off x="5290455" y="5592988"/>
            <a:ext cx="2931885" cy="617987"/>
          </a:xfrm>
          <a:prstGeom prst="frame">
            <a:avLst>
              <a:gd name="adj1" fmla="val 1274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pic>
        <p:nvPicPr>
          <p:cNvPr id="3074" name="Picture 2" descr="Niy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374" y="894498"/>
            <a:ext cx="2518796" cy="29847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ekbi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2338" y="1799867"/>
            <a:ext cx="2639485" cy="308819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KÄ±y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948" y="2693053"/>
            <a:ext cx="2900394" cy="3378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83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078"/>
                                        </p:tgtEl>
                                        <p:attrNameLst>
                                          <p:attrName>style.visibility</p:attrName>
                                        </p:attrNameLst>
                                      </p:cBhvr>
                                      <p:to>
                                        <p:strVal val="visible"/>
                                      </p:to>
                                    </p:set>
                                    <p:anim calcmode="lin" valueType="num">
                                      <p:cBhvr>
                                        <p:cTn id="12" dur="500" fill="hold"/>
                                        <p:tgtEl>
                                          <p:spTgt spid="3078"/>
                                        </p:tgtEl>
                                        <p:attrNameLst>
                                          <p:attrName>ppt_w</p:attrName>
                                        </p:attrNameLst>
                                      </p:cBhvr>
                                      <p:tavLst>
                                        <p:tav tm="0">
                                          <p:val>
                                            <p:fltVal val="0"/>
                                          </p:val>
                                        </p:tav>
                                        <p:tav tm="100000">
                                          <p:val>
                                            <p:strVal val="#ppt_w"/>
                                          </p:val>
                                        </p:tav>
                                      </p:tavLst>
                                    </p:anim>
                                    <p:anim calcmode="lin" valueType="num">
                                      <p:cBhvr>
                                        <p:cTn id="13" dur="500" fill="hold"/>
                                        <p:tgtEl>
                                          <p:spTgt spid="3078"/>
                                        </p:tgtEl>
                                        <p:attrNameLst>
                                          <p:attrName>ppt_h</p:attrName>
                                        </p:attrNameLst>
                                      </p:cBhvr>
                                      <p:tavLst>
                                        <p:tav tm="0">
                                          <p:val>
                                            <p:fltVal val="0"/>
                                          </p:val>
                                        </p:tav>
                                        <p:tav tm="100000">
                                          <p:val>
                                            <p:strVal val="#ppt_h"/>
                                          </p:val>
                                        </p:tav>
                                      </p:tavLst>
                                    </p:anim>
                                    <p:animEffect transition="in" filter="fade">
                                      <p:cBhvr>
                                        <p:cTn id="14" dur="500"/>
                                        <p:tgtEl>
                                          <p:spTgt spid="3078"/>
                                        </p:tgtEl>
                                      </p:cBhvr>
                                    </p:animEffect>
                                  </p:childTnLst>
                                </p:cTn>
                              </p:par>
                              <p:par>
                                <p:cTn id="15" presetID="53" presetClass="entr" presetSubtype="16" fill="hold" nodeType="withEffect">
                                  <p:stCondLst>
                                    <p:cond delay="0"/>
                                  </p:stCondLst>
                                  <p:childTnLst>
                                    <p:set>
                                      <p:cBhvr>
                                        <p:cTn id="16" dur="1" fill="hold">
                                          <p:stCondLst>
                                            <p:cond delay="0"/>
                                          </p:stCondLst>
                                        </p:cTn>
                                        <p:tgtEl>
                                          <p:spTgt spid="3076"/>
                                        </p:tgtEl>
                                        <p:attrNameLst>
                                          <p:attrName>style.visibility</p:attrName>
                                        </p:attrNameLst>
                                      </p:cBhvr>
                                      <p:to>
                                        <p:strVal val="visible"/>
                                      </p:to>
                                    </p:set>
                                    <p:anim calcmode="lin" valueType="num">
                                      <p:cBhvr>
                                        <p:cTn id="17" dur="500" fill="hold"/>
                                        <p:tgtEl>
                                          <p:spTgt spid="3076"/>
                                        </p:tgtEl>
                                        <p:attrNameLst>
                                          <p:attrName>ppt_w</p:attrName>
                                        </p:attrNameLst>
                                      </p:cBhvr>
                                      <p:tavLst>
                                        <p:tav tm="0">
                                          <p:val>
                                            <p:fltVal val="0"/>
                                          </p:val>
                                        </p:tav>
                                        <p:tav tm="100000">
                                          <p:val>
                                            <p:strVal val="#ppt_w"/>
                                          </p:val>
                                        </p:tav>
                                      </p:tavLst>
                                    </p:anim>
                                    <p:anim calcmode="lin" valueType="num">
                                      <p:cBhvr>
                                        <p:cTn id="18" dur="500" fill="hold"/>
                                        <p:tgtEl>
                                          <p:spTgt spid="3076"/>
                                        </p:tgtEl>
                                        <p:attrNameLst>
                                          <p:attrName>ppt_h</p:attrName>
                                        </p:attrNameLst>
                                      </p:cBhvr>
                                      <p:tavLst>
                                        <p:tav tm="0">
                                          <p:val>
                                            <p:fltVal val="0"/>
                                          </p:val>
                                        </p:tav>
                                        <p:tav tm="100000">
                                          <p:val>
                                            <p:strVal val="#ppt_h"/>
                                          </p:val>
                                        </p:tav>
                                      </p:tavLst>
                                    </p:anim>
                                    <p:animEffect transition="in" filter="fade">
                                      <p:cBhvr>
                                        <p:cTn id="19" dur="500"/>
                                        <p:tgtEl>
                                          <p:spTgt spid="3076"/>
                                        </p:tgtEl>
                                      </p:cBhvr>
                                    </p:animEffect>
                                  </p:childTnLst>
                                </p:cTn>
                              </p:par>
                              <p:par>
                                <p:cTn id="20" presetID="53" presetClass="entr" presetSubtype="16" fill="hold" nodeType="withEffect">
                                  <p:stCondLst>
                                    <p:cond delay="0"/>
                                  </p:stCondLst>
                                  <p:childTnLst>
                                    <p:set>
                                      <p:cBhvr>
                                        <p:cTn id="21" dur="1" fill="hold">
                                          <p:stCondLst>
                                            <p:cond delay="0"/>
                                          </p:stCondLst>
                                        </p:cTn>
                                        <p:tgtEl>
                                          <p:spTgt spid="3074"/>
                                        </p:tgtEl>
                                        <p:attrNameLst>
                                          <p:attrName>style.visibility</p:attrName>
                                        </p:attrNameLst>
                                      </p:cBhvr>
                                      <p:to>
                                        <p:strVal val="visible"/>
                                      </p:to>
                                    </p:set>
                                    <p:anim calcmode="lin" valueType="num">
                                      <p:cBhvr>
                                        <p:cTn id="22" dur="500" fill="hold"/>
                                        <p:tgtEl>
                                          <p:spTgt spid="3074"/>
                                        </p:tgtEl>
                                        <p:attrNameLst>
                                          <p:attrName>ppt_w</p:attrName>
                                        </p:attrNameLst>
                                      </p:cBhvr>
                                      <p:tavLst>
                                        <p:tav tm="0">
                                          <p:val>
                                            <p:fltVal val="0"/>
                                          </p:val>
                                        </p:tav>
                                        <p:tav tm="100000">
                                          <p:val>
                                            <p:strVal val="#ppt_w"/>
                                          </p:val>
                                        </p:tav>
                                      </p:tavLst>
                                    </p:anim>
                                    <p:anim calcmode="lin" valueType="num">
                                      <p:cBhvr>
                                        <p:cTn id="23" dur="500" fill="hold"/>
                                        <p:tgtEl>
                                          <p:spTgt spid="3074"/>
                                        </p:tgtEl>
                                        <p:attrNameLst>
                                          <p:attrName>ppt_h</p:attrName>
                                        </p:attrNameLst>
                                      </p:cBhvr>
                                      <p:tavLst>
                                        <p:tav tm="0">
                                          <p:val>
                                            <p:fltVal val="0"/>
                                          </p:val>
                                        </p:tav>
                                        <p:tav tm="100000">
                                          <p:val>
                                            <p:strVal val="#ppt_h"/>
                                          </p:val>
                                        </p:tav>
                                      </p:tavLst>
                                    </p:anim>
                                    <p:animEffect transition="in" filter="fade">
                                      <p:cBhvr>
                                        <p:cTn id="24" dur="500"/>
                                        <p:tgtEl>
                                          <p:spTgt spid="307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12"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0-#ppt_w/2"/>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bg/>
                                          </p:spTgt>
                                        </p:tgtEl>
                                        <p:attrNameLst>
                                          <p:attrName>style.visibility</p:attrName>
                                        </p:attrNameLst>
                                      </p:cBhvr>
                                      <p:to>
                                        <p:strVal val="visible"/>
                                      </p:to>
                                    </p:set>
                                    <p:anim calcmode="lin" valueType="num">
                                      <p:cBhvr additive="base">
                                        <p:cTn id="3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34" dur="500" fill="hold"/>
                                        <p:tgtEl>
                                          <p:spTgt spid="3">
                                            <p:bg/>
                                          </p:spTgt>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 calcmode="lin" valueType="num">
                                      <p:cBhvr additive="base">
                                        <p:cTn id="3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0" end="0"/>
                                            </p:txEl>
                                          </p:spTgt>
                                        </p:tgtEl>
                                        <p:attrNameLst>
                                          <p:attrName>ppt_y</p:attrName>
                                        </p:attrNameLst>
                                      </p:cBhvr>
                                      <p:tavLst>
                                        <p:tav tm="0">
                                          <p:val>
                                            <p:strVal val="#ppt_y"/>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500" fill="hold"/>
                                        <p:tgtEl>
                                          <p:spTgt spid="4"/>
                                        </p:tgtEl>
                                        <p:attrNameLst>
                                          <p:attrName>ppt_x</p:attrName>
                                        </p:attrNameLst>
                                      </p:cBhvr>
                                      <p:tavLst>
                                        <p:tav tm="0">
                                          <p:val>
                                            <p:strVal val="0-#ppt_w/2"/>
                                          </p:val>
                                        </p:tav>
                                        <p:tav tm="100000">
                                          <p:val>
                                            <p:strVal val="#ppt_x"/>
                                          </p:val>
                                        </p:tav>
                                      </p:tavLst>
                                    </p:anim>
                                    <p:anim calcmode="lin" valueType="num">
                                      <p:cBhvr additive="base">
                                        <p:cTn id="46" dur="500" fill="hold"/>
                                        <p:tgtEl>
                                          <p:spTgt spid="4"/>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0-#ppt_w/2"/>
                                          </p:val>
                                        </p:tav>
                                        <p:tav tm="100000">
                                          <p:val>
                                            <p:strVal val="#ppt_x"/>
                                          </p:val>
                                        </p:tav>
                                      </p:tavLst>
                                    </p:anim>
                                    <p:anim calcmode="lin" valueType="num">
                                      <p:cBhvr additive="base">
                                        <p:cTn id="50" dur="500" fill="hold"/>
                                        <p:tgtEl>
                                          <p:spTgt spid="5"/>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0-#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additive="base">
                                        <p:cTn id="57" dur="500" fill="hold"/>
                                        <p:tgtEl>
                                          <p:spTgt spid="9"/>
                                        </p:tgtEl>
                                        <p:attrNameLst>
                                          <p:attrName>ppt_x</p:attrName>
                                        </p:attrNameLst>
                                      </p:cBhvr>
                                      <p:tavLst>
                                        <p:tav tm="0">
                                          <p:val>
                                            <p:strVal val="0-#ppt_w/2"/>
                                          </p:val>
                                        </p:tav>
                                        <p:tav tm="100000">
                                          <p:val>
                                            <p:strVal val="#ppt_x"/>
                                          </p:val>
                                        </p:tav>
                                      </p:tavLst>
                                    </p:anim>
                                    <p:anim calcmode="lin" valueType="num">
                                      <p:cBhvr additive="base">
                                        <p:cTn id="58" dur="500" fill="hold"/>
                                        <p:tgtEl>
                                          <p:spTgt spid="9"/>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0-#ppt_w/2"/>
                                          </p:val>
                                        </p:tav>
                                        <p:tav tm="100000">
                                          <p:val>
                                            <p:strVal val="#ppt_x"/>
                                          </p:val>
                                        </p:tav>
                                      </p:tavLst>
                                    </p:anim>
                                    <p:anim calcmode="lin" valueType="num">
                                      <p:cBhvr additive="base">
                                        <p:cTn id="62" dur="500" fill="hold"/>
                                        <p:tgtEl>
                                          <p:spTgt spid="7"/>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0"/>
                                  </p:stCondLst>
                                  <p:childTnLst>
                                    <p:set>
                                      <p:cBhvr>
                                        <p:cTn id="64" dur="1" fill="hold">
                                          <p:stCondLst>
                                            <p:cond delay="0"/>
                                          </p:stCondLst>
                                        </p:cTn>
                                        <p:tgtEl>
                                          <p:spTgt spid="6"/>
                                        </p:tgtEl>
                                        <p:attrNameLst>
                                          <p:attrName>style.visibility</p:attrName>
                                        </p:attrNameLst>
                                      </p:cBhvr>
                                      <p:to>
                                        <p:strVal val="visible"/>
                                      </p:to>
                                    </p:set>
                                    <p:anim calcmode="lin" valueType="num">
                                      <p:cBhvr additive="base">
                                        <p:cTn id="65" dur="500" fill="hold"/>
                                        <p:tgtEl>
                                          <p:spTgt spid="6"/>
                                        </p:tgtEl>
                                        <p:attrNameLst>
                                          <p:attrName>ppt_x</p:attrName>
                                        </p:attrNameLst>
                                      </p:cBhvr>
                                      <p:tavLst>
                                        <p:tav tm="0">
                                          <p:val>
                                            <p:strVal val="0-#ppt_w/2"/>
                                          </p:val>
                                        </p:tav>
                                        <p:tav tm="100000">
                                          <p:val>
                                            <p:strVal val="#ppt_x"/>
                                          </p:val>
                                        </p:tav>
                                      </p:tavLst>
                                    </p:anim>
                                    <p:anim calcmode="lin" valueType="num">
                                      <p:cBhvr additive="base">
                                        <p:cTn id="6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 calcmode="lin" valueType="num">
                                      <p:cBhvr additive="base">
                                        <p:cTn id="71" dur="500" fill="hold"/>
                                        <p:tgtEl>
                                          <p:spTgt spid="14"/>
                                        </p:tgtEl>
                                        <p:attrNameLst>
                                          <p:attrName>ppt_x</p:attrName>
                                        </p:attrNameLst>
                                      </p:cBhvr>
                                      <p:tavLst>
                                        <p:tav tm="0">
                                          <p:val>
                                            <p:strVal val="#ppt_x"/>
                                          </p:val>
                                        </p:tav>
                                        <p:tav tm="100000">
                                          <p:val>
                                            <p:strVal val="#ppt_x"/>
                                          </p:val>
                                        </p:tav>
                                      </p:tavLst>
                                    </p:anim>
                                    <p:anim calcmode="lin" valueType="num">
                                      <p:cBhvr additive="base">
                                        <p:cTn id="72" dur="500" fill="hold"/>
                                        <p:tgtEl>
                                          <p:spTgt spid="1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additive="base">
                                        <p:cTn id="75" dur="500" fill="hold"/>
                                        <p:tgtEl>
                                          <p:spTgt spid="15"/>
                                        </p:tgtEl>
                                        <p:attrNameLst>
                                          <p:attrName>ppt_x</p:attrName>
                                        </p:attrNameLst>
                                      </p:cBhvr>
                                      <p:tavLst>
                                        <p:tav tm="0">
                                          <p:val>
                                            <p:strVal val="#ppt_x"/>
                                          </p:val>
                                        </p:tav>
                                        <p:tav tm="100000">
                                          <p:val>
                                            <p:strVal val="#ppt_x"/>
                                          </p:val>
                                        </p:tav>
                                      </p:tavLst>
                                    </p:anim>
                                    <p:anim calcmode="lin" valueType="num">
                                      <p:cBhvr additive="base">
                                        <p:cTn id="76" dur="500" fill="hold"/>
                                        <p:tgtEl>
                                          <p:spTgt spid="15"/>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additive="base">
                                        <p:cTn id="79" dur="500" fill="hold"/>
                                        <p:tgtEl>
                                          <p:spTgt spid="16"/>
                                        </p:tgtEl>
                                        <p:attrNameLst>
                                          <p:attrName>ppt_x</p:attrName>
                                        </p:attrNameLst>
                                      </p:cBhvr>
                                      <p:tavLst>
                                        <p:tav tm="0">
                                          <p:val>
                                            <p:strVal val="#ppt_x"/>
                                          </p:val>
                                        </p:tav>
                                        <p:tav tm="100000">
                                          <p:val>
                                            <p:strVal val="#ppt_x"/>
                                          </p:val>
                                        </p:tav>
                                      </p:tavLst>
                                    </p:anim>
                                    <p:anim calcmode="lin" valueType="num">
                                      <p:cBhvr additive="base">
                                        <p:cTn id="80" dur="500" fill="hold"/>
                                        <p:tgtEl>
                                          <p:spTgt spid="16"/>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additive="base">
                                        <p:cTn id="83" dur="500" fill="hold"/>
                                        <p:tgtEl>
                                          <p:spTgt spid="17"/>
                                        </p:tgtEl>
                                        <p:attrNameLst>
                                          <p:attrName>ppt_x</p:attrName>
                                        </p:attrNameLst>
                                      </p:cBhvr>
                                      <p:tavLst>
                                        <p:tav tm="0">
                                          <p:val>
                                            <p:strVal val="#ppt_x"/>
                                          </p:val>
                                        </p:tav>
                                        <p:tav tm="100000">
                                          <p:val>
                                            <p:strVal val="#ppt_x"/>
                                          </p:val>
                                        </p:tav>
                                      </p:tavLst>
                                    </p:anim>
                                    <p:anim calcmode="lin" valueType="num">
                                      <p:cBhvr additive="base">
                                        <p:cTn id="8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3" grpId="0" uiExpand="1" build="p" animBg="1"/>
      <p:bldP spid="4" grpId="0" animBg="1"/>
      <p:bldP spid="5" grpId="0" animBg="1"/>
      <p:bldP spid="6" grpId="0" animBg="1"/>
      <p:bldP spid="7" grpId="0" animBg="1"/>
      <p:bldP spid="8" grpId="0" animBg="1"/>
      <p:bldP spid="9" grpId="0" animBg="1"/>
      <p:bldP spid="13" grpId="0" animBg="1"/>
      <p:bldP spid="14" grpId="0" animBg="1"/>
      <p:bldP spid="15"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21358" y="249383"/>
            <a:ext cx="5096355" cy="6420018"/>
          </a:xfrm>
          <a:prstGeom prst="rect">
            <a:avLst/>
          </a:prstGeom>
        </p:spPr>
      </p:pic>
      <p:sp>
        <p:nvSpPr>
          <p:cNvPr id="2" name="Unvan 1"/>
          <p:cNvSpPr>
            <a:spLocks noGrp="1"/>
          </p:cNvSpPr>
          <p:nvPr>
            <p:ph type="title"/>
          </p:nvPr>
        </p:nvSpPr>
        <p:spPr>
          <a:xfrm>
            <a:off x="6594764" y="249384"/>
            <a:ext cx="4114799" cy="635926"/>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tr-TR" sz="4800" dirty="0" smtClean="0"/>
              <a:t>NAMAZ</a:t>
            </a:r>
            <a:endParaRPr lang="tr-TR" sz="4800" dirty="0"/>
          </a:p>
        </p:txBody>
      </p:sp>
      <p:sp>
        <p:nvSpPr>
          <p:cNvPr id="3" name="İçerik Yer Tutucusu 2"/>
          <p:cNvSpPr>
            <a:spLocks noGrp="1"/>
          </p:cNvSpPr>
          <p:nvPr>
            <p:ph idx="1"/>
          </p:nvPr>
        </p:nvSpPr>
        <p:spPr>
          <a:xfrm>
            <a:off x="5708073" y="4790479"/>
            <a:ext cx="6206836" cy="1663824"/>
          </a:xfrm>
        </p:spPr>
        <p:style>
          <a:lnRef idx="1">
            <a:schemeClr val="accent3"/>
          </a:lnRef>
          <a:fillRef idx="2">
            <a:schemeClr val="accent3"/>
          </a:fillRef>
          <a:effectRef idx="1">
            <a:schemeClr val="accent3"/>
          </a:effectRef>
          <a:fontRef idx="minor">
            <a:schemeClr val="dk1"/>
          </a:fontRef>
        </p:style>
        <p:txBody>
          <a:bodyPr>
            <a:noAutofit/>
          </a:bodyPr>
          <a:lstStyle/>
          <a:p>
            <a:pPr marL="0" indent="0" algn="ctr">
              <a:buNone/>
            </a:pPr>
            <a:r>
              <a:rPr lang="tr-TR" sz="3200" dirty="0"/>
              <a:t>İslam'ın beş şartından biri olan, günün belli </a:t>
            </a:r>
            <a:r>
              <a:rPr lang="tr-TR" sz="3200" dirty="0" smtClean="0"/>
              <a:t>vakitlerinde </a:t>
            </a:r>
            <a:r>
              <a:rPr lang="tr-TR" sz="3200" dirty="0"/>
              <a:t>ve abdest alınarak yerine getirilen ibadettir.</a:t>
            </a:r>
          </a:p>
        </p:txBody>
      </p:sp>
      <p:sp>
        <p:nvSpPr>
          <p:cNvPr id="5" name="Aşağı Ok 4"/>
          <p:cNvSpPr/>
          <p:nvPr/>
        </p:nvSpPr>
        <p:spPr>
          <a:xfrm>
            <a:off x="8600582" y="1025236"/>
            <a:ext cx="421818" cy="1471695"/>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tr-TR"/>
          </a:p>
        </p:txBody>
      </p:sp>
      <p:sp>
        <p:nvSpPr>
          <p:cNvPr id="6" name="Dikdörtgen 5"/>
          <p:cNvSpPr/>
          <p:nvPr/>
        </p:nvSpPr>
        <p:spPr>
          <a:xfrm>
            <a:off x="5708074" y="2652445"/>
            <a:ext cx="6206836" cy="182700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2800" dirty="0"/>
              <a:t>Namaz, Kur’an’ı Kerim’de “salat” kelimesiyle ifade edilir. </a:t>
            </a:r>
            <a:r>
              <a:rPr lang="tr-TR" sz="3200" b="1" u="sng" dirty="0"/>
              <a:t>Salat; </a:t>
            </a:r>
            <a:r>
              <a:rPr lang="tr-TR" sz="2800" dirty="0"/>
              <a:t>namaz kılmak, dua </a:t>
            </a:r>
            <a:r>
              <a:rPr lang="tr-TR" sz="2800" dirty="0" smtClean="0"/>
              <a:t>etmek ve </a:t>
            </a:r>
            <a:r>
              <a:rPr lang="tr-TR" sz="2800" dirty="0"/>
              <a:t>yüceltmek anlamına gelir.</a:t>
            </a:r>
          </a:p>
        </p:txBody>
      </p:sp>
    </p:spTree>
    <p:extLst>
      <p:ext uri="{BB962C8B-B14F-4D97-AF65-F5344CB8AC3E}">
        <p14:creationId xmlns:p14="http://schemas.microsoft.com/office/powerpoint/2010/main" val="157691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
                                            <p:bg/>
                                          </p:spTgt>
                                        </p:tgtEl>
                                        <p:attrNameLst>
                                          <p:attrName>style.visibility</p:attrName>
                                        </p:attrNameLst>
                                      </p:cBhvr>
                                      <p:to>
                                        <p:strVal val="visible"/>
                                      </p:to>
                                    </p:set>
                                    <p:anim calcmode="lin" valueType="num">
                                      <p:cBhvr additive="base">
                                        <p:cTn id="26" dur="500" fill="hold"/>
                                        <p:tgtEl>
                                          <p:spTgt spid="3">
                                            <p:bg/>
                                          </p:spTgt>
                                        </p:tgtEl>
                                        <p:attrNameLst>
                                          <p:attrName>ppt_x</p:attrName>
                                        </p:attrNameLst>
                                      </p:cBhvr>
                                      <p:tavLst>
                                        <p:tav tm="0">
                                          <p:val>
                                            <p:strVal val="#ppt_x"/>
                                          </p:val>
                                        </p:tav>
                                        <p:tav tm="100000">
                                          <p:val>
                                            <p:strVal val="#ppt_x"/>
                                          </p:val>
                                        </p:tav>
                                      </p:tavLst>
                                    </p:anim>
                                    <p:anim calcmode="lin" valueType="num">
                                      <p:cBhvr additive="base">
                                        <p:cTn id="27" dur="500" fill="hold"/>
                                        <p:tgtEl>
                                          <p:spTgt spid="3">
                                            <p:bg/>
                                          </p:spTgt>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 calcmode="lin" valueType="num">
                                      <p:cBhvr additive="base">
                                        <p:cTn id="3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rot="20143745">
            <a:off x="2350211" y="1544363"/>
            <a:ext cx="3229805" cy="31835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Unvan 1"/>
          <p:cNvSpPr>
            <a:spLocks noGrp="1"/>
          </p:cNvSpPr>
          <p:nvPr>
            <p:ph type="title"/>
          </p:nvPr>
        </p:nvSpPr>
        <p:spPr>
          <a:xfrm>
            <a:off x="2630395" y="176776"/>
            <a:ext cx="7857701" cy="844473"/>
          </a:xfrm>
        </p:spPr>
        <p:style>
          <a:lnRef idx="1">
            <a:schemeClr val="accent1"/>
          </a:lnRef>
          <a:fillRef idx="2">
            <a:schemeClr val="accent1"/>
          </a:fillRef>
          <a:effectRef idx="1">
            <a:schemeClr val="accent1"/>
          </a:effectRef>
          <a:fontRef idx="minor">
            <a:schemeClr val="dk1"/>
          </a:fontRef>
        </p:style>
        <p:txBody>
          <a:bodyPr/>
          <a:lstStyle/>
          <a:p>
            <a:pPr algn="ctr"/>
            <a:r>
              <a:rPr lang="tr-TR" dirty="0" smtClean="0"/>
              <a:t>NAMAZ KİMLER FARZDIR?</a:t>
            </a:r>
            <a:endParaRPr lang="tr-TR" dirty="0"/>
          </a:p>
        </p:txBody>
      </p:sp>
      <p:sp>
        <p:nvSpPr>
          <p:cNvPr id="5" name="Dikdörtgen 4"/>
          <p:cNvSpPr/>
          <p:nvPr/>
        </p:nvSpPr>
        <p:spPr>
          <a:xfrm>
            <a:off x="6844117" y="1477873"/>
            <a:ext cx="5172719" cy="102675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400" dirty="0"/>
              <a:t>             </a:t>
            </a:r>
            <a:r>
              <a:rPr lang="tr-TR" sz="3200" dirty="0"/>
              <a:t>Akıllı </a:t>
            </a:r>
            <a:r>
              <a:rPr lang="tr-TR" sz="3200" dirty="0"/>
              <a:t>(zihinsel engelli olmayan</a:t>
            </a:r>
            <a:r>
              <a:rPr lang="tr-TR" sz="3200" dirty="0"/>
              <a:t>),</a:t>
            </a:r>
            <a:endParaRPr lang="tr-TR" sz="6000" dirty="0"/>
          </a:p>
        </p:txBody>
      </p:sp>
      <p:sp>
        <p:nvSpPr>
          <p:cNvPr id="6" name="Dikdörtgen 5"/>
          <p:cNvSpPr/>
          <p:nvPr/>
        </p:nvSpPr>
        <p:spPr>
          <a:xfrm>
            <a:off x="6865492" y="3153544"/>
            <a:ext cx="5123307"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3200" dirty="0"/>
              <a:t>     Ergenlik </a:t>
            </a:r>
            <a:r>
              <a:rPr lang="tr-TR" sz="3200" dirty="0"/>
              <a:t>çağına </a:t>
            </a:r>
            <a:r>
              <a:rPr lang="tr-TR" sz="3200" dirty="0"/>
              <a:t>ulaşmış,</a:t>
            </a:r>
            <a:endParaRPr lang="tr-TR" sz="3200" dirty="0"/>
          </a:p>
        </p:txBody>
      </p:sp>
      <p:sp>
        <p:nvSpPr>
          <p:cNvPr id="7" name="Dikdörtgen 6"/>
          <p:cNvSpPr/>
          <p:nvPr/>
        </p:nvSpPr>
        <p:spPr>
          <a:xfrm>
            <a:off x="6793486" y="4748573"/>
            <a:ext cx="5195314" cy="122675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2800" dirty="0"/>
              <a:t>    Kadın ve </a:t>
            </a:r>
            <a:r>
              <a:rPr lang="tr-TR" sz="2800" dirty="0"/>
              <a:t>erkek her </a:t>
            </a:r>
          </a:p>
          <a:p>
            <a:pPr algn="ctr"/>
            <a:r>
              <a:rPr lang="tr-TR" sz="2800" dirty="0"/>
              <a:t>    Müslümana </a:t>
            </a:r>
            <a:r>
              <a:rPr lang="tr-TR" sz="2800" dirty="0"/>
              <a:t>farz </a:t>
            </a:r>
            <a:r>
              <a:rPr lang="tr-TR" sz="2800" dirty="0"/>
              <a:t>  kılınmıştır.</a:t>
            </a:r>
            <a:endParaRPr lang="tr-TR" sz="2800" dirty="0"/>
          </a:p>
        </p:txBody>
      </p:sp>
      <p:sp>
        <p:nvSpPr>
          <p:cNvPr id="8" name="8-Nokta Yıldız 7"/>
          <p:cNvSpPr/>
          <p:nvPr/>
        </p:nvSpPr>
        <p:spPr>
          <a:xfrm>
            <a:off x="6072543" y="1345709"/>
            <a:ext cx="1441884" cy="1368152"/>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6000" dirty="0"/>
              <a:t>1</a:t>
            </a:r>
            <a:endParaRPr lang="tr-TR" sz="6000" dirty="0"/>
          </a:p>
        </p:txBody>
      </p:sp>
      <p:sp>
        <p:nvSpPr>
          <p:cNvPr id="9" name="8-Nokta Yıldız 8"/>
          <p:cNvSpPr/>
          <p:nvPr/>
        </p:nvSpPr>
        <p:spPr>
          <a:xfrm>
            <a:off x="6191436" y="2924944"/>
            <a:ext cx="1441884" cy="1368152"/>
          </a:xfrm>
          <a:prstGeom prst="star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6000" dirty="0"/>
              <a:t>2</a:t>
            </a:r>
            <a:endParaRPr lang="tr-TR" sz="6000" dirty="0"/>
          </a:p>
        </p:txBody>
      </p:sp>
      <p:sp>
        <p:nvSpPr>
          <p:cNvPr id="10" name="8-Nokta Yıldız 9"/>
          <p:cNvSpPr/>
          <p:nvPr/>
        </p:nvSpPr>
        <p:spPr>
          <a:xfrm>
            <a:off x="6123175" y="4519972"/>
            <a:ext cx="1441884" cy="1656184"/>
          </a:xfrm>
          <a:prstGeom prst="star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6000" dirty="0"/>
              <a:t>3</a:t>
            </a:r>
            <a:endParaRPr lang="tr-TR" sz="6000" dirty="0"/>
          </a:p>
        </p:txBody>
      </p:sp>
      <p:pic>
        <p:nvPicPr>
          <p:cNvPr id="4098" name="Picture 2" descr="Niy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10" y="2227041"/>
            <a:ext cx="3907980" cy="4630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0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4098"/>
                                        </p:tgtEl>
                                        <p:attrNameLst>
                                          <p:attrName>style.visibility</p:attrName>
                                        </p:attrNameLst>
                                      </p:cBhvr>
                                      <p:to>
                                        <p:strVal val="visible"/>
                                      </p:to>
                                    </p:set>
                                    <p:anim calcmode="lin" valueType="num">
                                      <p:cBhvr>
                                        <p:cTn id="16" dur="500" fill="hold"/>
                                        <p:tgtEl>
                                          <p:spTgt spid="4098"/>
                                        </p:tgtEl>
                                        <p:attrNameLst>
                                          <p:attrName>ppt_w</p:attrName>
                                        </p:attrNameLst>
                                      </p:cBhvr>
                                      <p:tavLst>
                                        <p:tav tm="0">
                                          <p:val>
                                            <p:fltVal val="0"/>
                                          </p:val>
                                        </p:tav>
                                        <p:tav tm="100000">
                                          <p:val>
                                            <p:strVal val="#ppt_w"/>
                                          </p:val>
                                        </p:tav>
                                      </p:tavLst>
                                    </p:anim>
                                    <p:anim calcmode="lin" valueType="num">
                                      <p:cBhvr>
                                        <p:cTn id="17" dur="500" fill="hold"/>
                                        <p:tgtEl>
                                          <p:spTgt spid="4098"/>
                                        </p:tgtEl>
                                        <p:attrNameLst>
                                          <p:attrName>ppt_h</p:attrName>
                                        </p:attrNameLst>
                                      </p:cBhvr>
                                      <p:tavLst>
                                        <p:tav tm="0">
                                          <p:val>
                                            <p:fltVal val="0"/>
                                          </p:val>
                                        </p:tav>
                                        <p:tav tm="100000">
                                          <p:val>
                                            <p:strVal val="#ppt_h"/>
                                          </p:val>
                                        </p:tav>
                                      </p:tavLst>
                                    </p:anim>
                                    <p:animEffect transition="in" filter="fade">
                                      <p:cBhvr>
                                        <p:cTn id="18" dur="500"/>
                                        <p:tgtEl>
                                          <p:spTgt spid="409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800"/>
                                        <p:tgtEl>
                                          <p:spTgt spid="9"/>
                                        </p:tgtEl>
                                      </p:cBhvr>
                                    </p:animEffect>
                                    <p:anim calcmode="lin" valueType="num">
                                      <p:cBhvr>
                                        <p:cTn id="34" dur="800" fill="hold"/>
                                        <p:tgtEl>
                                          <p:spTgt spid="9"/>
                                        </p:tgtEl>
                                        <p:attrNameLst>
                                          <p:attrName>ppt_x</p:attrName>
                                        </p:attrNameLst>
                                      </p:cBhvr>
                                      <p:tavLst>
                                        <p:tav tm="0">
                                          <p:val>
                                            <p:strVal val="#ppt_x"/>
                                          </p:val>
                                        </p:tav>
                                        <p:tav tm="100000">
                                          <p:val>
                                            <p:strVal val="#ppt_x"/>
                                          </p:val>
                                        </p:tav>
                                      </p:tavLst>
                                    </p:anim>
                                    <p:anim calcmode="lin" valueType="num">
                                      <p:cBhvr>
                                        <p:cTn id="35" dur="800" fill="hold"/>
                                        <p:tgtEl>
                                          <p:spTgt spid="9"/>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800"/>
                                        <p:tgtEl>
                                          <p:spTgt spid="6"/>
                                        </p:tgtEl>
                                      </p:cBhvr>
                                    </p:animEffect>
                                    <p:anim calcmode="lin" valueType="num">
                                      <p:cBhvr>
                                        <p:cTn id="39" dur="800" fill="hold"/>
                                        <p:tgtEl>
                                          <p:spTgt spid="6"/>
                                        </p:tgtEl>
                                        <p:attrNameLst>
                                          <p:attrName>ppt_x</p:attrName>
                                        </p:attrNameLst>
                                      </p:cBhvr>
                                      <p:tavLst>
                                        <p:tav tm="0">
                                          <p:val>
                                            <p:strVal val="#ppt_x"/>
                                          </p:val>
                                        </p:tav>
                                        <p:tav tm="100000">
                                          <p:val>
                                            <p:strVal val="#ppt_x"/>
                                          </p:val>
                                        </p:tav>
                                      </p:tavLst>
                                    </p:anim>
                                    <p:anim calcmode="lin" valueType="num">
                                      <p:cBhvr>
                                        <p:cTn id="40" dur="8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8571842" y="804911"/>
            <a:ext cx="3431472" cy="5320118"/>
          </a:xfrm>
          <a:prstGeom prst="rect">
            <a:avLst/>
          </a:prstGeom>
          <a:ln>
            <a:noFill/>
          </a:ln>
          <a:effectLst>
            <a:softEdge rad="112500"/>
          </a:effectLst>
        </p:spPr>
      </p:pic>
      <p:sp>
        <p:nvSpPr>
          <p:cNvPr id="2" name="Unvan 1"/>
          <p:cNvSpPr>
            <a:spLocks noGrp="1"/>
          </p:cNvSpPr>
          <p:nvPr>
            <p:ph type="title"/>
          </p:nvPr>
        </p:nvSpPr>
        <p:spPr>
          <a:xfrm>
            <a:off x="1799772" y="159656"/>
            <a:ext cx="8055428" cy="478973"/>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tr-TR" sz="3600" dirty="0" smtClean="0"/>
              <a:t>Kur’an’da Namaz: Ayet </a:t>
            </a:r>
            <a:r>
              <a:rPr lang="tr-TR" sz="3600" dirty="0" smtClean="0"/>
              <a:t>ve Yorum</a:t>
            </a:r>
            <a:endParaRPr lang="tr-TR" sz="3600" dirty="0"/>
          </a:p>
        </p:txBody>
      </p:sp>
      <p:sp>
        <p:nvSpPr>
          <p:cNvPr id="3" name="İçerik Yer Tutucusu 2"/>
          <p:cNvSpPr>
            <a:spLocks noGrp="1"/>
          </p:cNvSpPr>
          <p:nvPr>
            <p:ph idx="1"/>
          </p:nvPr>
        </p:nvSpPr>
        <p:spPr>
          <a:xfrm>
            <a:off x="188685" y="804911"/>
            <a:ext cx="8178800" cy="3294743"/>
          </a:xfrm>
        </p:spPr>
        <p:style>
          <a:lnRef idx="1">
            <a:schemeClr val="accent2"/>
          </a:lnRef>
          <a:fillRef idx="2">
            <a:schemeClr val="accent2"/>
          </a:fillRef>
          <a:effectRef idx="1">
            <a:schemeClr val="accent2"/>
          </a:effectRef>
          <a:fontRef idx="minor">
            <a:schemeClr val="dk1"/>
          </a:fontRef>
        </p:style>
        <p:txBody>
          <a:bodyPr>
            <a:normAutofit lnSpcReduction="10000"/>
          </a:bodyPr>
          <a:lstStyle/>
          <a:p>
            <a:pPr algn="just"/>
            <a:r>
              <a:rPr lang="tr-TR" sz="3600" b="1" dirty="0"/>
              <a:t>“…Namazı </a:t>
            </a:r>
            <a:r>
              <a:rPr lang="tr-TR" sz="3600" b="1" dirty="0" smtClean="0"/>
              <a:t>dosdoğru kılın</a:t>
            </a:r>
            <a:r>
              <a:rPr lang="tr-TR" sz="3600" b="1" dirty="0"/>
              <a:t>; çünkü namaz müminler üzerine vakitleri belli bir farzdır.”</a:t>
            </a:r>
            <a:endParaRPr lang="tr-TR" sz="3600" dirty="0" smtClean="0"/>
          </a:p>
          <a:p>
            <a:pPr marL="0" indent="0" algn="r">
              <a:buNone/>
            </a:pPr>
            <a:r>
              <a:rPr lang="tr-TR" dirty="0"/>
              <a:t>Nisâ suresi, 103. ayet.</a:t>
            </a:r>
            <a:endParaRPr lang="tr-TR" dirty="0" smtClean="0"/>
          </a:p>
          <a:p>
            <a:r>
              <a:rPr lang="tr-TR" sz="3200" b="1" dirty="0"/>
              <a:t>“...Namazı kılın; zekâtı verin ve Allah’a </a:t>
            </a:r>
            <a:r>
              <a:rPr lang="tr-TR" sz="3200" b="1" dirty="0" smtClean="0"/>
              <a:t>sımsıkı </a:t>
            </a:r>
            <a:r>
              <a:rPr lang="tr-TR" sz="3200" b="1" dirty="0"/>
              <a:t>sarılın</a:t>
            </a:r>
            <a:r>
              <a:rPr lang="tr-TR" sz="3200" b="1" dirty="0" smtClean="0"/>
              <a:t>.</a:t>
            </a:r>
            <a:r>
              <a:rPr lang="tr-TR" sz="3200" b="1" dirty="0"/>
              <a:t> ”</a:t>
            </a:r>
          </a:p>
          <a:p>
            <a:pPr marL="0" indent="0" algn="r">
              <a:buNone/>
            </a:pPr>
            <a:r>
              <a:rPr lang="tr-TR" dirty="0"/>
              <a:t>Hac suresi, 78. ayet.</a:t>
            </a:r>
            <a:r>
              <a:rPr lang="tr-TR" dirty="0" smtClean="0"/>
              <a:t> </a:t>
            </a:r>
            <a:endParaRPr lang="tr-TR" dirty="0"/>
          </a:p>
          <a:p>
            <a:pPr marL="0" indent="0">
              <a:buNone/>
            </a:pPr>
            <a:endParaRPr lang="tr-TR" dirty="0"/>
          </a:p>
          <a:p>
            <a:endParaRPr lang="tr-TR" dirty="0"/>
          </a:p>
        </p:txBody>
      </p:sp>
      <p:sp>
        <p:nvSpPr>
          <p:cNvPr id="5" name="Dikdörtgen 4"/>
          <p:cNvSpPr/>
          <p:nvPr/>
        </p:nvSpPr>
        <p:spPr>
          <a:xfrm>
            <a:off x="210457" y="5631543"/>
            <a:ext cx="8157028" cy="107023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3200" dirty="0" smtClean="0"/>
              <a:t>Ayetlerde namazla ilgili anlatmak istenilen mesajlar nelerdir?</a:t>
            </a:r>
            <a:endParaRPr lang="tr-TR" sz="3200" dirty="0"/>
          </a:p>
        </p:txBody>
      </p:sp>
      <p:sp>
        <p:nvSpPr>
          <p:cNvPr id="6" name="Yukarı Ok 5"/>
          <p:cNvSpPr/>
          <p:nvPr/>
        </p:nvSpPr>
        <p:spPr>
          <a:xfrm>
            <a:off x="4046655" y="4265936"/>
            <a:ext cx="484632" cy="1191435"/>
          </a:xfrm>
          <a:prstGeom prst="upArrow">
            <a:avLst>
              <a:gd name="adj1" fmla="val 44010"/>
              <a:gd name="adj2" fmla="val 6198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tr-TR"/>
          </a:p>
        </p:txBody>
      </p:sp>
    </p:spTree>
    <p:extLst>
      <p:ext uri="{BB962C8B-B14F-4D97-AF65-F5344CB8AC3E}">
        <p14:creationId xmlns:p14="http://schemas.microsoft.com/office/powerpoint/2010/main" val="2210590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4"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2" presetClass="entr" presetSubtype="4"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 presetClass="entr" presetSubtype="4" fill="hold" nodeType="after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 calcmode="lin" valueType="num">
                                      <p:cBhvr additive="base">
                                        <p:cTn id="3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ağa Bükülü Ok 5"/>
          <p:cNvSpPr/>
          <p:nvPr/>
        </p:nvSpPr>
        <p:spPr>
          <a:xfrm>
            <a:off x="3764698" y="2090057"/>
            <a:ext cx="2534502" cy="4310744"/>
          </a:xfrm>
          <a:prstGeom prst="curvedRightArrow">
            <a:avLst>
              <a:gd name="adj1" fmla="val 14368"/>
              <a:gd name="adj2" fmla="val 50000"/>
              <a:gd name="adj3" fmla="val 25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tr-TR">
              <a:solidFill>
                <a:schemeClr val="tx1"/>
              </a:solidFill>
            </a:endParaRPr>
          </a:p>
        </p:txBody>
      </p:sp>
      <p:pic>
        <p:nvPicPr>
          <p:cNvPr id="4" name="Resim 3"/>
          <p:cNvPicPr>
            <a:picLocks noChangeAspect="1"/>
          </p:cNvPicPr>
          <p:nvPr/>
        </p:nvPicPr>
        <p:blipFill>
          <a:blip r:embed="rId2"/>
          <a:stretch>
            <a:fillRect/>
          </a:stretch>
        </p:blipFill>
        <p:spPr>
          <a:xfrm>
            <a:off x="0" y="957943"/>
            <a:ext cx="3483429" cy="4500905"/>
          </a:xfrm>
          <a:prstGeom prst="rect">
            <a:avLst/>
          </a:prstGeom>
          <a:ln>
            <a:noFill/>
          </a:ln>
          <a:effectLst>
            <a:softEdge rad="112500"/>
          </a:effectLst>
        </p:spPr>
      </p:pic>
      <p:sp>
        <p:nvSpPr>
          <p:cNvPr id="2" name="Unvan 1"/>
          <p:cNvSpPr>
            <a:spLocks noGrp="1"/>
          </p:cNvSpPr>
          <p:nvPr>
            <p:ph type="title"/>
          </p:nvPr>
        </p:nvSpPr>
        <p:spPr>
          <a:xfrm>
            <a:off x="2943853" y="164433"/>
            <a:ext cx="5688632" cy="793510"/>
          </a:xfrm>
        </p:spPr>
        <p:style>
          <a:lnRef idx="1">
            <a:schemeClr val="accent1"/>
          </a:lnRef>
          <a:fillRef idx="2">
            <a:schemeClr val="accent1"/>
          </a:fillRef>
          <a:effectRef idx="1">
            <a:schemeClr val="accent1"/>
          </a:effectRef>
          <a:fontRef idx="minor">
            <a:schemeClr val="dk1"/>
          </a:fontRef>
        </p:style>
        <p:txBody>
          <a:bodyPr/>
          <a:lstStyle/>
          <a:p>
            <a:pPr algn="ctr"/>
            <a:r>
              <a:rPr lang="tr-TR" dirty="0" smtClean="0"/>
              <a:t>Hadis ve Yorum</a:t>
            </a:r>
            <a:endParaRPr lang="tr-TR" dirty="0"/>
          </a:p>
        </p:txBody>
      </p:sp>
      <p:sp>
        <p:nvSpPr>
          <p:cNvPr id="3" name="İçerik Yer Tutucusu 2"/>
          <p:cNvSpPr>
            <a:spLocks noGrp="1"/>
          </p:cNvSpPr>
          <p:nvPr>
            <p:ph idx="1"/>
          </p:nvPr>
        </p:nvSpPr>
        <p:spPr>
          <a:xfrm>
            <a:off x="3628571" y="1118173"/>
            <a:ext cx="8432799" cy="3366741"/>
          </a:xfrm>
        </p:spPr>
        <p:style>
          <a:lnRef idx="1">
            <a:schemeClr val="accent4"/>
          </a:lnRef>
          <a:fillRef idx="2">
            <a:schemeClr val="accent4"/>
          </a:fillRef>
          <a:effectRef idx="1">
            <a:schemeClr val="accent4"/>
          </a:effectRef>
          <a:fontRef idx="minor">
            <a:schemeClr val="dk1"/>
          </a:fontRef>
        </p:style>
        <p:txBody>
          <a:bodyPr>
            <a:normAutofit fontScale="92500"/>
          </a:bodyPr>
          <a:lstStyle/>
          <a:p>
            <a:pPr marL="0" indent="0" algn="just">
              <a:buNone/>
            </a:pPr>
            <a:r>
              <a:rPr lang="tr-TR" sz="3200" dirty="0"/>
              <a:t>“</a:t>
            </a:r>
            <a:r>
              <a:rPr lang="tr-TR" sz="4000" dirty="0"/>
              <a:t>Kıyamet gününde kulun hesaba çekileceği ilk ameli onun namazıdır. Eğer namazı düzgün </a:t>
            </a:r>
            <a:r>
              <a:rPr lang="tr-TR" sz="4000" dirty="0" smtClean="0"/>
              <a:t>olursa </a:t>
            </a:r>
            <a:r>
              <a:rPr lang="tr-TR" sz="4000" dirty="0"/>
              <a:t>diğer hesapları iyi gider ve kazançlı çıkar. Namazı düzgün olmazsa kaybeder ve zararlı çıkar</a:t>
            </a:r>
            <a:r>
              <a:rPr lang="tr-TR" sz="4000" dirty="0" smtClean="0"/>
              <a:t>...”</a:t>
            </a:r>
          </a:p>
          <a:p>
            <a:pPr marL="0" indent="0" algn="r">
              <a:buNone/>
            </a:pPr>
            <a:r>
              <a:rPr lang="tr-TR" dirty="0" smtClean="0"/>
              <a:t>Hz. Muhammed (sav</a:t>
            </a:r>
            <a:r>
              <a:rPr lang="tr-TR" dirty="0" smtClean="0"/>
              <a:t>)</a:t>
            </a:r>
            <a:endParaRPr lang="tr-TR" dirty="0"/>
          </a:p>
        </p:txBody>
      </p:sp>
      <p:sp>
        <p:nvSpPr>
          <p:cNvPr id="5" name="Dikdörtgen 4"/>
          <p:cNvSpPr/>
          <p:nvPr/>
        </p:nvSpPr>
        <p:spPr>
          <a:xfrm>
            <a:off x="6720114" y="5183078"/>
            <a:ext cx="5341256" cy="121772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4000" dirty="0" smtClean="0"/>
              <a:t>Namazla ilgili verilmek istenilen mesaj nedir?</a:t>
            </a:r>
            <a:endParaRPr lang="tr-TR" sz="4000" dirty="0"/>
          </a:p>
        </p:txBody>
      </p:sp>
    </p:spTree>
    <p:extLst>
      <p:ext uri="{BB962C8B-B14F-4D97-AF65-F5344CB8AC3E}">
        <p14:creationId xmlns:p14="http://schemas.microsoft.com/office/powerpoint/2010/main" val="246756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9"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0-#ppt_w/2"/>
                                          </p:val>
                                        </p:tav>
                                        <p:tav tm="100000">
                                          <p:val>
                                            <p:strVal val="#ppt_x"/>
                                          </p:val>
                                        </p:tav>
                                      </p:tavLst>
                                    </p:anim>
                                    <p:anim calcmode="lin" valueType="num">
                                      <p:cBhvr additive="base">
                                        <p:cTn id="35" dur="500" fill="hold"/>
                                        <p:tgtEl>
                                          <p:spTgt spid="6"/>
                                        </p:tgtEl>
                                        <p:attrNameLst>
                                          <p:attrName>ppt_y</p:attrName>
                                        </p:attrNameLst>
                                      </p:cBhvr>
                                      <p:tavLst>
                                        <p:tav tm="0">
                                          <p:val>
                                            <p:strVal val="0-#ppt_h/2"/>
                                          </p:val>
                                        </p:tav>
                                        <p:tav tm="100000">
                                          <p:val>
                                            <p:strVal val="#ppt_y"/>
                                          </p:val>
                                        </p:tav>
                                      </p:tavLst>
                                    </p:anim>
                                  </p:childTnLst>
                                </p:cTn>
                              </p:par>
                              <p:par>
                                <p:cTn id="36" presetID="2" presetClass="entr" presetSubtype="9"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0-#ppt_w/2"/>
                                          </p:val>
                                        </p:tav>
                                        <p:tav tm="100000">
                                          <p:val>
                                            <p:strVal val="#ppt_x"/>
                                          </p:val>
                                        </p:tav>
                                      </p:tavLst>
                                    </p:anim>
                                    <p:anim calcmode="lin" valueType="num">
                                      <p:cBhvr additive="base">
                                        <p:cTn id="39"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build="p"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860838">
            <a:off x="6970816" y="868865"/>
            <a:ext cx="3302592" cy="966631"/>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tr-TR" sz="1050" dirty="0"/>
              <a:t> </a:t>
            </a:r>
            <a:r>
              <a:rPr lang="tr-TR" sz="2400" dirty="0"/>
              <a:t>Yüce Allah’ın (</a:t>
            </a:r>
            <a:r>
              <a:rPr lang="tr-TR" sz="2400" dirty="0" err="1"/>
              <a:t>c.c</a:t>
            </a:r>
            <a:r>
              <a:rPr lang="tr-TR" sz="2400" dirty="0"/>
              <a:t>.) açık </a:t>
            </a:r>
            <a:r>
              <a:rPr lang="tr-TR" sz="2400" dirty="0"/>
              <a:t>ve kesin </a:t>
            </a:r>
            <a:r>
              <a:rPr lang="tr-TR" sz="2400" dirty="0"/>
              <a:t>bir </a:t>
            </a:r>
            <a:r>
              <a:rPr lang="tr-TR" sz="2400" dirty="0" smtClean="0"/>
              <a:t>_________.</a:t>
            </a:r>
            <a:endParaRPr lang="tr-TR" sz="3200" dirty="0"/>
          </a:p>
        </p:txBody>
      </p:sp>
      <p:sp>
        <p:nvSpPr>
          <p:cNvPr id="9" name="Sağ Ok 8"/>
          <p:cNvSpPr/>
          <p:nvPr/>
        </p:nvSpPr>
        <p:spPr>
          <a:xfrm rot="18881845">
            <a:off x="6545596" y="2367305"/>
            <a:ext cx="2010872" cy="412624"/>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tr-TR"/>
          </a:p>
        </p:txBody>
      </p:sp>
      <p:sp>
        <p:nvSpPr>
          <p:cNvPr id="12" name="Unvan 1"/>
          <p:cNvSpPr txBox="1">
            <a:spLocks/>
          </p:cNvSpPr>
          <p:nvPr/>
        </p:nvSpPr>
        <p:spPr>
          <a:xfrm>
            <a:off x="462571" y="3642466"/>
            <a:ext cx="3049886" cy="876178"/>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tr-TR" sz="4000" dirty="0" smtClean="0"/>
              <a:t>_____direği</a:t>
            </a:r>
            <a:endParaRPr lang="tr-TR" sz="4000" dirty="0"/>
          </a:p>
        </p:txBody>
      </p:sp>
      <p:sp>
        <p:nvSpPr>
          <p:cNvPr id="13" name="Unvan 1"/>
          <p:cNvSpPr txBox="1">
            <a:spLocks/>
          </p:cNvSpPr>
          <p:nvPr/>
        </p:nvSpPr>
        <p:spPr>
          <a:xfrm rot="19329396">
            <a:off x="1410326" y="1186096"/>
            <a:ext cx="4137352" cy="1014710"/>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endParaRPr lang="tr-TR" sz="2800" dirty="0"/>
          </a:p>
          <a:p>
            <a:r>
              <a:rPr lang="tr-TR" sz="2800" dirty="0"/>
              <a:t>Allah'ın </a:t>
            </a:r>
            <a:r>
              <a:rPr lang="tr-TR" sz="2800" dirty="0"/>
              <a:t>bize verdiği nimetlere bir </a:t>
            </a:r>
            <a:r>
              <a:rPr lang="tr-TR" sz="2800" dirty="0" smtClean="0"/>
              <a:t>___________</a:t>
            </a:r>
            <a:endParaRPr lang="tr-TR" sz="2800" dirty="0"/>
          </a:p>
          <a:p>
            <a:r>
              <a:rPr lang="tr-TR" sz="2800" dirty="0"/>
              <a:t> </a:t>
            </a:r>
            <a:endParaRPr lang="tr-TR" sz="2800" dirty="0"/>
          </a:p>
        </p:txBody>
      </p:sp>
      <p:sp>
        <p:nvSpPr>
          <p:cNvPr id="14" name="Unvan 1"/>
          <p:cNvSpPr txBox="1">
            <a:spLocks/>
          </p:cNvSpPr>
          <p:nvPr/>
        </p:nvSpPr>
        <p:spPr>
          <a:xfrm>
            <a:off x="8483008" y="3319796"/>
            <a:ext cx="3708992" cy="1196752"/>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lvl="0"/>
            <a:r>
              <a:rPr lang="tr-TR" sz="3200" dirty="0"/>
              <a:t> </a:t>
            </a:r>
            <a:r>
              <a:rPr lang="tr-TR" sz="3200" dirty="0" err="1"/>
              <a:t>Mü’minin</a:t>
            </a:r>
            <a:r>
              <a:rPr lang="tr-TR" sz="3200" dirty="0"/>
              <a:t> (inanın) </a:t>
            </a:r>
            <a:r>
              <a:rPr lang="tr-TR" sz="3200" dirty="0" smtClean="0"/>
              <a:t>_________.</a:t>
            </a:r>
            <a:endParaRPr lang="tr-TR" sz="3200" dirty="0"/>
          </a:p>
        </p:txBody>
      </p:sp>
      <p:sp>
        <p:nvSpPr>
          <p:cNvPr id="17" name="Unvan 1"/>
          <p:cNvSpPr txBox="1">
            <a:spLocks/>
          </p:cNvSpPr>
          <p:nvPr/>
        </p:nvSpPr>
        <p:spPr>
          <a:xfrm>
            <a:off x="4485786" y="6079660"/>
            <a:ext cx="5312229" cy="673599"/>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tr-TR" sz="3600" dirty="0"/>
              <a:t> </a:t>
            </a:r>
            <a:r>
              <a:rPr lang="tr-TR" sz="2800" dirty="0"/>
              <a:t>İslam’ın </a:t>
            </a:r>
            <a:r>
              <a:rPr lang="tr-TR" sz="2800" dirty="0" smtClean="0"/>
              <a:t>________ </a:t>
            </a:r>
            <a:r>
              <a:rPr lang="tr-TR" sz="2800" dirty="0"/>
              <a:t>şartından biri</a:t>
            </a:r>
            <a:endParaRPr lang="tr-TR" sz="2800" dirty="0"/>
          </a:p>
        </p:txBody>
      </p:sp>
      <p:sp>
        <p:nvSpPr>
          <p:cNvPr id="20" name="Oval 19"/>
          <p:cNvSpPr/>
          <p:nvPr/>
        </p:nvSpPr>
        <p:spPr>
          <a:xfrm>
            <a:off x="5155026" y="3255219"/>
            <a:ext cx="1896607" cy="1325909"/>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800" dirty="0"/>
              <a:t>NAMAZ</a:t>
            </a:r>
            <a:endParaRPr lang="tr-TR" sz="2800" dirty="0"/>
          </a:p>
        </p:txBody>
      </p:sp>
      <p:sp>
        <p:nvSpPr>
          <p:cNvPr id="21" name="Sağ Ok 20"/>
          <p:cNvSpPr/>
          <p:nvPr/>
        </p:nvSpPr>
        <p:spPr>
          <a:xfrm>
            <a:off x="7169186" y="3783350"/>
            <a:ext cx="1153630" cy="412624"/>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a:p>
        </p:txBody>
      </p:sp>
      <p:sp>
        <p:nvSpPr>
          <p:cNvPr id="22" name="Sağ Ok 21"/>
          <p:cNvSpPr/>
          <p:nvPr/>
        </p:nvSpPr>
        <p:spPr>
          <a:xfrm rot="13607543">
            <a:off x="3935169" y="2436412"/>
            <a:ext cx="1785422" cy="522061"/>
          </a:xfrm>
          <a:prstGeom prst="rightArrow">
            <a:avLst>
              <a:gd name="adj1" fmla="val 32182"/>
              <a:gd name="adj2"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a:p>
        </p:txBody>
      </p:sp>
      <p:sp>
        <p:nvSpPr>
          <p:cNvPr id="23" name="Sağ Ok 22"/>
          <p:cNvSpPr/>
          <p:nvPr/>
        </p:nvSpPr>
        <p:spPr>
          <a:xfrm rot="10800000">
            <a:off x="3950041" y="3789982"/>
            <a:ext cx="1071491" cy="412624"/>
          </a:xfrm>
          <a:prstGeom prst="rightArrow">
            <a:avLst>
              <a:gd name="adj1" fmla="val 42965"/>
              <a:gd name="adj2"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tr-TR"/>
          </a:p>
        </p:txBody>
      </p:sp>
      <p:sp>
        <p:nvSpPr>
          <p:cNvPr id="24" name="Sağ Ok 23"/>
          <p:cNvSpPr/>
          <p:nvPr/>
        </p:nvSpPr>
        <p:spPr>
          <a:xfrm rot="5400000">
            <a:off x="5668788" y="5124082"/>
            <a:ext cx="1109506" cy="412624"/>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a:p>
        </p:txBody>
      </p:sp>
      <p:sp>
        <p:nvSpPr>
          <p:cNvPr id="3" name="Dikdörtgen 2"/>
          <p:cNvSpPr/>
          <p:nvPr/>
        </p:nvSpPr>
        <p:spPr>
          <a:xfrm>
            <a:off x="130629" y="5372111"/>
            <a:ext cx="3991428" cy="113211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3200" dirty="0" smtClean="0"/>
              <a:t>Boşlukları uygun bir şekilde doldurunuz</a:t>
            </a:r>
            <a:endParaRPr lang="tr-TR" sz="3200" dirty="0"/>
          </a:p>
        </p:txBody>
      </p:sp>
    </p:spTree>
    <p:extLst>
      <p:ext uri="{BB962C8B-B14F-4D97-AF65-F5344CB8AC3E}">
        <p14:creationId xmlns:p14="http://schemas.microsoft.com/office/powerpoint/2010/main" val="195075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ppt_x"/>
                                          </p:val>
                                        </p:tav>
                                        <p:tav tm="100000">
                                          <p:val>
                                            <p:strVal val="#ppt_x"/>
                                          </p:val>
                                        </p:tav>
                                      </p:tavLst>
                                    </p:anim>
                                    <p:anim calcmode="lin" valueType="num">
                                      <p:cBhvr additive="base">
                                        <p:cTn id="3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fill="hold"/>
                                        <p:tgtEl>
                                          <p:spTgt spid="14"/>
                                        </p:tgtEl>
                                        <p:attrNameLst>
                                          <p:attrName>ppt_x</p:attrName>
                                        </p:attrNameLst>
                                      </p:cBhvr>
                                      <p:tavLst>
                                        <p:tav tm="0">
                                          <p:val>
                                            <p:strVal val="#ppt_x"/>
                                          </p:val>
                                        </p:tav>
                                        <p:tav tm="100000">
                                          <p:val>
                                            <p:strVal val="#ppt_x"/>
                                          </p:val>
                                        </p:tav>
                                      </p:tavLst>
                                    </p:anim>
                                    <p:anim calcmode="lin" valueType="num">
                                      <p:cBhvr additive="base">
                                        <p:cTn id="4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500" fill="hold"/>
                                        <p:tgtEl>
                                          <p:spTgt spid="24"/>
                                        </p:tgtEl>
                                        <p:attrNameLst>
                                          <p:attrName>ppt_x</p:attrName>
                                        </p:attrNameLst>
                                      </p:cBhvr>
                                      <p:tavLst>
                                        <p:tav tm="0">
                                          <p:val>
                                            <p:strVal val="#ppt_x"/>
                                          </p:val>
                                        </p:tav>
                                        <p:tav tm="100000">
                                          <p:val>
                                            <p:strVal val="#ppt_x"/>
                                          </p:val>
                                        </p:tav>
                                      </p:tavLst>
                                    </p:anim>
                                    <p:anim calcmode="lin" valueType="num">
                                      <p:cBhvr additive="base">
                                        <p:cTn id="5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additive="base">
                                        <p:cTn id="56" dur="500" fill="hold"/>
                                        <p:tgtEl>
                                          <p:spTgt spid="17"/>
                                        </p:tgtEl>
                                        <p:attrNameLst>
                                          <p:attrName>ppt_x</p:attrName>
                                        </p:attrNameLst>
                                      </p:cBhvr>
                                      <p:tavLst>
                                        <p:tav tm="0">
                                          <p:val>
                                            <p:strVal val="#ppt_x"/>
                                          </p:val>
                                        </p:tav>
                                        <p:tav tm="100000">
                                          <p:val>
                                            <p:strVal val="#ppt_x"/>
                                          </p:val>
                                        </p:tav>
                                      </p:tavLst>
                                    </p:anim>
                                    <p:anim calcmode="lin" valueType="num">
                                      <p:cBhvr additive="base">
                                        <p:cTn id="5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1000"/>
                                        <p:tgtEl>
                                          <p:spTgt spid="23"/>
                                        </p:tgtEl>
                                      </p:cBhvr>
                                    </p:animEffect>
                                    <p:anim calcmode="lin" valueType="num">
                                      <p:cBhvr>
                                        <p:cTn id="63" dur="1000" fill="hold"/>
                                        <p:tgtEl>
                                          <p:spTgt spid="23"/>
                                        </p:tgtEl>
                                        <p:attrNameLst>
                                          <p:attrName>ppt_x</p:attrName>
                                        </p:attrNameLst>
                                      </p:cBhvr>
                                      <p:tavLst>
                                        <p:tav tm="0">
                                          <p:val>
                                            <p:strVal val="#ppt_x"/>
                                          </p:val>
                                        </p:tav>
                                        <p:tav tm="100000">
                                          <p:val>
                                            <p:strVal val="#ppt_x"/>
                                          </p:val>
                                        </p:tav>
                                      </p:tavLst>
                                    </p:anim>
                                    <p:anim calcmode="lin" valueType="num">
                                      <p:cBhvr>
                                        <p:cTn id="6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2"/>
                                        </p:tgtEl>
                                        <p:attrNameLst>
                                          <p:attrName>style.visibility</p:attrName>
                                        </p:attrNameLst>
                                      </p:cBhvr>
                                      <p:to>
                                        <p:strVal val="visible"/>
                                      </p:to>
                                    </p:set>
                                    <p:anim calcmode="lin" valueType="num">
                                      <p:cBhvr additive="base">
                                        <p:cTn id="69" dur="500" fill="hold"/>
                                        <p:tgtEl>
                                          <p:spTgt spid="12"/>
                                        </p:tgtEl>
                                        <p:attrNameLst>
                                          <p:attrName>ppt_x</p:attrName>
                                        </p:attrNameLst>
                                      </p:cBhvr>
                                      <p:tavLst>
                                        <p:tav tm="0">
                                          <p:val>
                                            <p:strVal val="#ppt_x"/>
                                          </p:val>
                                        </p:tav>
                                        <p:tav tm="100000">
                                          <p:val>
                                            <p:strVal val="#ppt_x"/>
                                          </p:val>
                                        </p:tav>
                                      </p:tavLst>
                                    </p:anim>
                                    <p:anim calcmode="lin" valueType="num">
                                      <p:cBhvr additive="base">
                                        <p:cTn id="7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2" grpId="0" animBg="1"/>
      <p:bldP spid="13" grpId="0" animBg="1"/>
      <p:bldP spid="14" grpId="0" animBg="1"/>
      <p:bldP spid="17" grpId="0" animBg="1"/>
      <p:bldP spid="20" grpId="0" animBg="1"/>
      <p:bldP spid="21" grpId="0" animBg="1"/>
      <p:bldP spid="22" grpId="0" animBg="1"/>
      <p:bldP spid="23" grpId="0" animBg="1"/>
      <p:bldP spid="2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HTML_SHAPEINFO" val="&lt;SlideThumbPath val=&quot;Slide2.PNG&quot;/&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7&quot;/&gt;&lt;/TableIndex&gt;&lt;/ShapeTextInfo&gt;"/>
  <p:tag name="HTML_SHAPEINFO" val="&lt;ThreeDShapeInfo&gt;&lt;uuid val=&quot;&quot;/&gt;&lt;isInvalidForFieldText val=&quot;0&quot;/&gt;&lt;Image&gt;&lt;filename val=&quot;C:\Users\Samsung\Desktop\Slayt Denemeleri\data\asimages\{81F129D7-FF55-4CEB-BB5B-7B66B031FE16}_2.png&quot;/&gt;&lt;left val=&quot;55&quot;/&gt;&lt;top val=&quot;362&quot;/&gt;&lt;width val=&quot;487&quot;/&gt;&lt;height val=&quot;51&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42&quot;/&gt;&lt;/TableIndex&gt;&lt;/ShapeTextInfo&gt;"/>
  <p:tag name="PRESENTER_SHAPEINFO" val="&lt;ThreeDShapeInfo&gt;&lt;uuid val=&quot;{8CB9E9E4-69E9-4271-9D4A-10E0FE417584}&quot;/&gt;&lt;isInvalidForFieldText val=&quot;0&quot;/&gt;&lt;Image&gt;&lt;filename val=&quot;C:\Users\Samsung\Desktop\Slayt Denemeleri\data\asimages\{8CB9E9E4-69E9-4271-9D4A-10E0FE417584}_2.png&quot;/&gt;&lt;left val=&quot;23&quot;/&gt;&lt;top val=&quot;-22&quot;/&gt;&lt;width val=&quot;924&quot;/&gt;&lt;height val=&quot;123&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quot;/&gt;&lt;isInvalidForFieldText val=&quot;0&quot;/&gt;&lt;Image&gt;&lt;filename val=&quot;C:\Users\Samsung\Desktop\Slayt Denemeleri\data\asimages\{CF798BD9-ECA6-4594-BCA4-BE4899A91942}_2.png&quot;/&gt;&lt;left val=&quot;94&quot;/&gt;&lt;top val=&quot;78&quot;/&gt;&lt;width val=&quot;415&quot;/&gt;&lt;height val=&quot;76&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 name="HTML_SHAPEINFO" val="&lt;ThreeDShapeInfo&gt;&lt;uuid val=&quot;&quot;/&gt;&lt;isInvalidForFieldText val=&quot;0&quot;/&gt;&lt;Image&gt;&lt;filename val=&quot;C:\Users\Samsung\Desktop\Slayt Denemeleri\data\asimages\{864C3381-FAB3-426A-9356-44F8EDD6AA4B}_2.png&quot;/&gt;&lt;left val=&quot;55&quot;/&gt;&lt;top val=&quot;137&quot;/&gt;&lt;width val=&quot;487&quot;/&gt;&lt;height val=&quot;51&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quot;/&gt;&lt;isInvalidForFieldText val=&quot;0&quot;/&gt;&lt;Image&gt;&lt;filename val=&quot;C:\Users\Samsung\Desktop\Slayt Denemeleri\data\asimages\{1952C5E6-C9C2-4B94-89DC-58C9C2F0E4B3}_2.png&quot;/&gt;&lt;left val=&quot;55&quot;/&gt;&lt;top val=&quot;190&quot;/&gt;&lt;width val=&quot;487&quot;/&gt;&lt;height val=&quot;51&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quot;/&gt;&lt;isInvalidForFieldText val=&quot;0&quot;/&gt;&lt;Image&gt;&lt;filename val=&quot;C:\Users\Samsung\Desktop\Slayt Denemeleri\data\asimages\{8B2035C3-7FB5-4577-B445-5464BCCFFAC7}_2.png&quot;/&gt;&lt;left val=&quot;55&quot;/&gt;&lt;top val=&quot;247&quot;/&gt;&lt;width val=&quot;487&quot;/&gt;&lt;height val=&quot;51&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7&quot;/&gt;&lt;/TableIndex&gt;&lt;/ShapeTextInfo&gt;"/>
  <p:tag name="HTML_SHAPEINFO" val="&lt;ThreeDShapeInfo&gt;&lt;uuid val=&quot;&quot;/&gt;&lt;isInvalidForFieldText val=&quot;0&quot;/&gt;&lt;Image&gt;&lt;filename val=&quot;C:\Users\Samsung\Desktop\Slayt Denemeleri\data\asimages\{81F129D7-FF55-4CEB-BB5B-7B66B031FE16}_2.png&quot;/&gt;&lt;left val=&quot;55&quot;/&gt;&lt;top val=&quot;362&quot;/&gt;&lt;width val=&quot;487&quot;/&gt;&lt;height val=&quot;51&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5&quot;/&gt;&lt;/TableIndex&gt;&lt;/ShapeTextInfo&gt;"/>
  <p:tag name="HTML_SHAPEINFO" val="&lt;ThreeDShapeInfo&gt;&lt;uuid val=&quot;&quot;/&gt;&lt;isInvalidForFieldText val=&quot;0&quot;/&gt;&lt;Image&gt;&lt;filename val=&quot;C:\Users\Samsung\Desktop\Slayt Denemeleri\data\asimages\{8BC5AD68-D7F2-436B-B3C5-96F8BD34A8BD}_2.png&quot;/&gt;&lt;left val=&quot;55&quot;/&gt;&lt;top val=&quot;414&quot;/&gt;&lt;width val=&quot;487&quot;/&gt;&lt;height val=&quot;51&quot;/&gt;&lt;hasText val=&quot;1&quot;/&gt;&lt;/Image&gt;&lt;/ThreeDShapeInfo&gt;"/>
</p:tagLst>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4086</TotalTime>
  <Words>1342</Words>
  <Application>Microsoft Office PowerPoint</Application>
  <PresentationFormat>Geniş ekran</PresentationFormat>
  <Paragraphs>313</Paragraphs>
  <Slides>27</Slides>
  <Notes>2</Notes>
  <HiddenSlides>0</HiddenSlides>
  <MMClips>1</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27</vt:i4>
      </vt:variant>
    </vt:vector>
  </HeadingPairs>
  <TitlesOfParts>
    <vt:vector size="32" baseType="lpstr">
      <vt:lpstr>Arial</vt:lpstr>
      <vt:lpstr>Calibri</vt:lpstr>
      <vt:lpstr>Calibri Light</vt:lpstr>
      <vt:lpstr>Comic Sans MS</vt:lpstr>
      <vt:lpstr>Office Teması</vt:lpstr>
      <vt:lpstr>6. Sınıf 2. Ünite: Namaz</vt:lpstr>
      <vt:lpstr>6.2.1. Namaz İbadeti ve Önemi</vt:lpstr>
      <vt:lpstr>Namaz Hakkında Neler Biliyorsunuz?</vt:lpstr>
      <vt:lpstr>NAMAZ NEDİR?</vt:lpstr>
      <vt:lpstr>NAMAZ</vt:lpstr>
      <vt:lpstr>NAMAZ KİMLER FARZDIR?</vt:lpstr>
      <vt:lpstr>Kur’an’da Namaz: Ayet ve Yorum</vt:lpstr>
      <vt:lpstr>Hadis ve Yorum</vt:lpstr>
      <vt:lpstr> Yüce Allah’ın (c.c.) açık ve kesin bir _________.</vt:lpstr>
      <vt:lpstr> Yüce Allah’ın (c.c.) açık ve kesin bir emridir.</vt:lpstr>
      <vt:lpstr>PowerPoint Sunusu</vt:lpstr>
      <vt:lpstr>Parçaya Göre Doğru - yanlış </vt:lpstr>
      <vt:lpstr>Namaz</vt:lpstr>
      <vt:lpstr>Namaz</vt:lpstr>
      <vt:lpstr>PowerPoint Sunusu</vt:lpstr>
      <vt:lpstr>Namaz bizlere hangi alışkanlıkları kazandırır?</vt:lpstr>
      <vt:lpstr>11. NAMAZIN İNSANA KAZANDIRDIKLARI </vt:lpstr>
      <vt:lpstr>Namazın insana kazandırdıkları</vt:lpstr>
      <vt:lpstr>uzaklaştırır</vt:lpstr>
      <vt:lpstr>Aşağıda namazla ilgili bazı cümleler karışık olarak verilmiştir. Cümleleri uygun bir şekilde düzeltin</vt:lpstr>
      <vt:lpstr>PowerPoint Sunusu</vt:lpstr>
      <vt:lpstr>Doğru - yanlış </vt:lpstr>
      <vt:lpstr>PowerPoint Sunusu</vt:lpstr>
      <vt:lpstr>PowerPoint Sunusu</vt:lpstr>
      <vt:lpstr>PowerPoint Sunusu</vt:lpstr>
      <vt:lpstr>PowerPoint Sunusu</vt:lpstr>
      <vt:lpstr>PowerPoint Sunusu</vt:lpstr>
    </vt:vector>
  </TitlesOfParts>
  <Company>NouS/TncTR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6. Sınıf 2. Ünite: Namaz </dc:title>
  <dc:creator>Windows Kullanıcısı</dc:creator>
  <cp:lastModifiedBy>Windows Kullanıcısı</cp:lastModifiedBy>
  <cp:revision>37</cp:revision>
  <dcterms:created xsi:type="dcterms:W3CDTF">2018-11-08T15:26:51Z</dcterms:created>
  <dcterms:modified xsi:type="dcterms:W3CDTF">2018-11-11T11:33:27Z</dcterms:modified>
</cp:coreProperties>
</file>