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05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93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65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88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61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54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292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64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92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76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17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8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83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59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48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4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322A3-CB95-4ED1-A629-0C229BCFA03B}" type="datetimeFigureOut">
              <a:rPr lang="tr-TR" smtClean="0"/>
              <a:t>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C72394-F5A8-45B8-AAC1-784E8E25B0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0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24518" y="251085"/>
            <a:ext cx="8915399" cy="2262781"/>
          </a:xfrm>
        </p:spPr>
        <p:txBody>
          <a:bodyPr>
            <a:no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5.Ünite;</a:t>
            </a:r>
            <a:br>
              <a:rPr lang="tr-TR" sz="6000" dirty="0" smtClean="0">
                <a:solidFill>
                  <a:srgbClr val="FF0000"/>
                </a:solidFill>
              </a:rPr>
            </a:br>
            <a:r>
              <a:rPr lang="tr-TR" sz="6000" dirty="0" smtClean="0">
                <a:solidFill>
                  <a:srgbClr val="FF0000"/>
                </a:solidFill>
              </a:rPr>
              <a:t>Çevremizde Dinin İzleri</a:t>
            </a:r>
            <a:endParaRPr lang="tr-TR" sz="60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24517" y="3353313"/>
            <a:ext cx="8915399" cy="1126283"/>
          </a:xfrm>
        </p:spPr>
        <p:txBody>
          <a:bodyPr/>
          <a:lstStyle/>
          <a:p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-Mimarimizde  </a:t>
            </a:r>
            <a:r>
              <a:rPr lang="tr-TR" sz="4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Dinin  İzleri</a:t>
            </a:r>
            <a:endParaRPr lang="tr-TR" sz="4800" spc="4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60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Camii ve </a:t>
            </a:r>
            <a:r>
              <a:rPr lang="tr-TR" dirty="0" err="1" smtClean="0">
                <a:solidFill>
                  <a:srgbClr val="FF0000"/>
                </a:solidFill>
              </a:rPr>
              <a:t>Mescid</a:t>
            </a:r>
            <a:r>
              <a:rPr lang="tr-TR" dirty="0" smtClean="0">
                <a:solidFill>
                  <a:srgbClr val="FF0000"/>
                </a:solidFill>
              </a:rPr>
              <a:t> Arasındaki Fark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122" name="Picture 2" descr="Mescit nedir? Mescid ne demektir? Anlamı - Laf Sözlü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08" y="1605194"/>
            <a:ext cx="5540687" cy="38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mi İçi 4 - Diyarbakır Ulu Camisi Resmi - Tripadvis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0" y="1605193"/>
            <a:ext cx="5555910" cy="38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92925" y="5618211"/>
            <a:ext cx="28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Camii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556343" y="5618211"/>
            <a:ext cx="332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</a:rPr>
              <a:t>Mescid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54846" y="6079876"/>
            <a:ext cx="30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Mescid</a:t>
            </a:r>
            <a:r>
              <a:rPr lang="tr-TR" dirty="0" smtClean="0"/>
              <a:t>; Caminin küçüğü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21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Caminin Görevlileri kimlerdir ?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İmam</a:t>
            </a:r>
          </a:p>
          <a:p>
            <a:endParaRPr lang="tr-TR" sz="3600" dirty="0"/>
          </a:p>
          <a:p>
            <a:r>
              <a:rPr lang="tr-TR" sz="3600" dirty="0" smtClean="0"/>
              <a:t>Müezzin</a:t>
            </a:r>
          </a:p>
          <a:p>
            <a:endParaRPr lang="tr-TR" sz="3600" dirty="0"/>
          </a:p>
          <a:p>
            <a:r>
              <a:rPr lang="tr-TR" sz="3600" dirty="0" smtClean="0"/>
              <a:t>Vaiz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2096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Pct val="100000"/>
              <a:buNone/>
            </a:pPr>
            <a:r>
              <a:rPr lang="tr-TR" b="1" dirty="0" smtClean="0"/>
              <a:t>İmam ; </a:t>
            </a:r>
            <a:r>
              <a:rPr lang="tr-TR" altLang="tr-T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Kendisine  uyan  cemaate </a:t>
            </a:r>
            <a:r>
              <a:rPr lang="tr-TR" altLang="tr-T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namaz  </a:t>
            </a:r>
            <a:r>
              <a:rPr lang="tr-TR" altLang="tr-T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kıldıran  kişiye  denir. </a:t>
            </a:r>
          </a:p>
          <a:p>
            <a:endParaRPr lang="tr-TR" dirty="0" smtClean="0"/>
          </a:p>
          <a:p>
            <a:pPr>
              <a:spcBef>
                <a:spcPct val="0"/>
              </a:spcBef>
              <a:buClrTx/>
              <a:buSzPct val="100000"/>
              <a:buNone/>
            </a:pPr>
            <a:endParaRPr lang="tr-TR" dirty="0"/>
          </a:p>
          <a:p>
            <a:pPr>
              <a:spcBef>
                <a:spcPct val="0"/>
              </a:spcBef>
              <a:buClrTx/>
              <a:buSzPct val="100000"/>
              <a:buNone/>
            </a:pPr>
            <a:r>
              <a:rPr lang="tr-TR" b="1" dirty="0" smtClean="0"/>
              <a:t> Müezzin</a:t>
            </a:r>
            <a:r>
              <a:rPr lang="tr-TR" dirty="0" smtClean="0"/>
              <a:t> ; </a:t>
            </a:r>
            <a:r>
              <a:rPr lang="tr-TR" altLang="tr-T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Camilerde  </a:t>
            </a:r>
            <a:r>
              <a:rPr lang="tr-TR" altLang="tr-T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ezan ve kamet  </a:t>
            </a:r>
            <a:r>
              <a:rPr lang="tr-TR" altLang="tr-T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okuyan  ve  namazda </a:t>
            </a:r>
            <a:r>
              <a:rPr lang="tr-TR" altLang="tr-T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imama  </a:t>
            </a:r>
            <a:r>
              <a:rPr lang="tr-TR" altLang="tr-T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yardımcı  </a:t>
            </a:r>
            <a:r>
              <a:rPr lang="tr-TR" altLang="tr-T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olan    görevliye  </a:t>
            </a:r>
            <a:r>
              <a:rPr lang="tr-TR" altLang="tr-T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denir.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Vaiz;</a:t>
            </a:r>
            <a:r>
              <a:rPr lang="tr-TR" dirty="0" smtClean="0"/>
              <a:t> </a:t>
            </a:r>
            <a:r>
              <a:rPr lang="tr-TR" altLang="tr-T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Namazlardan  önce  cemaate  dini bilgiler  vermekle  görevli  kişi..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626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Peki Camii’nin İçindeki Bölümlerini Biliyor musunuz ?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Minber </a:t>
            </a:r>
          </a:p>
          <a:p>
            <a:endParaRPr lang="tr-TR" dirty="0"/>
          </a:p>
          <a:p>
            <a:r>
              <a:rPr lang="tr-TR" dirty="0" smtClean="0"/>
              <a:t>Mihrap</a:t>
            </a:r>
          </a:p>
          <a:p>
            <a:endParaRPr lang="tr-TR" dirty="0"/>
          </a:p>
          <a:p>
            <a:r>
              <a:rPr lang="tr-TR" dirty="0" smtClean="0"/>
              <a:t>Vaaz Kürsüsü</a:t>
            </a:r>
          </a:p>
          <a:p>
            <a:endParaRPr lang="tr-TR" dirty="0"/>
          </a:p>
          <a:p>
            <a:r>
              <a:rPr lang="tr-TR" dirty="0" smtClean="0"/>
              <a:t>Müezzin Mahfili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030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427" y="234365"/>
            <a:ext cx="8911687" cy="128089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1- MİNBER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148" name="Picture 4" descr="Minber Nedir? | Elit Eği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42" y="1144634"/>
            <a:ext cx="4952272" cy="51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64302" y="1888761"/>
            <a:ext cx="3387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Minber</a:t>
            </a:r>
            <a:r>
              <a:rPr lang="tr-TR" sz="2800" dirty="0" err="1" smtClean="0"/>
              <a:t>;Ü</a:t>
            </a:r>
            <a:r>
              <a:rPr lang="tr-TR" sz="2800" dirty="0" err="1"/>
              <a:t>zerinde</a:t>
            </a:r>
            <a:r>
              <a:rPr lang="tr-TR" sz="2800" dirty="0"/>
              <a:t> </a:t>
            </a:r>
            <a:r>
              <a:rPr lang="tr-TR" sz="2800" u="sng" dirty="0"/>
              <a:t>hutbe</a:t>
            </a:r>
            <a:r>
              <a:rPr lang="tr-TR" sz="2800" dirty="0"/>
              <a:t> </a:t>
            </a:r>
            <a:r>
              <a:rPr lang="tr-TR" sz="2800" dirty="0" smtClean="0"/>
              <a:t>okunan(genellikle Cuma ve bayram namazlarında), </a:t>
            </a:r>
            <a:r>
              <a:rPr lang="tr-TR" sz="2800" dirty="0"/>
              <a:t>merdivenli yapıdır</a:t>
            </a:r>
          </a:p>
        </p:txBody>
      </p:sp>
    </p:spTree>
    <p:extLst>
      <p:ext uri="{BB962C8B-B14F-4D97-AF65-F5344CB8AC3E}">
        <p14:creationId xmlns:p14="http://schemas.microsoft.com/office/powerpoint/2010/main" val="108964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2-MİHRAP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0254" y="2436994"/>
            <a:ext cx="4306264" cy="1662659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Mihrap;</a:t>
            </a:r>
            <a:r>
              <a:rPr lang="tr-TR" dirty="0" err="1" smtClean="0"/>
              <a:t>Camide</a:t>
            </a:r>
            <a:r>
              <a:rPr lang="tr-TR" dirty="0" smtClean="0"/>
              <a:t> </a:t>
            </a:r>
            <a:r>
              <a:rPr lang="tr-TR" dirty="0"/>
              <a:t>imamın namaz kıldırırken cemaatin önünde durduğu, kıble yönündeki duvarın ortasında bulunan oyuk ve girintili yer.</a:t>
            </a:r>
          </a:p>
        </p:txBody>
      </p:sp>
      <p:pic>
        <p:nvPicPr>
          <p:cNvPr id="7170" name="Picture 2" descr="mihrap kelimesinin anlam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69" y="1635177"/>
            <a:ext cx="38100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7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VAAZ KÜRSÜSÜ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205" y="1788827"/>
            <a:ext cx="3961490" cy="3592642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Vaaz Kürsüsü;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İ</a:t>
            </a:r>
            <a:r>
              <a:rPr lang="tr-TR" dirty="0" smtClean="0"/>
              <a:t>yiye</a:t>
            </a:r>
            <a:r>
              <a:rPr lang="tr-TR" dirty="0"/>
              <a:t>, güzele sevk için söz söyleme, nasihat ve öğüt için çıkılan, cami köşelerinde yer alan bir kişilik yere denir. 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Vaaz;</a:t>
            </a:r>
            <a:r>
              <a:rPr lang="tr-TR" dirty="0" err="1" smtClean="0"/>
              <a:t>İnsanları</a:t>
            </a:r>
            <a:r>
              <a:rPr lang="tr-TR" dirty="0" smtClean="0"/>
              <a:t> iyiliğe güzelliğe sevk etmek için güzel söz söyleme</a:t>
            </a:r>
            <a:endParaRPr lang="tr-TR" dirty="0"/>
          </a:p>
        </p:txBody>
      </p:sp>
      <p:pic>
        <p:nvPicPr>
          <p:cNvPr id="8194" name="Picture 2" descr="VAAZ KÜRSÜSÜ - Güzel Sözler ve Bilgi Kütüphan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03" y="1578965"/>
            <a:ext cx="4762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7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916780" y="2193445"/>
            <a:ext cx="1970087" cy="369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VAAZ KÜRSÜSÜ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010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23692" y="759021"/>
            <a:ext cx="8911687" cy="128089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MÜEZZİN MAHFİLİ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0491" y="1905000"/>
            <a:ext cx="4171352" cy="1962462"/>
          </a:xfrm>
        </p:spPr>
        <p:txBody>
          <a:bodyPr>
            <a:normAutofit/>
          </a:bodyPr>
          <a:lstStyle/>
          <a:p>
            <a:r>
              <a:rPr lang="tr-TR" sz="3500" b="1" dirty="0" smtClean="0">
                <a:solidFill>
                  <a:srgbClr val="FF0000"/>
                </a:solidFill>
              </a:rPr>
              <a:t>Müezzin Mahfili;</a:t>
            </a:r>
            <a:r>
              <a:rPr lang="tr-TR" sz="3500" b="1" dirty="0">
                <a:solidFill>
                  <a:srgbClr val="FF0000"/>
                </a:solidFill>
              </a:rPr>
              <a:t> </a:t>
            </a:r>
            <a:r>
              <a:rPr lang="tr-TR" sz="2800" dirty="0" smtClean="0"/>
              <a:t>Camilerde </a:t>
            </a:r>
            <a:r>
              <a:rPr lang="tr-TR" sz="2800" dirty="0" err="1"/>
              <a:t>muezzin</a:t>
            </a:r>
            <a:r>
              <a:rPr lang="tr-TR" sz="2800" dirty="0"/>
              <a:t> </a:t>
            </a:r>
            <a:r>
              <a:rPr lang="tr-TR" sz="2800" dirty="0" err="1"/>
              <a:t>icin</a:t>
            </a:r>
            <a:r>
              <a:rPr lang="tr-TR" sz="2800" dirty="0"/>
              <a:t> </a:t>
            </a:r>
            <a:r>
              <a:rPr lang="tr-TR" sz="2800" dirty="0" err="1"/>
              <a:t>ayirilmis</a:t>
            </a:r>
            <a:r>
              <a:rPr lang="tr-TR" sz="2800" dirty="0"/>
              <a:t> </a:t>
            </a:r>
            <a:r>
              <a:rPr lang="tr-TR" sz="2800" dirty="0" err="1"/>
              <a:t>yuksekce</a:t>
            </a:r>
            <a:r>
              <a:rPr lang="tr-TR" sz="2800" dirty="0"/>
              <a:t> </a:t>
            </a:r>
            <a:r>
              <a:rPr lang="tr-TR" sz="2800" dirty="0" smtClean="0"/>
              <a:t>yer.</a:t>
            </a:r>
            <a:endParaRPr lang="tr-TR" sz="2800" dirty="0"/>
          </a:p>
        </p:txBody>
      </p:sp>
      <p:pic>
        <p:nvPicPr>
          <p:cNvPr id="9218" name="Picture 2" descr="Camide müezzinin bulunduğu bölüm neresidir ? ACİL - Eodev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43" y="2039911"/>
            <a:ext cx="6440096" cy="39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2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10423" y="852710"/>
            <a:ext cx="8911687" cy="128089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1" y="2133600"/>
            <a:ext cx="9432899" cy="377762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95"/>
            <a:ext cx="12022109" cy="6858000"/>
          </a:xfrm>
          <a:prstGeom prst="rect">
            <a:avLst/>
          </a:prstGeom>
          <a:noFill/>
          <a:ln w="57150">
            <a:solidFill>
              <a:srgbClr val="F90B88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" y="5212361"/>
            <a:ext cx="1941513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Arial" charset="0"/>
              </a:rPr>
              <a:t>VAAZ KÜRSÜSÜ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30987" y="5394923"/>
            <a:ext cx="1092200" cy="371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Arial" charset="0"/>
              </a:rPr>
              <a:t>MİHRAP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472274" y="5766398"/>
            <a:ext cx="10699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Arial" charset="0"/>
              </a:rPr>
              <a:t>MİNBER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528462" y="449699"/>
            <a:ext cx="4037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</a:rPr>
              <a:t>CAMİİ’NİN BÖLÜMLERİ</a:t>
            </a:r>
            <a:endParaRPr lang="tr-TR" sz="4000" b="1" dirty="0">
              <a:solidFill>
                <a:srgbClr val="C00000"/>
              </a:solidFill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1941512" y="1903751"/>
            <a:ext cx="2045872" cy="128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2188564" y="390673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5006715" y="2008682"/>
            <a:ext cx="224852" cy="1184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6835515" y="1773138"/>
            <a:ext cx="1319134" cy="125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0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Mimarimizde  Dinin  İzleri</a:t>
            </a:r>
            <a:r>
              <a:rPr lang="tr-TR" spc="40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/>
            </a:r>
            <a:br>
              <a:rPr lang="tr-TR" spc="40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5088" y="1341519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tr-TR" sz="2800" spc="40" dirty="0">
              <a:solidFill>
                <a:srgbClr val="0000FF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r>
              <a:rPr lang="tr-TR" sz="2800" spc="4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</a:t>
            </a:r>
            <a:r>
              <a:rPr lang="tr-TR" sz="2800" spc="4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Kültürün önemli bir ögesi olarak </a:t>
            </a:r>
            <a:r>
              <a:rPr lang="tr-TR" sz="2800" spc="4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din</a:t>
            </a:r>
            <a:r>
              <a:rPr lang="tr-TR" sz="2800" spc="4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; mimaride olduğu gibi hayatın birçok alanında da etkilidir. </a:t>
            </a:r>
          </a:p>
          <a:p>
            <a:pPr marL="0" indent="0">
              <a:buNone/>
            </a:pPr>
            <a:endParaRPr lang="tr-TR" sz="2800" spc="40" dirty="0">
              <a:solidFill>
                <a:srgbClr val="0000FF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1026" name="Picture 2" descr="Anneler Günü Hediyesi Kişiye Özel Kuranı Kerim Led Lam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48" y="3230330"/>
            <a:ext cx="4981343" cy="27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8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>
            <a:solidFill>
              <a:srgbClr val="F90B88"/>
            </a:solidFill>
            <a:round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15156" y="5198074"/>
            <a:ext cx="1941512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Arial" charset="0"/>
              </a:rPr>
              <a:t>VAAZ KÜRSÜSÜ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76493" y="4829774"/>
            <a:ext cx="1111745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Arial" charset="0"/>
              </a:rPr>
              <a:t>MİHRAP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73982" y="5539709"/>
            <a:ext cx="1304144" cy="371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Arial" charset="0"/>
              </a:rPr>
              <a:t>MİNBER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114725" y="594545"/>
            <a:ext cx="3717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C00000"/>
                </a:solidFill>
              </a:rPr>
              <a:t>CAMİ BÖLÜMLERİ</a:t>
            </a:r>
            <a:endParaRPr lang="tr-TR" sz="4800" b="1" dirty="0">
              <a:solidFill>
                <a:srgbClr val="C00000"/>
              </a:solidFill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2368446" y="2278505"/>
            <a:ext cx="1424065" cy="1459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4032354" y="2278505"/>
            <a:ext cx="1813810" cy="1459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832286" y="1753849"/>
            <a:ext cx="3247412" cy="1540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3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spc="4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Mesela atalarımız Müslümanlığı benimsedikten sonra dinimizin etkisiyle pek çok mimari eser inşa etmişlerdir. </a:t>
            </a:r>
            <a:endParaRPr lang="tr-TR" sz="3200" spc="40" dirty="0" smtClean="0">
              <a:solidFill>
                <a:srgbClr val="0000FF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r>
              <a:rPr lang="tr-TR" sz="3200" spc="40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Onlar</a:t>
            </a:r>
            <a:r>
              <a:rPr lang="tr-TR" sz="3200" spc="4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; hâkim oldukları topraklarda </a:t>
            </a:r>
            <a:r>
              <a:rPr lang="tr-TR" sz="3200" spc="4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cami , medrese , han , hamam , köprü , aşevi , şifahane , külliye , mescit</a:t>
            </a:r>
            <a:r>
              <a:rPr lang="tr-TR" sz="3200" spc="4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</a:t>
            </a:r>
            <a:r>
              <a:rPr lang="tr-TR" sz="3200" spc="4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vb. birçok bina yapmışlardır.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676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Cami;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Diyanet İşleri Türkiye'deki cami sayısını açıklad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77" y="1517933"/>
            <a:ext cx="8865253" cy="46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9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Külliye;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4" name="Picture 2" descr="Eskişehir Kurşunlu Camii ve Külliyesi Hakkında Bilgi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88" y="1394086"/>
            <a:ext cx="9353862" cy="43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1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Şifahane;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098" name="Picture 2" descr="ŞİFAHANE | Sifah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90" y="1603948"/>
            <a:ext cx="9518754" cy="42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0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04398" y="2538335"/>
            <a:ext cx="8915400" cy="3777622"/>
          </a:xfrm>
        </p:spPr>
        <p:txBody>
          <a:bodyPr/>
          <a:lstStyle/>
          <a:p>
            <a:pPr algn="ctr"/>
            <a:r>
              <a:rPr lang="tr-TR" b="1" dirty="0" smtClean="0"/>
              <a:t>Bu gördüğünüz resimlerdeki eserler gibi geçmişten günümüze yapılmış birçok eser </a:t>
            </a:r>
            <a:r>
              <a:rPr lang="tr-TR" b="1" dirty="0" err="1" smtClean="0"/>
              <a:t>günümüzede</a:t>
            </a:r>
            <a:r>
              <a:rPr lang="tr-TR" b="1" dirty="0" smtClean="0"/>
              <a:t> hala varlığını korumaktadır.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190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Önemli Kelimeler;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Mimari : </a:t>
            </a:r>
            <a:r>
              <a:rPr lang="tr-TR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Bir  binayı  sanat  </a:t>
            </a:r>
            <a:r>
              <a:rPr lang="tr-TR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ve  </a:t>
            </a:r>
            <a:r>
              <a:rPr lang="tr-TR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teknik  açıdan  sağlam , </a:t>
            </a:r>
            <a:r>
              <a:rPr lang="tr-TR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kullanışlı  </a:t>
            </a:r>
            <a:r>
              <a:rPr lang="tr-TR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ve  güzel  bir </a:t>
            </a:r>
            <a:r>
              <a:rPr lang="tr-TR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şekilde </a:t>
            </a:r>
            <a:r>
              <a:rPr lang="tr-TR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innşa</a:t>
            </a:r>
            <a:r>
              <a:rPr lang="tr-TR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etmek.</a:t>
            </a:r>
          </a:p>
          <a:p>
            <a:pPr>
              <a:buFont typeface="Times New Roman" pitchFamily="16" charset="0"/>
              <a:buNone/>
              <a:defRPr/>
            </a:pPr>
            <a:endParaRPr lang="tr-TR" dirty="0">
              <a:solidFill>
                <a:srgbClr val="0000FF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tr-TR" dirty="0" smtClean="0">
              <a:solidFill>
                <a:srgbClr val="0000FF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Camii ve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Mescid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; </a:t>
            </a:r>
            <a:r>
              <a:rPr lang="tr-TR" altLang="tr-T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İslam  Dininde  </a:t>
            </a:r>
            <a:r>
              <a:rPr lang="tr-TR" altLang="tr-TR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ibadet  yerlerine  </a:t>
            </a:r>
            <a:r>
              <a:rPr lang="tr-TR" altLang="tr-TR" dirty="0">
                <a:solidFill>
                  <a:srgbClr val="089A4A"/>
                </a:solidFill>
                <a:latin typeface="Times New Roman" pitchFamily="18" charset="0"/>
                <a:cs typeface="Times New Roman" pitchFamily="18" charset="0"/>
              </a:rPr>
              <a:t>Camii</a:t>
            </a:r>
            <a:r>
              <a:rPr lang="tr-TR" alt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altLang="tr-T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alt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altLang="tr-TR" dirty="0">
                <a:solidFill>
                  <a:srgbClr val="089A4A"/>
                </a:solidFill>
                <a:latin typeface="Times New Roman" pitchFamily="18" charset="0"/>
                <a:cs typeface="Times New Roman" pitchFamily="18" charset="0"/>
              </a:rPr>
              <a:t>Mescit </a:t>
            </a:r>
            <a:r>
              <a:rPr lang="tr-TR" alt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denir.</a:t>
            </a:r>
          </a:p>
          <a:p>
            <a:pPr>
              <a:buFont typeface="Times New Roman" pitchFamily="16" charset="0"/>
              <a:buNone/>
              <a:defRPr/>
            </a:pPr>
            <a:endParaRPr lang="tr-TR" b="1" dirty="0" smtClean="0">
              <a:solidFill>
                <a:srgbClr val="0000FF"/>
              </a:solidFill>
              <a:latin typeface="Times New Roman" pitchFamily="18" charset="0"/>
              <a:ea typeface="Microsoft YaHei" pitchFamily="32" charset="-122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3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"/>
              <a:defRPr/>
            </a:pPr>
            <a:r>
              <a:rPr lang="tr-TR" alt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Camii: </a:t>
            </a:r>
            <a:r>
              <a:rPr lang="tr-TR" altLang="tr-T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İslam  dininde  topluca namaz  kılınan  ve  çeşitli  ibadetler  yapılan  yere  denir</a:t>
            </a:r>
            <a:r>
              <a:rPr lang="tr-TR" altLang="tr-T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"/>
              <a:defRPr/>
            </a:pPr>
            <a:r>
              <a:rPr lang="tr-TR" alt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r-T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Kelime olarak </a:t>
            </a:r>
            <a:r>
              <a:rPr lang="tr-TR" alt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“bir araya gelmek, toplanmak” </a:t>
            </a:r>
            <a:r>
              <a:rPr lang="tr-TR" altLang="tr-T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anlamına </a:t>
            </a:r>
            <a:r>
              <a:rPr lang="tr-TR" alt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gelir</a:t>
            </a:r>
          </a:p>
          <a:p>
            <a:pPr>
              <a:buClrTx/>
              <a:defRPr/>
            </a:pPr>
            <a:endParaRPr lang="tr-T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defRPr/>
            </a:pPr>
            <a:endParaRPr lang="tr-T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"/>
              <a:defRPr/>
            </a:pPr>
            <a:r>
              <a:rPr lang="tr-TR" altLang="tr-T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Mescid</a:t>
            </a:r>
            <a:r>
              <a:rPr lang="tr-TR" alt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altLang="tr-TR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Camilerin  küçüklerine  </a:t>
            </a:r>
            <a:r>
              <a:rPr lang="tr-TR" altLang="tr-T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denir.  Daha  çok  bazı  binalarda  namaz  kılmak  </a:t>
            </a:r>
          </a:p>
          <a:p>
            <a:pPr marL="0" indent="0">
              <a:buClrTx/>
              <a:buNone/>
              <a:defRPr/>
            </a:pPr>
            <a:r>
              <a:rPr lang="tr-TR" altLang="tr-T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için  ayrılmış  olan  bir  bölüme  denir</a:t>
            </a:r>
            <a:r>
              <a:rPr lang="tr-TR" altLang="tr-T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  <a:buNone/>
              <a:defRPr/>
            </a:pPr>
            <a:endParaRPr lang="tr-TR" altLang="tr-TR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None/>
              <a:defRPr/>
            </a:pPr>
            <a:endParaRPr lang="tr-TR" altLang="tr-TR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3930584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322</Words>
  <Application>Microsoft Office PowerPoint</Application>
  <PresentationFormat>Geniş ekran</PresentationFormat>
  <Paragraphs>67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Microsoft YaHei</vt:lpstr>
      <vt:lpstr>Arial</vt:lpstr>
      <vt:lpstr>Century Gothic</vt:lpstr>
      <vt:lpstr>Times New Roman</vt:lpstr>
      <vt:lpstr>Wingdings</vt:lpstr>
      <vt:lpstr>Wingdings 3</vt:lpstr>
      <vt:lpstr>Duman</vt:lpstr>
      <vt:lpstr>5.Ünite; Çevremizde Dinin İzleri</vt:lpstr>
      <vt:lpstr>Mimarimizde  Dinin  İzleri </vt:lpstr>
      <vt:lpstr>PowerPoint Sunusu</vt:lpstr>
      <vt:lpstr>Cami;</vt:lpstr>
      <vt:lpstr>Külliye;</vt:lpstr>
      <vt:lpstr>Şifahane;</vt:lpstr>
      <vt:lpstr>PowerPoint Sunusu</vt:lpstr>
      <vt:lpstr>Önemli Kelimeler;</vt:lpstr>
      <vt:lpstr>PowerPoint Sunusu</vt:lpstr>
      <vt:lpstr>Camii ve Mescid Arasındaki Fark</vt:lpstr>
      <vt:lpstr>Caminin Görevlileri kimlerdir ? </vt:lpstr>
      <vt:lpstr>PowerPoint Sunusu</vt:lpstr>
      <vt:lpstr>Peki Camii’nin İçindeki Bölümlerini Biliyor musunuz ? </vt:lpstr>
      <vt:lpstr>1- MİNBER </vt:lpstr>
      <vt:lpstr>2-MİHRAP</vt:lpstr>
      <vt:lpstr>VAAZ KÜRSÜSÜ</vt:lpstr>
      <vt:lpstr>PowerPoint Sunusu</vt:lpstr>
      <vt:lpstr>MÜEZZİN MAHFİLİ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5.Ünite; Çevremizde Dinin İzleri</dc:title>
  <dc:creator>Emre Alp</dc:creator>
  <cp:lastModifiedBy>Emre Alp</cp:lastModifiedBy>
  <cp:revision>8</cp:revision>
  <dcterms:created xsi:type="dcterms:W3CDTF">2020-04-07T11:40:10Z</dcterms:created>
  <dcterms:modified xsi:type="dcterms:W3CDTF">2020-04-07T13:44:04Z</dcterms:modified>
</cp:coreProperties>
</file>