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313" r:id="rId4"/>
    <p:sldId id="299" r:id="rId5"/>
    <p:sldId id="294" r:id="rId6"/>
    <p:sldId id="295" r:id="rId7"/>
    <p:sldId id="296" r:id="rId8"/>
    <p:sldId id="312" r:id="rId9"/>
    <p:sldId id="297" r:id="rId10"/>
    <p:sldId id="301" r:id="rId11"/>
    <p:sldId id="311" r:id="rId12"/>
    <p:sldId id="28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A21B867-66E6-4CFD-A833-71F10CD51736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9712" y="945302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latin typeface="Calligraph421 BT" pitchFamily="66" charset="0"/>
              </a:rPr>
              <a:t>5. Sınıf </a:t>
            </a:r>
          </a:p>
          <a:p>
            <a:pPr algn="ctr"/>
            <a:r>
              <a:rPr lang="tr-TR" sz="6600" b="1" dirty="0" smtClean="0">
                <a:latin typeface="Calligraph421 BT" pitchFamily="66" charset="0"/>
              </a:rPr>
              <a:t>5. Ünite</a:t>
            </a:r>
            <a:endParaRPr lang="tr-TR" sz="6600" b="1" dirty="0">
              <a:latin typeface="Calligraph421 BT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49836" y="387747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r-T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Nevruz 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ve Hıdrellez </a:t>
            </a:r>
          </a:p>
        </p:txBody>
      </p:sp>
    </p:spTree>
    <p:extLst>
      <p:ext uri="{BB962C8B-B14F-4D97-AF65-F5344CB8AC3E}">
        <p14:creationId xmlns:p14="http://schemas.microsoft.com/office/powerpoint/2010/main" val="20707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7664" y="1196752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Hıdırellez, halk dilinde Hızır ve İlyas isimlerinden oluşan dinî bir muhtevaya bürünmüş</a:t>
            </a:r>
          </a:p>
          <a:p>
            <a:pPr algn="ctr"/>
            <a:r>
              <a:rPr lang="tr-TR" sz="2000" b="1" dirty="0"/>
              <a:t>bayramın adıdır. Bu nedenle her yıl 6 Mayıs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günü </a:t>
            </a:r>
            <a:r>
              <a:rPr lang="tr-TR" sz="2000" b="1" dirty="0"/>
              <a:t>bayram </a:t>
            </a:r>
            <a:r>
              <a:rPr lang="tr-TR" sz="2000" b="1" dirty="0" smtClean="0"/>
              <a:t>olarak </a:t>
            </a:r>
            <a:r>
              <a:rPr lang="tr-TR" sz="2000" b="1" dirty="0"/>
              <a:t>kutlanır. Halk arasında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Hızır</a:t>
            </a:r>
            <a:r>
              <a:rPr lang="tr-TR" sz="2000" b="1" dirty="0"/>
              <a:t> </a:t>
            </a:r>
            <a:r>
              <a:rPr lang="tr-TR" sz="2000" b="1" dirty="0" smtClean="0"/>
              <a:t>ve </a:t>
            </a:r>
            <a:r>
              <a:rPr lang="tr-TR" sz="2000" b="1" dirty="0"/>
              <a:t>İlyas’ın biri karada, diğeri </a:t>
            </a:r>
            <a:r>
              <a:rPr lang="tr-TR" sz="2000" b="1" dirty="0" smtClean="0"/>
              <a:t>denizde </a:t>
            </a:r>
            <a:r>
              <a:rPr lang="tr-TR" sz="2000" b="1" dirty="0"/>
              <a:t>darda kalanlara yardım ettiklerine inanılır.</a:t>
            </a:r>
            <a:endParaRPr lang="tr-TR" sz="16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b="5713"/>
          <a:stretch>
            <a:fillRect/>
          </a:stretch>
        </p:blipFill>
        <p:spPr bwMode="auto">
          <a:xfrm>
            <a:off x="857224" y="3357562"/>
            <a:ext cx="185738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2714644" cy="234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357563"/>
            <a:ext cx="257176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15616" y="1052736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Gerek Anadolu’da ve gerekse Anadolu </a:t>
            </a:r>
            <a:r>
              <a:rPr lang="tr-TR" sz="2000" b="1" dirty="0" smtClean="0"/>
              <a:t>dışındaki Türk </a:t>
            </a:r>
            <a:r>
              <a:rPr lang="tr-TR" sz="2000" b="1" dirty="0"/>
              <a:t>topluluklarında Hıdırellez’in </a:t>
            </a:r>
            <a:r>
              <a:rPr lang="tr-TR" sz="2000" b="1" dirty="0" smtClean="0"/>
              <a:t>yaklaşmasıyla birlikte </a:t>
            </a:r>
            <a:r>
              <a:rPr lang="tr-TR" sz="2000" b="1" dirty="0"/>
              <a:t>çeşitli hazırlıklar yapılmaktadır. </a:t>
            </a:r>
            <a:r>
              <a:rPr lang="tr-TR" sz="2000" b="1" dirty="0" smtClean="0"/>
              <a:t>Bütün hazırlıklar </a:t>
            </a:r>
            <a:r>
              <a:rPr lang="tr-TR" sz="2000" b="1" dirty="0"/>
              <a:t>tamamlandıktan sonra mesire </a:t>
            </a:r>
            <a:r>
              <a:rPr lang="tr-TR" sz="2000" b="1" dirty="0" smtClean="0"/>
              <a:t>yerlerine gidilir</a:t>
            </a:r>
            <a:r>
              <a:rPr lang="tr-TR" sz="2000" b="1" dirty="0"/>
              <a:t>. Buralarda yemeklerin hazırlanması ve </a:t>
            </a:r>
            <a:r>
              <a:rPr lang="tr-TR" sz="2000" b="1" dirty="0" smtClean="0"/>
              <a:t>bu yemeklerin </a:t>
            </a:r>
            <a:r>
              <a:rPr lang="tr-TR" sz="2000" b="1" dirty="0"/>
              <a:t>hep birlikte yenilmesi âdet hâline </a:t>
            </a:r>
            <a:r>
              <a:rPr lang="tr-TR" sz="2000" b="1" dirty="0" smtClean="0"/>
              <a:t>gelmiştir. İnsanlar </a:t>
            </a:r>
            <a:r>
              <a:rPr lang="tr-TR" sz="2000" b="1" dirty="0"/>
              <a:t>Hıdırellez gününü oyun ve </a:t>
            </a:r>
            <a:r>
              <a:rPr lang="tr-TR" sz="2000" b="1" dirty="0" smtClean="0"/>
              <a:t>eğlencelerle mutlu </a:t>
            </a:r>
            <a:r>
              <a:rPr lang="tr-TR" sz="2000" b="1" dirty="0"/>
              <a:t>bir şekilde geçirmeye çalışırlar.</a:t>
            </a:r>
            <a:endParaRPr lang="tr-TR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357562"/>
            <a:ext cx="3643338" cy="257176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357586" cy="2571768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17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3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4340" name="İçerik Yer Tutucusu 1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00166" y="135729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Nevruz ve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Hıdırellez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ilgili neler biliyorsunuz?</a:t>
            </a:r>
            <a:endParaRPr lang="tr-TR" sz="2400" b="1" dirty="0"/>
          </a:p>
        </p:txBody>
      </p:sp>
      <p:pic>
        <p:nvPicPr>
          <p:cNvPr id="5" name="4 Resim" descr="SORU-I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73" y="260129"/>
            <a:ext cx="1404934" cy="93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Resim" descr="sorucevap3.jpg"/>
          <p:cNvPicPr>
            <a:picLocks noChangeAspect="1"/>
          </p:cNvPicPr>
          <p:nvPr/>
        </p:nvPicPr>
        <p:blipFill>
          <a:blip r:embed="rId3"/>
          <a:srcRect l="5000" t="7224" r="5000" b="45722"/>
          <a:stretch>
            <a:fillRect/>
          </a:stretch>
        </p:blipFill>
        <p:spPr>
          <a:xfrm>
            <a:off x="333218" y="494892"/>
            <a:ext cx="1214446" cy="467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1" y="3279998"/>
            <a:ext cx="3230488" cy="235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9998"/>
            <a:ext cx="3846564" cy="235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7664" y="1052736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Nevruz kutlamalarında</a:t>
            </a:r>
          </a:p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çok dikkatinizi</a:t>
            </a:r>
          </a:p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çeken unsurlar</a:t>
            </a:r>
          </a:p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nelerdir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Araştırınız.</a:t>
            </a:r>
            <a:endParaRPr lang="tr-TR" sz="2400" b="1" dirty="0"/>
          </a:p>
        </p:txBody>
      </p:sp>
      <p:pic>
        <p:nvPicPr>
          <p:cNvPr id="5" name="4 Resim" descr="SORU-I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73" y="260129"/>
            <a:ext cx="1404934" cy="93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Resim" descr="sorucevap3.jpg"/>
          <p:cNvPicPr>
            <a:picLocks noChangeAspect="1"/>
          </p:cNvPicPr>
          <p:nvPr/>
        </p:nvPicPr>
        <p:blipFill>
          <a:blip r:embed="rId3"/>
          <a:srcRect l="5000" t="7224" r="5000" b="45722"/>
          <a:stretch>
            <a:fillRect/>
          </a:stretch>
        </p:blipFill>
        <p:spPr>
          <a:xfrm>
            <a:off x="333218" y="494892"/>
            <a:ext cx="1214446" cy="467095"/>
          </a:xfrm>
          <a:prstGeom prst="rect">
            <a:avLst/>
          </a:prstGeom>
        </p:spPr>
      </p:pic>
      <p:pic>
        <p:nvPicPr>
          <p:cNvPr id="11266" name="Picture 2" descr="http://www1.gantep.edu.tr/~habermerkezi/wp-content/uploads/2008/03/nevruz-kapak21mart0.JPG"/>
          <p:cNvPicPr>
            <a:picLocks noChangeAspect="1" noChangeArrowheads="1"/>
          </p:cNvPicPr>
          <p:nvPr/>
        </p:nvPicPr>
        <p:blipFill>
          <a:blip r:embed="rId4"/>
          <a:srcRect l="1984" t="2847" r="2777" b="3189"/>
          <a:stretch>
            <a:fillRect/>
          </a:stretch>
        </p:blipFill>
        <p:spPr bwMode="auto">
          <a:xfrm>
            <a:off x="1000100" y="3571876"/>
            <a:ext cx="342902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http://www.anafor.org/tr/haberresim/2wnv34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286148" cy="2130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37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7664" y="106725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Nevruz </a:t>
            </a:r>
            <a:r>
              <a:rPr lang="tr-TR" sz="3200" b="1" dirty="0"/>
              <a:t>ve Hıdırellez gibi </a:t>
            </a:r>
            <a:r>
              <a:rPr lang="tr-TR" sz="3200" b="1" dirty="0" smtClean="0"/>
              <a:t>günlerin toplumsal </a:t>
            </a:r>
            <a:r>
              <a:rPr lang="tr-TR" sz="3200" b="1" dirty="0"/>
              <a:t>birliğe ne gibi</a:t>
            </a:r>
          </a:p>
          <a:p>
            <a:pPr algn="ctr"/>
            <a:r>
              <a:rPr lang="tr-TR" sz="3200" b="1" dirty="0"/>
              <a:t>katkılar sağladığını </a:t>
            </a:r>
            <a:r>
              <a:rPr lang="tr-TR" sz="3200" b="1" dirty="0" smtClean="0"/>
              <a:t>araştırınız.</a:t>
            </a:r>
            <a:endParaRPr lang="tr-TR" sz="2400" b="1" dirty="0"/>
          </a:p>
        </p:txBody>
      </p:sp>
      <p:pic>
        <p:nvPicPr>
          <p:cNvPr id="5" name="4 Resim" descr="SORU-I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09" y="164765"/>
            <a:ext cx="1404934" cy="93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Resim" descr="sorucevap3.jpg"/>
          <p:cNvPicPr>
            <a:picLocks noChangeAspect="1"/>
          </p:cNvPicPr>
          <p:nvPr/>
        </p:nvPicPr>
        <p:blipFill>
          <a:blip r:embed="rId3"/>
          <a:srcRect l="5000" t="7224" r="5000" b="45722"/>
          <a:stretch>
            <a:fillRect/>
          </a:stretch>
        </p:blipFill>
        <p:spPr>
          <a:xfrm>
            <a:off x="179512" y="399528"/>
            <a:ext cx="1214446" cy="467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786058"/>
            <a:ext cx="6791325" cy="3643338"/>
          </a:xfrm>
          <a:prstGeom prst="rect">
            <a:avLst/>
          </a:prstGeom>
          <a:noFill/>
          <a:ln w="920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9632" y="119675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Nevruz, yeni gün anlamına gelir ve baharın </a:t>
            </a:r>
            <a:r>
              <a:rPr lang="tr-TR" sz="2000" b="1" dirty="0" smtClean="0"/>
              <a:t>gelişini müjdeler</a:t>
            </a:r>
            <a:r>
              <a:rPr lang="tr-TR" sz="2000" b="1" dirty="0"/>
              <a:t>. 21 Mart günü, </a:t>
            </a:r>
            <a:r>
              <a:rPr lang="tr-TR" sz="2000" b="1" dirty="0" smtClean="0"/>
              <a:t>geçmişten günümüze </a:t>
            </a:r>
            <a:r>
              <a:rPr lang="tr-TR" sz="2000" b="1" dirty="0"/>
              <a:t>kadar çeşitli Türk boylarınca tabiatın yeniden uyanışı ve tarımsal </a:t>
            </a:r>
            <a:r>
              <a:rPr lang="tr-TR" sz="2000" b="1" dirty="0" smtClean="0"/>
              <a:t>faaliyetlerin başlangıcı </a:t>
            </a:r>
            <a:r>
              <a:rPr lang="tr-TR" sz="2000" b="1" dirty="0"/>
              <a:t>olarak kabul edilmiş ve nevruz adıyla kutlanmıştır. Nevruz, Orta Asya’dan </a:t>
            </a:r>
            <a:r>
              <a:rPr lang="tr-TR" sz="2000" b="1" dirty="0" smtClean="0"/>
              <a:t>Orta Doğu’ya </a:t>
            </a:r>
            <a:r>
              <a:rPr lang="tr-TR" sz="2000" b="1" dirty="0"/>
              <a:t>ve Balkanlara kadar geniş bir </a:t>
            </a:r>
            <a:r>
              <a:rPr lang="tr-TR" sz="2000" b="1" dirty="0" smtClean="0"/>
              <a:t>coğrafyada kutlanmaktadır</a:t>
            </a:r>
            <a:r>
              <a:rPr lang="tr-TR" sz="2000" b="1" dirty="0"/>
              <a:t>.</a:t>
            </a:r>
            <a:endParaRPr lang="tr-TR" sz="1600" b="1" dirty="0"/>
          </a:p>
        </p:txBody>
      </p:sp>
      <p:pic>
        <p:nvPicPr>
          <p:cNvPr id="9218" name="Picture 2" descr="http://cdn.zapkolik.com/resimler/turkmenistanda-nevruz-kutlamalari-306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3071804" cy="2371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www.maltepe-meb.gov.tr/images/nevruz_ilce_program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906" y="3286124"/>
            <a:ext cx="3357556" cy="2309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126876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Nevruz kutlamalarında en çok ateş ve su ile ilgili unsurlar yer almaktadır. Nevruz </a:t>
            </a:r>
            <a:r>
              <a:rPr lang="tr-TR" sz="2000" b="1" dirty="0" smtClean="0"/>
              <a:t>gününü kutlamak </a:t>
            </a:r>
            <a:r>
              <a:rPr lang="tr-TR" sz="2000" b="1" dirty="0"/>
              <a:t>isteyenler o günün akşamında meydanlarda yakılan ateş etrafında </a:t>
            </a:r>
            <a:r>
              <a:rPr lang="tr-TR" sz="2000" b="1" dirty="0" smtClean="0"/>
              <a:t>toplanırlar. Kendilerine </a:t>
            </a:r>
            <a:r>
              <a:rPr lang="tr-TR" sz="2000" b="1" dirty="0"/>
              <a:t>mutluluk getirmesi için ateş üzerinden atlarlar. Nevruz geleneklerinden biri </a:t>
            </a:r>
            <a:r>
              <a:rPr lang="tr-TR" sz="2000" b="1" dirty="0" smtClean="0"/>
              <a:t>de ateşte </a:t>
            </a:r>
            <a:r>
              <a:rPr lang="tr-TR" sz="2000" b="1" dirty="0"/>
              <a:t>demirin ısıtılıp dövülmesidir.</a:t>
            </a:r>
          </a:p>
        </p:txBody>
      </p:sp>
      <p:pic>
        <p:nvPicPr>
          <p:cNvPr id="8196" name="Picture 4" descr="http://t1.gstatic.com/images?q=tbn:ANd9GcTr_8jVve0TA7QbKThQxymUGP25Ypv3yGoASIp86bCPs-xTlAeSbA"/>
          <p:cNvPicPr>
            <a:picLocks noChangeAspect="1" noChangeArrowheads="1"/>
          </p:cNvPicPr>
          <p:nvPr/>
        </p:nvPicPr>
        <p:blipFill>
          <a:blip r:embed="rId2"/>
          <a:srcRect b="11082"/>
          <a:stretch>
            <a:fillRect/>
          </a:stretch>
        </p:blipFill>
        <p:spPr bwMode="auto">
          <a:xfrm>
            <a:off x="1071538" y="3501008"/>
            <a:ext cx="285239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://www.etkihaber.com/images/other/agvada-nevruz-kutlamalari-eglenceli-gecti-282030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501008"/>
            <a:ext cx="288032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43042" y="1285860"/>
            <a:ext cx="58579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Nevruz sözlü ve yazılı kültürün en önemli konusu olmuş; </a:t>
            </a:r>
            <a:r>
              <a:rPr lang="tr-TR" sz="2000" b="1" dirty="0" smtClean="0"/>
              <a:t>pek </a:t>
            </a:r>
            <a:r>
              <a:rPr lang="tr-TR" sz="2000" b="1" dirty="0"/>
              <a:t>çok şair ve ozan, bu </a:t>
            </a:r>
            <a:r>
              <a:rPr lang="tr-TR" sz="2000" b="1" dirty="0" smtClean="0"/>
              <a:t>günü konu </a:t>
            </a:r>
            <a:r>
              <a:rPr lang="tr-TR" sz="2000" b="1" dirty="0"/>
              <a:t>alan şiirler yazmış ve </a:t>
            </a:r>
            <a:r>
              <a:rPr lang="tr-TR" sz="2000" b="1" dirty="0" smtClean="0"/>
              <a:t>söylemişlerdir. Halk </a:t>
            </a:r>
            <a:r>
              <a:rPr lang="tr-TR" sz="2000" b="1" dirty="0"/>
              <a:t>inanışlarına göre nevruz, çeşitli tarihî şahsiyetler ve olaylarla ilişkilendirilmektedir. </a:t>
            </a:r>
            <a:endParaRPr lang="tr-TR" sz="1600" b="1" dirty="0"/>
          </a:p>
        </p:txBody>
      </p:sp>
      <p:pic>
        <p:nvPicPr>
          <p:cNvPr id="3" name="Picture 2" descr="http://www.dunya.com/pics/nevruz_kutlam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1008"/>
            <a:ext cx="2857500" cy="204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http://www.kenthaber.com/Resimler/2008/03/21/00351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1008"/>
            <a:ext cx="2643206" cy="1999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9632" y="112474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Alevilere göre </a:t>
            </a:r>
            <a:r>
              <a:rPr lang="tr-TR" sz="2000" b="1" dirty="0"/>
              <a:t>Hz. Ali, 21 Mart günü doğmuş ve bu günde Hz. Fatıma ile evlenmiştir. Bu </a:t>
            </a:r>
            <a:r>
              <a:rPr lang="tr-TR" sz="2000" b="1" dirty="0" smtClean="0"/>
              <a:t>nedenle 21 </a:t>
            </a:r>
            <a:r>
              <a:rPr lang="tr-TR" sz="2000" b="1" dirty="0"/>
              <a:t>Mart nevruz şenlikleri gerek Asya Türk boylarında gerekse Selçuklu ve Osmanlı </a:t>
            </a:r>
            <a:r>
              <a:rPr lang="tr-TR" sz="2000" b="1" dirty="0" smtClean="0"/>
              <a:t>Türklerinde çoğu </a:t>
            </a:r>
            <a:r>
              <a:rPr lang="tr-TR" sz="2000" b="1" dirty="0"/>
              <a:t>zaman kutlanmıştır.</a:t>
            </a:r>
            <a:endParaRPr lang="tr-TR" sz="1600" b="1" dirty="0"/>
          </a:p>
        </p:txBody>
      </p:sp>
      <p:pic>
        <p:nvPicPr>
          <p:cNvPr id="6146" name="Picture 2" descr="http://www.diniurunler.com/images/upload/hz-fatima-hz-ali-hayati-cizgi-animasyon-1-vcd-1_200.jpg"/>
          <p:cNvPicPr>
            <a:picLocks noChangeAspect="1" noChangeArrowheads="1"/>
          </p:cNvPicPr>
          <p:nvPr/>
        </p:nvPicPr>
        <p:blipFill>
          <a:blip r:embed="rId2"/>
          <a:srcRect l="10000" t="11250" r="2499" b="6249"/>
          <a:stretch>
            <a:fillRect/>
          </a:stretch>
        </p:blipFill>
        <p:spPr bwMode="auto">
          <a:xfrm>
            <a:off x="1214414" y="3500438"/>
            <a:ext cx="2493490" cy="2016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static.ideefixe.com/images/370/37008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500438"/>
            <a:ext cx="2351736" cy="2016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1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7664" y="1196752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Halk arasındaki bazı inanışlara göre yıl ikiye ayrılır.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6 </a:t>
            </a:r>
            <a:r>
              <a:rPr lang="tr-TR" sz="2000" b="1" dirty="0"/>
              <a:t>Mayıs’tan 8 Kasım’a kadar </a:t>
            </a:r>
            <a:r>
              <a:rPr lang="tr-TR" sz="2000" b="1" dirty="0" smtClean="0"/>
              <a:t>geçen süre </a:t>
            </a:r>
            <a:r>
              <a:rPr lang="tr-TR" sz="2000" b="1" dirty="0"/>
              <a:t>yaz,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8 </a:t>
            </a:r>
            <a:r>
              <a:rPr lang="tr-TR" sz="2000" b="1" dirty="0"/>
              <a:t>Kasım’dan 6 Mayıs’a kadar geçen süre de kış </a:t>
            </a:r>
            <a:r>
              <a:rPr lang="tr-TR" sz="2000" b="1" dirty="0" smtClean="0"/>
              <a:t>mevsimidir. 6 </a:t>
            </a:r>
            <a:r>
              <a:rPr lang="tr-TR" sz="2000" b="1" dirty="0"/>
              <a:t>Mayıs günü Hızır </a:t>
            </a:r>
            <a:r>
              <a:rPr lang="tr-TR" sz="2000" b="1" dirty="0" smtClean="0"/>
              <a:t>ve İlyas </a:t>
            </a:r>
            <a:r>
              <a:rPr lang="tr-TR" sz="2000" b="1" dirty="0"/>
              <a:t>peygamberlerin bir araya geldiği, </a:t>
            </a:r>
            <a:r>
              <a:rPr lang="tr-TR" sz="2000" b="1" dirty="0" smtClean="0"/>
              <a:t>kışın </a:t>
            </a:r>
            <a:r>
              <a:rPr lang="tr-TR" sz="2000" b="1" dirty="0"/>
              <a:t>sona erdiği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ve </a:t>
            </a:r>
            <a:r>
              <a:rPr lang="tr-TR" sz="2000" b="1" dirty="0"/>
              <a:t>yazın başladığı gün olarak </a:t>
            </a:r>
            <a:r>
              <a:rPr lang="tr-TR" sz="2000" b="1" dirty="0" smtClean="0"/>
              <a:t>kabul edilir.</a:t>
            </a:r>
            <a:endParaRPr lang="tr-TR" sz="16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221457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429000"/>
            <a:ext cx="307183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403</TotalTime>
  <Words>352</Words>
  <Application>Microsoft Office PowerPoint</Application>
  <PresentationFormat>Ekran Gösterisi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Calligraph421 BT</vt:lpstr>
      <vt:lpstr>Garamond</vt:lpstr>
      <vt:lpstr>Wingdings</vt:lpstr>
      <vt:lpstr>Moda Tasarımı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osmanlı</dc:creator>
  <cp:lastModifiedBy>MN_Dizgi-2</cp:lastModifiedBy>
  <cp:revision>50</cp:revision>
  <dcterms:created xsi:type="dcterms:W3CDTF">2012-02-12T10:16:22Z</dcterms:created>
  <dcterms:modified xsi:type="dcterms:W3CDTF">2021-11-18T06:57:03Z</dcterms:modified>
</cp:coreProperties>
</file>