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62" r:id="rId4"/>
    <p:sldId id="261" r:id="rId5"/>
    <p:sldId id="259" r:id="rId6"/>
    <p:sldId id="260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86" r:id="rId15"/>
    <p:sldId id="270" r:id="rId16"/>
    <p:sldId id="272" r:id="rId17"/>
    <p:sldId id="271" r:id="rId18"/>
    <p:sldId id="276" r:id="rId19"/>
    <p:sldId id="274" r:id="rId20"/>
    <p:sldId id="275" r:id="rId21"/>
    <p:sldId id="28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9" r:id="rId32"/>
    <p:sldId id="290" r:id="rId33"/>
    <p:sldId id="292" r:id="rId34"/>
    <p:sldId id="291" r:id="rId35"/>
    <p:sldId id="293" r:id="rId36"/>
    <p:sldId id="294" r:id="rId37"/>
    <p:sldId id="295" r:id="rId38"/>
  </p:sldIdLst>
  <p:sldSz cx="12192000" cy="6858000"/>
  <p:notesSz cx="6858000" cy="9144000"/>
  <p:custDataLst>
    <p:tags r:id="rId4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21181-0347-402E-B2D2-66B0BB5826F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71D65-FAB2-40E4-A43D-F410BA1FD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85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1F05-F894-4702-9BF3-8AE4E8546280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70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Kazanca</a:t>
            </a:r>
            <a:r>
              <a:rPr lang="tr-TR" baseline="0" dirty="0" smtClean="0"/>
              <a:t>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1F05-F894-4702-9BF3-8AE4E8546280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84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48B9-730D-4D4E-9A55-7BDDB71725E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40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1F05-F894-4702-9BF3-8AE4E8546280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24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1F05-F894-4702-9BF3-8AE4E8546280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13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48B9-730D-4D4E-9A55-7BDDB71725E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2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51F05-F894-4702-9BF3-8AE4E8546280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23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48B9-730D-4D4E-9A55-7BDDB71725E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24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48B9-730D-4D4E-9A55-7BDDB71725EB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09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48B9-730D-4D4E-9A55-7BDDB71725E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263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34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74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16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866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79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19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48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60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0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80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1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0868-8E77-42AE-A622-3A27D9FCCD00}" type="datetimeFigureOut">
              <a:rPr lang="tr-TR" smtClean="0"/>
              <a:t>2.01.2019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9E62-581A-4251-BA19-8C93CF25D4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89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source=images&amp;cd=&amp;cad=rja&amp;uact=8&amp;docid=9DEpVXdmx0lsSM&amp;tbnid=7z0xFWTAkzgo0M&amp;ved=0CAgQjRw&amp;url=http://www.ummetimuhammed.net/haramvehelal/209-haram-ve-helal-nedir-haram-ve-helal-hakkinda.html&amp;ei=_KMoU8erA8PMkwXp3YCAAw&amp;psig=AFQjCNHV0mRQUFzEE8vFTFlnak75SmU8xQ&amp;ust=13952587480927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.tr/url?sa=i&amp;source=images&amp;cd=&amp;cad=rja&amp;uact=8&amp;docid=SujDtbV-0_vu2M&amp;tbnid=h-hjnap4hCvLJM&amp;ved=0CAgQjRw&amp;url=http://kirkemine.blogspot.com/2010/12/kim-demis-haram-nedir-bilmez-hayyam-ben.html&amp;ei=JKQoU8HdGZGNkgWosYGoAw&amp;psig=AFQjCNHoRj6efTQsw0G2JV7QaqqTdy6GPA&amp;ust=1395258788451899" TargetMode="Externa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zararlÄ± alÄ±ÅkanlÄ±klar ile ilgili gÃ¶rsel sonucu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9365" b="11987"/>
          <a:stretch/>
        </p:blipFill>
        <p:spPr bwMode="auto">
          <a:xfrm rot="1057313">
            <a:off x="258275" y="4833831"/>
            <a:ext cx="3194447" cy="1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13"/>
          <a:srcRect l="18206"/>
          <a:stretch/>
        </p:blipFill>
        <p:spPr>
          <a:xfrm>
            <a:off x="1884643" y="2933826"/>
            <a:ext cx="2772781" cy="2249678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94629" y="1607126"/>
            <a:ext cx="7623291" cy="50014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Alt Başlık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5144" y="112277"/>
            <a:ext cx="11672778" cy="80097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tr-TR" sz="5400" dirty="0" smtClean="0"/>
              <a:t>6. Sınıf 3. Ünite: </a:t>
            </a:r>
            <a:r>
              <a:rPr lang="tr-TR" b="1" dirty="0"/>
              <a:t>ZARARLI ALIŞKANLIKLAR</a:t>
            </a:r>
            <a:endParaRPr lang="tr-TR" sz="5400" dirty="0"/>
          </a:p>
        </p:txBody>
      </p:sp>
      <p:sp>
        <p:nvSpPr>
          <p:cNvPr id="5" name="Dikdörtgen 4"/>
          <p:cNvSpPr/>
          <p:nvPr>
            <p:custDataLst>
              <p:tags r:id="rId4"/>
            </p:custDataLst>
          </p:nvPr>
        </p:nvSpPr>
        <p:spPr>
          <a:xfrm>
            <a:off x="5469700" y="1166727"/>
            <a:ext cx="5264728" cy="464128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ÜNİTE KONULARI</a:t>
            </a:r>
            <a:endParaRPr lang="tr-TR" sz="3600" dirty="0"/>
          </a:p>
        </p:txBody>
      </p:sp>
      <p:sp>
        <p:nvSpPr>
          <p:cNvPr id="6" name="Dikdörtgen 5"/>
          <p:cNvSpPr/>
          <p:nvPr>
            <p:custDataLst>
              <p:tags r:id="rId5"/>
            </p:custDataLst>
          </p:nvPr>
        </p:nvSpPr>
        <p:spPr>
          <a:xfrm>
            <a:off x="4484915" y="1721520"/>
            <a:ext cx="7222175" cy="48490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6.3.1</a:t>
            </a:r>
            <a:r>
              <a:rPr lang="tr-TR" sz="2800" dirty="0"/>
              <a:t>. Bazı Zararlı Alışkanlıklar </a:t>
            </a:r>
          </a:p>
        </p:txBody>
      </p:sp>
      <p:sp>
        <p:nvSpPr>
          <p:cNvPr id="7" name="Dikdörtgen 6"/>
          <p:cNvSpPr/>
          <p:nvPr>
            <p:custDataLst>
              <p:tags r:id="rId6"/>
            </p:custDataLst>
          </p:nvPr>
        </p:nvSpPr>
        <p:spPr>
          <a:xfrm>
            <a:off x="4472793" y="2500434"/>
            <a:ext cx="7234297" cy="48490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 smtClean="0"/>
              <a:t>6. 3. 2. </a:t>
            </a:r>
            <a:r>
              <a:rPr lang="tr-TR" sz="2800" dirty="0"/>
              <a:t>Zararlı</a:t>
            </a:r>
            <a:r>
              <a:rPr lang="tr-TR" sz="2400" dirty="0"/>
              <a:t> Alışkanlıklara Başlama Sebepleri </a:t>
            </a:r>
          </a:p>
        </p:txBody>
      </p:sp>
      <p:sp>
        <p:nvSpPr>
          <p:cNvPr id="8" name="Dikdörtgen 7"/>
          <p:cNvSpPr/>
          <p:nvPr>
            <p:custDataLst>
              <p:tags r:id="rId7"/>
            </p:custDataLst>
          </p:nvPr>
        </p:nvSpPr>
        <p:spPr>
          <a:xfrm>
            <a:off x="4506834" y="3279348"/>
            <a:ext cx="7200256" cy="5869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6.3.3. Zararlı </a:t>
            </a:r>
            <a:r>
              <a:rPr lang="tr-TR" sz="2800" dirty="0"/>
              <a:t>Alışkanlıklardan Korunma Yolları </a:t>
            </a:r>
          </a:p>
        </p:txBody>
      </p:sp>
      <p:sp>
        <p:nvSpPr>
          <p:cNvPr id="10" name="Dikdörtgen 9"/>
          <p:cNvSpPr/>
          <p:nvPr>
            <p:custDataLst>
              <p:tags r:id="rId8"/>
            </p:custDataLst>
          </p:nvPr>
        </p:nvSpPr>
        <p:spPr>
          <a:xfrm>
            <a:off x="4472792" y="4160311"/>
            <a:ext cx="7234297" cy="58497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6.3.4. </a:t>
            </a:r>
            <a:r>
              <a:rPr lang="tr-TR" sz="2800" dirty="0"/>
              <a:t>Bir Peygamber Tanıyorum: Hz. Yahya (a. S.)</a:t>
            </a:r>
          </a:p>
        </p:txBody>
      </p:sp>
      <p:sp>
        <p:nvSpPr>
          <p:cNvPr id="11" name="Dikdörtgen 10"/>
          <p:cNvSpPr/>
          <p:nvPr>
            <p:custDataLst>
              <p:tags r:id="rId9"/>
            </p:custDataLst>
          </p:nvPr>
        </p:nvSpPr>
        <p:spPr>
          <a:xfrm>
            <a:off x="4484915" y="5871954"/>
            <a:ext cx="7234298" cy="48490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Ünitemizi Değerlendirelim</a:t>
            </a:r>
            <a:endParaRPr lang="tr-TR" sz="2800" dirty="0"/>
          </a:p>
        </p:txBody>
      </p:sp>
      <p:sp>
        <p:nvSpPr>
          <p:cNvPr id="12" name="Dikdörtgen 11"/>
          <p:cNvSpPr/>
          <p:nvPr>
            <p:custDataLst>
              <p:tags r:id="rId10"/>
            </p:custDataLst>
          </p:nvPr>
        </p:nvSpPr>
        <p:spPr>
          <a:xfrm>
            <a:off x="4472793" y="5039287"/>
            <a:ext cx="7234298" cy="5386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6.3.5</a:t>
            </a:r>
            <a:r>
              <a:rPr lang="tr-TR" sz="2400" dirty="0" smtClean="0"/>
              <a:t>. </a:t>
            </a:r>
            <a:r>
              <a:rPr lang="fr-FR" sz="2400" dirty="0"/>
              <a:t>Bir Sure Tanıyorum: </a:t>
            </a:r>
            <a:r>
              <a:rPr lang="tr-TR" sz="2400" dirty="0" smtClean="0"/>
              <a:t>Tebbet</a:t>
            </a:r>
            <a:r>
              <a:rPr lang="fr-FR" sz="2400" dirty="0" smtClean="0"/>
              <a:t> </a:t>
            </a:r>
            <a:r>
              <a:rPr lang="fr-FR" sz="2400" dirty="0"/>
              <a:t>Suresi ve Anlamı</a:t>
            </a:r>
            <a:endParaRPr lang="tr-TR" sz="2400" dirty="0"/>
          </a:p>
        </p:txBody>
      </p:sp>
      <p:pic>
        <p:nvPicPr>
          <p:cNvPr id="16" name="Picture 2" descr="Ä°lgili resi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125064"/>
            <a:ext cx="1896944" cy="20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2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Aşağı Ok"/>
          <p:cNvSpPr/>
          <p:nvPr/>
        </p:nvSpPr>
        <p:spPr>
          <a:xfrm>
            <a:off x="9151218" y="1051074"/>
            <a:ext cx="484632" cy="10891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1886" y="93303"/>
            <a:ext cx="10433791" cy="84854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200" dirty="0" smtClean="0"/>
              <a:t>ALKOLLÜ İÇKİLERİN VE UYUŞTURUCUNUN ZARARLARI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7162800" y="3018972"/>
            <a:ext cx="4773564" cy="31641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3200" dirty="0"/>
          </a:p>
          <a:p>
            <a:pPr algn="ctr"/>
            <a:r>
              <a:rPr lang="tr-TR" sz="3200" dirty="0" smtClean="0"/>
              <a:t>Hırsızlık</a:t>
            </a:r>
            <a:r>
              <a:rPr lang="tr-TR" sz="3200" dirty="0"/>
              <a:t>, cinayet, trafik kazaları, kırgınlık, dargınlık ve aile </a:t>
            </a:r>
            <a:r>
              <a:rPr lang="tr-TR" sz="3200" dirty="0" smtClean="0"/>
              <a:t>içi geçimsizliklere </a:t>
            </a:r>
            <a:r>
              <a:rPr lang="tr-TR" sz="3200" dirty="0"/>
              <a:t>ve boşanmalara neden olur.</a:t>
            </a:r>
          </a:p>
          <a:p>
            <a:pPr marL="342900" indent="-342900">
              <a:buAutoNum type="arabicPeriod"/>
            </a:pPr>
            <a:endParaRPr lang="tr-TR" sz="3200" dirty="0" smtClean="0"/>
          </a:p>
          <a:p>
            <a:pPr algn="ctr"/>
            <a:endParaRPr lang="tr-TR" dirty="0"/>
          </a:p>
        </p:txBody>
      </p:sp>
      <p:sp>
        <p:nvSpPr>
          <p:cNvPr id="4" name="3 Dikey Kaydırma"/>
          <p:cNvSpPr/>
          <p:nvPr/>
        </p:nvSpPr>
        <p:spPr>
          <a:xfrm>
            <a:off x="7689273" y="2249421"/>
            <a:ext cx="4019911" cy="1228069"/>
          </a:xfrm>
          <a:prstGeom prst="verticalScroll">
            <a:avLst>
              <a:gd name="adj" fmla="val 230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Toplumsal zararları</a:t>
            </a:r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69" y="2140199"/>
            <a:ext cx="6548232" cy="40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Aşağı Ok"/>
          <p:cNvSpPr/>
          <p:nvPr/>
        </p:nvSpPr>
        <p:spPr>
          <a:xfrm>
            <a:off x="2611565" y="1001486"/>
            <a:ext cx="484632" cy="10891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0009" y="130629"/>
            <a:ext cx="9680562" cy="72071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Alkollü içkilerin ve uyuşturucunun </a:t>
            </a:r>
            <a:r>
              <a:rPr lang="tr-TR" sz="4800" dirty="0" smtClean="0"/>
              <a:t>zararları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93915" y="2975430"/>
            <a:ext cx="6004565" cy="37011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tr-TR" sz="3200" dirty="0" smtClean="0"/>
          </a:p>
          <a:p>
            <a:pPr marL="342900" indent="-342900">
              <a:buAutoNum type="arabicPeriod"/>
            </a:pPr>
            <a:r>
              <a:rPr lang="tr-TR" sz="3200" dirty="0" smtClean="0"/>
              <a:t>Mide</a:t>
            </a:r>
            <a:r>
              <a:rPr lang="tr-TR" sz="3200" dirty="0"/>
              <a:t>, karaciğer ve böbrek gibi iç organlara zara verir.</a:t>
            </a:r>
          </a:p>
          <a:p>
            <a:pPr marL="342900" indent="-342900">
              <a:buAutoNum type="arabicPeriod"/>
            </a:pPr>
            <a:r>
              <a:rPr lang="tr-TR" sz="3200" dirty="0"/>
              <a:t>Kansere yol açabilir.</a:t>
            </a:r>
          </a:p>
          <a:p>
            <a:pPr marL="342900" indent="-342900">
              <a:buAutoNum type="arabicPeriod"/>
            </a:pPr>
            <a:r>
              <a:rPr lang="tr-TR" sz="3200" dirty="0"/>
              <a:t>Beyin sağlığını olumsuz yönde etkiler. </a:t>
            </a:r>
            <a:endParaRPr lang="tr-TR" sz="3200" dirty="0" smtClean="0"/>
          </a:p>
          <a:p>
            <a:pPr marL="342900" indent="-342900">
              <a:buAutoNum type="arabicPeriod"/>
            </a:pPr>
            <a:r>
              <a:rPr lang="tr-TR" sz="3200" dirty="0" smtClean="0"/>
              <a:t>Ölümcül </a:t>
            </a:r>
            <a:r>
              <a:rPr lang="tr-TR" sz="3200" dirty="0"/>
              <a:t>hastalıklara neden olur.</a:t>
            </a:r>
          </a:p>
          <a:p>
            <a:pPr algn="ctr"/>
            <a:endParaRPr lang="tr-TR" dirty="0"/>
          </a:p>
        </p:txBody>
      </p:sp>
      <p:sp>
        <p:nvSpPr>
          <p:cNvPr id="4" name="3 Dikey Kaydırma"/>
          <p:cNvSpPr/>
          <p:nvPr/>
        </p:nvSpPr>
        <p:spPr>
          <a:xfrm>
            <a:off x="955965" y="2191363"/>
            <a:ext cx="4225636" cy="1244563"/>
          </a:xfrm>
          <a:prstGeom prst="verticalScroll">
            <a:avLst>
              <a:gd name="adj" fmla="val 230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Sağlık yönünden </a:t>
            </a:r>
            <a:endParaRPr lang="tr-TR" sz="3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915" y="1217298"/>
            <a:ext cx="5636976" cy="55667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97" y="1217298"/>
            <a:ext cx="5913411" cy="55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ağ Ok"/>
          <p:cNvSpPr/>
          <p:nvPr/>
        </p:nvSpPr>
        <p:spPr>
          <a:xfrm>
            <a:off x="5093663" y="3675053"/>
            <a:ext cx="1728787" cy="84652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589871" y="1592576"/>
            <a:ext cx="3614056" cy="7197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/>
              <a:t>Alkolden Önce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7740933" y="1548840"/>
            <a:ext cx="3650059" cy="5861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dirty="0"/>
              <a:t>Alkolden Sonra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695667" y="5834853"/>
            <a:ext cx="3508260" cy="6928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800" dirty="0"/>
              <a:t>K</a:t>
            </a:r>
            <a:r>
              <a:rPr lang="tr-TR" sz="4800" dirty="0" smtClean="0"/>
              <a:t>araciğere</a:t>
            </a:r>
            <a:endParaRPr lang="tr-TR" sz="2400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7882304" y="5850691"/>
            <a:ext cx="3367315" cy="6928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dirty="0"/>
              <a:t>Karaciğere</a:t>
            </a:r>
            <a:endParaRPr lang="tr-TR" sz="20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2" y="2463371"/>
            <a:ext cx="4738760" cy="326988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61" y="2312305"/>
            <a:ext cx="4676060" cy="3420951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ikdörtgen 8"/>
          <p:cNvSpPr/>
          <p:nvPr/>
        </p:nvSpPr>
        <p:spPr>
          <a:xfrm>
            <a:off x="1654629" y="348343"/>
            <a:ext cx="7736114" cy="6821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Yorum sizin</a:t>
            </a:r>
            <a:endParaRPr lang="tr-TR" sz="4000" dirty="0"/>
          </a:p>
        </p:txBody>
      </p:sp>
      <p:sp>
        <p:nvSpPr>
          <p:cNvPr id="10" name="Dikdörtgen 9">
            <a:hlinkClick r:id="" action="ppaction://hlinkshowjump?jump=nextslide"/>
          </p:cNvPr>
          <p:cNvSpPr/>
          <p:nvPr/>
        </p:nvSpPr>
        <p:spPr>
          <a:xfrm>
            <a:off x="4326326" y="5884322"/>
            <a:ext cx="3265588" cy="830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Video izliyoruz</a:t>
            </a:r>
            <a:endParaRPr lang="tr-TR" sz="4000" dirty="0"/>
          </a:p>
        </p:txBody>
      </p:sp>
      <p:pic>
        <p:nvPicPr>
          <p:cNvPr id="11" name="Picture 2" descr="Video ikonu,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92" y="4323674"/>
            <a:ext cx="2045314" cy="19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Yuvarlatılmış Dikdörtgen"/>
          <p:cNvSpPr/>
          <p:nvPr/>
        </p:nvSpPr>
        <p:spPr>
          <a:xfrm>
            <a:off x="122590" y="2809982"/>
            <a:ext cx="120930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AKLI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5172913" y="2776103"/>
            <a:ext cx="171698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CANI/HAYATI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7411746" y="2801340"/>
            <a:ext cx="2001203" cy="6266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MALI/SERVETİ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3345445" y="2776855"/>
            <a:ext cx="1458861" cy="6807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NESLİ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1700505" y="2784428"/>
            <a:ext cx="117918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DİNİ</a:t>
            </a:r>
          </a:p>
        </p:txBody>
      </p:sp>
      <p:cxnSp>
        <p:nvCxnSpPr>
          <p:cNvPr id="22" name="21 Düz Ok Bağlayıcısı"/>
          <p:cNvCxnSpPr/>
          <p:nvPr/>
        </p:nvCxnSpPr>
        <p:spPr>
          <a:xfrm>
            <a:off x="5602354" y="811765"/>
            <a:ext cx="378468" cy="17613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27 Düz Ok Bağlayıcısı"/>
          <p:cNvCxnSpPr/>
          <p:nvPr/>
        </p:nvCxnSpPr>
        <p:spPr>
          <a:xfrm flipH="1">
            <a:off x="2879693" y="839195"/>
            <a:ext cx="2677709" cy="18305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33 Sağ Ayraç"/>
          <p:cNvSpPr/>
          <p:nvPr/>
        </p:nvSpPr>
        <p:spPr>
          <a:xfrm rot="5400000">
            <a:off x="4189745" y="78008"/>
            <a:ext cx="1280770" cy="8292379"/>
          </a:xfrm>
          <a:prstGeom prst="rightBrace">
            <a:avLst>
              <a:gd name="adj1" fmla="val 8333"/>
              <a:gd name="adj2" fmla="val 5682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Yuvarlatılmış Dikdörtgen"/>
          <p:cNvSpPr/>
          <p:nvPr/>
        </p:nvSpPr>
        <p:spPr>
          <a:xfrm>
            <a:off x="9543433" y="3859621"/>
            <a:ext cx="253245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/>
              <a:t>ALKOL</a:t>
            </a:r>
          </a:p>
        </p:txBody>
      </p:sp>
      <p:sp>
        <p:nvSpPr>
          <p:cNvPr id="49" name="48 Yuvarlatılmış Dikdörtgen"/>
          <p:cNvSpPr/>
          <p:nvPr/>
        </p:nvSpPr>
        <p:spPr>
          <a:xfrm>
            <a:off x="9534060" y="4972227"/>
            <a:ext cx="2541825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/>
              <a:t>UYUŞTURUCU</a:t>
            </a:r>
          </a:p>
        </p:txBody>
      </p:sp>
      <p:sp>
        <p:nvSpPr>
          <p:cNvPr id="50" name="49 Yuvarlatılmış Dikdörtgen"/>
          <p:cNvSpPr/>
          <p:nvPr/>
        </p:nvSpPr>
        <p:spPr>
          <a:xfrm>
            <a:off x="9469700" y="5962521"/>
            <a:ext cx="2606185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/>
              <a:t>KUMAR</a:t>
            </a:r>
          </a:p>
        </p:txBody>
      </p:sp>
      <p:cxnSp>
        <p:nvCxnSpPr>
          <p:cNvPr id="59" name="58 Düz Ok Bağlayıcısı"/>
          <p:cNvCxnSpPr/>
          <p:nvPr/>
        </p:nvCxnSpPr>
        <p:spPr>
          <a:xfrm flipH="1">
            <a:off x="1331898" y="815855"/>
            <a:ext cx="4297521" cy="1923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59 Düz Ok Bağlayıcısı"/>
          <p:cNvCxnSpPr/>
          <p:nvPr/>
        </p:nvCxnSpPr>
        <p:spPr>
          <a:xfrm>
            <a:off x="5599639" y="834207"/>
            <a:ext cx="2241653" cy="17765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60 Düz Ok Bağlayıcısı"/>
          <p:cNvCxnSpPr/>
          <p:nvPr/>
        </p:nvCxnSpPr>
        <p:spPr>
          <a:xfrm flipH="1">
            <a:off x="4583579" y="796410"/>
            <a:ext cx="1016061" cy="1810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85 Düz Ok Bağlayıcısı"/>
          <p:cNvCxnSpPr>
            <a:stCxn id="70" idx="3"/>
          </p:cNvCxnSpPr>
          <p:nvPr/>
        </p:nvCxnSpPr>
        <p:spPr>
          <a:xfrm flipV="1">
            <a:off x="8401535" y="4488873"/>
            <a:ext cx="1011414" cy="8420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88 Düz Ok Bağlayıcısı"/>
          <p:cNvCxnSpPr/>
          <p:nvPr/>
        </p:nvCxnSpPr>
        <p:spPr>
          <a:xfrm>
            <a:off x="8401535" y="5330892"/>
            <a:ext cx="95195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91 Düz Ok Bağlayıcısı"/>
          <p:cNvCxnSpPr>
            <a:stCxn id="70" idx="3"/>
          </p:cNvCxnSpPr>
          <p:nvPr/>
        </p:nvCxnSpPr>
        <p:spPr>
          <a:xfrm>
            <a:off x="8401535" y="5330892"/>
            <a:ext cx="951958" cy="89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69 Dikey Kaydırma"/>
          <p:cNvSpPr/>
          <p:nvPr/>
        </p:nvSpPr>
        <p:spPr>
          <a:xfrm>
            <a:off x="7402374" y="4610812"/>
            <a:ext cx="1141898" cy="1440160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İÇİN</a:t>
            </a:r>
          </a:p>
        </p:txBody>
      </p:sp>
      <p:sp>
        <p:nvSpPr>
          <p:cNvPr id="98" name="97 Yuvarlatılmış Dikdörtgen"/>
          <p:cNvSpPr/>
          <p:nvPr/>
        </p:nvSpPr>
        <p:spPr>
          <a:xfrm>
            <a:off x="8700120" y="1359245"/>
            <a:ext cx="3375766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HARAM KILMIŞTIR</a:t>
            </a:r>
          </a:p>
        </p:txBody>
      </p:sp>
      <p:sp>
        <p:nvSpPr>
          <p:cNvPr id="99" name="98 Sağ Ok"/>
          <p:cNvSpPr/>
          <p:nvPr/>
        </p:nvSpPr>
        <p:spPr>
          <a:xfrm>
            <a:off x="6691666" y="5216354"/>
            <a:ext cx="720080" cy="27832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5" name="104 Çarpma"/>
          <p:cNvSpPr/>
          <p:nvPr/>
        </p:nvSpPr>
        <p:spPr>
          <a:xfrm>
            <a:off x="10988611" y="3632745"/>
            <a:ext cx="1331640" cy="1368152"/>
          </a:xfrm>
          <a:prstGeom prst="mathMultiply">
            <a:avLst>
              <a:gd name="adj1" fmla="val 89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5" name="34 Yuvarlatılmış Dikdörtgen"/>
          <p:cNvSpPr/>
          <p:nvPr/>
        </p:nvSpPr>
        <p:spPr>
          <a:xfrm>
            <a:off x="1443111" y="5020422"/>
            <a:ext cx="5033835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KORUMAYI HADEFLEDİĞİ </a:t>
            </a:r>
          </a:p>
        </p:txBody>
      </p:sp>
      <p:sp>
        <p:nvSpPr>
          <p:cNvPr id="71" name="104 Çarpma"/>
          <p:cNvSpPr/>
          <p:nvPr/>
        </p:nvSpPr>
        <p:spPr>
          <a:xfrm>
            <a:off x="11112936" y="4671440"/>
            <a:ext cx="1331640" cy="1368152"/>
          </a:xfrm>
          <a:prstGeom prst="mathMultiply">
            <a:avLst>
              <a:gd name="adj1" fmla="val 89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73" name="104 Çarpma"/>
          <p:cNvSpPr/>
          <p:nvPr/>
        </p:nvSpPr>
        <p:spPr>
          <a:xfrm>
            <a:off x="10988611" y="5656303"/>
            <a:ext cx="1331640" cy="1368152"/>
          </a:xfrm>
          <a:prstGeom prst="mathMultiply">
            <a:avLst>
              <a:gd name="adj1" fmla="val 89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57" name="Sağ Ok 56"/>
          <p:cNvSpPr/>
          <p:nvPr/>
        </p:nvSpPr>
        <p:spPr>
          <a:xfrm rot="16200000">
            <a:off x="10198235" y="2749919"/>
            <a:ext cx="1612965" cy="37039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3118058" y="104648"/>
            <a:ext cx="4843774" cy="7555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İSLAM DİNİ</a:t>
            </a:r>
            <a:r>
              <a:rPr lang="tr-TR" sz="2400" dirty="0"/>
              <a:t> </a:t>
            </a:r>
          </a:p>
        </p:txBody>
      </p:sp>
      <p:sp>
        <p:nvSpPr>
          <p:cNvPr id="58" name="Yukarı Bükülü Ok 57"/>
          <p:cNvSpPr/>
          <p:nvPr/>
        </p:nvSpPr>
        <p:spPr>
          <a:xfrm rot="10800000" flipH="1">
            <a:off x="8343014" y="403053"/>
            <a:ext cx="2846903" cy="731520"/>
          </a:xfrm>
          <a:prstGeom prst="ben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2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48" grpId="0" animBg="1"/>
      <p:bldP spid="49" grpId="0" animBg="1"/>
      <p:bldP spid="50" grpId="0" animBg="1"/>
      <p:bldP spid="70" grpId="0" animBg="1"/>
      <p:bldP spid="98" grpId="0" animBg="1"/>
      <p:bldP spid="99" grpId="0" animBg="1"/>
      <p:bldP spid="105" grpId="0" animBg="1"/>
      <p:bldP spid="35" grpId="0" animBg="1"/>
      <p:bldP spid="71" grpId="0" animBg="1"/>
      <p:bldP spid="73" grpId="0" animBg="1"/>
      <p:bldP spid="57" grpId="0" animBg="1"/>
      <p:bldP spid="4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37428" y="39542"/>
            <a:ext cx="5341257" cy="7329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Doğru mu yanlış mı?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/>
          </p:nvPr>
        </p:nvGraphicFramePr>
        <p:xfrm>
          <a:off x="8766630" y="1128472"/>
          <a:ext cx="32947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72">
                  <a:extLst>
                    <a:ext uri="{9D8B030D-6E8A-4147-A177-3AD203B41FA5}">
                      <a16:colId xmlns:a16="http://schemas.microsoft.com/office/drawing/2014/main" val="1212121101"/>
                    </a:ext>
                  </a:extLst>
                </a:gridCol>
                <a:gridCol w="1647372">
                  <a:extLst>
                    <a:ext uri="{9D8B030D-6E8A-4147-A177-3AD203B41FA5}">
                      <a16:colId xmlns:a16="http://schemas.microsoft.com/office/drawing/2014/main" val="3943036570"/>
                    </a:ext>
                  </a:extLst>
                </a:gridCol>
              </a:tblGrid>
              <a:tr h="524340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D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Y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30835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261253" y="1021025"/>
            <a:ext cx="8040918" cy="785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1.</a:t>
            </a:r>
            <a:r>
              <a:rPr lang="tr-TR" dirty="0"/>
              <a:t> </a:t>
            </a:r>
            <a:r>
              <a:rPr lang="tr-TR" sz="2400" dirty="0"/>
              <a:t>Alkol içildiğinde insanın aklını ve iradesini kullanmasını </a:t>
            </a:r>
            <a:r>
              <a:rPr lang="tr-TR" sz="2400" dirty="0" smtClean="0"/>
              <a:t>engeller. </a:t>
            </a:r>
            <a:endParaRPr lang="tr-TR" sz="2400" dirty="0"/>
          </a:p>
        </p:txBody>
      </p:sp>
      <p:sp>
        <p:nvSpPr>
          <p:cNvPr id="8" name="Dikdörtgen 7"/>
          <p:cNvSpPr/>
          <p:nvPr/>
        </p:nvSpPr>
        <p:spPr>
          <a:xfrm>
            <a:off x="261253" y="2039252"/>
            <a:ext cx="8040918" cy="85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2. Çoğu haram olan şeyin azıda haramdır.</a:t>
            </a:r>
            <a:endParaRPr lang="tr-TR" sz="2800" dirty="0"/>
          </a:p>
        </p:txBody>
      </p:sp>
      <p:sp>
        <p:nvSpPr>
          <p:cNvPr id="9" name="Dikdörtgen 8"/>
          <p:cNvSpPr/>
          <p:nvPr/>
        </p:nvSpPr>
        <p:spPr>
          <a:xfrm>
            <a:off x="234037" y="3082588"/>
            <a:ext cx="8040919" cy="7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3. İslam’a göre her sarhoş edici içecekler haramdır.</a:t>
            </a:r>
            <a:endParaRPr lang="tr-TR" sz="2400" dirty="0"/>
          </a:p>
        </p:txBody>
      </p:sp>
      <p:sp>
        <p:nvSpPr>
          <p:cNvPr id="10" name="Dikdörtgen 9"/>
          <p:cNvSpPr/>
          <p:nvPr/>
        </p:nvSpPr>
        <p:spPr>
          <a:xfrm>
            <a:off x="261252" y="4071253"/>
            <a:ext cx="8040919" cy="7492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4. </a:t>
            </a:r>
            <a:r>
              <a:rPr lang="tr-TR" sz="2400" dirty="0" smtClean="0"/>
              <a:t>Alkollü içeceklerin bazı faydaları olduğu için kullanılabilir.</a:t>
            </a:r>
            <a:endParaRPr lang="tr-TR" sz="2000" dirty="0"/>
          </a:p>
        </p:txBody>
      </p:sp>
      <p:sp>
        <p:nvSpPr>
          <p:cNvPr id="11" name="Dikdörtgen 10"/>
          <p:cNvSpPr/>
          <p:nvPr/>
        </p:nvSpPr>
        <p:spPr>
          <a:xfrm>
            <a:off x="234036" y="5031952"/>
            <a:ext cx="8040920" cy="78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5.</a:t>
            </a:r>
            <a:r>
              <a:rPr lang="tr-TR" sz="2800" dirty="0"/>
              <a:t> Alkollü </a:t>
            </a:r>
            <a:r>
              <a:rPr lang="tr-TR" sz="2800" dirty="0" smtClean="0"/>
              <a:t>içeceklerin beyin sağlığına zararları yoktur. </a:t>
            </a:r>
            <a:endParaRPr lang="tr-TR" sz="2800" dirty="0"/>
          </a:p>
        </p:txBody>
      </p:sp>
      <p:sp>
        <p:nvSpPr>
          <p:cNvPr id="12" name="Dikdörtgen 11"/>
          <p:cNvSpPr/>
          <p:nvPr/>
        </p:nvSpPr>
        <p:spPr>
          <a:xfrm>
            <a:off x="261251" y="5965871"/>
            <a:ext cx="8040920" cy="8195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 smtClean="0"/>
              <a:t>6.</a:t>
            </a:r>
            <a:r>
              <a:rPr lang="tr-TR" sz="3200" dirty="0" smtClean="0"/>
              <a:t> </a:t>
            </a:r>
            <a:r>
              <a:rPr lang="tr-TR" sz="2800" dirty="0" smtClean="0"/>
              <a:t>Kur’an’a göre </a:t>
            </a:r>
            <a:r>
              <a:rPr lang="tr-TR" sz="2800" dirty="0"/>
              <a:t>içki, kumar, putlar ve fal okları </a:t>
            </a:r>
            <a:r>
              <a:rPr lang="tr-TR" sz="2800" dirty="0" smtClean="0"/>
              <a:t>şeytan </a:t>
            </a:r>
            <a:r>
              <a:rPr lang="tr-TR" sz="2800" dirty="0"/>
              <a:t>işi olan pisliklerdir. </a:t>
            </a:r>
          </a:p>
        </p:txBody>
      </p:sp>
      <p:graphicFrame>
        <p:nvGraphicFramePr>
          <p:cNvPr id="14" name="İçerik Yer Tutucusu 4"/>
          <p:cNvGraphicFramePr>
            <a:graphicFrameLocks/>
          </p:cNvGraphicFramePr>
          <p:nvPr>
            <p:extLst/>
          </p:nvPr>
        </p:nvGraphicFramePr>
        <p:xfrm>
          <a:off x="8766630" y="2169888"/>
          <a:ext cx="3294744" cy="59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72">
                  <a:extLst>
                    <a:ext uri="{9D8B030D-6E8A-4147-A177-3AD203B41FA5}">
                      <a16:colId xmlns:a16="http://schemas.microsoft.com/office/drawing/2014/main" val="1212121101"/>
                    </a:ext>
                  </a:extLst>
                </a:gridCol>
                <a:gridCol w="1647372">
                  <a:extLst>
                    <a:ext uri="{9D8B030D-6E8A-4147-A177-3AD203B41FA5}">
                      <a16:colId xmlns:a16="http://schemas.microsoft.com/office/drawing/2014/main" val="3943036570"/>
                    </a:ext>
                  </a:extLst>
                </a:gridCol>
              </a:tblGrid>
              <a:tr h="595084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D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Y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30835"/>
                  </a:ext>
                </a:extLst>
              </a:tr>
            </a:tbl>
          </a:graphicData>
        </a:graphic>
      </p:graphicFrame>
      <p:graphicFrame>
        <p:nvGraphicFramePr>
          <p:cNvPr id="15" name="İçerik Yer Tutucusu 4"/>
          <p:cNvGraphicFramePr>
            <a:graphicFrameLocks/>
          </p:cNvGraphicFramePr>
          <p:nvPr>
            <p:extLst/>
          </p:nvPr>
        </p:nvGraphicFramePr>
        <p:xfrm>
          <a:off x="8839200" y="3120568"/>
          <a:ext cx="3222174" cy="725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87">
                  <a:extLst>
                    <a:ext uri="{9D8B030D-6E8A-4147-A177-3AD203B41FA5}">
                      <a16:colId xmlns:a16="http://schemas.microsoft.com/office/drawing/2014/main" val="1212121101"/>
                    </a:ext>
                  </a:extLst>
                </a:gridCol>
                <a:gridCol w="1611087">
                  <a:extLst>
                    <a:ext uri="{9D8B030D-6E8A-4147-A177-3AD203B41FA5}">
                      <a16:colId xmlns:a16="http://schemas.microsoft.com/office/drawing/2014/main" val="3943036570"/>
                    </a:ext>
                  </a:extLst>
                </a:gridCol>
              </a:tblGrid>
              <a:tr h="725647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D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Y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30835"/>
                  </a:ext>
                </a:extLst>
              </a:tr>
            </a:tbl>
          </a:graphicData>
        </a:graphic>
      </p:graphicFrame>
      <p:graphicFrame>
        <p:nvGraphicFramePr>
          <p:cNvPr id="16" name="İçerik Yer Tutucusu 4"/>
          <p:cNvGraphicFramePr>
            <a:graphicFrameLocks/>
          </p:cNvGraphicFramePr>
          <p:nvPr>
            <p:extLst/>
          </p:nvPr>
        </p:nvGraphicFramePr>
        <p:xfrm>
          <a:off x="8766630" y="4079965"/>
          <a:ext cx="3294744" cy="70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72">
                  <a:extLst>
                    <a:ext uri="{9D8B030D-6E8A-4147-A177-3AD203B41FA5}">
                      <a16:colId xmlns:a16="http://schemas.microsoft.com/office/drawing/2014/main" val="1212121101"/>
                    </a:ext>
                  </a:extLst>
                </a:gridCol>
                <a:gridCol w="1647372">
                  <a:extLst>
                    <a:ext uri="{9D8B030D-6E8A-4147-A177-3AD203B41FA5}">
                      <a16:colId xmlns:a16="http://schemas.microsoft.com/office/drawing/2014/main" val="3943036570"/>
                    </a:ext>
                  </a:extLst>
                </a:gridCol>
              </a:tblGrid>
              <a:tr h="707945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D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Y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30835"/>
                  </a:ext>
                </a:extLst>
              </a:tr>
            </a:tbl>
          </a:graphicData>
        </a:graphic>
      </p:graphicFrame>
      <p:graphicFrame>
        <p:nvGraphicFramePr>
          <p:cNvPr id="17" name="İçerik Yer Tutucusu 4"/>
          <p:cNvGraphicFramePr>
            <a:graphicFrameLocks/>
          </p:cNvGraphicFramePr>
          <p:nvPr>
            <p:extLst/>
          </p:nvPr>
        </p:nvGraphicFramePr>
        <p:xfrm>
          <a:off x="8839200" y="5094508"/>
          <a:ext cx="3294744" cy="70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72">
                  <a:extLst>
                    <a:ext uri="{9D8B030D-6E8A-4147-A177-3AD203B41FA5}">
                      <a16:colId xmlns:a16="http://schemas.microsoft.com/office/drawing/2014/main" val="1212121101"/>
                    </a:ext>
                  </a:extLst>
                </a:gridCol>
                <a:gridCol w="1647372">
                  <a:extLst>
                    <a:ext uri="{9D8B030D-6E8A-4147-A177-3AD203B41FA5}">
                      <a16:colId xmlns:a16="http://schemas.microsoft.com/office/drawing/2014/main" val="3943036570"/>
                    </a:ext>
                  </a:extLst>
                </a:gridCol>
              </a:tblGrid>
              <a:tr h="709406">
                <a:tc>
                  <a:txBody>
                    <a:bodyPr/>
                    <a:lstStyle/>
                    <a:p>
                      <a:pPr algn="ctr"/>
                      <a:r>
                        <a:rPr lang="tr-TR" sz="3600" dirty="0" smtClean="0"/>
                        <a:t>D</a:t>
                      </a:r>
                      <a:endParaRPr lang="tr-T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Y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30835"/>
                  </a:ext>
                </a:extLst>
              </a:tr>
            </a:tbl>
          </a:graphicData>
        </a:graphic>
      </p:graphicFrame>
      <p:graphicFrame>
        <p:nvGraphicFramePr>
          <p:cNvPr id="18" name="İçerik Yer Tutucusu 4"/>
          <p:cNvGraphicFramePr>
            <a:graphicFrameLocks/>
          </p:cNvGraphicFramePr>
          <p:nvPr>
            <p:extLst/>
          </p:nvPr>
        </p:nvGraphicFramePr>
        <p:xfrm>
          <a:off x="8802915" y="6064797"/>
          <a:ext cx="3294744" cy="73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72">
                  <a:extLst>
                    <a:ext uri="{9D8B030D-6E8A-4147-A177-3AD203B41FA5}">
                      <a16:colId xmlns:a16="http://schemas.microsoft.com/office/drawing/2014/main" val="1212121101"/>
                    </a:ext>
                  </a:extLst>
                </a:gridCol>
                <a:gridCol w="1647372">
                  <a:extLst>
                    <a:ext uri="{9D8B030D-6E8A-4147-A177-3AD203B41FA5}">
                      <a16:colId xmlns:a16="http://schemas.microsoft.com/office/drawing/2014/main" val="3943036570"/>
                    </a:ext>
                  </a:extLst>
                </a:gridCol>
              </a:tblGrid>
              <a:tr h="732978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D</a:t>
                      </a:r>
                      <a:endParaRPr lang="tr-T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Y</a:t>
                      </a:r>
                      <a:endParaRPr lang="tr-T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030835"/>
                  </a:ext>
                </a:extLst>
              </a:tr>
            </a:tbl>
          </a:graphicData>
        </a:graphic>
      </p:graphicFrame>
      <p:sp>
        <p:nvSpPr>
          <p:cNvPr id="23" name="Halka 22"/>
          <p:cNvSpPr/>
          <p:nvPr/>
        </p:nvSpPr>
        <p:spPr>
          <a:xfrm>
            <a:off x="9078685" y="947955"/>
            <a:ext cx="972457" cy="914405"/>
          </a:xfrm>
          <a:prstGeom prst="donut">
            <a:avLst>
              <a:gd name="adj" fmla="val 165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4" name="Halka 23"/>
          <p:cNvSpPr/>
          <p:nvPr/>
        </p:nvSpPr>
        <p:spPr>
          <a:xfrm>
            <a:off x="9187541" y="5965871"/>
            <a:ext cx="863601" cy="761572"/>
          </a:xfrm>
          <a:prstGeom prst="donut">
            <a:avLst>
              <a:gd name="adj" fmla="val 167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5" name="Halka 24"/>
          <p:cNvSpPr/>
          <p:nvPr/>
        </p:nvSpPr>
        <p:spPr>
          <a:xfrm>
            <a:off x="9144001" y="2014190"/>
            <a:ext cx="907142" cy="784175"/>
          </a:xfrm>
          <a:prstGeom prst="donut">
            <a:avLst>
              <a:gd name="adj" fmla="val 174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6" name="Halka 25"/>
          <p:cNvSpPr/>
          <p:nvPr/>
        </p:nvSpPr>
        <p:spPr>
          <a:xfrm>
            <a:off x="9165769" y="2955199"/>
            <a:ext cx="947058" cy="892629"/>
          </a:xfrm>
          <a:prstGeom prst="donut">
            <a:avLst>
              <a:gd name="adj" fmla="val 1587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7" name="Halka 26"/>
          <p:cNvSpPr/>
          <p:nvPr/>
        </p:nvSpPr>
        <p:spPr>
          <a:xfrm>
            <a:off x="10820398" y="3908300"/>
            <a:ext cx="863601" cy="850983"/>
          </a:xfrm>
          <a:prstGeom prst="donut">
            <a:avLst>
              <a:gd name="adj" fmla="val 203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Halka 27"/>
          <p:cNvSpPr/>
          <p:nvPr/>
        </p:nvSpPr>
        <p:spPr>
          <a:xfrm>
            <a:off x="10874826" y="4899576"/>
            <a:ext cx="809173" cy="849392"/>
          </a:xfrm>
          <a:prstGeom prst="donut">
            <a:avLst>
              <a:gd name="adj" fmla="val 1931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66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ağa Bükülü Ok 7"/>
          <p:cNvSpPr/>
          <p:nvPr/>
        </p:nvSpPr>
        <p:spPr>
          <a:xfrm rot="360357" flipH="1">
            <a:off x="9995628" y="2964753"/>
            <a:ext cx="1895599" cy="3585752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Sağa Bükülü Ok 6"/>
          <p:cNvSpPr/>
          <p:nvPr/>
        </p:nvSpPr>
        <p:spPr>
          <a:xfrm rot="360357">
            <a:off x="2002889" y="2923593"/>
            <a:ext cx="1579693" cy="2190753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8256" y="5571618"/>
            <a:ext cx="8714509" cy="9926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dirty="0" smtClean="0"/>
              <a:t>Ayete göre içkinin zararların nelerdir?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25091" y="204644"/>
            <a:ext cx="8700655" cy="37389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3200" dirty="0"/>
              <a:t>“Ey iman edenler! Şarap, kumar, dikili taşlar (putlar), fal ve şans okları birer şeytan işi pisliktir; bunlardan uzak durun ki kurtuluşa eresiniz. Şeytan içki ve kumar yoluyla ancak aranıza düşmanlık ve kin sokmak; sizi, Allah’ı anmaktan ve namaz kılmaktan alıkoymak ister. Artık bunlardan vazgeçtiniz değil mi?”              </a:t>
            </a:r>
          </a:p>
          <a:p>
            <a:pPr marL="0" indent="0" algn="r">
              <a:buNone/>
            </a:pPr>
            <a:r>
              <a:rPr lang="tr-TR" sz="3200" b="1" dirty="0"/>
              <a:t>                                   </a:t>
            </a:r>
            <a:r>
              <a:rPr lang="fr-FR" sz="3200" dirty="0" err="1" smtClean="0"/>
              <a:t>Mâide</a:t>
            </a:r>
            <a:r>
              <a:rPr lang="fr-FR" sz="3200" dirty="0" smtClean="0"/>
              <a:t> </a:t>
            </a:r>
            <a:r>
              <a:rPr lang="fr-FR" sz="3200" dirty="0" err="1"/>
              <a:t>suresi</a:t>
            </a:r>
            <a:r>
              <a:rPr lang="fr-FR" sz="3200" dirty="0"/>
              <a:t>, 90, 91. </a:t>
            </a:r>
            <a:r>
              <a:rPr lang="fr-FR" sz="3200" dirty="0" err="1"/>
              <a:t>ayetler</a:t>
            </a:r>
            <a:r>
              <a:rPr lang="fr-FR" sz="3200" dirty="0"/>
              <a:t>.</a:t>
            </a:r>
            <a:endParaRPr lang="tr-TR" sz="3200" dirty="0"/>
          </a:p>
          <a:p>
            <a:endParaRPr lang="tr-TR" sz="3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2" y="226361"/>
            <a:ext cx="2992582" cy="3730195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3740728" y="4198358"/>
            <a:ext cx="7370617" cy="9926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/>
              <a:t>Ayete göre neler haram kılınmıştır?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414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 animBg="1"/>
      <p:bldP spid="3" grpId="0" build="p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ağa Bükülü Ok 6"/>
          <p:cNvSpPr/>
          <p:nvPr/>
        </p:nvSpPr>
        <p:spPr>
          <a:xfrm>
            <a:off x="-1" y="435430"/>
            <a:ext cx="3236687" cy="5965370"/>
          </a:xfrm>
          <a:prstGeom prst="curvedRightArrow">
            <a:avLst>
              <a:gd name="adj1" fmla="val 17259"/>
              <a:gd name="adj2" fmla="val 43760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Sağa Bükülü Ok 5"/>
          <p:cNvSpPr/>
          <p:nvPr/>
        </p:nvSpPr>
        <p:spPr>
          <a:xfrm>
            <a:off x="413656" y="783772"/>
            <a:ext cx="2823030" cy="3643086"/>
          </a:xfrm>
          <a:prstGeom prst="curvedRightArrow">
            <a:avLst>
              <a:gd name="adj1" fmla="val 17259"/>
              <a:gd name="adj2" fmla="val 43760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14487" y="3254602"/>
            <a:ext cx="8479970" cy="9411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600" dirty="0" smtClean="0"/>
              <a:t>Bu hadiste üzerinde durulan mesaj nedir?</a:t>
            </a:r>
            <a:endParaRPr lang="tr-TR" sz="3600" dirty="0"/>
          </a:p>
        </p:txBody>
      </p:sp>
      <p:sp>
        <p:nvSpPr>
          <p:cNvPr id="4" name="99 Yatay Kaydırma"/>
          <p:cNvSpPr>
            <a:spLocks noGrp="1"/>
          </p:cNvSpPr>
          <p:nvPr>
            <p:ph idx="1"/>
          </p:nvPr>
        </p:nvSpPr>
        <p:spPr>
          <a:xfrm>
            <a:off x="899886" y="1"/>
            <a:ext cx="10994572" cy="293188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tr-TR" sz="3200" dirty="0" smtClean="0"/>
              <a:t>“</a:t>
            </a:r>
            <a:r>
              <a:rPr lang="tr-TR" sz="4000" dirty="0" smtClean="0"/>
              <a:t>Her sarhoş edici haramdır. Çoğu haram </a:t>
            </a:r>
            <a:r>
              <a:rPr lang="tr-TR" sz="4000" u="sng" dirty="0" smtClean="0"/>
              <a:t>olanın azı da </a:t>
            </a:r>
            <a:r>
              <a:rPr lang="tr-TR" sz="4000" dirty="0" smtClean="0"/>
              <a:t>HARAMDIR.”</a:t>
            </a:r>
          </a:p>
          <a:p>
            <a:pPr algn="ctr"/>
            <a:r>
              <a:rPr lang="tr-TR" sz="3200" dirty="0" smtClean="0"/>
              <a:t>Hadis-i Şerif,  HZ</a:t>
            </a:r>
            <a:r>
              <a:rPr lang="tr-TR" sz="3200" dirty="0"/>
              <a:t>. MUHAMMED (SAV) 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414487" y="5278210"/>
            <a:ext cx="8479970" cy="9411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dirty="0" smtClean="0"/>
              <a:t>Azının haram olmasının nedenleri neler olabilir?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6212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293207" y="4018521"/>
            <a:ext cx="345638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HARAMDIR.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7437223" y="1420818"/>
            <a:ext cx="3312368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HER SARHOŞ EDİCİ </a:t>
            </a:r>
          </a:p>
        </p:txBody>
      </p:sp>
      <p:sp>
        <p:nvSpPr>
          <p:cNvPr id="6" name="5 Yuvarlatılmış Dikdörtgen"/>
          <p:cNvSpPr/>
          <p:nvPr/>
        </p:nvSpPr>
        <p:spPr>
          <a:xfrm rot="5400000">
            <a:off x="9598732" y="2719671"/>
            <a:ext cx="35121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ÇOĞU DA AZI DA </a:t>
            </a:r>
          </a:p>
        </p:txBody>
      </p:sp>
      <p:sp>
        <p:nvSpPr>
          <p:cNvPr id="7" name="6 Dikdörtgen"/>
          <p:cNvSpPr/>
          <p:nvPr/>
        </p:nvSpPr>
        <p:spPr>
          <a:xfrm rot="5400000">
            <a:off x="4919170" y="2796393"/>
            <a:ext cx="345638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HARAMDIR.</a:t>
            </a:r>
          </a:p>
        </p:txBody>
      </p:sp>
      <p:pic>
        <p:nvPicPr>
          <p:cNvPr id="2050" name="Picture 2" descr="http://t1.gstatic.com/images?q=tbn:ANd9GcTf6bMwkeg4EEXnBHZpMNMaAnxClIv2AOd8jG_sCYQsRkRgbC-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2" y="72677"/>
            <a:ext cx="5879481" cy="29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t3.gstatic.com/images?q=tbn:ANd9GcSKj0YmLFi-FmJqCZcAWg80ToHvBSfX3SI2g6IOmyPDRBsiAfvXu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588" y="4457053"/>
            <a:ext cx="1921838" cy="2242144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 rot="18952568">
            <a:off x="347266" y="5207985"/>
            <a:ext cx="2356482" cy="6240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HA R AM</a:t>
            </a:r>
          </a:p>
        </p:txBody>
      </p:sp>
      <p:sp>
        <p:nvSpPr>
          <p:cNvPr id="12" name="11 Dikdörtgen"/>
          <p:cNvSpPr/>
          <p:nvPr/>
        </p:nvSpPr>
        <p:spPr>
          <a:xfrm rot="3107888">
            <a:off x="410990" y="5384259"/>
            <a:ext cx="2299034" cy="5256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HA</a:t>
            </a:r>
            <a:r>
              <a:rPr lang="tr-TR" sz="4800" dirty="0"/>
              <a:t>R</a:t>
            </a:r>
            <a:r>
              <a:rPr lang="tr-TR" sz="4400" dirty="0"/>
              <a:t>AM</a:t>
            </a:r>
          </a:p>
        </p:txBody>
      </p:sp>
      <p:sp>
        <p:nvSpPr>
          <p:cNvPr id="11" name="10 Yukarı Aşağı Ok"/>
          <p:cNvSpPr/>
          <p:nvPr/>
        </p:nvSpPr>
        <p:spPr>
          <a:xfrm>
            <a:off x="8896025" y="2305206"/>
            <a:ext cx="250747" cy="1656214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karı Aşağı Ok"/>
          <p:cNvSpPr/>
          <p:nvPr/>
        </p:nvSpPr>
        <p:spPr>
          <a:xfrm rot="16200000">
            <a:off x="8826976" y="1444548"/>
            <a:ext cx="304800" cy="3453646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99 Yatay Kaydırma"/>
          <p:cNvSpPr/>
          <p:nvPr/>
        </p:nvSpPr>
        <p:spPr>
          <a:xfrm>
            <a:off x="2690624" y="5210301"/>
            <a:ext cx="9383602" cy="148889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“Her sarhoş edici haramdır. Çoğu haram olanın azı da haramdır.”</a:t>
            </a:r>
          </a:p>
          <a:p>
            <a:pPr algn="ctr"/>
            <a:r>
              <a:rPr lang="tr-TR" sz="2400" dirty="0" smtClean="0"/>
              <a:t>Hadis,  HZ</a:t>
            </a:r>
            <a:r>
              <a:rPr lang="tr-TR" sz="2400" dirty="0"/>
              <a:t>. MUHAMMED (SAV) </a:t>
            </a:r>
          </a:p>
        </p:txBody>
      </p:sp>
      <p:sp>
        <p:nvSpPr>
          <p:cNvPr id="2" name="Aşağı Ok 1"/>
          <p:cNvSpPr/>
          <p:nvPr/>
        </p:nvSpPr>
        <p:spPr>
          <a:xfrm>
            <a:off x="1481409" y="2879361"/>
            <a:ext cx="405448" cy="137930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7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2" grpId="0" animBg="1"/>
      <p:bldP spid="11" grpId="0" animBg="1"/>
      <p:bldP spid="8" grpId="0" animBg="1"/>
      <p:bldP spid="1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7728" y="0"/>
            <a:ext cx="5327073" cy="7016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Boşlukları Dolduralım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256" y="817419"/>
            <a:ext cx="11845635" cy="4946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1. « ………………. bütün kötülüklerin kaynağıdır.»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2. “Her </a:t>
            </a:r>
            <a:r>
              <a:rPr lang="tr-TR" dirty="0"/>
              <a:t>sarhoş edici </a:t>
            </a:r>
            <a:r>
              <a:rPr lang="tr-TR" dirty="0" smtClean="0"/>
              <a:t>………………....... </a:t>
            </a:r>
            <a:r>
              <a:rPr lang="tr-TR" dirty="0"/>
              <a:t>Çoğu haram olanın azı da haramdır</a:t>
            </a:r>
            <a:r>
              <a:rPr lang="tr-TR" dirty="0" smtClean="0"/>
              <a:t>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 smtClean="0"/>
              <a:t>3. </a:t>
            </a:r>
            <a:r>
              <a:rPr lang="tr-TR" dirty="0"/>
              <a:t>Alkollü içki ve </a:t>
            </a:r>
            <a:r>
              <a:rPr lang="tr-TR" dirty="0" smtClean="0"/>
              <a:t>……………………………, </a:t>
            </a:r>
            <a:r>
              <a:rPr lang="tr-TR" dirty="0"/>
              <a:t>insanın aklını ve iradesini kullanmasını engelleyen ve bağımlılığa yol açan zararlı maddelerdir</a:t>
            </a:r>
            <a:r>
              <a:rPr lang="tr-TR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4. İslam dini; </a:t>
            </a:r>
            <a:r>
              <a:rPr lang="tr-TR" dirty="0"/>
              <a:t>aklı, canı, nesli, malı ve dini korumayı esas almış, </a:t>
            </a:r>
            <a:r>
              <a:rPr lang="tr-TR" dirty="0" smtClean="0"/>
              <a:t>bunlara zarar veren ……………………………………………….. </a:t>
            </a:r>
            <a:r>
              <a:rPr lang="tr-TR" dirty="0"/>
              <a:t>d</a:t>
            </a:r>
            <a:r>
              <a:rPr lang="tr-TR" dirty="0" smtClean="0"/>
              <a:t>a yasaklamıştır.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5.  …………………………. </a:t>
            </a:r>
            <a:r>
              <a:rPr lang="tr-TR" dirty="0"/>
              <a:t>a</a:t>
            </a:r>
            <a:r>
              <a:rPr lang="tr-TR" dirty="0" smtClean="0"/>
              <a:t>ile </a:t>
            </a:r>
            <a:r>
              <a:rPr lang="tr-TR" dirty="0"/>
              <a:t>içi huzursuzluğa ve şiddete neden olur, yuvaları </a:t>
            </a:r>
            <a:r>
              <a:rPr lang="tr-TR" dirty="0" smtClean="0"/>
              <a:t>yıkar.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89213" y="5962357"/>
            <a:ext cx="2677389" cy="5957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uyuşturucu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155372" y="5962356"/>
            <a:ext cx="2050470" cy="5957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haramdır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394612" y="5971300"/>
            <a:ext cx="1416629" cy="5957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içki</a:t>
            </a:r>
            <a:endParaRPr lang="tr-TR" sz="3200" dirty="0"/>
          </a:p>
        </p:txBody>
      </p:sp>
      <p:sp>
        <p:nvSpPr>
          <p:cNvPr id="7" name="Dikdörtgen 6"/>
          <p:cNvSpPr/>
          <p:nvPr/>
        </p:nvSpPr>
        <p:spPr>
          <a:xfrm>
            <a:off x="6954984" y="5971300"/>
            <a:ext cx="3148446" cy="5957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  </a:t>
            </a:r>
          </a:p>
          <a:p>
            <a:pPr algn="ctr"/>
            <a:r>
              <a:rPr lang="tr-TR" sz="3200" dirty="0" smtClean="0"/>
              <a:t>kötü </a:t>
            </a:r>
            <a:r>
              <a:rPr lang="tr-TR" sz="3200" dirty="0"/>
              <a:t>alışkanlıkları </a:t>
            </a:r>
          </a:p>
          <a:p>
            <a:pPr algn="ctr"/>
            <a:r>
              <a:rPr lang="tr-TR" sz="3200" dirty="0" smtClean="0"/>
              <a:t> </a:t>
            </a:r>
            <a:endParaRPr lang="tr-TR" sz="3200" dirty="0"/>
          </a:p>
        </p:txBody>
      </p:sp>
      <p:sp>
        <p:nvSpPr>
          <p:cNvPr id="8" name="Dikdörtgen 7"/>
          <p:cNvSpPr/>
          <p:nvPr/>
        </p:nvSpPr>
        <p:spPr>
          <a:xfrm>
            <a:off x="10296520" y="5962355"/>
            <a:ext cx="1632244" cy="5957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alkol</a:t>
            </a:r>
            <a:endParaRPr lang="tr-TR" sz="4000" dirty="0"/>
          </a:p>
        </p:txBody>
      </p:sp>
      <p:sp>
        <p:nvSpPr>
          <p:cNvPr id="9" name="Dikdörtgen 8"/>
          <p:cNvSpPr/>
          <p:nvPr/>
        </p:nvSpPr>
        <p:spPr>
          <a:xfrm>
            <a:off x="946440" y="817419"/>
            <a:ext cx="1482438" cy="5126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</a:t>
            </a:r>
            <a:r>
              <a:rPr lang="tr-TR" sz="4000" dirty="0" smtClean="0"/>
              <a:t>çki</a:t>
            </a:r>
            <a:endParaRPr lang="tr-TR" sz="4000" dirty="0"/>
          </a:p>
        </p:txBody>
      </p:sp>
      <p:sp>
        <p:nvSpPr>
          <p:cNvPr id="10" name="Dikdörtgen 9"/>
          <p:cNvSpPr/>
          <p:nvPr/>
        </p:nvSpPr>
        <p:spPr>
          <a:xfrm>
            <a:off x="3155372" y="1473493"/>
            <a:ext cx="2105892" cy="568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haramdır 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654878" y="2277047"/>
            <a:ext cx="2331027" cy="3815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uyuşturucu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687659" y="4003965"/>
            <a:ext cx="3061854" cy="4096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 </a:t>
            </a:r>
            <a:r>
              <a:rPr lang="tr-TR" sz="2800" dirty="0" smtClean="0"/>
              <a:t>kötü alışkanlıkları </a:t>
            </a:r>
            <a:endParaRPr lang="tr-TR" sz="2800" dirty="0"/>
          </a:p>
        </p:txBody>
      </p:sp>
      <p:sp>
        <p:nvSpPr>
          <p:cNvPr id="13" name="Dikdörtgen 12"/>
          <p:cNvSpPr/>
          <p:nvPr/>
        </p:nvSpPr>
        <p:spPr>
          <a:xfrm>
            <a:off x="729092" y="4756041"/>
            <a:ext cx="2426280" cy="4720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 A</a:t>
            </a:r>
            <a:r>
              <a:rPr lang="tr-TR" sz="4000" dirty="0" smtClean="0"/>
              <a:t>lkol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9525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04" y="1058837"/>
            <a:ext cx="9734310" cy="5799163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707570" y="87037"/>
            <a:ext cx="10515600" cy="971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000" dirty="0" smtClean="0"/>
              <a:t>Doğru cevabı bulalım</a:t>
            </a:r>
            <a:endParaRPr lang="tr-TR" sz="6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9274629" y="6334780"/>
            <a:ext cx="28157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2016- 2017 </a:t>
            </a:r>
            <a:r>
              <a:rPr lang="tr-TR" sz="2800" dirty="0" err="1" smtClean="0"/>
              <a:t>teog</a:t>
            </a:r>
            <a:endParaRPr lang="tr-TR" sz="2800" dirty="0"/>
          </a:p>
        </p:txBody>
      </p:sp>
      <p:sp>
        <p:nvSpPr>
          <p:cNvPr id="9" name="Halka 8"/>
          <p:cNvSpPr/>
          <p:nvPr/>
        </p:nvSpPr>
        <p:spPr>
          <a:xfrm>
            <a:off x="895883" y="5942894"/>
            <a:ext cx="783771" cy="783772"/>
          </a:xfrm>
          <a:prstGeom prst="donut">
            <a:avLst>
              <a:gd name="adj" fmla="val 18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/>
          <a:srcRect l="18206"/>
          <a:stretch/>
        </p:blipFill>
        <p:spPr>
          <a:xfrm>
            <a:off x="141760" y="2382235"/>
            <a:ext cx="2772781" cy="2249678"/>
          </a:xfrm>
          <a:prstGeom prst="rect">
            <a:avLst/>
          </a:prstGeom>
        </p:spPr>
      </p:pic>
      <p:sp>
        <p:nvSpPr>
          <p:cNvPr id="8" name="Sağa Bükülü Ok 7"/>
          <p:cNvSpPr/>
          <p:nvPr/>
        </p:nvSpPr>
        <p:spPr>
          <a:xfrm rot="16787303">
            <a:off x="6368742" y="3968342"/>
            <a:ext cx="1660689" cy="3738684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3964" y="177383"/>
            <a:ext cx="11845636" cy="9698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5400" dirty="0" smtClean="0"/>
              <a:t>6.3.1. Bazı </a:t>
            </a:r>
            <a:r>
              <a:rPr lang="tr-TR" sz="5400" dirty="0"/>
              <a:t>Zararlı Alışkanlıklar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99086" y="2801257"/>
            <a:ext cx="4824679" cy="22556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800" dirty="0"/>
              <a:t>Zararlı alışkanlıklar deyince aklınıza neler geliyor</a:t>
            </a:r>
            <a:r>
              <a:rPr lang="tr-TR" sz="4800" dirty="0" smtClean="0"/>
              <a:t>?</a:t>
            </a:r>
            <a:endParaRPr lang="tr-TR" sz="7200" dirty="0"/>
          </a:p>
        </p:txBody>
      </p:sp>
      <p:sp>
        <p:nvSpPr>
          <p:cNvPr id="4" name="Dikdörtgen 3"/>
          <p:cNvSpPr/>
          <p:nvPr/>
        </p:nvSpPr>
        <p:spPr>
          <a:xfrm>
            <a:off x="193964" y="1354861"/>
            <a:ext cx="1184563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u="sng" dirty="0" smtClean="0"/>
              <a:t>Kazanım</a:t>
            </a:r>
            <a:r>
              <a:rPr lang="tr-TR" b="1" dirty="0" smtClean="0"/>
              <a:t>:   </a:t>
            </a:r>
            <a:r>
              <a:rPr lang="tr-TR" sz="2400" dirty="0"/>
              <a:t>6.3.1.İslam dininin yasakladığı zararlı alışkanlıklara ayet ve hadislerden örnekler verir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32000" t="14807" r="29819"/>
          <a:stretch/>
        </p:blipFill>
        <p:spPr>
          <a:xfrm>
            <a:off x="4526460" y="2065751"/>
            <a:ext cx="2416734" cy="2965775"/>
          </a:xfrm>
          <a:prstGeom prst="rect">
            <a:avLst/>
          </a:prstGeom>
        </p:spPr>
      </p:pic>
      <p:pic>
        <p:nvPicPr>
          <p:cNvPr id="7" name="Picture 2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87" y="2274561"/>
            <a:ext cx="2093169" cy="22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ararlÄ± alÄ±ÅkanlÄ±klar ile ilgili gÃ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9365" b="11987"/>
          <a:stretch/>
        </p:blipFill>
        <p:spPr bwMode="auto">
          <a:xfrm>
            <a:off x="862196" y="4806862"/>
            <a:ext cx="3536207" cy="16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uiExpand="1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14" y="3146952"/>
            <a:ext cx="6503624" cy="3413504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199" y="203153"/>
            <a:ext cx="10515600" cy="72856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000" dirty="0" smtClean="0"/>
              <a:t>Doğru cevabı bulalım</a:t>
            </a:r>
            <a:endParaRPr lang="tr-TR" sz="6000" dirty="0"/>
          </a:p>
        </p:txBody>
      </p:sp>
      <p:sp>
        <p:nvSpPr>
          <p:cNvPr id="8" name="Metin kutusu 7"/>
          <p:cNvSpPr txBox="1"/>
          <p:nvPr/>
        </p:nvSpPr>
        <p:spPr>
          <a:xfrm rot="5400000">
            <a:off x="10522505" y="4827031"/>
            <a:ext cx="28157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2015  </a:t>
            </a:r>
            <a:r>
              <a:rPr lang="tr-TR" dirty="0" err="1" smtClean="0"/>
              <a:t>teog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38199" y="1128941"/>
            <a:ext cx="10515600" cy="17594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r-TR" dirty="0" smtClean="0"/>
              <a:t>Kur’an-ı Kerim kötü alışkanlıkların yasaklanma nedenlerini ele alarak insanlara öğüt vermektedir.</a:t>
            </a:r>
          </a:p>
          <a:p>
            <a:r>
              <a:rPr lang="tr-TR" b="1" dirty="0" smtClean="0"/>
              <a:t>Bu duruma örnek olabilecek ayet aşağıdaki seçeneklerden hangisinde yer almaktadır?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618" y="3146953"/>
            <a:ext cx="5493209" cy="3597156"/>
          </a:xfrm>
          <a:prstGeom prst="rect">
            <a:avLst/>
          </a:prstGeom>
        </p:spPr>
      </p:pic>
      <p:sp>
        <p:nvSpPr>
          <p:cNvPr id="11" name="Çerçeve 10"/>
          <p:cNvSpPr/>
          <p:nvPr/>
        </p:nvSpPr>
        <p:spPr>
          <a:xfrm>
            <a:off x="6209618" y="2888345"/>
            <a:ext cx="5551495" cy="1973942"/>
          </a:xfrm>
          <a:prstGeom prst="frame">
            <a:avLst>
              <a:gd name="adj1" fmla="val 4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809" y="1942880"/>
            <a:ext cx="3844968" cy="373209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25557" y="84410"/>
            <a:ext cx="4140887" cy="7369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Eşleştirelim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8882743" y="1281638"/>
            <a:ext cx="3222172" cy="6612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dirty="0"/>
              <a:t>azı da haramdır.”</a:t>
            </a:r>
          </a:p>
        </p:txBody>
      </p:sp>
      <p:sp>
        <p:nvSpPr>
          <p:cNvPr id="20" name="İçerik Yer Tutucusu 2"/>
          <p:cNvSpPr txBox="1">
            <a:spLocks/>
          </p:cNvSpPr>
          <p:nvPr/>
        </p:nvSpPr>
        <p:spPr>
          <a:xfrm>
            <a:off x="8846911" y="2291019"/>
            <a:ext cx="3222172" cy="81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6000" dirty="0"/>
              <a:t>a</a:t>
            </a:r>
            <a:r>
              <a:rPr lang="tr-TR" sz="6000" dirty="0" smtClean="0"/>
              <a:t>lkoldür</a:t>
            </a:r>
            <a:r>
              <a:rPr lang="tr-TR" sz="4000" dirty="0" smtClean="0"/>
              <a:t>.</a:t>
            </a:r>
            <a:endParaRPr lang="tr-TR" sz="4000" dirty="0"/>
          </a:p>
        </p:txBody>
      </p:sp>
      <p:sp>
        <p:nvSpPr>
          <p:cNvPr id="21" name="İçerik Yer Tutucusu 2"/>
          <p:cNvSpPr txBox="1">
            <a:spLocks/>
          </p:cNvSpPr>
          <p:nvPr/>
        </p:nvSpPr>
        <p:spPr>
          <a:xfrm>
            <a:off x="8882743" y="5674975"/>
            <a:ext cx="3150508" cy="10849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şeytan birer pisliktir.</a:t>
            </a:r>
          </a:p>
        </p:txBody>
      </p:sp>
      <p:sp>
        <p:nvSpPr>
          <p:cNvPr id="22" name="İçerik Yer Tutucusu 2"/>
          <p:cNvSpPr txBox="1">
            <a:spLocks/>
          </p:cNvSpPr>
          <p:nvPr/>
        </p:nvSpPr>
        <p:spPr>
          <a:xfrm>
            <a:off x="8882743" y="4612897"/>
            <a:ext cx="3150508" cy="81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6000" i="1" dirty="0"/>
              <a:t>anasıdır</a:t>
            </a:r>
            <a:r>
              <a:rPr lang="tr-TR" sz="6000" i="1" dirty="0" smtClean="0"/>
              <a:t>.</a:t>
            </a:r>
            <a:r>
              <a:rPr lang="tr-TR" sz="6000" dirty="0" smtClean="0"/>
              <a:t>”</a:t>
            </a:r>
            <a:endParaRPr lang="tr-TR" sz="6000" dirty="0"/>
          </a:p>
        </p:txBody>
      </p:sp>
      <p:sp>
        <p:nvSpPr>
          <p:cNvPr id="24" name="İçerik Yer Tutucusu 2"/>
          <p:cNvSpPr txBox="1">
            <a:spLocks/>
          </p:cNvSpPr>
          <p:nvPr/>
        </p:nvSpPr>
        <p:spPr>
          <a:xfrm>
            <a:off x="8882743" y="3451958"/>
            <a:ext cx="3150508" cy="81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4800" dirty="0" smtClean="0"/>
              <a:t>haramdır.»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629" y="1291998"/>
            <a:ext cx="4688114" cy="812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«</a:t>
            </a:r>
            <a:r>
              <a:rPr lang="tr-TR" sz="4000" dirty="0" smtClean="0"/>
              <a:t>İçki</a:t>
            </a:r>
            <a:r>
              <a:rPr lang="tr-TR" sz="3600" dirty="0" smtClean="0"/>
              <a:t> bütün kötülüklerin</a:t>
            </a:r>
            <a:endParaRPr lang="tr-TR" sz="36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30629" y="2409824"/>
            <a:ext cx="4688114" cy="9427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4000" dirty="0"/>
              <a:t>“Her sarhoş </a:t>
            </a:r>
            <a:r>
              <a:rPr lang="tr-TR" sz="4000" dirty="0" smtClean="0"/>
              <a:t>edici</a:t>
            </a:r>
            <a:endParaRPr lang="tr-TR" sz="40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30629" y="3647511"/>
            <a:ext cx="4688114" cy="81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4000" dirty="0" smtClean="0"/>
              <a:t>Çoğu haram olanın </a:t>
            </a:r>
            <a:endParaRPr lang="tr-TR" sz="4000" dirty="0"/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130629" y="5848475"/>
            <a:ext cx="4688114" cy="81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>
                <a:solidFill>
                  <a:schemeClr val="tx1"/>
                </a:solidFill>
              </a:rPr>
              <a:t>Trafik kazalarının %</a:t>
            </a:r>
            <a:r>
              <a:rPr lang="tr-TR" dirty="0" smtClean="0">
                <a:solidFill>
                  <a:schemeClr val="tx1"/>
                </a:solidFill>
              </a:rPr>
              <a:t>65’inin sebebi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130629" y="4755208"/>
            <a:ext cx="4688114" cy="812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200" dirty="0"/>
              <a:t>Kur’an’a göre içki, kumar,</a:t>
            </a:r>
          </a:p>
        </p:txBody>
      </p:sp>
      <p:sp>
        <p:nvSpPr>
          <p:cNvPr id="32" name="İçerik Yer Tutucusu 2"/>
          <p:cNvSpPr txBox="1">
            <a:spLocks/>
          </p:cNvSpPr>
          <p:nvPr/>
        </p:nvSpPr>
        <p:spPr>
          <a:xfrm>
            <a:off x="4970232" y="1291998"/>
            <a:ext cx="3150508" cy="812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400" i="1" dirty="0"/>
              <a:t>a</a:t>
            </a:r>
            <a:r>
              <a:rPr lang="tr-TR" sz="5400" i="1" dirty="0" smtClean="0"/>
              <a:t>nasıdır.»</a:t>
            </a:r>
            <a:endParaRPr lang="tr-TR" sz="5400" dirty="0"/>
          </a:p>
        </p:txBody>
      </p:sp>
      <p:sp>
        <p:nvSpPr>
          <p:cNvPr id="33" name="İçerik Yer Tutucusu 2"/>
          <p:cNvSpPr txBox="1">
            <a:spLocks/>
          </p:cNvSpPr>
          <p:nvPr/>
        </p:nvSpPr>
        <p:spPr>
          <a:xfrm>
            <a:off x="4970232" y="2433342"/>
            <a:ext cx="3150508" cy="9192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i="1" dirty="0" smtClean="0"/>
              <a:t>  </a:t>
            </a:r>
            <a:r>
              <a:rPr lang="tr-TR" sz="4800" dirty="0" smtClean="0"/>
              <a:t>haramdır.»</a:t>
            </a:r>
            <a:endParaRPr lang="tr-TR" sz="4800" dirty="0"/>
          </a:p>
        </p:txBody>
      </p:sp>
      <p:sp>
        <p:nvSpPr>
          <p:cNvPr id="34" name="İçerik Yer Tutucusu 2"/>
          <p:cNvSpPr txBox="1">
            <a:spLocks/>
          </p:cNvSpPr>
          <p:nvPr/>
        </p:nvSpPr>
        <p:spPr>
          <a:xfrm>
            <a:off x="4970232" y="3645477"/>
            <a:ext cx="3222172" cy="8148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dirty="0"/>
              <a:t>azı da haramdır.”</a:t>
            </a:r>
          </a:p>
        </p:txBody>
      </p:sp>
      <p:sp>
        <p:nvSpPr>
          <p:cNvPr id="35" name="İçerik Yer Tutucusu 2"/>
          <p:cNvSpPr txBox="1">
            <a:spLocks/>
          </p:cNvSpPr>
          <p:nvPr/>
        </p:nvSpPr>
        <p:spPr>
          <a:xfrm>
            <a:off x="4988148" y="4664733"/>
            <a:ext cx="3150508" cy="919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200" dirty="0"/>
              <a:t>şeytan </a:t>
            </a:r>
            <a:r>
              <a:rPr lang="tr-TR" sz="3200" dirty="0" smtClean="0"/>
              <a:t>birer pisliktir</a:t>
            </a:r>
            <a:r>
              <a:rPr lang="tr-TR" sz="3200" dirty="0"/>
              <a:t>.</a:t>
            </a:r>
            <a:r>
              <a:rPr lang="tr-TR" dirty="0"/>
              <a:t> </a:t>
            </a:r>
          </a:p>
        </p:txBody>
      </p:sp>
      <p:sp>
        <p:nvSpPr>
          <p:cNvPr id="36" name="İçerik Yer Tutucusu 2"/>
          <p:cNvSpPr txBox="1">
            <a:spLocks/>
          </p:cNvSpPr>
          <p:nvPr/>
        </p:nvSpPr>
        <p:spPr>
          <a:xfrm>
            <a:off x="5006064" y="5848475"/>
            <a:ext cx="3114676" cy="81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6600"/>
              <a:t>alkoldür</a:t>
            </a:r>
            <a:r>
              <a:rPr lang="tr-TR" sz="4400"/>
              <a:t>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6942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4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2782"/>
            <a:ext cx="4372549" cy="433824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76716" y="5372780"/>
            <a:ext cx="7347856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Verilen resimlerde verilmek istenilen </a:t>
            </a:r>
            <a:r>
              <a:rPr lang="tr-TR" u="sng" dirty="0" smtClean="0"/>
              <a:t>temel</a:t>
            </a:r>
            <a:r>
              <a:rPr lang="tr-TR" dirty="0" smtClean="0"/>
              <a:t> mesaj nedir?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1066608"/>
            <a:ext cx="3873738" cy="413748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195" y="116115"/>
            <a:ext cx="3742065" cy="391885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-26409" y="3875314"/>
            <a:ext cx="812801" cy="7632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1</a:t>
            </a:r>
            <a:endParaRPr lang="tr-TR" sz="6000" dirty="0"/>
          </a:p>
        </p:txBody>
      </p:sp>
      <p:sp>
        <p:nvSpPr>
          <p:cNvPr id="10" name="Oval 9"/>
          <p:cNvSpPr/>
          <p:nvPr/>
        </p:nvSpPr>
        <p:spPr>
          <a:xfrm>
            <a:off x="4346139" y="4426327"/>
            <a:ext cx="812801" cy="76324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2</a:t>
            </a:r>
            <a:endParaRPr lang="tr-TR" sz="6000" dirty="0"/>
          </a:p>
        </p:txBody>
      </p:sp>
      <p:sp>
        <p:nvSpPr>
          <p:cNvPr id="11" name="Oval 10"/>
          <p:cNvSpPr/>
          <p:nvPr/>
        </p:nvSpPr>
        <p:spPr>
          <a:xfrm>
            <a:off x="11331459" y="3315267"/>
            <a:ext cx="812801" cy="7632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3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14869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749" y="1133798"/>
            <a:ext cx="9712765" cy="5579060"/>
          </a:xfrm>
          <a:prstGeom prst="rect">
            <a:avLst/>
          </a:prstGeo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199" y="203153"/>
            <a:ext cx="10515600" cy="11031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000" dirty="0" smtClean="0"/>
              <a:t>Doğru cevabı bulalım</a:t>
            </a:r>
            <a:endParaRPr lang="tr-TR" sz="6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9274629" y="6334780"/>
            <a:ext cx="28157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2016- 2017 </a:t>
            </a:r>
            <a:r>
              <a:rPr lang="tr-TR" sz="2800" dirty="0" err="1" smtClean="0"/>
              <a:t>teog</a:t>
            </a:r>
            <a:endParaRPr lang="tr-TR" sz="2800" dirty="0"/>
          </a:p>
        </p:txBody>
      </p:sp>
      <p:sp>
        <p:nvSpPr>
          <p:cNvPr id="9" name="Halka 8"/>
          <p:cNvSpPr/>
          <p:nvPr/>
        </p:nvSpPr>
        <p:spPr>
          <a:xfrm>
            <a:off x="2220686" y="3976914"/>
            <a:ext cx="783771" cy="783772"/>
          </a:xfrm>
          <a:prstGeom prst="donut">
            <a:avLst>
              <a:gd name="adj" fmla="val 18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19086" y="159657"/>
            <a:ext cx="8036296" cy="8418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4800" dirty="0" smtClean="0"/>
              <a:t>KUMAR OYNAMAK </a:t>
            </a:r>
            <a:endParaRPr lang="tr-TR" sz="4800" dirty="0"/>
          </a:p>
        </p:txBody>
      </p:sp>
      <p:sp>
        <p:nvSpPr>
          <p:cNvPr id="5" name="4 Dikey Kaydırma"/>
          <p:cNvSpPr/>
          <p:nvPr/>
        </p:nvSpPr>
        <p:spPr>
          <a:xfrm>
            <a:off x="5665643" y="1567543"/>
            <a:ext cx="6526357" cy="4627418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dirty="0"/>
          </a:p>
          <a:p>
            <a:pPr algn="ctr"/>
            <a:r>
              <a:rPr lang="tr-TR" sz="2400" dirty="0" smtClean="0"/>
              <a:t>“</a:t>
            </a:r>
            <a:r>
              <a:rPr lang="tr-TR" sz="3200" dirty="0" smtClean="0"/>
              <a:t>En değerli kazanç, kişinin </a:t>
            </a:r>
            <a:r>
              <a:rPr lang="tr-TR" sz="3600" b="1" u="sng" dirty="0" smtClean="0">
                <a:solidFill>
                  <a:srgbClr val="FF0000"/>
                </a:solidFill>
              </a:rPr>
              <a:t>kendi </a:t>
            </a:r>
            <a:r>
              <a:rPr lang="tr-TR" sz="4000" b="1" u="sng" dirty="0" smtClean="0">
                <a:solidFill>
                  <a:srgbClr val="FF0000"/>
                </a:solidFill>
              </a:rPr>
              <a:t>elinin emeğiyle </a:t>
            </a:r>
            <a:r>
              <a:rPr lang="tr-TR" sz="3200" dirty="0" smtClean="0"/>
              <a:t>kazandığıdır.”</a:t>
            </a:r>
          </a:p>
          <a:p>
            <a:pPr algn="ctr"/>
            <a:endParaRPr lang="tr-TR" sz="3200" dirty="0" smtClean="0"/>
          </a:p>
          <a:p>
            <a:pPr algn="ctr"/>
            <a:r>
              <a:rPr lang="tr-TR" sz="3200" dirty="0" smtClean="0"/>
              <a:t>Hz</a:t>
            </a:r>
            <a:r>
              <a:rPr lang="tr-TR" sz="3200" dirty="0"/>
              <a:t>. Muhammed (sav) </a:t>
            </a:r>
          </a:p>
          <a:p>
            <a:endParaRPr lang="tr-TR" sz="2400" dirty="0"/>
          </a:p>
          <a:p>
            <a:pPr algn="ctr"/>
            <a:r>
              <a:rPr lang="tr-TR" sz="2400" dirty="0"/>
              <a:t> </a:t>
            </a:r>
            <a:r>
              <a:rPr lang="tr-TR" sz="3200" dirty="0" smtClean="0"/>
              <a:t>Hadiste </a:t>
            </a:r>
            <a:r>
              <a:rPr lang="tr-TR" sz="3200" dirty="0"/>
              <a:t>altı çizili deyimle anlatılmak istenen nedir?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1567543"/>
            <a:ext cx="5502415" cy="3643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18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5451764" y="5430981"/>
            <a:ext cx="5735782" cy="1233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Verilen ayetlere göre Allah neleri haram kılmıştır? 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6" name="5 Dikey Kaydırma"/>
          <p:cNvSpPr/>
          <p:nvPr/>
        </p:nvSpPr>
        <p:spPr>
          <a:xfrm>
            <a:off x="4336473" y="117763"/>
            <a:ext cx="7966364" cy="399703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tr-TR" sz="2000" b="1" dirty="0" smtClean="0"/>
          </a:p>
          <a:p>
            <a:pPr algn="just"/>
            <a:r>
              <a:rPr lang="tr-TR" sz="2000" dirty="0" smtClean="0"/>
              <a:t>“</a:t>
            </a:r>
            <a:r>
              <a:rPr lang="tr-TR" sz="2000" dirty="0"/>
              <a:t>Ey iman edenler! Şarap, kumar, dikili taşlar (putlar), fal ve şans okları birer şeytan işi pisliktir; bunlardan uzak durun ki kurtuluşa eresiniz. Şeytan içki ve kumar yoluyla ancak aranıza düşmanlık ve kin sokmak; sizi, Allah’ı anmaktan ve namaz kılmaktan alıkoymak ister. Artık bunlardan vazgeçtiniz değil mi?”              </a:t>
            </a:r>
          </a:p>
          <a:p>
            <a:pPr algn="r"/>
            <a:r>
              <a:rPr lang="tr-TR" sz="2000" b="1" dirty="0"/>
              <a:t>                                     </a:t>
            </a:r>
            <a:r>
              <a:rPr lang="tr-TR" sz="2000" b="1" dirty="0" smtClean="0"/>
              <a:t> </a:t>
            </a:r>
            <a:r>
              <a:rPr lang="fr-FR" sz="2000" dirty="0" err="1" smtClean="0"/>
              <a:t>Mâide</a:t>
            </a:r>
            <a:r>
              <a:rPr lang="fr-FR" sz="2000" dirty="0" smtClean="0"/>
              <a:t> </a:t>
            </a:r>
            <a:r>
              <a:rPr lang="fr-FR" sz="2000" dirty="0" err="1"/>
              <a:t>suresi</a:t>
            </a:r>
            <a:r>
              <a:rPr lang="fr-FR" sz="2000" dirty="0"/>
              <a:t>, 90, 91. </a:t>
            </a:r>
            <a:r>
              <a:rPr lang="fr-FR" sz="2000" dirty="0" err="1"/>
              <a:t>ayetler</a:t>
            </a:r>
            <a:r>
              <a:rPr lang="fr-FR" sz="2000" dirty="0" smtClean="0"/>
              <a:t>.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“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Ey iman edenler! Mallarınızı aranızda  </a:t>
            </a:r>
            <a:r>
              <a:rPr lang="tr-TR" sz="2000" u="sng" dirty="0" smtClean="0">
                <a:solidFill>
                  <a:schemeClr val="tx1"/>
                </a:solidFill>
              </a:rPr>
              <a:t>haksızlıkla yemeyin...”</a:t>
            </a:r>
          </a:p>
          <a:p>
            <a:pPr algn="r"/>
            <a:r>
              <a:rPr lang="tr-TR" sz="2000" dirty="0" smtClean="0">
                <a:solidFill>
                  <a:schemeClr val="tx1"/>
                </a:solidFill>
              </a:rPr>
              <a:t>                           NİSA </a:t>
            </a:r>
            <a:r>
              <a:rPr lang="tr-TR" sz="2000" dirty="0">
                <a:solidFill>
                  <a:schemeClr val="tx1"/>
                </a:solidFill>
              </a:rPr>
              <a:t>SURESİ, 29. AYET</a:t>
            </a:r>
          </a:p>
          <a:p>
            <a:pPr algn="just"/>
            <a:endParaRPr lang="tr-TR" sz="2000" dirty="0"/>
          </a:p>
        </p:txBody>
      </p:sp>
      <p:sp>
        <p:nvSpPr>
          <p:cNvPr id="8" name="Yukarı Ok 7"/>
          <p:cNvSpPr/>
          <p:nvPr/>
        </p:nvSpPr>
        <p:spPr>
          <a:xfrm>
            <a:off x="8077339" y="4283686"/>
            <a:ext cx="484632" cy="978408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117763"/>
            <a:ext cx="4170218" cy="388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4510" y="5239760"/>
            <a:ext cx="7148946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İslam’a göre hepsi HARAMDIR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4145" y="338280"/>
            <a:ext cx="5119254" cy="34659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000" dirty="0"/>
              <a:t>Para</a:t>
            </a:r>
            <a:r>
              <a:rPr lang="tr-TR" sz="4000" dirty="0" smtClean="0"/>
              <a:t>, mal </a:t>
            </a:r>
            <a:r>
              <a:rPr lang="tr-TR" sz="4000" dirty="0"/>
              <a:t>veya değerli bir eşya karşılığında oynanan oyunlara kumar denir</a:t>
            </a:r>
            <a:r>
              <a:rPr lang="tr-TR" sz="4000" dirty="0" smtClean="0"/>
              <a:t>. Şansa </a:t>
            </a:r>
            <a:r>
              <a:rPr lang="tr-TR" sz="4000" dirty="0"/>
              <a:t>dayalı bütün oyunlar kumardır.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7" y="379844"/>
            <a:ext cx="6490323" cy="3616036"/>
          </a:xfrm>
          <a:prstGeom prst="rect">
            <a:avLst/>
          </a:prstGeom>
        </p:spPr>
      </p:pic>
      <p:sp>
        <p:nvSpPr>
          <p:cNvPr id="6" name="Çarpma 5"/>
          <p:cNvSpPr/>
          <p:nvPr/>
        </p:nvSpPr>
        <p:spPr>
          <a:xfrm>
            <a:off x="1094508" y="-682172"/>
            <a:ext cx="3869377" cy="5789195"/>
          </a:xfrm>
          <a:prstGeom prst="mathMultiply">
            <a:avLst>
              <a:gd name="adj1" fmla="val 84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karı Ok 6"/>
          <p:cNvSpPr/>
          <p:nvPr/>
        </p:nvSpPr>
        <p:spPr>
          <a:xfrm>
            <a:off x="3990109" y="4128616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9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Ok Bağlayıcısı"/>
          <p:cNvCxnSpPr/>
          <p:nvPr/>
        </p:nvCxnSpPr>
        <p:spPr>
          <a:xfrm flipV="1">
            <a:off x="5735960" y="1124744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flipV="1">
            <a:off x="6744072" y="1412776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flipH="1" flipV="1">
            <a:off x="3341650" y="1437928"/>
            <a:ext cx="1170174" cy="1054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flipH="1">
            <a:off x="3575720" y="3501008"/>
            <a:ext cx="108012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/>
          <p:nvPr/>
        </p:nvCxnSpPr>
        <p:spPr>
          <a:xfrm>
            <a:off x="7320136" y="297352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28 Düz Ok Bağlayıcısı"/>
          <p:cNvCxnSpPr/>
          <p:nvPr/>
        </p:nvCxnSpPr>
        <p:spPr>
          <a:xfrm>
            <a:off x="6672064" y="3573016"/>
            <a:ext cx="144016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/>
          <p:nvPr/>
        </p:nvCxnSpPr>
        <p:spPr>
          <a:xfrm>
            <a:off x="5807968" y="3717032"/>
            <a:ext cx="35558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35 Yuvarlatılmış Dikdörtgen"/>
          <p:cNvSpPr/>
          <p:nvPr/>
        </p:nvSpPr>
        <p:spPr>
          <a:xfrm>
            <a:off x="131703" y="487524"/>
            <a:ext cx="324036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Ailenin dağılmasına neden olur.</a:t>
            </a:r>
            <a:endParaRPr lang="tr-TR" sz="2800" dirty="0"/>
          </a:p>
        </p:txBody>
      </p:sp>
      <p:sp>
        <p:nvSpPr>
          <p:cNvPr id="38" name="37 Yuvarlatılmış Dikdörtgen"/>
          <p:cNvSpPr/>
          <p:nvPr/>
        </p:nvSpPr>
        <p:spPr>
          <a:xfrm>
            <a:off x="4400630" y="74948"/>
            <a:ext cx="2955598" cy="797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Salığı bozar.</a:t>
            </a:r>
            <a:endParaRPr lang="tr-TR" sz="3600" dirty="0"/>
          </a:p>
        </p:txBody>
      </p:sp>
      <p:sp>
        <p:nvSpPr>
          <p:cNvPr id="39" name="38 Yuvarlatılmış Dikdörtgen"/>
          <p:cNvSpPr/>
          <p:nvPr/>
        </p:nvSpPr>
        <p:spPr>
          <a:xfrm>
            <a:off x="7896200" y="487524"/>
            <a:ext cx="3860371" cy="900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Zaman israfı yapar.</a:t>
            </a:r>
            <a:endParaRPr lang="tr-TR" sz="3600" dirty="0"/>
          </a:p>
        </p:txBody>
      </p:sp>
      <p:sp>
        <p:nvSpPr>
          <p:cNvPr id="40" name="39 Yuvarlatılmış Dikdörtgen"/>
          <p:cNvSpPr/>
          <p:nvPr/>
        </p:nvSpPr>
        <p:spPr>
          <a:xfrm>
            <a:off x="8688287" y="2422324"/>
            <a:ext cx="3201647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Haksız kazanca neden olur.</a:t>
            </a:r>
            <a:endParaRPr lang="tr-TR" sz="2800" dirty="0"/>
          </a:p>
        </p:txBody>
      </p:sp>
      <p:sp>
        <p:nvSpPr>
          <p:cNvPr id="42" name="41 Yuvarlatılmış Dikdörtgen"/>
          <p:cNvSpPr/>
          <p:nvPr/>
        </p:nvSpPr>
        <p:spPr>
          <a:xfrm>
            <a:off x="8400433" y="4746848"/>
            <a:ext cx="3597602" cy="13346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İnsanlar arası kin ve düşmanlık artar.</a:t>
            </a:r>
            <a:endParaRPr lang="tr-TR" sz="2800" dirty="0"/>
          </a:p>
        </p:txBody>
      </p:sp>
      <p:sp>
        <p:nvSpPr>
          <p:cNvPr id="43" name="42 Yuvarlatılmış Dikdörtgen"/>
          <p:cNvSpPr/>
          <p:nvPr/>
        </p:nvSpPr>
        <p:spPr>
          <a:xfrm>
            <a:off x="4119259" y="5767536"/>
            <a:ext cx="3412976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Borçlanmaya neden olur.</a:t>
            </a:r>
            <a:endParaRPr lang="tr-TR" sz="2800" dirty="0"/>
          </a:p>
        </p:txBody>
      </p:sp>
      <p:sp>
        <p:nvSpPr>
          <p:cNvPr id="44" name="43 Yuvarlatılmış Dikdörtgen"/>
          <p:cNvSpPr/>
          <p:nvPr/>
        </p:nvSpPr>
        <p:spPr>
          <a:xfrm>
            <a:off x="131703" y="4746848"/>
            <a:ext cx="3240360" cy="13346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Tembelliği ve hileye sebep olur.</a:t>
            </a:r>
            <a:endParaRPr lang="tr-TR" sz="3200" dirty="0"/>
          </a:p>
        </p:txBody>
      </p:sp>
      <p:cxnSp>
        <p:nvCxnSpPr>
          <p:cNvPr id="46" name="45 Düz Ok Bağlayıcısı"/>
          <p:cNvCxnSpPr>
            <a:stCxn id="4" idx="2"/>
          </p:cNvCxnSpPr>
          <p:nvPr/>
        </p:nvCxnSpPr>
        <p:spPr>
          <a:xfrm flipH="1" flipV="1">
            <a:off x="3118165" y="2955522"/>
            <a:ext cx="936102" cy="18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52 Yuvarlatılmış Dikdörtgen"/>
          <p:cNvSpPr/>
          <p:nvPr/>
        </p:nvSpPr>
        <p:spPr>
          <a:xfrm>
            <a:off x="47328" y="2217440"/>
            <a:ext cx="3024336" cy="1355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Mal ve servet kaybına neden olur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sp>
        <p:nvSpPr>
          <p:cNvPr id="4" name="3 Oval"/>
          <p:cNvSpPr/>
          <p:nvPr/>
        </p:nvSpPr>
        <p:spPr>
          <a:xfrm>
            <a:off x="4054267" y="2217440"/>
            <a:ext cx="3301961" cy="151216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KUMARIN ZARARLARI</a:t>
            </a:r>
          </a:p>
        </p:txBody>
      </p:sp>
    </p:spTree>
    <p:extLst>
      <p:ext uri="{BB962C8B-B14F-4D97-AF65-F5344CB8AC3E}">
        <p14:creationId xmlns:p14="http://schemas.microsoft.com/office/powerpoint/2010/main" val="4804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5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atlama 2"/>
          <p:cNvSpPr/>
          <p:nvPr/>
        </p:nvSpPr>
        <p:spPr>
          <a:xfrm>
            <a:off x="4524376" y="2143126"/>
            <a:ext cx="3357563" cy="2500313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chemeClr val="bg1"/>
                </a:solidFill>
              </a:rPr>
              <a:t>KUMAR</a:t>
            </a:r>
          </a:p>
        </p:txBody>
      </p:sp>
      <p:sp>
        <p:nvSpPr>
          <p:cNvPr id="5" name="4 Oval"/>
          <p:cNvSpPr/>
          <p:nvPr/>
        </p:nvSpPr>
        <p:spPr>
          <a:xfrm rot="20251011">
            <a:off x="7109618" y="915812"/>
            <a:ext cx="4764240" cy="141606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tx1"/>
                </a:solidFill>
              </a:rPr>
              <a:t>SÜRÜNDÜRÜR</a:t>
            </a:r>
          </a:p>
        </p:txBody>
      </p:sp>
      <p:sp>
        <p:nvSpPr>
          <p:cNvPr id="7" name="6 Oval"/>
          <p:cNvSpPr/>
          <p:nvPr/>
        </p:nvSpPr>
        <p:spPr>
          <a:xfrm rot="1788960">
            <a:off x="1039326" y="1261078"/>
            <a:ext cx="3979793" cy="14606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tx1"/>
                </a:solidFill>
              </a:rPr>
              <a:t>ZAMANI ÇALAR</a:t>
            </a:r>
          </a:p>
        </p:txBody>
      </p:sp>
      <p:sp>
        <p:nvSpPr>
          <p:cNvPr id="9" name="8 Oval"/>
          <p:cNvSpPr/>
          <p:nvPr/>
        </p:nvSpPr>
        <p:spPr>
          <a:xfrm rot="20260373">
            <a:off x="809798" y="4652994"/>
            <a:ext cx="4019193" cy="14026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AİLELERİ DAĞITIR</a:t>
            </a:r>
          </a:p>
        </p:txBody>
      </p:sp>
      <p:sp>
        <p:nvSpPr>
          <p:cNvPr id="16" name="15 Oval"/>
          <p:cNvSpPr/>
          <p:nvPr/>
        </p:nvSpPr>
        <p:spPr>
          <a:xfrm rot="1569317">
            <a:off x="7053262" y="4612573"/>
            <a:ext cx="4562214" cy="1271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TEMBELLİĞE</a:t>
            </a:r>
            <a:r>
              <a:rPr lang="tr-TR" sz="2000" b="1" dirty="0">
                <a:solidFill>
                  <a:schemeClr val="tx1"/>
                </a:solidFill>
              </a:rPr>
              <a:t> SÜRÜKLER</a:t>
            </a:r>
          </a:p>
        </p:txBody>
      </p:sp>
    </p:spTree>
    <p:extLst>
      <p:ext uri="{BB962C8B-B14F-4D97-AF65-F5344CB8AC3E}">
        <p14:creationId xmlns:p14="http://schemas.microsoft.com/office/powerpoint/2010/main" val="13601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6547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000" dirty="0" smtClean="0"/>
              <a:t>Doğru cevabı bulalım</a:t>
            </a:r>
            <a:endParaRPr lang="tr-TR" sz="6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9143999" y="6334780"/>
            <a:ext cx="28157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2015- 2016 </a:t>
            </a:r>
            <a:r>
              <a:rPr lang="tr-TR" sz="2800" dirty="0" err="1" smtClean="0"/>
              <a:t>teog</a:t>
            </a:r>
            <a:endParaRPr lang="tr-TR" sz="28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597" y="761083"/>
            <a:ext cx="4206564" cy="362335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716" y="843619"/>
            <a:ext cx="4233009" cy="354081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78971" y="4384436"/>
            <a:ext cx="11422742" cy="985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Kumar oynamanın bireysel ve toplumsal zararları ile ilgili hangi öğrencinin değerlendirmesi </a:t>
            </a:r>
            <a:r>
              <a:rPr lang="tr-TR" sz="2800" u="sng" dirty="0" smtClean="0"/>
              <a:t>yanlıştır? </a:t>
            </a:r>
            <a:endParaRPr lang="tr-TR" sz="2800" u="sng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78971" y="5690839"/>
            <a:ext cx="1874157" cy="537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/>
              <a:t>A) Hasan</a:t>
            </a:r>
            <a:endParaRPr lang="tr-TR" sz="28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808514" y="5665085"/>
            <a:ext cx="2387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/>
              <a:t>B</a:t>
            </a:r>
            <a:r>
              <a:rPr lang="tr-TR" sz="2800" dirty="0" smtClean="0"/>
              <a:t>) Müzeyyen</a:t>
            </a:r>
            <a:endParaRPr lang="tr-TR" sz="28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542161" y="5665085"/>
            <a:ext cx="2387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 smtClean="0"/>
              <a:t>C) Mustafa</a:t>
            </a:r>
            <a:endParaRPr lang="tr-TR" sz="28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8275808" y="5639332"/>
            <a:ext cx="2387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dirty="0"/>
              <a:t>D</a:t>
            </a:r>
            <a:r>
              <a:rPr lang="tr-TR" sz="2800" dirty="0" smtClean="0"/>
              <a:t>) Hatice</a:t>
            </a:r>
            <a:endParaRPr lang="tr-TR" sz="2800" dirty="0"/>
          </a:p>
        </p:txBody>
      </p:sp>
      <p:sp>
        <p:nvSpPr>
          <p:cNvPr id="9" name="Halka 8"/>
          <p:cNvSpPr/>
          <p:nvPr/>
        </p:nvSpPr>
        <p:spPr>
          <a:xfrm>
            <a:off x="5312228" y="5509056"/>
            <a:ext cx="783771" cy="783772"/>
          </a:xfrm>
          <a:prstGeom prst="donut">
            <a:avLst>
              <a:gd name="adj" fmla="val 180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2" y="637032"/>
            <a:ext cx="6410481" cy="599599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5086" y="278040"/>
            <a:ext cx="4978400" cy="11443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/>
              <a:t>Zararlı Alışkanlıklar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45943" y="1825625"/>
            <a:ext cx="5399314" cy="24270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tr-TR" dirty="0"/>
              <a:t>İslam dini, insanların hem dünya hem de ahiret hayatında mutluluğunu amaçlar</a:t>
            </a:r>
            <a:r>
              <a:rPr lang="tr-TR" dirty="0" smtClean="0"/>
              <a:t>. Bundan dolayı bütün zararlı alışkanlıkları yasaklar. Bu alışkanlıklar ………</a:t>
            </a:r>
            <a:endParaRPr lang="tr-TR" dirty="0"/>
          </a:p>
        </p:txBody>
      </p:sp>
      <p:sp>
        <p:nvSpPr>
          <p:cNvPr id="5" name="Bükülü Ok 4"/>
          <p:cNvSpPr/>
          <p:nvPr/>
        </p:nvSpPr>
        <p:spPr>
          <a:xfrm rot="5400000">
            <a:off x="6911743" y="-410940"/>
            <a:ext cx="1053656" cy="3149600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545943" y="5965371"/>
            <a:ext cx="5399314" cy="667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Cümleyi tamamlayınız.</a:t>
            </a:r>
            <a:endParaRPr lang="tr-TR" sz="3600" dirty="0"/>
          </a:p>
        </p:txBody>
      </p:sp>
      <p:sp>
        <p:nvSpPr>
          <p:cNvPr id="7" name="Aşağı Ok 6"/>
          <p:cNvSpPr/>
          <p:nvPr/>
        </p:nvSpPr>
        <p:spPr>
          <a:xfrm rot="10800000">
            <a:off x="8771055" y="4513943"/>
            <a:ext cx="484632" cy="128748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46949" y="145833"/>
            <a:ext cx="6836229" cy="753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6000" dirty="0" smtClean="0"/>
              <a:t>Değerlendirme</a:t>
            </a:r>
            <a:r>
              <a:rPr lang="tr-TR" sz="8000" dirty="0" smtClean="0"/>
              <a:t> </a:t>
            </a:r>
            <a:endParaRPr lang="tr-TR" sz="8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36105" y="2600613"/>
            <a:ext cx="3547073" cy="11078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r">
              <a:buNone/>
            </a:pPr>
            <a:r>
              <a:rPr lang="tr-TR" dirty="0" smtClean="0">
                <a:hlinkClick r:id="" action="ppaction://noaction"/>
              </a:rPr>
              <a:t>1. TEST SORULARI </a:t>
            </a:r>
            <a:endParaRPr lang="tr-TR" dirty="0">
              <a:hlinkClick r:id="" action="ppaction://noaction"/>
            </a:endParaRPr>
          </a:p>
        </p:txBody>
      </p:sp>
      <p:sp>
        <p:nvSpPr>
          <p:cNvPr id="4" name="İçerik Yer Tutucusu 2">
            <a:hlinkClick r:id="" action="ppaction://noaction"/>
          </p:cNvPr>
          <p:cNvSpPr txBox="1">
            <a:spLocks/>
          </p:cNvSpPr>
          <p:nvPr/>
        </p:nvSpPr>
        <p:spPr>
          <a:xfrm>
            <a:off x="2523082" y="4647868"/>
            <a:ext cx="3151766" cy="8595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tr-TR" dirty="0" smtClean="0"/>
              <a:t>2. DOĞRU YANLIŞ</a:t>
            </a:r>
            <a:endParaRPr lang="tr-TR" dirty="0"/>
          </a:p>
        </p:txBody>
      </p:sp>
      <p:pic>
        <p:nvPicPr>
          <p:cNvPr id="1026" name="Picture 2" descr="quiz icon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97" y="1057922"/>
            <a:ext cx="2809539" cy="28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799">
            <a:off x="-181735" y="2834288"/>
            <a:ext cx="3066399" cy="31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>
            <a:hlinkClick r:id="" action="ppaction://noaction"/>
          </p:cNvPr>
          <p:cNvSpPr txBox="1">
            <a:spLocks/>
          </p:cNvSpPr>
          <p:nvPr/>
        </p:nvSpPr>
        <p:spPr>
          <a:xfrm>
            <a:off x="8089309" y="5410152"/>
            <a:ext cx="3754347" cy="8595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tr-TR" dirty="0" smtClean="0"/>
              <a:t>3.Boşluk Doldurma</a:t>
            </a:r>
            <a:endParaRPr lang="tr-TR" dirty="0"/>
          </a:p>
        </p:txBody>
      </p:sp>
      <p:pic>
        <p:nvPicPr>
          <p:cNvPr id="8" name="Picture 2" descr="gÃ¶z ikonu ile ilgili gÃ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94" y="5077627"/>
            <a:ext cx="2289950" cy="15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8687" y="217714"/>
            <a:ext cx="11773464" cy="31659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dirty="0"/>
              <a:t>Dinen sorumluluk çağına ulaşmış olan herkese, Allah’ın (</a:t>
            </a:r>
            <a:r>
              <a:rPr lang="tr-TR" dirty="0" err="1"/>
              <a:t>c.c</a:t>
            </a:r>
            <a:r>
              <a:rPr lang="tr-TR" dirty="0"/>
              <a:t>.) </a:t>
            </a:r>
            <a:r>
              <a:rPr lang="tr-TR" dirty="0" smtClean="0"/>
              <a:t>yapılmasını kesin </a:t>
            </a:r>
            <a:r>
              <a:rPr lang="tr-TR" dirty="0"/>
              <a:t>olarak yasakladığı söz ve </a:t>
            </a:r>
            <a:r>
              <a:rPr lang="tr-TR" dirty="0" smtClean="0"/>
              <a:t>davranışlardır.</a:t>
            </a:r>
          </a:p>
          <a:p>
            <a:pPr marL="0" indent="0">
              <a:buNone/>
            </a:pPr>
            <a:r>
              <a:rPr lang="tr-TR" sz="3600" b="1" dirty="0" smtClean="0"/>
              <a:t>1. Yukarıdaki tanımda aşağıdakilerden hangisinin açıklaması yapılmıştır?</a:t>
            </a:r>
            <a:endParaRPr lang="tr-TR" sz="3600" b="1" dirty="0"/>
          </a:p>
        </p:txBody>
      </p:sp>
      <p:sp>
        <p:nvSpPr>
          <p:cNvPr id="4" name="Dikdörtgen 3"/>
          <p:cNvSpPr/>
          <p:nvPr/>
        </p:nvSpPr>
        <p:spPr>
          <a:xfrm>
            <a:off x="1049809" y="5174344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49808" y="4376057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9809" y="3713848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9808" y="6014366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886857" y="5958117"/>
            <a:ext cx="6843487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Helal</a:t>
            </a:r>
            <a:endParaRPr lang="tr-TR" sz="3200" dirty="0"/>
          </a:p>
        </p:txBody>
      </p:sp>
      <p:sp>
        <p:nvSpPr>
          <p:cNvPr id="9" name="Dikdörtgen 8"/>
          <p:cNvSpPr/>
          <p:nvPr/>
        </p:nvSpPr>
        <p:spPr>
          <a:xfrm>
            <a:off x="1821543" y="4376057"/>
            <a:ext cx="6872513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Mekruh</a:t>
            </a:r>
            <a:endParaRPr lang="tr-TR" sz="3600" dirty="0"/>
          </a:p>
        </p:txBody>
      </p:sp>
      <p:sp>
        <p:nvSpPr>
          <p:cNvPr id="10" name="Dikdörtgen 9"/>
          <p:cNvSpPr/>
          <p:nvPr/>
        </p:nvSpPr>
        <p:spPr>
          <a:xfrm>
            <a:off x="1886858" y="3657600"/>
            <a:ext cx="6807200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Mubah</a:t>
            </a:r>
            <a:endParaRPr lang="tr-TR" sz="3600" dirty="0"/>
          </a:p>
        </p:txBody>
      </p:sp>
      <p:sp>
        <p:nvSpPr>
          <p:cNvPr id="11" name="Oval 10"/>
          <p:cNvSpPr/>
          <p:nvPr/>
        </p:nvSpPr>
        <p:spPr>
          <a:xfrm>
            <a:off x="1531257" y="3536035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1531257" y="4288972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1531257" y="5836552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D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1886857" y="5174344"/>
            <a:ext cx="6843487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Haram</a:t>
            </a:r>
            <a:endParaRPr lang="tr-TR" sz="3200" dirty="0"/>
          </a:p>
        </p:txBody>
      </p:sp>
      <p:sp>
        <p:nvSpPr>
          <p:cNvPr id="15" name="Oval 14"/>
          <p:cNvSpPr/>
          <p:nvPr/>
        </p:nvSpPr>
        <p:spPr>
          <a:xfrm>
            <a:off x="1531257" y="5052779"/>
            <a:ext cx="762237" cy="687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C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9248503" y="3713848"/>
            <a:ext cx="2713648" cy="792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tıklayınız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118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886857" y="5174344"/>
            <a:ext cx="10129002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  Alkollü </a:t>
            </a:r>
            <a:r>
              <a:rPr lang="tr-TR" sz="4400" dirty="0"/>
              <a:t>içecekleri her türlüsü haramdır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0945" y="277092"/>
            <a:ext cx="11671206" cy="26302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 smtClean="0"/>
              <a:t>«Her sarhoş edici haramdır. Çoğu içildiği zaman sarhoş eden şeyin az bir miktarının içilmesi de </a:t>
            </a:r>
            <a:r>
              <a:rPr lang="tr-TR" dirty="0"/>
              <a:t>haramdır</a:t>
            </a:r>
            <a:r>
              <a:rPr lang="tr-TR" dirty="0" smtClean="0"/>
              <a:t>."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tr-TR" sz="3600" dirty="0" smtClean="0"/>
              <a:t>Hz. Muhammed (sav)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3600" dirty="0" smtClean="0"/>
              <a:t>2. Bu hadis-i şerife göre aşağıdakilerden hangisine </a:t>
            </a:r>
            <a:r>
              <a:rPr lang="tr-TR" sz="3600" b="1" u="sng" dirty="0" smtClean="0"/>
              <a:t>ulaşılmaz?</a:t>
            </a:r>
          </a:p>
          <a:p>
            <a:pPr marL="0" indent="0" algn="r">
              <a:lnSpc>
                <a:spcPct val="100000"/>
              </a:lnSpc>
              <a:buNone/>
            </a:pPr>
            <a:endParaRPr lang="tr-TR" sz="3600" dirty="0"/>
          </a:p>
        </p:txBody>
      </p:sp>
      <p:sp>
        <p:nvSpPr>
          <p:cNvPr id="4" name="Dikdörtgen 3"/>
          <p:cNvSpPr/>
          <p:nvPr/>
        </p:nvSpPr>
        <p:spPr>
          <a:xfrm>
            <a:off x="885169" y="5843561"/>
            <a:ext cx="748435" cy="7210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84420" y="4376057"/>
            <a:ext cx="748435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84421" y="5196841"/>
            <a:ext cx="748436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67671" y="3644149"/>
            <a:ext cx="748435" cy="513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912375" y="5900839"/>
            <a:ext cx="10129002" cy="6476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Alkollü </a:t>
            </a:r>
            <a:r>
              <a:rPr lang="tr-TR" sz="4000" dirty="0" smtClean="0"/>
              <a:t>içeceklerin tek zarar sarhoşluktur.</a:t>
            </a:r>
            <a:endParaRPr lang="tr-TR" sz="4000" dirty="0"/>
          </a:p>
        </p:txBody>
      </p:sp>
      <p:sp>
        <p:nvSpPr>
          <p:cNvPr id="9" name="Dikdörtgen 8"/>
          <p:cNvSpPr/>
          <p:nvPr/>
        </p:nvSpPr>
        <p:spPr>
          <a:xfrm>
            <a:off x="1790188" y="4390571"/>
            <a:ext cx="10171963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3200" dirty="0" smtClean="0"/>
              <a:t>Sarhoş edici içeceklerin az miktarda içilmesi de haramdır.</a:t>
            </a:r>
            <a:endParaRPr lang="tr-TR" sz="3200" dirty="0"/>
          </a:p>
        </p:txBody>
      </p:sp>
      <p:sp>
        <p:nvSpPr>
          <p:cNvPr id="10" name="Dikdörtgen 9"/>
          <p:cNvSpPr/>
          <p:nvPr/>
        </p:nvSpPr>
        <p:spPr>
          <a:xfrm>
            <a:off x="1886857" y="3657600"/>
            <a:ext cx="10075294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Sarhoş edici her şey haramdır.</a:t>
            </a:r>
            <a:endParaRPr lang="tr-TR" sz="4800" dirty="0"/>
          </a:p>
        </p:txBody>
      </p:sp>
      <p:sp>
        <p:nvSpPr>
          <p:cNvPr id="11" name="Oval 10"/>
          <p:cNvSpPr/>
          <p:nvPr/>
        </p:nvSpPr>
        <p:spPr>
          <a:xfrm>
            <a:off x="1531257" y="5087602"/>
            <a:ext cx="762237" cy="6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C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1531257" y="4323066"/>
            <a:ext cx="762237" cy="6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1514508" y="3508362"/>
            <a:ext cx="762237" cy="739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5" name="Oval 14"/>
          <p:cNvSpPr/>
          <p:nvPr/>
        </p:nvSpPr>
        <p:spPr>
          <a:xfrm>
            <a:off x="1514508" y="5843561"/>
            <a:ext cx="807063" cy="762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D</a:t>
            </a:r>
            <a:endParaRPr lang="tr-TR" sz="4400" dirty="0"/>
          </a:p>
        </p:txBody>
      </p:sp>
      <p:sp>
        <p:nvSpPr>
          <p:cNvPr id="16" name="Dikdörtgen 15"/>
          <p:cNvSpPr/>
          <p:nvPr/>
        </p:nvSpPr>
        <p:spPr>
          <a:xfrm>
            <a:off x="9248503" y="2715524"/>
            <a:ext cx="2713648" cy="792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tıklayınız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673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286988" y="5195991"/>
            <a:ext cx="10660172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İçki ve kumar insanı ibadetlerden uzaklaştırır.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481" y="179882"/>
            <a:ext cx="11443680" cy="3073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dirty="0" smtClean="0"/>
              <a:t>«Şeytan </a:t>
            </a:r>
            <a:r>
              <a:rPr lang="tr-TR" sz="3200" dirty="0"/>
              <a:t>içki ve </a:t>
            </a:r>
            <a:r>
              <a:rPr lang="tr-TR" sz="3200" dirty="0" smtClean="0"/>
              <a:t>kumar yoluyla </a:t>
            </a:r>
            <a:r>
              <a:rPr lang="tr-TR" sz="3200" dirty="0"/>
              <a:t>aranıza düşmanlık ve kin sokmak, </a:t>
            </a:r>
            <a:r>
              <a:rPr lang="tr-TR" sz="3200" dirty="0" smtClean="0"/>
              <a:t>sizi Allah’ı </a:t>
            </a:r>
            <a:r>
              <a:rPr lang="tr-TR" sz="3200" dirty="0"/>
              <a:t>anmaktan ve namazdan alıkoymak </a:t>
            </a:r>
            <a:r>
              <a:rPr lang="tr-TR" sz="3200" dirty="0" smtClean="0"/>
              <a:t>ister. Artık bunlardan vazgeçtiniz </a:t>
            </a:r>
            <a:r>
              <a:rPr lang="tr-TR" sz="3200" dirty="0"/>
              <a:t>değil mi</a:t>
            </a:r>
            <a:r>
              <a:rPr lang="tr-TR" sz="3200" dirty="0" smtClean="0"/>
              <a:t>?»</a:t>
            </a:r>
          </a:p>
          <a:p>
            <a:pPr marL="0" indent="0" algn="r">
              <a:buNone/>
            </a:pPr>
            <a:r>
              <a:rPr lang="tr-TR" dirty="0"/>
              <a:t>Maide suresi, </a:t>
            </a:r>
            <a:r>
              <a:rPr lang="tr-TR" dirty="0" smtClean="0"/>
              <a:t>91</a:t>
            </a:r>
            <a:r>
              <a:rPr lang="tr-TR" dirty="0"/>
              <a:t>. </a:t>
            </a:r>
            <a:r>
              <a:rPr lang="tr-TR" dirty="0" smtClean="0"/>
              <a:t>ayeti</a:t>
            </a:r>
          </a:p>
          <a:p>
            <a:pPr marL="0" indent="0">
              <a:buNone/>
            </a:pPr>
            <a:r>
              <a:rPr lang="tr-TR" sz="3600" dirty="0" smtClean="0"/>
              <a:t>3. Ayete göre içki ve kumarla ilgili olarak aşağıdakilerden hangisine </a:t>
            </a:r>
            <a:r>
              <a:rPr lang="tr-TR" sz="3600" b="1" u="sng" dirty="0" smtClean="0"/>
              <a:t>ulaşılmaz?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20894" y="3663665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0894" y="4376057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0895" y="5196841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20894" y="6014366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286988" y="5958117"/>
            <a:ext cx="10660173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İçki ve kumar insanlar arasına kin ve düşmanlığa neden olmaktadır.</a:t>
            </a:r>
            <a:endParaRPr lang="tr-TR" sz="2800" dirty="0"/>
          </a:p>
        </p:txBody>
      </p:sp>
      <p:sp>
        <p:nvSpPr>
          <p:cNvPr id="9" name="Dikdörtgen 8"/>
          <p:cNvSpPr/>
          <p:nvPr/>
        </p:nvSpPr>
        <p:spPr>
          <a:xfrm>
            <a:off x="1185390" y="4422129"/>
            <a:ext cx="10761770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İçki ve kumarın bir çok zarar vardır.</a:t>
            </a:r>
            <a:endParaRPr lang="tr-TR" sz="4400" dirty="0"/>
          </a:p>
        </p:txBody>
      </p:sp>
      <p:sp>
        <p:nvSpPr>
          <p:cNvPr id="10" name="Dikdörtgen 9"/>
          <p:cNvSpPr/>
          <p:nvPr/>
        </p:nvSpPr>
        <p:spPr>
          <a:xfrm>
            <a:off x="1286989" y="3643086"/>
            <a:ext cx="10660172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İçkinin sadece bireysel zararlarına değinilmiştir.</a:t>
            </a:r>
            <a:endParaRPr lang="tr-TR" sz="3600" dirty="0"/>
          </a:p>
        </p:txBody>
      </p:sp>
      <p:sp>
        <p:nvSpPr>
          <p:cNvPr id="11" name="Oval 10"/>
          <p:cNvSpPr/>
          <p:nvPr/>
        </p:nvSpPr>
        <p:spPr>
          <a:xfrm>
            <a:off x="602344" y="5140593"/>
            <a:ext cx="837186" cy="656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C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602343" y="4376056"/>
            <a:ext cx="837187" cy="674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03941" y="5905126"/>
            <a:ext cx="837186" cy="727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D</a:t>
            </a:r>
          </a:p>
        </p:txBody>
      </p:sp>
      <p:sp>
        <p:nvSpPr>
          <p:cNvPr id="15" name="Oval 14"/>
          <p:cNvSpPr/>
          <p:nvPr/>
        </p:nvSpPr>
        <p:spPr>
          <a:xfrm>
            <a:off x="602344" y="3507698"/>
            <a:ext cx="837188" cy="778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6" name="Dikdörtgen 15"/>
          <p:cNvSpPr/>
          <p:nvPr/>
        </p:nvSpPr>
        <p:spPr>
          <a:xfrm>
            <a:off x="9233512" y="2719588"/>
            <a:ext cx="2713648" cy="792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tıklayınız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484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886857" y="5174344"/>
            <a:ext cx="6843487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Mal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9843" y="332509"/>
            <a:ext cx="11763872" cy="30467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dirty="0" smtClean="0"/>
              <a:t>Alkollü̈ içecekler </a:t>
            </a:r>
            <a:r>
              <a:rPr lang="tr-TR" dirty="0"/>
              <a:t>ve </a:t>
            </a:r>
            <a:r>
              <a:rPr lang="tr-TR" dirty="0" smtClean="0"/>
              <a:t>uyuşturucu maddeler beyin </a:t>
            </a:r>
            <a:r>
              <a:rPr lang="tr-TR" dirty="0"/>
              <a:t>ve merkezi sinir sistemini olumsuz </a:t>
            </a:r>
            <a:r>
              <a:rPr lang="tr-TR" dirty="0" smtClean="0"/>
              <a:t>yönde etkiler</a:t>
            </a:r>
            <a:r>
              <a:rPr lang="tr-TR" dirty="0"/>
              <a:t>. Bu nedenle bu maddeler, aklımızı </a:t>
            </a:r>
            <a:r>
              <a:rPr lang="tr-TR" dirty="0" smtClean="0"/>
              <a:t>kullanmayı engeller </a:t>
            </a:r>
            <a:r>
              <a:rPr lang="tr-TR" dirty="0"/>
              <a:t>ve irademizi sınırlandırır. </a:t>
            </a:r>
            <a:endParaRPr lang="tr-TR" dirty="0" smtClean="0"/>
          </a:p>
          <a:p>
            <a:pPr marL="0" indent="0">
              <a:buNone/>
            </a:pPr>
            <a:r>
              <a:rPr lang="tr-TR" sz="3600" dirty="0" smtClean="0"/>
              <a:t>4. Buna göre alkollü içecekler ve uyuşturucunun haram olmasının nedeni İslam’ın korumayı hedeflediği beş değerler hangisini </a:t>
            </a:r>
            <a:r>
              <a:rPr lang="tr-TR" sz="3600" b="1" u="sng" dirty="0" smtClean="0"/>
              <a:t>korumaya yöneliktir?</a:t>
            </a:r>
            <a:endParaRPr lang="tr-TR" sz="3600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1033010" y="5938880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49808" y="4376057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9809" y="5196841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9809" y="3600612"/>
            <a:ext cx="696502" cy="5077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868713" y="5968032"/>
            <a:ext cx="6843487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Akıl</a:t>
            </a:r>
            <a:endParaRPr lang="tr-TR" sz="4800" dirty="0"/>
          </a:p>
        </p:txBody>
      </p:sp>
      <p:sp>
        <p:nvSpPr>
          <p:cNvPr id="9" name="Dikdörtgen 8"/>
          <p:cNvSpPr/>
          <p:nvPr/>
        </p:nvSpPr>
        <p:spPr>
          <a:xfrm>
            <a:off x="1821543" y="4376057"/>
            <a:ext cx="6872513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dirty="0" smtClean="0"/>
              <a:t>Can</a:t>
            </a:r>
            <a:endParaRPr lang="tr-TR" sz="5400" dirty="0"/>
          </a:p>
        </p:txBody>
      </p:sp>
      <p:sp>
        <p:nvSpPr>
          <p:cNvPr id="10" name="Dikdörtgen 9"/>
          <p:cNvSpPr/>
          <p:nvPr/>
        </p:nvSpPr>
        <p:spPr>
          <a:xfrm>
            <a:off x="1886857" y="3582369"/>
            <a:ext cx="6807200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  Nesil</a:t>
            </a:r>
            <a:endParaRPr lang="tr-TR" sz="6600" dirty="0"/>
          </a:p>
        </p:txBody>
      </p:sp>
      <p:sp>
        <p:nvSpPr>
          <p:cNvPr id="11" name="Oval 10"/>
          <p:cNvSpPr/>
          <p:nvPr/>
        </p:nvSpPr>
        <p:spPr>
          <a:xfrm>
            <a:off x="1531258" y="5031595"/>
            <a:ext cx="942118" cy="690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C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1531257" y="4251923"/>
            <a:ext cx="942119" cy="690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1605763" y="3472923"/>
            <a:ext cx="867613" cy="700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5" name="Oval 14"/>
          <p:cNvSpPr/>
          <p:nvPr/>
        </p:nvSpPr>
        <p:spPr>
          <a:xfrm>
            <a:off x="1508802" y="5818960"/>
            <a:ext cx="964574" cy="805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D</a:t>
            </a:r>
            <a:endParaRPr lang="tr-TR" sz="4400" dirty="0"/>
          </a:p>
        </p:txBody>
      </p:sp>
      <p:sp>
        <p:nvSpPr>
          <p:cNvPr id="17" name="Dikdörtgen 16"/>
          <p:cNvSpPr/>
          <p:nvPr/>
        </p:nvSpPr>
        <p:spPr>
          <a:xfrm>
            <a:off x="9290067" y="3711922"/>
            <a:ext cx="2713648" cy="792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tıklayınız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517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1886857" y="5174344"/>
            <a:ext cx="10058400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İçkinin birçok kötülüğe sebeptir.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9843" y="332509"/>
            <a:ext cx="11047749" cy="30467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4400" b="1" dirty="0"/>
              <a:t>"İçki bütün kötülüklerin anasıdır” </a:t>
            </a:r>
            <a:endParaRPr lang="tr-TR" sz="44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tr-TR" sz="4400" dirty="0" smtClean="0"/>
              <a:t>5. Yukarıdaki hadisin vermek istediği mesajlar dikkate alındığında aşağıdakilerden hangisine </a:t>
            </a:r>
            <a:r>
              <a:rPr lang="tr-TR" sz="4400" u="sng" dirty="0" smtClean="0"/>
              <a:t>ulaşılmaz? </a:t>
            </a:r>
            <a:endParaRPr lang="tr-TR" sz="5400" u="sng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1032705" y="4316562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32705" y="5139766"/>
            <a:ext cx="583047" cy="566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22716" y="6014652"/>
            <a:ext cx="583047" cy="453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9809" y="3600612"/>
            <a:ext cx="696502" cy="5077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X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886857" y="5958117"/>
            <a:ext cx="10058400" cy="551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  İçkinin bireysel ve toplumsal bir çok zararı vardır.</a:t>
            </a:r>
            <a:endParaRPr lang="tr-TR" sz="3600" dirty="0"/>
          </a:p>
        </p:txBody>
      </p:sp>
      <p:sp>
        <p:nvSpPr>
          <p:cNvPr id="9" name="Dikdörtgen 8"/>
          <p:cNvSpPr/>
          <p:nvPr/>
        </p:nvSpPr>
        <p:spPr>
          <a:xfrm>
            <a:off x="1821543" y="4376057"/>
            <a:ext cx="10101062" cy="5660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 İçki sadece insanın mal ve canına zarar verir.</a:t>
            </a:r>
            <a:endParaRPr lang="tr-TR" sz="6000" dirty="0"/>
          </a:p>
        </p:txBody>
      </p:sp>
      <p:sp>
        <p:nvSpPr>
          <p:cNvPr id="10" name="Dikdörtgen 9"/>
          <p:cNvSpPr/>
          <p:nvPr/>
        </p:nvSpPr>
        <p:spPr>
          <a:xfrm>
            <a:off x="1886857" y="3582369"/>
            <a:ext cx="10005066" cy="566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 İçki hem beden hem de ruh sağlığını bozar.</a:t>
            </a:r>
            <a:endParaRPr lang="tr-TR" sz="4000" dirty="0"/>
          </a:p>
        </p:txBody>
      </p:sp>
      <p:sp>
        <p:nvSpPr>
          <p:cNvPr id="11" name="Oval 10"/>
          <p:cNvSpPr/>
          <p:nvPr/>
        </p:nvSpPr>
        <p:spPr>
          <a:xfrm>
            <a:off x="1504165" y="5849406"/>
            <a:ext cx="942118" cy="690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D</a:t>
            </a:r>
            <a:endParaRPr lang="tr-TR" sz="4400" dirty="0"/>
          </a:p>
        </p:txBody>
      </p:sp>
      <p:sp>
        <p:nvSpPr>
          <p:cNvPr id="12" name="Oval 11"/>
          <p:cNvSpPr/>
          <p:nvPr/>
        </p:nvSpPr>
        <p:spPr>
          <a:xfrm>
            <a:off x="1525285" y="5098056"/>
            <a:ext cx="942119" cy="690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smtClean="0"/>
              <a:t>C</a:t>
            </a:r>
            <a:endParaRPr lang="tr-TR" sz="4400" dirty="0"/>
          </a:p>
        </p:txBody>
      </p:sp>
      <p:sp>
        <p:nvSpPr>
          <p:cNvPr id="13" name="Oval 12"/>
          <p:cNvSpPr/>
          <p:nvPr/>
        </p:nvSpPr>
        <p:spPr>
          <a:xfrm>
            <a:off x="1605763" y="3472923"/>
            <a:ext cx="867613" cy="700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</a:t>
            </a:r>
            <a:endParaRPr lang="tr-TR" sz="4400" dirty="0"/>
          </a:p>
        </p:txBody>
      </p:sp>
      <p:sp>
        <p:nvSpPr>
          <p:cNvPr id="15" name="Oval 14"/>
          <p:cNvSpPr/>
          <p:nvPr/>
        </p:nvSpPr>
        <p:spPr>
          <a:xfrm>
            <a:off x="1536459" y="4232569"/>
            <a:ext cx="964574" cy="805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B</a:t>
            </a:r>
            <a:endParaRPr lang="tr-TR" sz="4400" dirty="0"/>
          </a:p>
        </p:txBody>
      </p:sp>
      <p:sp>
        <p:nvSpPr>
          <p:cNvPr id="17" name="Dikdörtgen 16"/>
          <p:cNvSpPr/>
          <p:nvPr/>
        </p:nvSpPr>
        <p:spPr>
          <a:xfrm>
            <a:off x="9478352" y="2586454"/>
            <a:ext cx="2713648" cy="7928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tıklayınız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6102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629" y="117567"/>
            <a:ext cx="7454394" cy="6139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800" dirty="0" smtClean="0"/>
              <a:t>Doğru - Yanlış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130629" y="849086"/>
            <a:ext cx="11926388" cy="8882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3200" dirty="0" smtClean="0"/>
              <a:t>Allah’ın </a:t>
            </a:r>
            <a:r>
              <a:rPr lang="tr-TR" sz="3200" dirty="0"/>
              <a:t>(</a:t>
            </a:r>
            <a:r>
              <a:rPr lang="tr-TR" sz="3200" dirty="0" err="1"/>
              <a:t>c.c</a:t>
            </a:r>
            <a:r>
              <a:rPr lang="tr-TR" sz="3200" dirty="0"/>
              <a:t>.) </a:t>
            </a:r>
            <a:r>
              <a:rPr lang="tr-TR" sz="3200" dirty="0" smtClean="0"/>
              <a:t>yapılmasını kesin </a:t>
            </a:r>
            <a:r>
              <a:rPr lang="tr-TR" sz="3200" dirty="0"/>
              <a:t>olarak yasakladığı </a:t>
            </a:r>
            <a:endParaRPr lang="tr-TR" sz="3200" dirty="0" smtClean="0"/>
          </a:p>
          <a:p>
            <a:r>
              <a:rPr lang="tr-TR" sz="3200" dirty="0"/>
              <a:t> </a:t>
            </a:r>
            <a:r>
              <a:rPr lang="tr-TR" sz="3200" dirty="0" smtClean="0"/>
              <a:t>  söz </a:t>
            </a:r>
            <a:r>
              <a:rPr lang="tr-TR" sz="3200" dirty="0"/>
              <a:t>ve </a:t>
            </a:r>
            <a:r>
              <a:rPr lang="tr-TR" sz="3200" dirty="0" smtClean="0"/>
              <a:t>davranışlar </a:t>
            </a:r>
            <a:r>
              <a:rPr lang="tr-TR" sz="3200" b="1" dirty="0" smtClean="0"/>
              <a:t>haram</a:t>
            </a:r>
            <a:r>
              <a:rPr lang="tr-TR" sz="3200" dirty="0" smtClean="0"/>
              <a:t> denir.</a:t>
            </a:r>
            <a:endParaRPr lang="tr-TR" sz="3200" dirty="0"/>
          </a:p>
        </p:txBody>
      </p:sp>
      <p:sp>
        <p:nvSpPr>
          <p:cNvPr id="5" name="Dikdörtgen 4"/>
          <p:cNvSpPr/>
          <p:nvPr/>
        </p:nvSpPr>
        <p:spPr>
          <a:xfrm>
            <a:off x="130629" y="1881051"/>
            <a:ext cx="11926388" cy="7707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2. Alkollü içeceklerin sadece bireysel zararları vardır.</a:t>
            </a:r>
            <a:endParaRPr lang="tr-TR" sz="3200" dirty="0"/>
          </a:p>
        </p:txBody>
      </p:sp>
      <p:sp>
        <p:nvSpPr>
          <p:cNvPr id="6" name="Dikdörtgen 5"/>
          <p:cNvSpPr/>
          <p:nvPr/>
        </p:nvSpPr>
        <p:spPr>
          <a:xfrm>
            <a:off x="130629" y="2873833"/>
            <a:ext cx="11926388" cy="8882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3. </a:t>
            </a:r>
            <a:r>
              <a:rPr lang="tr-TR" sz="3200" dirty="0"/>
              <a:t>Akıl, can, mal, nesil ve din </a:t>
            </a:r>
            <a:endParaRPr lang="tr-TR" sz="3200" dirty="0" smtClean="0"/>
          </a:p>
          <a:p>
            <a:r>
              <a:rPr lang="tr-TR" sz="3200" dirty="0" smtClean="0"/>
              <a:t>korunması gereken değerlerdendir</a:t>
            </a:r>
            <a:r>
              <a:rPr lang="tr-TR" sz="3200" dirty="0"/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0629" y="3866616"/>
            <a:ext cx="11926388" cy="849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000" dirty="0" smtClean="0"/>
              <a:t>4. </a:t>
            </a:r>
            <a:r>
              <a:rPr lang="tr-TR" sz="4000" dirty="0"/>
              <a:t>Alkol, insanın iradesini güçlendirir.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30629" y="4898570"/>
            <a:ext cx="11926388" cy="9144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5. </a:t>
            </a:r>
            <a:r>
              <a:rPr lang="tr-TR" sz="3600" dirty="0"/>
              <a:t>Alkol ve uyuşturucu maddenin kişiye </a:t>
            </a:r>
            <a:r>
              <a:rPr lang="tr-TR" sz="3600" dirty="0" smtClean="0"/>
              <a:t>verdiği</a:t>
            </a:r>
            <a:endParaRPr lang="tr-TR" sz="3600" dirty="0"/>
          </a:p>
          <a:p>
            <a:r>
              <a:rPr lang="tr-TR" sz="3600" dirty="0"/>
              <a:t>en </a:t>
            </a:r>
            <a:r>
              <a:rPr lang="tr-TR" sz="3600" dirty="0" smtClean="0"/>
              <a:t>büyük </a:t>
            </a:r>
            <a:r>
              <a:rPr lang="tr-TR" sz="3600" dirty="0"/>
              <a:t>zarar </a:t>
            </a:r>
            <a:r>
              <a:rPr lang="tr-TR" sz="3600" dirty="0" smtClean="0"/>
              <a:t>bağımlılıktır.</a:t>
            </a:r>
            <a:endParaRPr lang="tr-TR" sz="3600" dirty="0"/>
          </a:p>
        </p:txBody>
      </p:sp>
      <p:sp>
        <p:nvSpPr>
          <p:cNvPr id="9" name="Dikdörtgen 8"/>
          <p:cNvSpPr/>
          <p:nvPr/>
        </p:nvSpPr>
        <p:spPr>
          <a:xfrm>
            <a:off x="130629" y="5956656"/>
            <a:ext cx="11926388" cy="7837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/>
              <a:t>6.</a:t>
            </a:r>
            <a:r>
              <a:rPr lang="tr-TR" sz="3200" dirty="0"/>
              <a:t> Kur’an’a göre içki, </a:t>
            </a:r>
            <a:r>
              <a:rPr lang="tr-TR" sz="3200" dirty="0" smtClean="0"/>
              <a:t>kumar</a:t>
            </a:r>
            <a:r>
              <a:rPr lang="tr-TR" sz="3200" dirty="0"/>
              <a:t> </a:t>
            </a:r>
            <a:r>
              <a:rPr lang="tr-TR" sz="3200" dirty="0" smtClean="0"/>
              <a:t>gibi kötü alışkanlıklara</a:t>
            </a:r>
          </a:p>
          <a:p>
            <a:r>
              <a:rPr lang="tr-TR" sz="3200" dirty="0" smtClean="0"/>
              <a:t>şeytan </a:t>
            </a:r>
            <a:r>
              <a:rPr lang="tr-TR" sz="3200" dirty="0"/>
              <a:t>işi olan pisliklerdir. 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9326880" y="849087"/>
            <a:ext cx="1214846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D</a:t>
            </a:r>
            <a:endParaRPr lang="tr-TR" sz="4800" dirty="0"/>
          </a:p>
        </p:txBody>
      </p:sp>
      <p:sp>
        <p:nvSpPr>
          <p:cNvPr id="11" name="Dikdörtgen 10"/>
          <p:cNvSpPr/>
          <p:nvPr/>
        </p:nvSpPr>
        <p:spPr>
          <a:xfrm>
            <a:off x="10842172" y="849087"/>
            <a:ext cx="1214846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4800" dirty="0" smtClean="0"/>
              <a:t>Y</a:t>
            </a:r>
            <a:endParaRPr lang="tr-TR" sz="4800" dirty="0"/>
          </a:p>
        </p:txBody>
      </p:sp>
      <p:sp>
        <p:nvSpPr>
          <p:cNvPr id="12" name="Dikdörtgen 11"/>
          <p:cNvSpPr/>
          <p:nvPr/>
        </p:nvSpPr>
        <p:spPr>
          <a:xfrm>
            <a:off x="9936230" y="849085"/>
            <a:ext cx="605496" cy="888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1436531" y="849087"/>
            <a:ext cx="640080" cy="8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X</a:t>
            </a:r>
            <a:endParaRPr lang="tr-TR" sz="5400" b="1" dirty="0">
              <a:solidFill>
                <a:srgbClr val="FF0000"/>
              </a:solidFill>
            </a:endParaRPr>
          </a:p>
        </p:txBody>
      </p:sp>
      <p:cxnSp>
        <p:nvCxnSpPr>
          <p:cNvPr id="16" name="Düz Bağlayıcı 15"/>
          <p:cNvCxnSpPr>
            <a:endCxn id="11" idx="2"/>
          </p:cNvCxnSpPr>
          <p:nvPr/>
        </p:nvCxnSpPr>
        <p:spPr>
          <a:xfrm flipH="1">
            <a:off x="11449595" y="849087"/>
            <a:ext cx="4284" cy="8882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9" name="Tablo 18"/>
          <p:cNvGraphicFramePr>
            <a:graphicFrameLocks noGrp="1"/>
          </p:cNvGraphicFramePr>
          <p:nvPr/>
        </p:nvGraphicFramePr>
        <p:xfrm>
          <a:off x="9326880" y="1881051"/>
          <a:ext cx="1254034" cy="770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770721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/>
        </p:nvGraphicFramePr>
        <p:xfrm>
          <a:off x="10822578" y="1881051"/>
          <a:ext cx="1254034" cy="770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770721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1" name="Tablo 20"/>
          <p:cNvGraphicFramePr>
            <a:graphicFrameLocks noGrp="1"/>
          </p:cNvGraphicFramePr>
          <p:nvPr/>
        </p:nvGraphicFramePr>
        <p:xfrm>
          <a:off x="9322276" y="2893425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2" name="Tablo 21"/>
          <p:cNvGraphicFramePr>
            <a:graphicFrameLocks noGrp="1"/>
          </p:cNvGraphicFramePr>
          <p:nvPr/>
        </p:nvGraphicFramePr>
        <p:xfrm>
          <a:off x="10842172" y="2893425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3" name="Tablo 22"/>
          <p:cNvGraphicFramePr>
            <a:graphicFrameLocks noGrp="1"/>
          </p:cNvGraphicFramePr>
          <p:nvPr/>
        </p:nvGraphicFramePr>
        <p:xfrm>
          <a:off x="9322276" y="4898570"/>
          <a:ext cx="1219450" cy="9144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725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09725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914402">
                <a:tc>
                  <a:txBody>
                    <a:bodyPr/>
                    <a:lstStyle/>
                    <a:p>
                      <a:pPr algn="ctr"/>
                      <a:r>
                        <a:rPr lang="tr-TR" sz="4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5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4" name="Tablo 23"/>
          <p:cNvGraphicFramePr>
            <a:graphicFrameLocks noGrp="1"/>
          </p:cNvGraphicFramePr>
          <p:nvPr/>
        </p:nvGraphicFramePr>
        <p:xfrm>
          <a:off x="10826647" y="3905798"/>
          <a:ext cx="1254034" cy="849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49088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4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/>
        </p:nvGraphicFramePr>
        <p:xfrm>
          <a:off x="10842172" y="4898569"/>
          <a:ext cx="1254034" cy="9144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71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11063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914403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6" name="Tablo 25"/>
          <p:cNvGraphicFramePr>
            <a:graphicFrameLocks noGrp="1"/>
          </p:cNvGraphicFramePr>
          <p:nvPr/>
        </p:nvGraphicFramePr>
        <p:xfrm>
          <a:off x="9322276" y="3895997"/>
          <a:ext cx="1254034" cy="868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868689">
                <a:tc>
                  <a:txBody>
                    <a:bodyPr/>
                    <a:lstStyle/>
                    <a:p>
                      <a:pPr algn="ctr"/>
                      <a:r>
                        <a:rPr lang="tr-TR" sz="48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8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7" name="Tablo 26"/>
          <p:cNvGraphicFramePr>
            <a:graphicFrameLocks noGrp="1"/>
          </p:cNvGraphicFramePr>
          <p:nvPr/>
        </p:nvGraphicFramePr>
        <p:xfrm>
          <a:off x="9287692" y="5946856"/>
          <a:ext cx="1254034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7017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793579">
                <a:tc>
                  <a:txBody>
                    <a:bodyPr/>
                    <a:lstStyle/>
                    <a:p>
                      <a:pPr algn="ctr"/>
                      <a:r>
                        <a:rPr lang="tr-TR" sz="4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tr-TR" sz="4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800" b="1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graphicFrame>
        <p:nvGraphicFramePr>
          <p:cNvPr id="28" name="Tablo 27"/>
          <p:cNvGraphicFramePr>
            <a:graphicFrameLocks noGrp="1"/>
          </p:cNvGraphicFramePr>
          <p:nvPr/>
        </p:nvGraphicFramePr>
        <p:xfrm>
          <a:off x="10842172" y="5946856"/>
          <a:ext cx="1254034" cy="7935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971">
                  <a:extLst>
                    <a:ext uri="{9D8B030D-6E8A-4147-A177-3AD203B41FA5}">
                      <a16:colId xmlns:a16="http://schemas.microsoft.com/office/drawing/2014/main" val="2292286534"/>
                    </a:ext>
                  </a:extLst>
                </a:gridCol>
                <a:gridCol w="611063">
                  <a:extLst>
                    <a:ext uri="{9D8B030D-6E8A-4147-A177-3AD203B41FA5}">
                      <a16:colId xmlns:a16="http://schemas.microsoft.com/office/drawing/2014/main" val="1517601375"/>
                    </a:ext>
                  </a:extLst>
                </a:gridCol>
              </a:tblGrid>
              <a:tr h="793579">
                <a:tc>
                  <a:txBody>
                    <a:bodyPr/>
                    <a:lstStyle/>
                    <a:p>
                      <a:pPr algn="ctr"/>
                      <a:r>
                        <a:rPr lang="tr-TR" sz="4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Y</a:t>
                      </a:r>
                      <a:endParaRPr lang="tr-TR" sz="4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4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5083"/>
                  </a:ext>
                </a:extLst>
              </a:tr>
            </a:tbl>
          </a:graphicData>
        </a:graphic>
      </p:graphicFrame>
      <p:sp>
        <p:nvSpPr>
          <p:cNvPr id="29" name="Dikdörtgen 28"/>
          <p:cNvSpPr/>
          <p:nvPr/>
        </p:nvSpPr>
        <p:spPr>
          <a:xfrm>
            <a:off x="7974767" y="117567"/>
            <a:ext cx="4082250" cy="556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Doğru cevabı işaretleyelim</a:t>
            </a:r>
            <a:endParaRPr lang="tr-TR" sz="2800" dirty="0"/>
          </a:p>
        </p:txBody>
      </p:sp>
      <p:cxnSp>
        <p:nvCxnSpPr>
          <p:cNvPr id="30" name="Düz Bağlayıcı 29"/>
          <p:cNvCxnSpPr>
            <a:stCxn id="10" idx="0"/>
          </p:cNvCxnSpPr>
          <p:nvPr/>
        </p:nvCxnSpPr>
        <p:spPr>
          <a:xfrm flipH="1">
            <a:off x="9932002" y="849087"/>
            <a:ext cx="2301" cy="8588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Dikdörtgen 33"/>
          <p:cNvSpPr/>
          <p:nvPr/>
        </p:nvSpPr>
        <p:spPr>
          <a:xfrm>
            <a:off x="9916743" y="1881051"/>
            <a:ext cx="659567" cy="7707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11436531" y="2872975"/>
            <a:ext cx="659567" cy="889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9932001" y="3895997"/>
            <a:ext cx="659567" cy="8588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11487820" y="4897722"/>
            <a:ext cx="588791" cy="889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11487820" y="5929697"/>
            <a:ext cx="588791" cy="810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9932001" y="2893425"/>
            <a:ext cx="644309" cy="858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11449595" y="3895997"/>
            <a:ext cx="644309" cy="838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1" name="Dikdörtgen 40"/>
          <p:cNvSpPr/>
          <p:nvPr/>
        </p:nvSpPr>
        <p:spPr>
          <a:xfrm>
            <a:off x="9924371" y="4908370"/>
            <a:ext cx="644309" cy="904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2" name="Dikdörtgen 41"/>
          <p:cNvSpPr/>
          <p:nvPr/>
        </p:nvSpPr>
        <p:spPr>
          <a:xfrm>
            <a:off x="9913022" y="5929697"/>
            <a:ext cx="644309" cy="810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1444159" y="1871249"/>
            <a:ext cx="644309" cy="765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6000" b="1" dirty="0">
                <a:solidFill>
                  <a:schemeClr val="accent6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30790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61143" y="296232"/>
            <a:ext cx="10902405" cy="911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l"/>
            <a:r>
              <a:rPr lang="tr-TR" sz="2400" dirty="0" smtClean="0"/>
              <a:t>       İslam dini, insanların hem _____________ hem de ahiret hayatında mutluluğunu   </a:t>
            </a:r>
            <a:br>
              <a:rPr lang="tr-TR" sz="2400" dirty="0" smtClean="0"/>
            </a:br>
            <a:r>
              <a:rPr lang="tr-TR" sz="2400" dirty="0"/>
              <a:t> </a:t>
            </a:r>
            <a:r>
              <a:rPr lang="tr-TR" sz="2400" dirty="0" smtClean="0"/>
              <a:t>     amaçlar.</a:t>
            </a:r>
            <a:endParaRPr lang="tr-TR" sz="24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4939219" y="-25490"/>
            <a:ext cx="1939637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/>
              <a:t>d</a:t>
            </a:r>
            <a:r>
              <a:rPr lang="tr-TR" sz="4400" dirty="0" smtClean="0"/>
              <a:t>ünya</a:t>
            </a:r>
          </a:p>
        </p:txBody>
      </p:sp>
      <p:pic>
        <p:nvPicPr>
          <p:cNvPr id="1026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99" y="95956"/>
            <a:ext cx="1764076" cy="12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1397727" y="1558944"/>
            <a:ext cx="10398033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tr-TR" sz="4400" i="1" dirty="0" smtClean="0"/>
              <a:t>“Sarhoşluk </a:t>
            </a:r>
            <a:r>
              <a:rPr lang="tr-TR" sz="4400" i="1" dirty="0"/>
              <a:t>veren her </a:t>
            </a:r>
            <a:r>
              <a:rPr lang="tr-TR" sz="4400" i="1" dirty="0" smtClean="0"/>
              <a:t>içki __________.”</a:t>
            </a:r>
            <a:endParaRPr lang="tr-TR" sz="60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7721600" y="1442748"/>
            <a:ext cx="2536009" cy="7756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i="1"/>
              <a:t>haramdır</a:t>
            </a:r>
            <a:endParaRPr lang="tr-TR" sz="4000" dirty="0"/>
          </a:p>
        </p:txBody>
      </p:sp>
      <p:pic>
        <p:nvPicPr>
          <p:cNvPr id="7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63" y="1419175"/>
            <a:ext cx="1773327" cy="11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301124" y="2893916"/>
            <a:ext cx="10494636" cy="1051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tr-TR" sz="100" dirty="0"/>
              <a:t> </a:t>
            </a:r>
            <a:r>
              <a:rPr lang="tr-TR" sz="2400" dirty="0"/>
              <a:t>Dinen sorumluluk çağına ulaşmış olan herkese, Allah’ın (</a:t>
            </a:r>
            <a:r>
              <a:rPr lang="tr-TR" sz="2400" dirty="0" err="1"/>
              <a:t>c.c</a:t>
            </a:r>
            <a:r>
              <a:rPr lang="tr-TR" sz="2400" dirty="0"/>
              <a:t>.) yapılmasını </a:t>
            </a:r>
            <a:r>
              <a:rPr lang="tr-TR" sz="2400" dirty="0" smtClean="0"/>
              <a:t>kesin olarak </a:t>
            </a:r>
            <a:r>
              <a:rPr lang="tr-TR" sz="2400" dirty="0"/>
              <a:t>yasakladığı söz </a:t>
            </a:r>
            <a:r>
              <a:rPr lang="tr-TR" sz="2400" dirty="0" smtClean="0"/>
              <a:t>ve davranışlar__________________</a:t>
            </a:r>
            <a:r>
              <a:rPr lang="tr-TR" sz="2400" dirty="0" err="1" smtClean="0"/>
              <a:t>dır</a:t>
            </a:r>
            <a:r>
              <a:rPr lang="tr-TR" sz="2400" dirty="0"/>
              <a:t>.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6389087" y="3381829"/>
            <a:ext cx="2301533" cy="56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 haram</a:t>
            </a:r>
            <a:endParaRPr lang="tr-TR" sz="4400" dirty="0"/>
          </a:p>
        </p:txBody>
      </p:sp>
      <p:pic>
        <p:nvPicPr>
          <p:cNvPr id="10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6580"/>
            <a:ext cx="1791496" cy="12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van 1"/>
          <p:cNvSpPr txBox="1">
            <a:spLocks/>
          </p:cNvSpPr>
          <p:nvPr/>
        </p:nvSpPr>
        <p:spPr>
          <a:xfrm>
            <a:off x="1301124" y="4199945"/>
            <a:ext cx="10533823" cy="10435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tr-TR" sz="2800" dirty="0" smtClean="0"/>
              <a:t>Dinî </a:t>
            </a:r>
            <a:r>
              <a:rPr lang="tr-TR" sz="2800" dirty="0"/>
              <a:t>bakımdan kullanılmasına, yapılmasına, söylenmesine, yenilip içilmesine </a:t>
            </a:r>
            <a:r>
              <a:rPr lang="tr-TR" sz="2800" dirty="0" smtClean="0"/>
              <a:t>izin verilen </a:t>
            </a:r>
            <a:r>
              <a:rPr lang="tr-TR" sz="2800" dirty="0"/>
              <a:t>şeylere </a:t>
            </a:r>
            <a:r>
              <a:rPr lang="tr-TR" sz="2800" dirty="0" smtClean="0"/>
              <a:t>_______________ </a:t>
            </a:r>
            <a:r>
              <a:rPr lang="tr-TR" sz="2800" dirty="0"/>
              <a:t>denir.</a:t>
            </a:r>
          </a:p>
        </p:txBody>
      </p:sp>
      <p:pic>
        <p:nvPicPr>
          <p:cNvPr id="12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" y="4162929"/>
            <a:ext cx="1619852" cy="10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Yuvarlatılmış Dikdörtgen 12"/>
          <p:cNvSpPr/>
          <p:nvPr/>
        </p:nvSpPr>
        <p:spPr>
          <a:xfrm>
            <a:off x="6154057" y="4647743"/>
            <a:ext cx="2536563" cy="5623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helal</a:t>
            </a:r>
            <a:endParaRPr lang="tr-TR" sz="4400" dirty="0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1283854" y="5677697"/>
            <a:ext cx="10551093" cy="84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r-TR" sz="3200" i="1" dirty="0" smtClean="0"/>
              <a:t>“İçkiden uzak durun. Çünkü̈ içki </a:t>
            </a:r>
            <a:r>
              <a:rPr lang="tr-TR" sz="3200" i="1" dirty="0"/>
              <a:t>bütün </a:t>
            </a:r>
            <a:r>
              <a:rPr lang="tr-TR" sz="3200" i="1" dirty="0" smtClean="0"/>
              <a:t>_________ anasıdır</a:t>
            </a:r>
            <a:r>
              <a:rPr lang="tr-TR" sz="3200" i="1" dirty="0"/>
              <a:t>.”</a:t>
            </a:r>
            <a:endParaRPr lang="tr-TR" sz="3200" dirty="0"/>
          </a:p>
        </p:txBody>
      </p:sp>
      <p:pic>
        <p:nvPicPr>
          <p:cNvPr id="15" name="Picture 2" descr="gÃ¶z ikonu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" y="5536774"/>
            <a:ext cx="1619852" cy="10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Yuvarlatılmış Dikdörtgen 15"/>
          <p:cNvSpPr/>
          <p:nvPr/>
        </p:nvSpPr>
        <p:spPr>
          <a:xfrm>
            <a:off x="8098971" y="5723601"/>
            <a:ext cx="1842144" cy="5373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i="1"/>
              <a:t>kötülüklerin</a:t>
            </a:r>
            <a:endParaRPr lang="tr-TR" sz="2400" dirty="0"/>
          </a:p>
        </p:txBody>
      </p:sp>
      <p:sp>
        <p:nvSpPr>
          <p:cNvPr id="17" name="Dikdörtgen 16"/>
          <p:cNvSpPr/>
          <p:nvPr/>
        </p:nvSpPr>
        <p:spPr>
          <a:xfrm>
            <a:off x="8451670" y="-29037"/>
            <a:ext cx="3611878" cy="4015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Cevaplar için gözlere tıklayınız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6613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3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3829" y="249010"/>
            <a:ext cx="11524342" cy="12749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4800" dirty="0"/>
              <a:t>Alkollü İçki İçmek ve Uyuşturucu Kullanmak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3828" y="1967345"/>
            <a:ext cx="5554354" cy="42256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dirty="0"/>
              <a:t>Akıl, can, mal, nesil ve din korunması </a:t>
            </a:r>
            <a:r>
              <a:rPr lang="tr-TR" sz="4400" dirty="0" smtClean="0"/>
              <a:t>gereken değerlerdendir</a:t>
            </a:r>
            <a:r>
              <a:rPr lang="tr-TR" sz="4400" dirty="0"/>
              <a:t>. İslam dininde bu </a:t>
            </a:r>
            <a:r>
              <a:rPr lang="tr-TR" sz="4400" dirty="0" smtClean="0"/>
              <a:t>değerlere zarar </a:t>
            </a:r>
            <a:r>
              <a:rPr lang="tr-TR" sz="4400" dirty="0"/>
              <a:t>veren her türlü davranış yasaklanmıştır.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454899" y="3574473"/>
            <a:ext cx="5403272" cy="15794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 insan aklına nasıl zarar verebilir?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1410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25" y="290286"/>
            <a:ext cx="6300644" cy="531222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ararlÄ± alÄ±ÅkanlÄ±klar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290287"/>
            <a:ext cx="5255381" cy="531222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669143" y="5860535"/>
            <a:ext cx="8853714" cy="8015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3200" dirty="0" smtClean="0"/>
              <a:t>Resimleri alkollün zararları açısından yorumlayınız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67117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ararlÄ± alÄ±ÅkanlÄ±klar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" y="1089029"/>
            <a:ext cx="5384800" cy="475568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313293" y="5844713"/>
            <a:ext cx="5604790" cy="826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Sloganınız </a:t>
            </a:r>
            <a:endParaRPr lang="tr-TR" sz="4400" dirty="0"/>
          </a:p>
        </p:txBody>
      </p:sp>
      <p:sp>
        <p:nvSpPr>
          <p:cNvPr id="12" name="Dikdörtgen 11"/>
          <p:cNvSpPr/>
          <p:nvPr/>
        </p:nvSpPr>
        <p:spPr>
          <a:xfrm>
            <a:off x="6352771" y="5850441"/>
            <a:ext cx="5764183" cy="826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Sloganınız </a:t>
            </a:r>
            <a:endParaRPr lang="tr-TR" sz="4400" dirty="0"/>
          </a:p>
        </p:txBody>
      </p:sp>
      <p:pic>
        <p:nvPicPr>
          <p:cNvPr id="4" name="Picture 2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71" y="1089029"/>
            <a:ext cx="5640547" cy="475568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74171" y="159658"/>
            <a:ext cx="11742058" cy="7982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3200" dirty="0" smtClean="0"/>
              <a:t>Resimleri altına verilmek istenen mesajlara uygun slogan yazalım</a:t>
            </a:r>
            <a:endParaRPr lang="tr-TR" sz="2800" dirty="0"/>
          </a:p>
        </p:txBody>
      </p:sp>
      <p:sp>
        <p:nvSpPr>
          <p:cNvPr id="6" name="Dikdörtgen 5"/>
          <p:cNvSpPr/>
          <p:nvPr/>
        </p:nvSpPr>
        <p:spPr>
          <a:xfrm>
            <a:off x="344830" y="5844713"/>
            <a:ext cx="5624054" cy="826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 smtClean="0"/>
          </a:p>
          <a:p>
            <a:pPr algn="ctr"/>
            <a:r>
              <a:rPr lang="tr-TR" sz="2800" dirty="0" smtClean="0"/>
              <a:t>AIkoI </a:t>
            </a:r>
            <a:r>
              <a:rPr lang="tr-TR" sz="2800" dirty="0"/>
              <a:t>ç</a:t>
            </a:r>
            <a:r>
              <a:rPr lang="tr-TR" sz="2800" dirty="0" smtClean="0"/>
              <a:t>özüm </a:t>
            </a:r>
            <a:r>
              <a:rPr lang="tr-TR" sz="2800" dirty="0"/>
              <a:t>d</a:t>
            </a:r>
            <a:r>
              <a:rPr lang="tr-TR" sz="2800" dirty="0" smtClean="0"/>
              <a:t>eğiI</a:t>
            </a:r>
            <a:r>
              <a:rPr lang="tr-TR" sz="2800" dirty="0"/>
              <a:t>, </a:t>
            </a:r>
            <a:r>
              <a:rPr lang="tr-TR" sz="2800" dirty="0" smtClean="0"/>
              <a:t>derdin </a:t>
            </a:r>
            <a:r>
              <a:rPr lang="tr-TR" sz="2800" dirty="0"/>
              <a:t>Kendisidir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8" name="Dikdörtgen 7"/>
          <p:cNvSpPr/>
          <p:nvPr/>
        </p:nvSpPr>
        <p:spPr>
          <a:xfrm>
            <a:off x="6163821" y="5850441"/>
            <a:ext cx="5921596" cy="8261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tr-TR" sz="4000" dirty="0" smtClean="0"/>
          </a:p>
          <a:p>
            <a:pPr algn="ctr" fontAlgn="base"/>
            <a:endParaRPr lang="tr-TR" sz="4000" dirty="0"/>
          </a:p>
          <a:p>
            <a:pPr algn="ctr" fontAlgn="base"/>
            <a:endParaRPr lang="tr-TR" sz="4000" dirty="0" smtClean="0"/>
          </a:p>
          <a:p>
            <a:pPr algn="ctr" fontAlgn="base"/>
            <a:r>
              <a:rPr lang="tr-TR" sz="4000" dirty="0" smtClean="0"/>
              <a:t>Ölümün </a:t>
            </a:r>
            <a:r>
              <a:rPr lang="tr-TR" sz="4000" dirty="0"/>
              <a:t>denemesi </a:t>
            </a:r>
            <a:r>
              <a:rPr lang="tr-TR" sz="4000" dirty="0" smtClean="0"/>
              <a:t>olmaz</a:t>
            </a:r>
            <a:r>
              <a:rPr lang="tr-TR" sz="6600" dirty="0"/>
              <a:t/>
            </a:r>
            <a:br>
              <a:rPr lang="tr-TR" sz="6600" dirty="0"/>
            </a:br>
            <a:r>
              <a:rPr lang="tr-TR" sz="6600" dirty="0"/>
              <a:t/>
            </a:r>
            <a:br>
              <a:rPr lang="tr-TR" sz="6600" dirty="0"/>
            </a:br>
            <a:endParaRPr lang="tr-TR" sz="6600" b="1" dirty="0"/>
          </a:p>
        </p:txBody>
      </p:sp>
    </p:spTree>
    <p:extLst>
      <p:ext uri="{BB962C8B-B14F-4D97-AF65-F5344CB8AC3E}">
        <p14:creationId xmlns:p14="http://schemas.microsoft.com/office/powerpoint/2010/main" val="25269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466769" y="1659078"/>
            <a:ext cx="9465787" cy="49202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9594" y="142875"/>
            <a:ext cx="11592962" cy="1343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Verilen </a:t>
            </a:r>
            <a:r>
              <a:rPr lang="tr-TR" dirty="0"/>
              <a:t>kelimeleri kullanarak </a:t>
            </a:r>
            <a:r>
              <a:rPr lang="tr-TR" dirty="0" smtClean="0"/>
              <a:t>alkolün </a:t>
            </a:r>
            <a:r>
              <a:rPr lang="tr-TR" dirty="0"/>
              <a:t>zararları hakkında cümleler </a:t>
            </a:r>
            <a:r>
              <a:rPr lang="tr-TR" dirty="0" smtClean="0"/>
              <a:t>kuralım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594" y="1716027"/>
            <a:ext cx="1869350" cy="48633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Yuvarlatılmış Dikdörtgen 3"/>
          <p:cNvSpPr/>
          <p:nvPr/>
        </p:nvSpPr>
        <p:spPr>
          <a:xfrm rot="19375307">
            <a:off x="5743858" y="2829916"/>
            <a:ext cx="3128900" cy="5941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Trafik kazaları</a:t>
            </a:r>
            <a:endParaRPr lang="tr-TR" sz="4000" dirty="0"/>
          </a:p>
        </p:txBody>
      </p:sp>
      <p:sp>
        <p:nvSpPr>
          <p:cNvPr id="5" name="Yuvarlatılmış Dikdörtgen 4"/>
          <p:cNvSpPr/>
          <p:nvPr/>
        </p:nvSpPr>
        <p:spPr>
          <a:xfrm rot="19052948">
            <a:off x="7173287" y="3587590"/>
            <a:ext cx="1988457" cy="5837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para</a:t>
            </a:r>
            <a:endParaRPr lang="tr-TR" sz="4800" dirty="0"/>
          </a:p>
        </p:txBody>
      </p:sp>
      <p:sp>
        <p:nvSpPr>
          <p:cNvPr id="6" name="Yuvarlatılmış Dikdörtgen 5"/>
          <p:cNvSpPr/>
          <p:nvPr/>
        </p:nvSpPr>
        <p:spPr>
          <a:xfrm rot="19966777">
            <a:off x="7326751" y="4539154"/>
            <a:ext cx="4214028" cy="7678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Aile içi huzursuzluk</a:t>
            </a:r>
            <a:endParaRPr lang="tr-TR" sz="4000" dirty="0"/>
          </a:p>
        </p:txBody>
      </p:sp>
      <p:sp>
        <p:nvSpPr>
          <p:cNvPr id="7" name="Yuvarlatılmış Dikdörtgen 6"/>
          <p:cNvSpPr/>
          <p:nvPr/>
        </p:nvSpPr>
        <p:spPr>
          <a:xfrm rot="1934845">
            <a:off x="2524546" y="3507844"/>
            <a:ext cx="4429872" cy="7432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Ölümcül </a:t>
            </a:r>
            <a:r>
              <a:rPr lang="tr-TR" sz="4000" dirty="0" smtClean="0"/>
              <a:t>hastalıklar</a:t>
            </a:r>
            <a:endParaRPr lang="tr-TR" sz="4000" dirty="0"/>
          </a:p>
        </p:txBody>
      </p:sp>
      <p:sp>
        <p:nvSpPr>
          <p:cNvPr id="9" name="Yuvarlatılmış Dikdörtgen 8"/>
          <p:cNvSpPr/>
          <p:nvPr/>
        </p:nvSpPr>
        <p:spPr>
          <a:xfrm rot="1493053">
            <a:off x="2817259" y="4996593"/>
            <a:ext cx="3309587" cy="6927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Mal ve servet</a:t>
            </a:r>
          </a:p>
        </p:txBody>
      </p:sp>
      <p:sp>
        <p:nvSpPr>
          <p:cNvPr id="10" name="Yuvarlatılmış Dikdörtgen 9"/>
          <p:cNvSpPr/>
          <p:nvPr/>
        </p:nvSpPr>
        <p:spPr>
          <a:xfrm rot="1486269">
            <a:off x="9131091" y="2509607"/>
            <a:ext cx="2036618" cy="6046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kanser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0088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42" y="147636"/>
            <a:ext cx="3624395" cy="6567064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2955" y="534676"/>
            <a:ext cx="8069680" cy="5797886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Metin kutusu 8"/>
          <p:cNvSpPr txBox="1"/>
          <p:nvPr/>
        </p:nvSpPr>
        <p:spPr>
          <a:xfrm>
            <a:off x="8584441" y="1637732"/>
            <a:ext cx="2552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accent1"/>
                </a:solidFill>
              </a:rPr>
              <a:t>Alkollün</a:t>
            </a:r>
            <a:r>
              <a:rPr lang="tr-TR" sz="3200" dirty="0" smtClean="0">
                <a:solidFill>
                  <a:schemeClr val="accent1"/>
                </a:solidFill>
              </a:rPr>
              <a:t> ve sigaranın </a:t>
            </a:r>
            <a:r>
              <a:rPr lang="tr-TR" sz="3200" b="1" dirty="0" smtClean="0">
                <a:solidFill>
                  <a:schemeClr val="accent1"/>
                </a:solidFill>
              </a:rPr>
              <a:t>zararları</a:t>
            </a:r>
            <a:endParaRPr lang="tr-TR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amine_sultan\Desktop\materyal\al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12" y="4918081"/>
            <a:ext cx="1447656" cy="155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Oval"/>
          <p:cNvSpPr/>
          <p:nvPr/>
        </p:nvSpPr>
        <p:spPr>
          <a:xfrm>
            <a:off x="4882876" y="5556187"/>
            <a:ext cx="2074862" cy="12740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bg1"/>
                </a:solidFill>
              </a:rPr>
              <a:t>ALKOL</a:t>
            </a:r>
          </a:p>
        </p:txBody>
      </p:sp>
      <p:sp>
        <p:nvSpPr>
          <p:cNvPr id="5" name="4 Oval"/>
          <p:cNvSpPr/>
          <p:nvPr/>
        </p:nvSpPr>
        <p:spPr>
          <a:xfrm rot="1563261">
            <a:off x="7791376" y="596447"/>
            <a:ext cx="2507265" cy="1428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sz="2400" b="1" dirty="0">
                <a:solidFill>
                  <a:schemeClr val="tx1"/>
                </a:solidFill>
              </a:rPr>
              <a:t>Cinayetlerin %85’inin</a:t>
            </a:r>
          </a:p>
          <a:p>
            <a:pPr algn="ctr">
              <a:defRPr/>
            </a:pP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5 Oval"/>
          <p:cNvSpPr/>
          <p:nvPr/>
        </p:nvSpPr>
        <p:spPr>
          <a:xfrm>
            <a:off x="7934468" y="2532717"/>
            <a:ext cx="2857500" cy="16430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>
                <a:solidFill>
                  <a:schemeClr val="tx1"/>
                </a:solidFill>
              </a:rPr>
              <a:t>Aile içi şiddetin %70’inin</a:t>
            </a:r>
          </a:p>
          <a:p>
            <a:pPr algn="ctr">
              <a:defRPr/>
            </a:pP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4658748" y="932344"/>
            <a:ext cx="2521809" cy="15010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sz="2400" b="1" dirty="0">
                <a:solidFill>
                  <a:schemeClr val="tx1"/>
                </a:solidFill>
              </a:rPr>
              <a:t>Trafik kazalarının %65’inin</a:t>
            </a:r>
          </a:p>
          <a:p>
            <a:pPr algn="ctr">
              <a:defRPr/>
            </a:pP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7 Oval"/>
          <p:cNvSpPr/>
          <p:nvPr/>
        </p:nvSpPr>
        <p:spPr>
          <a:xfrm>
            <a:off x="950491" y="2532717"/>
            <a:ext cx="2927772" cy="1643063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 smtClean="0">
                <a:solidFill>
                  <a:schemeClr val="tx1"/>
                </a:solidFill>
              </a:rPr>
              <a:t>Akıl </a:t>
            </a:r>
            <a:r>
              <a:rPr lang="tr-TR" sz="2400" b="1" dirty="0">
                <a:solidFill>
                  <a:schemeClr val="tx1"/>
                </a:solidFill>
              </a:rPr>
              <a:t>hastalıklarının %</a:t>
            </a:r>
            <a:r>
              <a:rPr lang="tr-TR" sz="2400" b="1" dirty="0" smtClean="0">
                <a:solidFill>
                  <a:schemeClr val="tx1"/>
                </a:solidFill>
              </a:rPr>
              <a:t>60’ının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8 Oval"/>
          <p:cNvSpPr/>
          <p:nvPr/>
        </p:nvSpPr>
        <p:spPr>
          <a:xfrm rot="19942340">
            <a:off x="2030674" y="652054"/>
            <a:ext cx="2485038" cy="15488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sz="2400" b="1" dirty="0">
                <a:solidFill>
                  <a:schemeClr val="tx1"/>
                </a:solidFill>
              </a:rPr>
              <a:t>Şiddet olaylarının %50’sinin</a:t>
            </a:r>
          </a:p>
          <a:p>
            <a:pPr algn="ctr">
              <a:defRPr/>
            </a:pP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11 Aşağı Ok"/>
          <p:cNvSpPr/>
          <p:nvPr/>
        </p:nvSpPr>
        <p:spPr>
          <a:xfrm>
            <a:off x="4887521" y="3652639"/>
            <a:ext cx="1966117" cy="173553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solidFill>
                  <a:schemeClr val="tx1"/>
                </a:solidFill>
              </a:rPr>
              <a:t>SEBEBİ </a:t>
            </a:r>
          </a:p>
        </p:txBody>
      </p:sp>
      <p:pic>
        <p:nvPicPr>
          <p:cNvPr id="17422" name="Picture 14" descr="http://www.hastarehberi.com/noroloji/noroloji3/sara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8" y="1902392"/>
            <a:ext cx="1516578" cy="139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http://www.buharkent.gov.tr/yedek/up/images/sidd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" y="-48099"/>
            <a:ext cx="2327972" cy="15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http://www.haber34.com/hr/aile-ici-siddette-acil-yardim-destegi-47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375" y="2154137"/>
            <a:ext cx="1706224" cy="13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http://www.tabancaci.com/magnum-toplu-tabancalar/magnum-kisa-toplu-taban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715">
            <a:off x="9568647" y="734504"/>
            <a:ext cx="1699786" cy="70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Yukarı Ok 1"/>
          <p:cNvSpPr/>
          <p:nvPr/>
        </p:nvSpPr>
        <p:spPr>
          <a:xfrm rot="14268627">
            <a:off x="6933251" y="3107783"/>
            <a:ext cx="484632" cy="157570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karı Ok 15"/>
          <p:cNvSpPr/>
          <p:nvPr/>
        </p:nvSpPr>
        <p:spPr>
          <a:xfrm rot="13574780">
            <a:off x="7150236" y="1526923"/>
            <a:ext cx="484632" cy="2387122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karı Ok 16"/>
          <p:cNvSpPr/>
          <p:nvPr/>
        </p:nvSpPr>
        <p:spPr>
          <a:xfrm rot="10800000">
            <a:off x="5723695" y="2532716"/>
            <a:ext cx="484632" cy="884913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karı Ok 17"/>
          <p:cNvSpPr/>
          <p:nvPr/>
        </p:nvSpPr>
        <p:spPr>
          <a:xfrm rot="8052847">
            <a:off x="4402549" y="1874051"/>
            <a:ext cx="484632" cy="196678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8676" y="-25156"/>
            <a:ext cx="2221100" cy="1155512"/>
          </a:xfrm>
          <a:prstGeom prst="rect">
            <a:avLst/>
          </a:prstGeom>
        </p:spPr>
      </p:pic>
      <p:sp>
        <p:nvSpPr>
          <p:cNvPr id="20" name="Yukarı Ok 19"/>
          <p:cNvSpPr/>
          <p:nvPr/>
        </p:nvSpPr>
        <p:spPr>
          <a:xfrm rot="7157201">
            <a:off x="4369055" y="3247096"/>
            <a:ext cx="484632" cy="1266033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7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2" grpId="0" animBg="1"/>
      <p:bldP spid="16" grpId="0" animBg="1"/>
      <p:bldP spid="17" grpId="0" animBg="1"/>
      <p:bldP spid="18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441&quot;&gt;&lt;object type=&quot;3&quot; unique_id=&quot;10442&quot;&gt;&lt;property id=&quot;20148&quot; value=&quot;5&quot;/&gt;&lt;property id=&quot;20300&quot; value=&quot;Slide 1 - &amp;quot;6. Sınıf 3. Ünite: ZARARLI ALIŞKANLIKLAR&amp;quot;&quot;/&gt;&lt;property id=&quot;20307&quot; value=&quot;257&quot;/&gt;&lt;/object&gt;&lt;object type=&quot;3&quot; unique_id=&quot;10443&quot;&gt;&lt;property id=&quot;20148&quot; value=&quot;5&quot;/&gt;&lt;property id=&quot;20300&quot; value=&quot;Slide 2 - &amp;quot;6.3.1. Bazı Zararlı Alışkanlıklar&amp;quot;&quot;/&gt;&lt;property id=&quot;20307&quot; value=&quot;258&quot;/&gt;&lt;/object&gt;&lt;object type=&quot;3&quot; unique_id=&quot;10444&quot;&gt;&lt;property id=&quot;20148&quot; value=&quot;5&quot;/&gt;&lt;property id=&quot;20300&quot; value=&quot;Slide 3 - &amp;quot;Zararlı Alışkanlıklar&amp;quot;&quot;/&gt;&lt;property id=&quot;20307&quot; value=&quot;262&quot;/&gt;&lt;/object&gt;&lt;object type=&quot;3&quot; unique_id=&quot;10445&quot;&gt;&lt;property id=&quot;20148&quot; value=&quot;5&quot;/&gt;&lt;property id=&quot;20300&quot; value=&quot;Slide 4 - &amp;quot;Alkollü İçki İçmek ve Uyuşturucu Kullanmak&amp;quot;&quot;/&gt;&lt;property id=&quot;20307&quot; value=&quot;261&quot;/&gt;&lt;/object&gt;&lt;object type=&quot;3&quot; unique_id=&quot;10446&quot;&gt;&lt;property id=&quot;20148&quot; value=&quot;5&quot;/&gt;&lt;property id=&quot;20300&quot; value=&quot;Slide 5&quot;/&gt;&lt;property id=&quot;20307&quot; value=&quot;259&quot;/&gt;&lt;/object&gt;&lt;object type=&quot;3&quot; unique_id=&quot;10447&quot;&gt;&lt;property id=&quot;20148&quot; value=&quot;5&quot;/&gt;&lt;property id=&quot;20300&quot; value=&quot;Slide 6&quot;/&gt;&lt;property id=&quot;20307&quot; value=&quot;260&quot;/&gt;&lt;/object&gt;&lt;object type=&quot;3&quot; unique_id=&quot;26357&quot;&gt;&lt;property id=&quot;20148&quot; value=&quot;5&quot;/&gt;&lt;property id=&quot;20300&quot; value=&quot;Slide 7 - &amp;quot; Verilen kelimeleri kullanarak alkolün zararları hakkında cümleler kuralım &amp;quot;&quot;/&gt;&lt;property id=&quot;20307&quot; value=&quot;263&quot;/&gt;&lt;/object&gt;&lt;object type=&quot;3&quot; unique_id=&quot;26358&quot;&gt;&lt;property id=&quot;20148&quot; value=&quot;5&quot;/&gt;&lt;property id=&quot;20300&quot; value=&quot;Slide 8&quot;/&gt;&lt;property id=&quot;20307&quot; value=&quot;265&quot;/&gt;&lt;/object&gt;&lt;object type=&quot;3&quot; unique_id=&quot;26359&quot;&gt;&lt;property id=&quot;20148&quot; value=&quot;5&quot;/&gt;&lt;property id=&quot;20300&quot; value=&quot;Slide 9&quot;/&gt;&lt;property id=&quot;20307&quot; value=&quot;266&quot;/&gt;&lt;/object&gt;&lt;object type=&quot;3&quot; unique_id=&quot;26360&quot;&gt;&lt;property id=&quot;20148&quot; value=&quot;5&quot;/&gt;&lt;property id=&quot;20300&quot; value=&quot;Slide 10 - &amp;quot;ALKOLLÜ İÇKİLERİN VE UYUŞTURUCUNUN ZARARLARI&amp;quot;&quot;/&gt;&lt;property id=&quot;20307&quot; value=&quot;267&quot;/&gt;&lt;/object&gt;&lt;object type=&quot;3&quot; unique_id=&quot;26361&quot;&gt;&lt;property id=&quot;20148&quot; value=&quot;5&quot;/&gt;&lt;property id=&quot;20300&quot; value=&quot;Slide 11 - &amp;quot;Alkollü içkilerin ve uyuşturucunun zararları&amp;quot;&quot;/&gt;&lt;property id=&quot;20307&quot; value=&quot;264&quot;/&gt;&lt;/object&gt;&lt;object type=&quot;3&quot; unique_id=&quot;26362&quot;&gt;&lt;property id=&quot;20148&quot; value=&quot;5&quot;/&gt;&lt;property id=&quot;20300&quot; value=&quot;Slide 12&quot;/&gt;&lt;property id=&quot;20307&quot; value=&quot;268&quot;/&gt;&lt;/object&gt;&lt;object type=&quot;3&quot; unique_id=&quot;26364&quot;&gt;&lt;property id=&quot;20148&quot; value=&quot;5&quot;/&gt;&lt;property id=&quot;20300&quot; value=&quot;Slide 13&quot;/&gt;&lt;property id=&quot;20307&quot; value=&quot;269&quot;/&gt;&lt;/object&gt;&lt;object type=&quot;3&quot; unique_id=&quot;26365&quot;&gt;&lt;property id=&quot;20148&quot; value=&quot;5&quot;/&gt;&lt;property id=&quot;20300&quot; value=&quot;Slide 14 - &amp;quot;Doğru mu yanlış mı?&amp;quot;&quot;/&gt;&lt;property id=&quot;20307&quot; value=&quot;286&quot;/&gt;&lt;/object&gt;&lt;object type=&quot;3&quot; unique_id=&quot;26366&quot;&gt;&lt;property id=&quot;20148&quot; value=&quot;5&quot;/&gt;&lt;property id=&quot;20300&quot; value=&quot;Slide 15 - &amp;quot;Ayete göre içkinin zararların nelerdir?&amp;quot;&quot;/&gt;&lt;property id=&quot;20307&quot; value=&quot;270&quot;/&gt;&lt;/object&gt;&lt;object type=&quot;3&quot; unique_id=&quot;26367&quot;&gt;&lt;property id=&quot;20148&quot; value=&quot;5&quot;/&gt;&lt;property id=&quot;20300&quot; value=&quot;Slide 16 - &amp;quot;Bu hadiste üzerinde durulan mesaj nedir?&amp;quot;&quot;/&gt;&lt;property id=&quot;20307&quot; value=&quot;272&quot;/&gt;&lt;/object&gt;&lt;object type=&quot;3&quot; unique_id=&quot;26368&quot;&gt;&lt;property id=&quot;20148&quot; value=&quot;5&quot;/&gt;&lt;property id=&quot;20300&quot; value=&quot;Slide 17&quot;/&gt;&lt;property id=&quot;20307&quot; value=&quot;271&quot;/&gt;&lt;/object&gt;&lt;object type=&quot;3&quot; unique_id=&quot;26369&quot;&gt;&lt;property id=&quot;20148&quot; value=&quot;5&quot;/&gt;&lt;property id=&quot;20300&quot; value=&quot;Slide 18 - &amp;quot;Boşlukları Dolduralım&amp;quot;&quot;/&gt;&lt;property id=&quot;20307&quot; value=&quot;276&quot;/&gt;&lt;/object&gt;&lt;object type=&quot;3&quot; unique_id=&quot;26370&quot;&gt;&lt;property id=&quot;20148&quot; value=&quot;5&quot;/&gt;&lt;property id=&quot;20300&quot; value=&quot;Slide 19 - &amp;quot;Doğru cevabı bulalım&amp;quot;&quot;/&gt;&lt;property id=&quot;20307&quot; value=&quot;274&quot;/&gt;&lt;/object&gt;&lt;object type=&quot;3&quot; unique_id=&quot;26371&quot;&gt;&lt;property id=&quot;20148&quot; value=&quot;5&quot;/&gt;&lt;property id=&quot;20300&quot; value=&quot;Slide 20 - &amp;quot;Doğru cevabı bulalım&amp;quot;&quot;/&gt;&lt;property id=&quot;20307&quot; value=&quot;275&quot;/&gt;&lt;/object&gt;&lt;object type=&quot;3&quot; unique_id=&quot;26372&quot;&gt;&lt;property id=&quot;20148&quot; value=&quot;5&quot;/&gt;&lt;property id=&quot;20300&quot; value=&quot;Slide 21 - &amp;quot;Eşleştirelim&amp;quot;&quot;/&gt;&lt;property id=&quot;20307&quot; value=&quot;285&quot;/&gt;&lt;/object&gt;&lt;object type=&quot;3&quot; unique_id=&quot;26373&quot;&gt;&lt;property id=&quot;20148&quot; value=&quot;5&quot;/&gt;&lt;property id=&quot;20300&quot; value=&quot;Slide 22 - &amp;quot;Verilen resimlerde verilmek istenilen temel mesaj nedir?&amp;quot;&quot;/&gt;&lt;property id=&quot;20307&quot; value=&quot;277&quot;/&gt;&lt;/object&gt;&lt;object type=&quot;3&quot; unique_id=&quot;26374&quot;&gt;&lt;property id=&quot;20148&quot; value=&quot;5&quot;/&gt;&lt;property id=&quot;20300&quot; value=&quot;Slide 23 - &amp;quot;Doğru cevabı bulalım&amp;quot;&quot;/&gt;&lt;property id=&quot;20307&quot; value=&quot;278&quot;/&gt;&lt;/object&gt;&lt;object type=&quot;3&quot; unique_id=&quot;26375&quot;&gt;&lt;property id=&quot;20148&quot; value=&quot;5&quot;/&gt;&lt;property id=&quot;20300&quot; value=&quot;Slide 24 - &amp;quot;KUMAR OYNAMAK &amp;quot;&quot;/&gt;&lt;property id=&quot;20307&quot; value=&quot;279&quot;/&gt;&lt;/object&gt;&lt;object type=&quot;3&quot; unique_id=&quot;26376&quot;&gt;&lt;property id=&quot;20148&quot; value=&quot;5&quot;/&gt;&lt;property id=&quot;20300&quot; value=&quot;Slide 25&quot;/&gt;&lt;property id=&quot;20307&quot; value=&quot;280&quot;/&gt;&lt;/object&gt;&lt;object type=&quot;3&quot; unique_id=&quot;26377&quot;&gt;&lt;property id=&quot;20148&quot; value=&quot;5&quot;/&gt;&lt;property id=&quot;20300&quot; value=&quot;Slide 26 - &amp;quot;İslam’a göre hepsi HARAMDIR&amp;quot;&quot;/&gt;&lt;property id=&quot;20307&quot; value=&quot;281&quot;/&gt;&lt;/object&gt;&lt;object type=&quot;3&quot; unique_id=&quot;26378&quot;&gt;&lt;property id=&quot;20148&quot; value=&quot;5&quot;/&gt;&lt;property id=&quot;20300&quot; value=&quot;Slide 27&quot;/&gt;&lt;property id=&quot;20307&quot; value=&quot;282&quot;/&gt;&lt;/object&gt;&lt;object type=&quot;3&quot; unique_id=&quot;26379&quot;&gt;&lt;property id=&quot;20148&quot; value=&quot;5&quot;/&gt;&lt;property id=&quot;20300&quot; value=&quot;Slide 28&quot;/&gt;&lt;property id=&quot;20307&quot; value=&quot;283&quot;/&gt;&lt;/object&gt;&lt;object type=&quot;3&quot; unique_id=&quot;26380&quot;&gt;&lt;property id=&quot;20148&quot; value=&quot;5&quot;/&gt;&lt;property id=&quot;20300&quot; value=&quot;Slide 29 - &amp;quot;Doğru cevabı bulalım&amp;quot;&quot;/&gt;&lt;property id=&quot;20307&quot; value=&quot;284&quot;/&gt;&lt;/object&gt;&lt;object type=&quot;3&quot; unique_id=&quot;26381&quot;&gt;&lt;property id=&quot;20148&quot; value=&quot;5&quot;/&gt;&lt;property id=&quot;20300&quot; value=&quot;Slide 30 - &amp;quot;Değerlendirme &amp;quot;&quot;/&gt;&lt;property id=&quot;20307&quot; value=&quot;288&quot;/&gt;&lt;/object&gt;&lt;object type=&quot;3&quot; unique_id=&quot;26382&quot;&gt;&lt;property id=&quot;20148&quot; value=&quot;5&quot;/&gt;&lt;property id=&quot;20300&quot; value=&quot;Slide 31&quot;/&gt;&lt;property id=&quot;20307&quot; value=&quot;289&quot;/&gt;&lt;/object&gt;&lt;object type=&quot;3&quot; unique_id=&quot;26383&quot;&gt;&lt;property id=&quot;20148&quot; value=&quot;5&quot;/&gt;&lt;property id=&quot;20300&quot; value=&quot;Slide 32&quot;/&gt;&lt;property id=&quot;20307&quot; value=&quot;290&quot;/&gt;&lt;/object&gt;&lt;object type=&quot;3&quot; unique_id=&quot;26384&quot;&gt;&lt;property id=&quot;20148&quot; value=&quot;5&quot;/&gt;&lt;property id=&quot;20300&quot; value=&quot;Slide 33&quot;/&gt;&lt;property id=&quot;20307&quot; value=&quot;292&quot;/&gt;&lt;/object&gt;&lt;object type=&quot;3&quot; unique_id=&quot;26385&quot;&gt;&lt;property id=&quot;20148&quot; value=&quot;5&quot;/&gt;&lt;property id=&quot;20300&quot; value=&quot;Slide 34&quot;/&gt;&lt;property id=&quot;20307&quot; value=&quot;291&quot;/&gt;&lt;/object&gt;&lt;object type=&quot;3&quot; unique_id=&quot;26386&quot;&gt;&lt;property id=&quot;20148&quot; value=&quot;5&quot;/&gt;&lt;property id=&quot;20300&quot; value=&quot;Slide 35&quot;/&gt;&lt;property id=&quot;20307&quot; value=&quot;293&quot;/&gt;&lt;/object&gt;&lt;object type=&quot;3&quot; unique_id=&quot;26387&quot;&gt;&lt;property id=&quot;20148&quot; value=&quot;5&quot;/&gt;&lt;property id=&quot;20300&quot; value=&quot;Slide 36 - &amp;quot;Doğru - Yanlış&amp;quot;&quot;/&gt;&lt;property id=&quot;20307&quot; value=&quot;294&quot;/&gt;&lt;/object&gt;&lt;object type=&quot;3&quot; unique_id=&quot;26388&quot;&gt;&lt;property id=&quot;20148&quot; value=&quot;5&quot;/&gt;&lt;property id=&quot;20300&quot; value=&quot;Slide 37 - &amp;quot;       İslam dini, insanların hem _____________ hem de ahiret hayatında mutluluğunu          amaçlar.&amp;quot;&quot;/&gt;&lt;property id=&quot;20307&quot; value=&quot;295&quot;/&gt;&lt;/object&gt;&lt;/object&gt;&lt;object type=&quot;8&quot; unique_id=&quot;10455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&quot;/&gt;&lt;isInvalidForFieldText val=&quot;0&quot;/&gt;&lt;Image&gt;&lt;filename val=&quot;C:\Users\Samsung\Desktop\Slayt Denemeleri\data\asimages\{8BC5AD68-D7F2-436B-B3C5-96F8BD34A8BD}_2.png&quot;/&gt;&lt;left val=&quot;55&quot;/&gt;&lt;top val=&quot;414&quot;/&gt;&lt;width val=&quot;487&quot;/&gt;&lt;height val=&quot;51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Slayt Denemeleri\data\asimages\{81F129D7-FF55-4CEB-BB5B-7B66B031FE16}_2.png&quot;/&gt;&lt;left val=&quot;55&quot;/&gt;&lt;top val=&quot;362&quot;/&gt;&lt;width val=&quot;487&quot;/&gt;&lt;height val=&quot;5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_CuM-_CVfI_QN584C05xpA&quot;,&quot;gi&quot;:&quot;dY0qm64T48CwFsInF602WQ&quot;,&quot;ti&quot;:&quot;characters&quot;,&quot;vs&quot;:{&quot;f&quot;:[714,715],&quot;i&quot;:{&quot;d&quot;:&quot;_CuM-_CVfI_QN584C05xpA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y6jtDPmmrKCd9owQQKJCQ&quot;,&quot;gi&quot;:&quot;dY0qm64T48CwFsInF602WQ&quot;,&quot;ti&quot;:&quot;characters&quot;,&quot;vs&quot;:{&quot;f&quot;:[714,715],&quot;i&quot;:{&quot;d&quot;:&quot;Dy6jtDPmmrKCd9owQQKJCQ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2&quot;/&gt;&lt;/TableIndex&gt;&lt;/ShapeTextInfo&gt;"/>
  <p:tag name="PRESENTER_SHAPEINFO" val="&lt;ThreeDShapeInfo&gt;&lt;uuid val=&quot;{8CB9E9E4-69E9-4271-9D4A-10E0FE417584}&quot;/&gt;&lt;isInvalidForFieldText val=&quot;0&quot;/&gt;&lt;Image&gt;&lt;filename val=&quot;C:\Users\Samsung\Desktop\Slayt Denemeleri\data\asimages\{8CB9E9E4-69E9-4271-9D4A-10E0FE417584}_2.png&quot;/&gt;&lt;left val=&quot;23&quot;/&gt;&lt;top val=&quot;-22&quot;/&gt;&lt;width val=&quot;924&quot;/&gt;&lt;height val=&quot;12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&quot;/&gt;&lt;isInvalidForFieldText val=&quot;0&quot;/&gt;&lt;Image&gt;&lt;filename val=&quot;C:\Users\Samsung\Desktop\Slayt Denemeleri\data\asimages\{CF798BD9-ECA6-4594-BCA4-BE4899A91942}_2.png&quot;/&gt;&lt;left val=&quot;94&quot;/&gt;&lt;top val=&quot;78&quot;/&gt;&lt;width val=&quot;415&quot;/&gt;&lt;height val=&quot;7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&quot;/&gt;&lt;isInvalidForFieldText val=&quot;0&quot;/&gt;&lt;Image&gt;&lt;filename val=&quot;C:\Users\Samsung\Desktop\Slayt Denemeleri\data\asimages\{864C3381-FAB3-426A-9356-44F8EDD6AA4B}_2.png&quot;/&gt;&lt;left val=&quot;55&quot;/&gt;&lt;top val=&quot;137&quot;/&gt;&lt;width val=&quot;487&quot;/&gt;&lt;height val=&quot;51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Samsung\Desktop\Slayt Denemeleri\data\asimages\{1952C5E6-C9C2-4B94-89DC-58C9C2F0E4B3}_2.png&quot;/&gt;&lt;left val=&quot;55&quot;/&gt;&lt;top val=&quot;190&quot;/&gt;&lt;width val=&quot;487&quot;/&gt;&lt;height val=&quot;51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&quot;/&gt;&lt;isInvalidForFieldText val=&quot;0&quot;/&gt;&lt;Image&gt;&lt;filename val=&quot;C:\Users\Samsung\Desktop\Slayt Denemeleri\data\asimages\{8B2035C3-7FB5-4577-B445-5464BCCFFAC7}_2.png&quot;/&gt;&lt;left val=&quot;55&quot;/&gt;&lt;top val=&quot;247&quot;/&gt;&lt;width val=&quot;487&quot;/&gt;&lt;height val=&quot;51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Slayt Denemeleri\data\asimages\{81F129D7-FF55-4CEB-BB5B-7B66B031FE16}_2.png&quot;/&gt;&lt;left val=&quot;55&quot;/&gt;&lt;top val=&quot;362&quot;/&gt;&lt;width val=&quot;487&quot;/&gt;&lt;height val=&quot;51&quot;/&gt;&lt;hasText val=&quot;1&quot;/&gt;&lt;/Image&gt;&lt;/ThreeDShapeInfo&gt;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1504</Words>
  <Application>Microsoft Office PowerPoint</Application>
  <PresentationFormat>Geniş ekran</PresentationFormat>
  <Paragraphs>330</Paragraphs>
  <Slides>37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Teması</vt:lpstr>
      <vt:lpstr>6. Sınıf 3. Ünite: ZARARLI ALIŞKANLIKLAR</vt:lpstr>
      <vt:lpstr>6.3.1. Bazı Zararlı Alışkanlıklar</vt:lpstr>
      <vt:lpstr>Zararlı Alışkanlıklar</vt:lpstr>
      <vt:lpstr>Alkollü İçki İçmek ve Uyuşturucu Kullanmak</vt:lpstr>
      <vt:lpstr>PowerPoint Sunusu</vt:lpstr>
      <vt:lpstr>PowerPoint Sunusu</vt:lpstr>
      <vt:lpstr> Verilen kelimeleri kullanarak alkolün zararları hakkında cümleler kuralım </vt:lpstr>
      <vt:lpstr>PowerPoint Sunusu</vt:lpstr>
      <vt:lpstr>PowerPoint Sunusu</vt:lpstr>
      <vt:lpstr>ALKOLLÜ İÇKİLERİN VE UYUŞTURUCUNUN ZARARLARI</vt:lpstr>
      <vt:lpstr>Alkollü içkilerin ve uyuşturucunun zararları</vt:lpstr>
      <vt:lpstr>PowerPoint Sunusu</vt:lpstr>
      <vt:lpstr>PowerPoint Sunusu</vt:lpstr>
      <vt:lpstr>Doğru mu yanlış mı?</vt:lpstr>
      <vt:lpstr>Ayete göre içkinin zararların nelerdir?</vt:lpstr>
      <vt:lpstr>Bu hadiste üzerinde durulan mesaj nedir?</vt:lpstr>
      <vt:lpstr>PowerPoint Sunusu</vt:lpstr>
      <vt:lpstr>Boşlukları Dolduralım</vt:lpstr>
      <vt:lpstr>Doğru cevabı bulalım</vt:lpstr>
      <vt:lpstr>Doğru cevabı bulalım</vt:lpstr>
      <vt:lpstr>Eşleştirelim</vt:lpstr>
      <vt:lpstr>Verilen resimlerde verilmek istenilen temel mesaj nedir?</vt:lpstr>
      <vt:lpstr>Doğru cevabı bulalım</vt:lpstr>
      <vt:lpstr>KUMAR OYNAMAK </vt:lpstr>
      <vt:lpstr>PowerPoint Sunusu</vt:lpstr>
      <vt:lpstr>İslam’a göre hepsi HARAMDIR</vt:lpstr>
      <vt:lpstr>PowerPoint Sunusu</vt:lpstr>
      <vt:lpstr>PowerPoint Sunusu</vt:lpstr>
      <vt:lpstr>Doğru cevabı bulalım</vt:lpstr>
      <vt:lpstr>Değerlendirme </vt:lpstr>
      <vt:lpstr>PowerPoint Sunusu</vt:lpstr>
      <vt:lpstr>PowerPoint Sunusu</vt:lpstr>
      <vt:lpstr>PowerPoint Sunusu</vt:lpstr>
      <vt:lpstr>PowerPoint Sunusu</vt:lpstr>
      <vt:lpstr>PowerPoint Sunusu</vt:lpstr>
      <vt:lpstr>Doğru - Yanlış</vt:lpstr>
      <vt:lpstr>       İslam dini, insanların hem _____________ hem de ahiret hayatında mutluluğunu          amaçlar.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Sınıf 2. Ünite: Namaz</dc:title>
  <dc:creator>Windows Kullanıcısı</dc:creator>
  <cp:lastModifiedBy>Windows Kullanıcısı</cp:lastModifiedBy>
  <cp:revision>21</cp:revision>
  <dcterms:created xsi:type="dcterms:W3CDTF">2018-12-22T12:57:40Z</dcterms:created>
  <dcterms:modified xsi:type="dcterms:W3CDTF">2019-01-02T17:49:32Z</dcterms:modified>
</cp:coreProperties>
</file>