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357" r:id="rId2"/>
    <p:sldId id="377" r:id="rId3"/>
    <p:sldId id="486" r:id="rId4"/>
    <p:sldId id="334" r:id="rId5"/>
    <p:sldId id="378" r:id="rId6"/>
    <p:sldId id="415" r:id="rId7"/>
    <p:sldId id="416" r:id="rId8"/>
    <p:sldId id="417" r:id="rId9"/>
    <p:sldId id="418" r:id="rId10"/>
    <p:sldId id="487" r:id="rId11"/>
    <p:sldId id="420" r:id="rId12"/>
    <p:sldId id="421" r:id="rId13"/>
    <p:sldId id="422" r:id="rId14"/>
    <p:sldId id="423" r:id="rId15"/>
    <p:sldId id="488" r:id="rId16"/>
    <p:sldId id="424" r:id="rId17"/>
    <p:sldId id="547" r:id="rId18"/>
    <p:sldId id="546" r:id="rId19"/>
    <p:sldId id="425" r:id="rId20"/>
    <p:sldId id="426" r:id="rId21"/>
    <p:sldId id="489" r:id="rId22"/>
    <p:sldId id="427" r:id="rId23"/>
    <p:sldId id="548" r:id="rId24"/>
    <p:sldId id="428" r:id="rId25"/>
    <p:sldId id="429" r:id="rId26"/>
    <p:sldId id="430" r:id="rId27"/>
    <p:sldId id="431" r:id="rId28"/>
    <p:sldId id="490" r:id="rId29"/>
    <p:sldId id="432" r:id="rId30"/>
    <p:sldId id="549" r:id="rId31"/>
    <p:sldId id="433" r:id="rId32"/>
    <p:sldId id="491" r:id="rId33"/>
    <p:sldId id="434" r:id="rId34"/>
    <p:sldId id="550" r:id="rId35"/>
    <p:sldId id="435" r:id="rId36"/>
    <p:sldId id="492" r:id="rId37"/>
    <p:sldId id="493" r:id="rId38"/>
    <p:sldId id="494" r:id="rId39"/>
    <p:sldId id="495" r:id="rId40"/>
    <p:sldId id="496" r:id="rId41"/>
    <p:sldId id="497" r:id="rId42"/>
    <p:sldId id="498" r:id="rId43"/>
    <p:sldId id="380" r:id="rId44"/>
    <p:sldId id="381" r:id="rId45"/>
    <p:sldId id="382" r:id="rId46"/>
    <p:sldId id="383" r:id="rId47"/>
    <p:sldId id="499" r:id="rId48"/>
    <p:sldId id="500" r:id="rId49"/>
    <p:sldId id="501" r:id="rId50"/>
    <p:sldId id="502" r:id="rId51"/>
    <p:sldId id="503" r:id="rId52"/>
    <p:sldId id="504" r:id="rId53"/>
    <p:sldId id="510" r:id="rId54"/>
    <p:sldId id="505" r:id="rId55"/>
    <p:sldId id="506" r:id="rId56"/>
    <p:sldId id="507" r:id="rId57"/>
    <p:sldId id="511" r:id="rId58"/>
    <p:sldId id="508" r:id="rId59"/>
    <p:sldId id="509" r:id="rId60"/>
    <p:sldId id="512" r:id="rId61"/>
    <p:sldId id="513" r:id="rId62"/>
    <p:sldId id="514" r:id="rId63"/>
    <p:sldId id="515" r:id="rId64"/>
    <p:sldId id="517" r:id="rId65"/>
    <p:sldId id="518" r:id="rId66"/>
    <p:sldId id="519" r:id="rId67"/>
    <p:sldId id="516" r:id="rId68"/>
    <p:sldId id="438" r:id="rId69"/>
    <p:sldId id="520" r:id="rId70"/>
    <p:sldId id="521" r:id="rId71"/>
    <p:sldId id="522" r:id="rId72"/>
    <p:sldId id="523" r:id="rId73"/>
    <p:sldId id="524" r:id="rId74"/>
    <p:sldId id="525" r:id="rId75"/>
    <p:sldId id="526" r:id="rId76"/>
    <p:sldId id="527" r:id="rId77"/>
    <p:sldId id="528" r:id="rId78"/>
    <p:sldId id="529" r:id="rId79"/>
    <p:sldId id="530" r:id="rId80"/>
    <p:sldId id="531" r:id="rId81"/>
    <p:sldId id="532" r:id="rId82"/>
    <p:sldId id="533" r:id="rId83"/>
    <p:sldId id="534" r:id="rId84"/>
    <p:sldId id="535" r:id="rId85"/>
    <p:sldId id="536" r:id="rId86"/>
    <p:sldId id="537" r:id="rId87"/>
    <p:sldId id="538" r:id="rId88"/>
    <p:sldId id="539" r:id="rId89"/>
    <p:sldId id="540" r:id="rId90"/>
    <p:sldId id="541" r:id="rId91"/>
    <p:sldId id="542" r:id="rId92"/>
    <p:sldId id="543" r:id="rId93"/>
    <p:sldId id="544" r:id="rId94"/>
    <p:sldId id="545" r:id="rId95"/>
    <p:sldId id="356" r:id="rId96"/>
  </p:sldIdLst>
  <p:sldSz cx="12195175" cy="6859588"/>
  <p:notesSz cx="6858000" cy="9144000"/>
  <p:custDataLst>
    <p:tags r:id="rId98"/>
  </p:custDataLst>
  <p:defaultTextStyle>
    <a:defPPr>
      <a:defRPr lang="ms-MY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04A"/>
    <a:srgbClr val="4DC9CF"/>
    <a:srgbClr val="4F81BD"/>
    <a:srgbClr val="FF6699"/>
    <a:srgbClr val="F15C2B"/>
    <a:srgbClr val="558ED5"/>
    <a:srgbClr val="FCCD12"/>
    <a:srgbClr val="FFCC00"/>
    <a:srgbClr val="25A9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5462" autoAdjust="0"/>
  </p:normalViewPr>
  <p:slideViewPr>
    <p:cSldViewPr showGuides="1">
      <p:cViewPr>
        <p:scale>
          <a:sx n="60" d="100"/>
          <a:sy n="60" d="100"/>
        </p:scale>
        <p:origin x="-1092" y="-420"/>
      </p:cViewPr>
      <p:guideLst>
        <p:guide orient="horz" pos="2205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D2380-E258-4037-BFCA-402EA7EBC9DE}" type="datetimeFigureOut">
              <a:rPr lang="ms-MY" smtClean="0"/>
              <a:t>08/01/2019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EF49-5B54-4C78-AD5B-7FF2C2B876D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560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1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Zameer\Desktop\Dropbox\PPTX\Agency 24\Images\Re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5" y="-1085388"/>
            <a:ext cx="12398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Zameer\Desktop\Dropbox\PPTX\Agency 24\Images\Blue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44" y="5853996"/>
            <a:ext cx="22193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C:\Users\Zameer\Desktop\Dropbox\PPTX\Agency 24\Images\Green 4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133" y="6596790"/>
            <a:ext cx="6429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Zameer\Desktop\Dropbox\PPTX\Agency 24\Images\Green 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29" y="6348155"/>
            <a:ext cx="14319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Zameer\Desktop\Dropbox\PPTX\Agency 24\Images\red 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" y="-839820"/>
            <a:ext cx="1500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Zameer\Desktop\Dropbox\PPTX\Agency 24\Images\red 3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" y="-1024653"/>
            <a:ext cx="146685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Zameer\Desktop\Dropbox\PPTX\Agency 24\Images\Green 3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97" y="-268740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Zameer\Desktop\Dropbox\PPTX\Agency 24\Images\Yellow 2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22" y="13842"/>
            <a:ext cx="1685925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Zameer\Desktop\Dropbox\PPTX\Agency 24\Images\Green 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35" y="-1245046"/>
            <a:ext cx="19970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C:\Users\Zameer\Desktop\Dropbox\PPTX\Agency 24\Images\Yellow 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3" y="-1240283"/>
            <a:ext cx="15001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Zameer\Desktop\Dropbox\PPTX\Agency 24\Images\Yellow 3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43" y="-1227119"/>
            <a:ext cx="101441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Zameer\Desktop\Dropbox\PPTX\Agency 24\Images\red 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17" y="-745235"/>
            <a:ext cx="8874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Zameer\Desktop\Dropbox\PPTX\Agency 24\Images\red 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5" y="446949"/>
            <a:ext cx="1350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9" descr="C:\Users\Zameer\Desktop\Dropbox\PPTX\Agency 24\Images\Yellow 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94" y="248239"/>
            <a:ext cx="106997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C:\Users\Zameer\Desktop\Dropbox\PPTX\Agency 24\Images\Red 6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03" y="653845"/>
            <a:ext cx="7588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C:\Users\Zameer\Desktop\Dropbox\PPTX\Agency 24\Images\Red 7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23" y="-96398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C:\Users\Zameer\Desktop\Dropbox\PPTX\Agency 24\Images\Grey 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5" y="-1227119"/>
            <a:ext cx="2209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Zameer\Desktop\Dropbox\PPTX\Agency 24\Images\Blue 4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38" y="5946379"/>
            <a:ext cx="9445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Zameer\Desktop\Dropbox\PPTX\Agency 24\Images\Blue 1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87" y="6660430"/>
            <a:ext cx="7016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Zameer\Desktop\Dropbox\PPTX\Agency 24\Images\Blue 2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94" y="6210564"/>
            <a:ext cx="1063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2931" y="766815"/>
            <a:ext cx="1173730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87" y="-26590"/>
            <a:ext cx="5040288" cy="863576"/>
          </a:xfrm>
        </p:spPr>
        <p:txBody>
          <a:bodyPr>
            <a:normAutofit/>
          </a:bodyPr>
          <a:lstStyle>
            <a:lvl1pPr marL="0" indent="0">
              <a:buNone/>
              <a:defRPr sz="4800" b="0" spc="-150">
                <a:latin typeface="Dekar" pitchFamily="50" charset="0"/>
              </a:defRPr>
            </a:lvl1pPr>
          </a:lstStyle>
          <a:p>
            <a:pPr lvl="0"/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FOOTER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2931" y="766815"/>
            <a:ext cx="11737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87" y="-26590"/>
            <a:ext cx="5040288" cy="863576"/>
          </a:xfrm>
        </p:spPr>
        <p:txBody>
          <a:bodyPr>
            <a:normAutofit/>
          </a:bodyPr>
          <a:lstStyle>
            <a:lvl1pPr marL="0" indent="0">
              <a:buNone/>
              <a:defRPr sz="4800" b="0" spc="-150">
                <a:solidFill>
                  <a:schemeClr val="bg1"/>
                </a:solidFill>
                <a:latin typeface="Dekar" pitchFamily="50" charset="0"/>
              </a:defRPr>
            </a:lvl1pPr>
          </a:lstStyle>
          <a:p>
            <a:pPr lvl="0"/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R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7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7AEA-25B3-4408-B093-6DDA4600CD91}" type="datetimeFigureOut">
              <a:rPr lang="ms-MY" smtClean="0"/>
              <a:t>08/01/2019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9F6E-FF3A-42BE-A0D3-BF3E5ED04CA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019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7" r:id="rId4"/>
    <p:sldLayoutId id="2147483655" r:id="rId5"/>
    <p:sldLayoutId id="2147483654" r:id="rId6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Zameer\Desktop\Dropbox\PPTX\Agency 24\Images\Red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95" y="2744239"/>
            <a:ext cx="12398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ameer\Desktop\Dropbox\PPTX\Agency 24\Images\Blue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30" y="1576675"/>
            <a:ext cx="22193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Zameer\Desktop\Dropbox\PPTX\Agency 24\Images\Green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19" y="2319469"/>
            <a:ext cx="6429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Zameer\Desktop\Dropbox\PPTX\Agency 24\Images\Green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15" y="2070834"/>
            <a:ext cx="14319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meer\Desktop\Dropbox\PPTX\Agency 24\Images\red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2989807"/>
            <a:ext cx="1500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meer\Desktop\Dropbox\PPTX\Agency 24\Images\red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73" y="2804974"/>
            <a:ext cx="146685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Zameer\Desktop\Dropbox\PPTX\Agency 24\Images\Green 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97" y="3560887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Zameer\Desktop\Dropbox\PPTX\Agency 24\Images\Yello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22" y="3843469"/>
            <a:ext cx="1685925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Zameer\Desktop\Dropbox\PPTX\Agency 24\Images\Green 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5" y="2584581"/>
            <a:ext cx="19970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Zameer\Desktop\Dropbox\PPTX\Agency 24\Images\Yellow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3" y="2589344"/>
            <a:ext cx="15001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Zameer\Desktop\Dropbox\PPTX\Agency 24\Images\Yellow 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43" y="2602508"/>
            <a:ext cx="101441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ameer\Desktop\Dropbox\PPTX\Agency 24\Images\red 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83" y="3084392"/>
            <a:ext cx="8874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ameer\Desktop\Dropbox\PPTX\Agency 24\Images\red 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85" y="4276576"/>
            <a:ext cx="1350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Zameer\Desktop\Dropbox\PPTX\Agency 24\Images\Yellow 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94" y="4077866"/>
            <a:ext cx="106997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Zameer\Desktop\Dropbox\PPTX\Agency 24\Images\Red 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03" y="4483472"/>
            <a:ext cx="7588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Zameer\Desktop\Dropbox\PPTX\Agency 24\Images\Red 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3" y="3733229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Zameer\Desktop\Dropbox\PPTX\Agency 24\Images\Grey 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15" y="2602508"/>
            <a:ext cx="2209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Zameer\Desktop\Dropbox\PPTX\Agency 24\Images\Blue 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24" y="1669058"/>
            <a:ext cx="9445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meer\Desktop\Dropbox\PPTX\Agency 24\Images\Blue 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73" y="2383109"/>
            <a:ext cx="7016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meer\Desktop\Dropbox\PPTX\Agency 24\Images\Blue 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80" y="1933243"/>
            <a:ext cx="1063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13222" y="3015903"/>
            <a:ext cx="2975537" cy="72008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www.dindersindeyiz.net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Pacific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accel="46667" decel="5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75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75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75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7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7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9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75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9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2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1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6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75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7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12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75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12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2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75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813956" y="2493690"/>
            <a:ext cx="4567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ADALET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207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Adalet;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 ve hukuku gözetmek, her şeye hakkını vermek, her şeyi yerli yerinde yapmak ve doğruluk anlamlarına gelir.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ADALET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49" y="4200068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999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2" y="405458"/>
            <a:ext cx="114492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Adalet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toplum düzeninin sağlanması için vazgeçilmez bir değerdir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tr-TR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haksızlığa uğradığında sorunlarının adaletle çözülmesini ister.</a:t>
            </a:r>
          </a:p>
          <a:p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ADALET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19" y="5339755"/>
            <a:ext cx="1775978" cy="9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8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430" y="261442"/>
            <a:ext cx="11449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Adaletin hâkim olduğu toplumlarda insanlar kendini huzurlu hisseder. </a:t>
            </a:r>
            <a:endParaRPr lang="tr-TR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Adalet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olmadığında ise zulüm, taşkınlık, haksızlık gibi davranışlar artar. Böylece insanlar arasındaki ilişkiler olumsuz yönde etkilenir.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DALET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19" y="5339755"/>
            <a:ext cx="1775978" cy="9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2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1420535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Adalet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çevremizle iletişimimizde davranışlarımıza yön veren önemli bir değerdir.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DALET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19" y="5339755"/>
            <a:ext cx="1775978" cy="9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70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431642" y="2493690"/>
            <a:ext cx="53319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DOSTLUK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248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35" y="273606"/>
            <a:ext cx="6120680" cy="60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352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Dostluk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iki insan arasında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derin sevgi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saygıyı ifade eden bir değerdir. İslam dini insanları toplumda dostluk, sevgi, kardeşlik bağını güçlendirecek davranışlara yönlendirmiştir.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626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Dostluk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iki insan arasında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derin sevgi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saygıyı ifade eden bir değerdir. İslam dini insanları toplumda dostluk, sevgi, kardeşlik bağını güçlendirecek davranışlara yönlendirmiştir.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626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Muhammed’in (s.a.v.),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Ebu Bekir (r.a.)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olan dostluğu bu konuda güzel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örnektir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O, Hz. Peygamberi hayatı boyunca yalnız bırakmamıştır.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400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23" y="242168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7.SINIF</a:t>
            </a:r>
            <a:endParaRPr lang="en-US" sz="72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364581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3.ÜNİTE</a:t>
            </a:r>
            <a:endParaRPr lang="en-US" sz="72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7547" y="909514"/>
            <a:ext cx="1050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01</a:t>
            </a:r>
            <a:endParaRPr lang="en-US" sz="3200" spc="-300" dirty="0">
              <a:solidFill>
                <a:schemeClr val="bg1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9675" y="1229484"/>
            <a:ext cx="413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GÜZEL TUTUM VE DAVRANIŞLAR</a:t>
            </a:r>
            <a:endParaRPr lang="en-US" sz="2000" dirty="0">
              <a:solidFill>
                <a:srgbClr val="FFFF00"/>
              </a:solidFill>
              <a:latin typeface="VAGRounded BT" panose="020F0702020204020204" pitchFamily="34" charset="0"/>
              <a:cs typeface="Arial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7547" y="1917626"/>
            <a:ext cx="1050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02</a:t>
            </a:r>
            <a:endParaRPr lang="en-US" sz="3200" spc="-300" dirty="0">
              <a:solidFill>
                <a:schemeClr val="bg1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8452" y="2061642"/>
            <a:ext cx="3951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BİR PEYGAMBER TANIYORUM: HZ.SALİH</a:t>
            </a:r>
            <a:endParaRPr lang="en-US" sz="2000" dirty="0">
              <a:solidFill>
                <a:srgbClr val="FFFF00"/>
              </a:solidFill>
              <a:latin typeface="VAGRounded BT" panose="020F0702020204020204" pitchFamily="34" charset="0"/>
              <a:cs typeface="Arial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7547" y="2969870"/>
            <a:ext cx="1050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03</a:t>
            </a:r>
            <a:endParaRPr lang="en-US" sz="3200" spc="-300" dirty="0">
              <a:solidFill>
                <a:schemeClr val="bg1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9675" y="314176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BİR SUR TANIYORUM: FELAK SURESİ VE ANLAMI</a:t>
            </a:r>
            <a:endParaRPr lang="en-US" sz="2000" dirty="0">
              <a:solidFill>
                <a:srgbClr val="FFFF00"/>
              </a:solidFill>
              <a:latin typeface="VAGRounded BT" panose="020F0702020204020204" pitchFamily="34" charset="0"/>
              <a:cs typeface="Arial Bol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33491" y="1845618"/>
            <a:ext cx="0" cy="33512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382462" y="5674816"/>
            <a:ext cx="7587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AHLAKİ DAVRANIŞLAR</a:t>
            </a:r>
            <a:endParaRPr lang="tr-T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374981" y="4437906"/>
            <a:ext cx="6699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Lütfen gitmek istediğiniz konu başlığına</a:t>
            </a:r>
          </a:p>
          <a:p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tıklayınız…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5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Ebu Bekir (r.a</a:t>
            </a:r>
            <a:r>
              <a:rPr lang="tr-T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Peygamberi hem malı hem de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canıyla desteklemiştir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Hz. Ebu Bekir (r.a.), Hz.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Peygamberin </a:t>
            </a:r>
            <a:r>
              <a:rPr lang="tr-T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hicret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arkadaşıdır.	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43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802466" y="2493690"/>
            <a:ext cx="65902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DÜRÜSTLÜK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396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 descr="DÃRÃSTLÃ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88" y="402308"/>
            <a:ext cx="9846543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086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71" y="1053530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Dürüstlük,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insanın söz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davranış larında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olması ve yalandan uzak durmasıdır.</a:t>
            </a:r>
          </a:p>
          <a:p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908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Dürüst insan hem çevresindekilere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verir hem de Allah’ın (c.c.) emir ve yasaklarına uygun yaşadığı için O’nun rızasını kazanır. 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502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671" y="333450"/>
            <a:ext cx="114492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davranışlarda dürüstlüğe uygun hareket etmek toplumda güven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duygusunu artırır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Dürüst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insanlar ailesinde ve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sinde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sevilir.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Dürüst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insan başkalarını aldatmaz, zor durumda bile yalana başvurmaz.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891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Peygamber hayatı buyunca doğruluk ve dürüstlüğün en güzel örneği olmuştur.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Mekkeli</a:t>
            </a:r>
          </a:p>
          <a:p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kendisine İslam’dan önce </a:t>
            </a:r>
            <a:endParaRPr lang="tr-TR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Muhammedü’l- Emin”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demişlerdir.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67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Mekkeli müşrikler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 Hz. Muhammed’i (s.a.v.) yalancılıkla suçlayamamıştır. Çünkü o hayatı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boyunca hiç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yalan söylememiştir.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63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498698" y="2493690"/>
            <a:ext cx="71978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ÖZ DENETİM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657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4" descr="Ã¶zdenetim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808269"/>
            <a:ext cx="6373886" cy="50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369395" y="368866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Özdenetim: </a:t>
            </a:r>
            <a:r>
              <a:rPr lang="tr-TR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özkontrol veya öz kontrol, kişinin toplumda işlev görebilmek için, davranışlarını, duygularını ve arzularını düzenleyebilme becerisidir. Psikolojide bazen duygusal öz-düzenleme ya da öz-düzenleme olarak adlandırılır.</a:t>
            </a:r>
            <a:endParaRPr lang="tr-TR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463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009355" y="5026164"/>
            <a:ext cx="4127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dindersindeyiz.net</a:t>
            </a:r>
            <a:endParaRPr lang="tr-TR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411060" y="2493690"/>
            <a:ext cx="9373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GÜZEL TUTUM VE DAVRANIŞLAR</a:t>
            </a:r>
            <a:endParaRPr lang="tr-TR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895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83750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 denetim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kişinin dışarıdan bir baskı olmaksızın, davranışlarını denetleyip sınırlaması, kendini kontrol edebilmesidir.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656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2" y="405458"/>
            <a:ext cx="11449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denetime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olan kişi nerede nasıl davranması gerektiğini bilir.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İslam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 kişinin kendini kontrol edebilmesi için hükümleriyle inananlara güzel ve kötü davranışlar konusunda rehberlik eder.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497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342954" y="2493690"/>
            <a:ext cx="35092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SABIR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142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sabÄ±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89434"/>
            <a:ext cx="928903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444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994" y="1492543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Sabır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sözlükte engelleme, direnç gösterme, kararlılık, cesaretli olma, acele etmeme anlamlarına gelir. 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97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2" y="1093594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Dinî bir terim olarak ise sabır;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hoşa gitmeyen olaylar, insanı zorlayan durumlar karşısında dünya ve ahiret yararlarını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düşünerek…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406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2" y="119754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…insanın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kalbinde yer tutan sükûnet ve dayanma kuvveti, Allah’a (c.c.) sığınıp güvenerek bela ve felaketlere direnç gösterme anlam larına gelir.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869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2" y="1197546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Sabır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iman ile birlikte ele alınması gereken bir kavramdır. Yaşanılan güçlükler karşısında sabırlı davranmak imanlı olmanın bir gereğidir.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749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2" y="119754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…insanın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kalbinde yer tutan sükûnet ve dayanma kuvveti, Allah’a (c.c.) sığınıp güvenerek bela ve felaketlere direnç gösterme anlam larına gelir.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00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2" y="119754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Muhammed’e (s.a.v.) “İman nedir?” diye sorulduğunda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“Sabırlı ve müsamahalı olmak</a:t>
            </a:r>
            <a:r>
              <a:rPr lang="tr-T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diye buyurmuştur.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014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01243" y="117426"/>
            <a:ext cx="6279778" cy="636864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857227" y="117426"/>
            <a:ext cx="129614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857227" y="1629594"/>
            <a:ext cx="64807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18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2" y="765498"/>
            <a:ext cx="11449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Sabır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sadece zorluklara tahammül ve pasif bir bekleyiş değildir. Sabır, Allah’a tevekkül ederek yaşanan sıkıntıların üstesinden gelmek için çaba harcamak ve elden gelen gayreti göstermektir.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385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2" y="1197546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Peygamberin ifadesiyle;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“Sabır, müminlerin yolunu aydınlatan bir ışıktır.”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385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159411" y="2493690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SAYGI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89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2" y="981522"/>
            <a:ext cx="1144927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Saygı;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kişiyi diğer insanlara karşı dikkatli, özenli, ölçülü davranmaya yönelten bir değerdir.</a:t>
            </a:r>
          </a:p>
          <a:p>
            <a:r>
              <a:rPr lang="tr-TR" sz="6600" dirty="0"/>
              <a:t> 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64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1197546"/>
            <a:ext cx="114492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İslam dinine göre müminlerin özelliklerinden biri de Allah’a (c.c.) olan saygılarıdır.</a:t>
            </a:r>
          </a:p>
          <a:p>
            <a:pPr lvl="0"/>
            <a:endParaRPr lang="tr-TR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627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737037"/>
            <a:ext cx="114492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Peygamber muhataplarına ismen </a:t>
            </a:r>
            <a:r>
              <a:rPr lang="tr-TR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seslenmiş, 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Çocuklara </a:t>
            </a:r>
            <a:r>
              <a:rPr lang="tr-TR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selam </a:t>
            </a:r>
            <a:r>
              <a:rPr lang="tr-TR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vermiş,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ocukların </a:t>
            </a:r>
            <a:r>
              <a:rPr lang="tr-TR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hatırlarını </a:t>
            </a:r>
            <a:r>
              <a:rPr lang="tr-TR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sormuş</a:t>
            </a:r>
          </a:p>
          <a:p>
            <a:r>
              <a:rPr lang="tr-TR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51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693490"/>
            <a:ext cx="11449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 göre gençlerden izin istemiş,konuşanı can kulağıyla dinlemiştir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Onun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bütün bu davranışları konumu ve cinsiyeti ne olursa olsun insana duyduğu saygının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göstergesidir.</a:t>
            </a:r>
            <a:endParaRPr lang="en-US" sz="5400" b="1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44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246775" y="2493690"/>
            <a:ext cx="37016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SEVGİ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387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938545"/>
            <a:ext cx="114492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Sevgi,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insanı bir şeye ya da bir kimseye yakın ilgi göstermeye yönelten duygudur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evgi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962" y="4738722"/>
            <a:ext cx="1988572" cy="16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145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0" y="1125538"/>
            <a:ext cx="114492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duygu sebebiyle insanlar 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</a:p>
          <a:p>
            <a:pPr lvl="0"/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biriyle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yakınlık kurar ve 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yakın lıklarını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devam ettirir.</a:t>
            </a:r>
            <a:endParaRPr lang="tr-TR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8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1093594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tr-TR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Ahlak :</a:t>
            </a:r>
            <a:r>
              <a:rPr lang="tr-TR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kelime </a:t>
            </a:r>
            <a:r>
              <a:rPr lang="tr-T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anlamı olarak mizaç, tabiat,huy anlamına gelir.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26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693490"/>
            <a:ext cx="11449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Sevgi duygusu insanların dünyada barış ve mutluluk içinde yaşamasına da vesile olur. 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Sevgi, Allah (c.c.) tarafından yarattıklarının kalplerine yerleştirilmiş bir duygudur.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8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2" y="981522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Müslümanların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konuda olduğu gibi sevgi konusundaki ölçüsü de Hz.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Peygamberin davranışları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8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1420535"/>
            <a:ext cx="11449273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Muhammed (s.a.v.) sevdiklerini ölçülü sevmiş ve sevgide aşırılıktan uzak durulmasını tavsiye etmiştir.</a:t>
            </a:r>
            <a:endParaRPr lang="en-US" sz="5400" b="1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8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150850" y="2493690"/>
            <a:ext cx="78935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SORUMLULUK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389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1126693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kişinin kendi davranışlarını veya kendi yetki alanına giren herhangi bir olayın sonuçlarını üstlenmesi ve mesuliyet anlamlarına gelir.</a:t>
            </a:r>
            <a:endParaRPr lang="en-US" sz="5400" b="1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8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693490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İslam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dini, insanı sorumlu bir varlık olarak kabul etmiş ve davranışlarından sorumlu tutmuştur.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İnsanın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Allah’a (c.c.) karşı en önemli sorumluluğu kulluktur.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224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693490"/>
            <a:ext cx="11449273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bilinçle yaşayan Müslüman, hayatındaki dinî, ahlaki, toplumsal, hukuki sorumluklarını da bilir ve üzerine düşen görevleri yerine getirir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224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28087" y="2493690"/>
            <a:ext cx="9139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VATAN SEVGİSİ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212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07" y="1413570"/>
            <a:ext cx="8667118" cy="39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224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1666176"/>
            <a:ext cx="114492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insanın üzerinde yaşadığı ve değer verdiği topraktır. </a:t>
            </a:r>
            <a:endParaRPr lang="en-US" sz="6600" b="1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224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09" y="981522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tr-TR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Davranış: </a:t>
            </a:r>
            <a:r>
              <a:rPr lang="tr-TR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insanların </a:t>
            </a:r>
            <a:r>
              <a:rPr lang="tr-T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dışarıya yansıyan her türlü hal ve hareketleridir</a:t>
            </a:r>
            <a:r>
              <a:rPr lang="tr-TR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68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792" y="765498"/>
            <a:ext cx="11449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Vatansever ise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vatanını, 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milletini büyük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tutkuyla seven, bu uğurda her türlü özveride bulunan kimseye denir.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01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200" y="1125538"/>
            <a:ext cx="11449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Şehit,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Allah (c.c.) yolunda ve kutsal kabul edilen din, vatan, namus, mal, can uğruna öldürülendir. </a:t>
            </a:r>
            <a:endParaRPr lang="en-US" sz="6600" b="1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01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71" y="621482"/>
            <a:ext cx="11449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Vatanseverlik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ülkeyi iç ve dış tehditlere karşı korumayı ve ülkenin kalkınması için 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çalışmayı gerektirir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01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549474"/>
            <a:ext cx="1144927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İslam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 Müslümanları vatanını sevmeye ve korumaya teşvik etmiştir. Tehditlere</a:t>
            </a:r>
          </a:p>
          <a:p>
            <a:pPr lvl="0"/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 korunmasını ve mücadele edilmesini istemiştir.</a:t>
            </a:r>
            <a:endParaRPr lang="tr-TR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01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189434"/>
            <a:ext cx="1144927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dil, gelenek gibi değerler, üzerinde yaşayan vatandaşlar için yaşadığı toprağı daha değerli kılar ve millet şuuru ile hareket etmeye de aracı </a:t>
            </a:r>
            <a:endParaRPr lang="tr-TR" sz="6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i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41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1197546"/>
            <a:ext cx="114492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Bizler de vatanımızı sevmeli ve ülkemizin refah seviyesini artırmak için çok çalışmalıyız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41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13" y="1125538"/>
            <a:ext cx="114492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Öncelikle okuldaki 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görevleri</a:t>
            </a:r>
          </a:p>
          <a:p>
            <a:pPr lvl="0"/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mizi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iyi şekilde yerine getirmeli ve başarılı olmalıyız.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41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694" y="1773610"/>
            <a:ext cx="114492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0" indent="-857250">
              <a:buFont typeface="Wingdings" panose="05000000000000000000" pitchFamily="2" charset="2"/>
              <a:buChar char="ü"/>
            </a:pPr>
            <a:r>
              <a:rPr lang="tr-TR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Milletçe </a:t>
            </a:r>
            <a:r>
              <a:rPr lang="tr-T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 koyduğumuz çalışmalara destek olmalıyız.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01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5" y="1557586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Geçmişte yaşanan olay lardan ders çıkarmalı, her türlü tehdit ve tehlikeye karşı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ülkemizi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korumalıyız.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TA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89" y="5046411"/>
            <a:ext cx="2375897" cy="1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294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82456" y="2493690"/>
            <a:ext cx="10030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YARDIMSEVERLİK</a:t>
            </a:r>
            <a:endParaRPr lang="tr-TR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235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1053530"/>
            <a:ext cx="114492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tr-TR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Tutum: </a:t>
            </a:r>
            <a:r>
              <a:rPr lang="tr-T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sorunu ele alış biçimi, bir kimsenin bir sorun karşısında tuttuğu yol, davranış şeklidir.</a:t>
            </a:r>
            <a:endParaRPr lang="tr-TR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97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5" y="1557586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Yardımsever;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yoksullara, düşkünlere, yardıma muhtaç olanlara iyilik ve yardım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etmeyi seven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kişidir.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ardÄ±mseverli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5095417"/>
            <a:ext cx="3295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64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5" y="1557586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Yardımlaşma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varlıklı kimselerle yoksul kimseler arasındaki sevgi ve kardeşlik bağlarını güçlendirir, 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ardÄ±mseverli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5095417"/>
            <a:ext cx="3295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13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5" y="1557586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Kıskançlığı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ortadan kaldırır.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Toplumun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kesimleri arasında denge ve huzur sağlanmış olur.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ardÄ±mseverli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5095417"/>
            <a:ext cx="3295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13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5" y="1269554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İslam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 Müslümanları yardımseverliğe teşvik etmiş ve yardımların ihtiyaç sahiplerini incitmeden yapılmasını istemiştir.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ardÄ±mseverli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5095417"/>
            <a:ext cx="3295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13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5" y="848100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Kuran-ı Kerim’de yardımlaşmanın iyilikler konusunda olması gerektiği,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kötülükler konusunda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yardımlaşmanın doğru olmadığı şöyle dile getirilmiştir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ardÄ±mseverli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5095417"/>
            <a:ext cx="3295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13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4" y="333450"/>
            <a:ext cx="11449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Muhammed (s.a.v.) mal ve servet biriktirmekten uzak durmuş, malını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ihtiyaç sahipleriyle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paylaşmıştır. O, paylaşmanın malı eksiltmeyeceğini aksine bereketlendireceğini</a:t>
            </a:r>
          </a:p>
          <a:p>
            <a:pPr lvl="0"/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şöyle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vurgulamıştır.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ardÄ±mseverlik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5411763"/>
            <a:ext cx="3295650" cy="10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13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60872" y="1845618"/>
            <a:ext cx="108734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BİR PEYGAMBER TANIYORUM:</a:t>
            </a:r>
            <a:endParaRPr lang="tr-TR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73251" y="2773160"/>
            <a:ext cx="53030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HZ.SALİH</a:t>
            </a:r>
            <a:endParaRPr lang="tr-T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 rot="20275046">
            <a:off x="7099744" y="4639078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SEMUD KAVMİ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32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z.salih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hz.salih ile ilgili gÃ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64" name="Picture 8" descr="http://www.qazim.com/wp-content/uploads/2016/05/Hz.Salih1_-1-510x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" y="160337"/>
            <a:ext cx="4980927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/>
          <p:nvPr/>
        </p:nvSpPr>
        <p:spPr>
          <a:xfrm>
            <a:off x="4801443" y="83750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Salih (a.s.), Allah’ın (c.c.) varlığını ve birliğini tebliğ etmek üzere </a:t>
            </a:r>
            <a:r>
              <a:rPr lang="tr-TR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Semûd</a:t>
            </a:r>
            <a:r>
              <a:rPr lang="tr-T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kavmine gönderilen bir peygamberdir</a:t>
            </a:r>
            <a:r>
              <a:rPr lang="tr-TR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Soyu </a:t>
            </a:r>
            <a:r>
              <a:rPr lang="tr-T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</a:t>
            </a:r>
            <a:r>
              <a:rPr lang="tr-TR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Nuh</a:t>
            </a:r>
            <a:r>
              <a:rPr lang="tr-T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’a (a.s.) dayanır.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1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hz.salih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250596"/>
            <a:ext cx="11411261" cy="62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297387" y="5878066"/>
            <a:ext cx="3744416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1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1341562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Semud kavmi önceleri tevhid inancına sahipken zamanla bu inançtan sapmış, 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putperestliğe Yönelmişti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1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2" y="562519"/>
            <a:ext cx="11449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tr-TR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 : </a:t>
            </a:r>
            <a:r>
              <a:rPr lang="tr-TR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toplumda benimsenmiş ve yaşatılmakta olan her türlü duyuş, düşünüş, davranış, kural ve kıymettir. </a:t>
            </a:r>
            <a:endParaRPr lang="tr-TR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54130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16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0" y="1485578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Semud kavmi Hz. Salih’i (a.s.) yalancılıkla, büyücülükle, uğursuzluk getirmekle ve şımarık olmakla suçlamışlardı.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1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0" y="1269554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Kavminin kendisinden ısrarla bir mucize istemesi üzerine Allah tarafından semud kavmine bir deve gönderilmiş ancak onlar o deveyi kesmişlerdir.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378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0" y="1269554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olay üzerine Allah semud kavmi üzerine uğultulu bir ses göndermiş,dizlerinin üzerine çöktükleri halde felakete uğrayarak yok olmuşlardır.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378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1" y="208777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Salih’in (a.s.) bu kıssası, Hz. Peygamberin de ashabına ibret almaları için anlattığı olaylardan biridir.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378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586" y="765498"/>
            <a:ext cx="11449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Muhammed (s.a.v.) Tebük seferinden dönüşte Hicr vadisinde konakladıklarında daha önce Semûd kavmine ait olan bu topraklardan su içmemeleri konusunda ashabını uyarmıştır.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378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93131" y="1982083"/>
            <a:ext cx="78886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BİR SURE TANIYORUM</a:t>
            </a:r>
            <a:endParaRPr lang="tr-TR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59323" y="3093561"/>
            <a:ext cx="111796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FELAK SURESİ VE ANLAMI</a:t>
            </a:r>
            <a:endParaRPr lang="tr-TR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78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586" y="765498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Medine döneminde inmiştir. 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Beş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ayetten oluşmaktadır. 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adını sabah aydınlığı anlamına gelen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Felak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kelimesinden almıştır. </a:t>
            </a:r>
          </a:p>
          <a:p>
            <a:pPr marL="685800" lvl="0" indent="-685800">
              <a:buFont typeface="Wingdings" panose="05000000000000000000" pitchFamily="2" charset="2"/>
              <a:buChar char="ü"/>
            </a:pPr>
            <a:endParaRPr lang="tr-TR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952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695" y="1557586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Felak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suresinde bazı kötülükler sayılarak bunlardan Allah’a (c.c.) sığınılması gerektiği belirtilmiştir.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952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71" y="1557586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Felak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Nas suresi iki koruyucu anlamına gelen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“Muavvizeteyn”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adıyla bilinir.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52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71" y="1989634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Felak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suresi kötü şeylerin şerrinden Allah’a (c.c.) sığınılması emriyle başlar.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61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549474"/>
            <a:ext cx="11449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 ve davranışların doğru-yanlış, güzel-çirkin, iyi-kötü şeklinde tanımlanmasını sağlayan temel etken değer anlayışıdır.</a:t>
            </a:r>
            <a:endParaRPr lang="tr-TR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93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71" y="1557586"/>
            <a:ext cx="11449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Surede 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geçen </a:t>
            </a:r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karanlık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ifadesi gecenin karanlığı ve cehalet anlamına gelir.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61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925" y="981522"/>
            <a:ext cx="11449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surede bunların yanı sıra büyü, sihir gibi İslam dininde yasaklanmış fiilleri yapanların ve kıskanç kişilerin şerrinden de Allah’a (c.c.) sığınılması gerektiği vurgulanır.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61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71" y="1557586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ü"/>
            </a:pP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Muhammed (s.a.v.) yatmadan önce ve namazlardan sonra  düzenli olarak bu sureyi okumuş ve okunmasını tavsiye etmiştir.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661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755" y="1269554"/>
            <a:ext cx="1144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Okunuşu: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Kul e'ûzu birabbinnâsi. Melikinnâsi. İlâhinnâs. Min şerrilvesvâsilhannâs. Ellezî yuvesvisu fî sudûrinnâsi. Minelcinneti vennâs</a:t>
            </a:r>
            <a:r>
              <a:rPr lang="tr-TR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89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304" y="405458"/>
            <a:ext cx="114492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Anlamı:</a:t>
            </a:r>
            <a:r>
              <a:rPr lang="tr-T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(Ey Muhammed!) De ki: İnsanlardan ve cinlerden ve insanların gönüllerine vesvese veren o sinsi vesvesecinin şerrinden, insanların ilahı, insanların hükümranı ve insanların Rabbi olan Allah'a sığınırım.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07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939" y="1125538"/>
            <a:ext cx="5832646" cy="49524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3" y="1359580"/>
            <a:ext cx="4358638" cy="44308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747420" y="67274"/>
            <a:ext cx="47003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indersindeyiz.net</a:t>
            </a:r>
            <a:endParaRPr lang="tr-T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020229" y="6486068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indersindeyiz.net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529635" y="1776789"/>
            <a:ext cx="5404043" cy="3139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SİNOP</a:t>
            </a:r>
          </a:p>
          <a:p>
            <a:pPr algn="ctr"/>
            <a:r>
              <a:rPr lang="tr-TR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İSTİKLAL</a:t>
            </a:r>
          </a:p>
          <a:p>
            <a:pPr algn="ctr"/>
            <a:r>
              <a:rPr lang="tr-TR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ORTAOKULU</a:t>
            </a:r>
            <a:endParaRPr lang="tr-TR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27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14558</TotalTime>
  <Words>1520</Words>
  <Application>Microsoft Office PowerPoint</Application>
  <PresentationFormat>Özel</PresentationFormat>
  <Paragraphs>212</Paragraphs>
  <Slides>95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95</vt:i4>
      </vt:variant>
    </vt:vector>
  </HeadingPairs>
  <TitlesOfParts>
    <vt:vector size="96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zameer maliq</dc:creator>
  <cp:lastModifiedBy>win7starter</cp:lastModifiedBy>
  <cp:revision>2506</cp:revision>
  <dcterms:created xsi:type="dcterms:W3CDTF">2013-05-29T17:11:56Z</dcterms:created>
  <dcterms:modified xsi:type="dcterms:W3CDTF">2019-01-08T19:09:09Z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23E6DAAF-BE0A-492F-83A0-EB0AB17034A2</vt:lpwstr>
  </property>
  <property fmtid="{D5CDD505-2E9C-101B-9397-08002B2CF9AE}" pid="3" name="ArticulatePath">
    <vt:lpwstr>COLORAMA_şablon</vt:lpwstr>
  </property>
</Properties>
</file>