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7" r:id="rId2"/>
    <p:sldId id="377" r:id="rId3"/>
    <p:sldId id="501" r:id="rId4"/>
    <p:sldId id="502" r:id="rId5"/>
    <p:sldId id="503" r:id="rId6"/>
    <p:sldId id="528" r:id="rId7"/>
    <p:sldId id="486" r:id="rId8"/>
    <p:sldId id="488" r:id="rId9"/>
    <p:sldId id="490" r:id="rId10"/>
    <p:sldId id="491" r:id="rId11"/>
    <p:sldId id="492" r:id="rId12"/>
    <p:sldId id="493" r:id="rId13"/>
    <p:sldId id="494" r:id="rId14"/>
    <p:sldId id="523" r:id="rId15"/>
    <p:sldId id="524" r:id="rId16"/>
    <p:sldId id="525" r:id="rId17"/>
    <p:sldId id="526" r:id="rId18"/>
    <p:sldId id="527" r:id="rId19"/>
    <p:sldId id="487" r:id="rId20"/>
    <p:sldId id="378" r:id="rId21"/>
    <p:sldId id="529" r:id="rId22"/>
    <p:sldId id="530" r:id="rId23"/>
    <p:sldId id="531" r:id="rId24"/>
    <p:sldId id="415" r:id="rId25"/>
    <p:sldId id="356" r:id="rId26"/>
  </p:sldIdLst>
  <p:sldSz cx="12195175" cy="6859588"/>
  <p:notesSz cx="6858000" cy="9144000"/>
  <p:custDataLst>
    <p:tags r:id="rId28"/>
  </p:custDataLst>
  <p:defaultTextStyle>
    <a:defPPr>
      <a:defRPr lang="ms-MY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B204A"/>
    <a:srgbClr val="4DC9CF"/>
    <a:srgbClr val="4F81BD"/>
    <a:srgbClr val="FF6699"/>
    <a:srgbClr val="F15C2B"/>
    <a:srgbClr val="558ED5"/>
    <a:srgbClr val="FCCD12"/>
    <a:srgbClr val="FFCC00"/>
    <a:srgbClr val="25A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5382" autoAdjust="0"/>
  </p:normalViewPr>
  <p:slideViewPr>
    <p:cSldViewPr showGuides="1">
      <p:cViewPr>
        <p:scale>
          <a:sx n="60" d="100"/>
          <a:sy n="60" d="100"/>
        </p:scale>
        <p:origin x="-1092" y="-306"/>
      </p:cViewPr>
      <p:guideLst>
        <p:guide orient="horz" pos="2205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D2380-E258-4037-BFCA-402EA7EBC9DE}" type="datetimeFigureOut">
              <a:rPr lang="ms-MY" smtClean="0"/>
              <a:pPr/>
              <a:t>14/04/2019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9EF49-5B54-4C78-AD5B-7FF2C2B876DD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95602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91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 descr="C:\Users\Zameer\Desktop\Dropbox\PPTX\Agency 24\Images\Red 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5" y="-1085388"/>
            <a:ext cx="1239838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Zameer\Desktop\Dropbox\PPTX\Agency 24\Images\Blue 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344" y="5853996"/>
            <a:ext cx="2219325" cy="12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C:\Users\Zameer\Desktop\Dropbox\PPTX\Agency 24\Images\Green 4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133" y="6596790"/>
            <a:ext cx="64293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C:\Users\Zameer\Desktop\Dropbox\PPTX\Agency 24\Images\Green 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929" y="6348155"/>
            <a:ext cx="1431925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Zameer\Desktop\Dropbox\PPTX\Agency 24\Images\red 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" y="-839820"/>
            <a:ext cx="1500188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Zameer\Desktop\Dropbox\PPTX\Agency 24\Images\red 3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" y="-1024653"/>
            <a:ext cx="1466850" cy="14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C:\Users\Zameer\Desktop\Dropbox\PPTX\Agency 24\Images\Green 3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697" y="-268740"/>
            <a:ext cx="76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 descr="C:\Users\Zameer\Desktop\Dropbox\PPTX\Agency 24\Images\Yellow 2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22" y="13842"/>
            <a:ext cx="1685925" cy="12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Zameer\Desktop\Dropbox\PPTX\Agency 24\Images\Green 1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35" y="-1245046"/>
            <a:ext cx="1997075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C:\Users\Zameer\Desktop\Dropbox\PPTX\Agency 24\Images\Yellow 1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23" y="-1240283"/>
            <a:ext cx="1500188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C:\Users\Zameer\Desktop\Dropbox\PPTX\Agency 24\Images\Yellow 3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43" y="-1227119"/>
            <a:ext cx="1014412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Zameer\Desktop\Dropbox\PPTX\Agency 24\Images\red 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117" y="-745235"/>
            <a:ext cx="887412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C:\Users\Zameer\Desktop\Dropbox\PPTX\Agency 24\Images\red 4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5" y="446949"/>
            <a:ext cx="1350962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9" descr="C:\Users\Zameer\Desktop\Dropbox\PPTX\Agency 24\Images\Yellow 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94" y="248239"/>
            <a:ext cx="1069975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0" descr="C:\Users\Zameer\Desktop\Dropbox\PPTX\Agency 24\Images\Red 6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03" y="653845"/>
            <a:ext cx="75882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1" descr="C:\Users\Zameer\Desktop\Dropbox\PPTX\Agency 24\Images\Red 7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23" y="-96398"/>
            <a:ext cx="106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5" descr="C:\Users\Zameer\Desktop\Dropbox\PPTX\Agency 24\Images\Grey 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5" y="-1227119"/>
            <a:ext cx="22098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C:\Users\Zameer\Desktop\Dropbox\PPTX\Agency 24\Images\Blue 4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38" y="5946379"/>
            <a:ext cx="944562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C:\Users\Zameer\Desktop\Dropbox\PPTX\Agency 24\Images\Blue 1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787" y="6660430"/>
            <a:ext cx="701675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Zameer\Desktop\Dropbox\PPTX\Agency 24\Images\Blue 2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794" y="6210564"/>
            <a:ext cx="10636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6526138"/>
            <a:ext cx="12195175" cy="333450"/>
          </a:xfrm>
          <a:prstGeom prst="rect">
            <a:avLst/>
          </a:prstGeom>
          <a:blipFill>
            <a:blip r:embed="rId2" cstate="print"/>
            <a:srcRect/>
            <a:stretch>
              <a:fillRect l="-13040" t="-1946800" r="-17810" b="-13363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92931" y="766815"/>
            <a:ext cx="1173730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187" y="-26590"/>
            <a:ext cx="5040288" cy="863576"/>
          </a:xfrm>
        </p:spPr>
        <p:txBody>
          <a:bodyPr>
            <a:normAutofit/>
          </a:bodyPr>
          <a:lstStyle>
            <a:lvl1pPr marL="0" indent="0">
              <a:buNone/>
              <a:defRPr sz="4800" b="0" spc="-150">
                <a:latin typeface="Dekar" pitchFamily="50" charset="0"/>
              </a:defRPr>
            </a:lvl1pPr>
          </a:lstStyle>
          <a:p>
            <a:pPr lvl="0"/>
            <a:r>
              <a:rPr lang="en-US" dirty="0" smtClean="0"/>
              <a:t>ABOUT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FOOTER 2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6526138"/>
            <a:ext cx="12195175" cy="333450"/>
          </a:xfrm>
          <a:prstGeom prst="rect">
            <a:avLst/>
          </a:prstGeom>
          <a:blipFill>
            <a:blip r:embed="rId2" cstate="print"/>
            <a:srcRect/>
            <a:stretch>
              <a:fillRect l="-13040" t="-1946800" r="-17810" b="-13363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92931" y="766815"/>
            <a:ext cx="11737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187" y="-26590"/>
            <a:ext cx="5040288" cy="863576"/>
          </a:xfrm>
        </p:spPr>
        <p:txBody>
          <a:bodyPr>
            <a:normAutofit/>
          </a:bodyPr>
          <a:lstStyle>
            <a:lvl1pPr marL="0" indent="0">
              <a:buNone/>
              <a:defRPr sz="4800" b="0" spc="-150">
                <a:solidFill>
                  <a:schemeClr val="bg1"/>
                </a:solidFill>
                <a:latin typeface="Dekar" pitchFamily="50" charset="0"/>
              </a:defRPr>
            </a:lvl1pPr>
          </a:lstStyle>
          <a:p>
            <a:pPr lvl="0"/>
            <a:r>
              <a:rPr lang="en-US" dirty="0" smtClean="0"/>
              <a:t>ABOUT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526138"/>
            <a:ext cx="12195175" cy="333450"/>
          </a:xfrm>
          <a:prstGeom prst="rect">
            <a:avLst/>
          </a:prstGeom>
          <a:blipFill>
            <a:blip r:embed="rId2" cstate="print"/>
            <a:srcRect/>
            <a:stretch>
              <a:fillRect l="-13040" t="-1946800" r="-17810" b="-13363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R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57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2"/>
            <a:ext cx="10975658" cy="452701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37AEA-25B3-4408-B093-6DDA4600CD91}" type="datetimeFigureOut">
              <a:rPr lang="ms-MY" smtClean="0"/>
              <a:pPr/>
              <a:t>14/04/2019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9F6E-FF3A-42BE-A0D3-BF3E5ED04CA3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0199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1" r:id="rId3"/>
    <p:sldLayoutId id="2147483657" r:id="rId4"/>
    <p:sldLayoutId id="2147483655" r:id="rId5"/>
    <p:sldLayoutId id="2147483654" r:id="rId6"/>
  </p:sldLayoutIdLst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Zameer\Desktop\Dropbox\PPTX\Agency 24\Images\Red 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95" y="2744239"/>
            <a:ext cx="1239838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Zameer\Desktop\Dropbox\PPTX\Agency 24\Images\Blue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930" y="1576675"/>
            <a:ext cx="2219325" cy="12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Zameer\Desktop\Dropbox\PPTX\Agency 24\Images\Green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719" y="2319469"/>
            <a:ext cx="64293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Zameer\Desktop\Dropbox\PPTX\Agency 24\Images\Green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15" y="2070834"/>
            <a:ext cx="1431925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ameer\Desktop\Dropbox\PPTX\Agency 24\Images\red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2989807"/>
            <a:ext cx="1500188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ameer\Desktop\Dropbox\PPTX\Agency 24\Images\red 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573" y="2804974"/>
            <a:ext cx="1466850" cy="14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Zameer\Desktop\Dropbox\PPTX\Agency 24\Images\Green 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97" y="3560887"/>
            <a:ext cx="76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Zameer\Desktop\Dropbox\PPTX\Agency 24\Images\Yello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722" y="3843469"/>
            <a:ext cx="1685925" cy="12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Zameer\Desktop\Dropbox\PPTX\Agency 24\Images\Green 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35" y="2584581"/>
            <a:ext cx="1997075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Zameer\Desktop\Dropbox\PPTX\Agency 24\Images\Yellow 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23" y="2589344"/>
            <a:ext cx="1500188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Zameer\Desktop\Dropbox\PPTX\Agency 24\Images\Yellow 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43" y="2602508"/>
            <a:ext cx="1014412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Zameer\Desktop\Dropbox\PPTX\Agency 24\Images\red 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83" y="3084392"/>
            <a:ext cx="887412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Zameer\Desktop\Dropbox\PPTX\Agency 24\Images\red 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85" y="4276576"/>
            <a:ext cx="1350962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Zameer\Desktop\Dropbox\PPTX\Agency 24\Images\Yellow 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94" y="4077866"/>
            <a:ext cx="1069975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Zameer\Desktop\Dropbox\PPTX\Agency 24\Images\Red 6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03" y="4483472"/>
            <a:ext cx="75882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Zameer\Desktop\Dropbox\PPTX\Agency 24\Images\Red 7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23" y="3733229"/>
            <a:ext cx="106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Zameer\Desktop\Dropbox\PPTX\Agency 24\Images\Grey 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15" y="2602508"/>
            <a:ext cx="22098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Zameer\Desktop\Dropbox\PPTX\Agency 24\Images\Blue 4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24" y="1669058"/>
            <a:ext cx="944562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Zameer\Desktop\Dropbox\PPTX\Agency 24\Images\Blue 1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73" y="2383109"/>
            <a:ext cx="701675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Zameer\Desktop\Dropbox\PPTX\Agency 24\Images\Blue 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80" y="1933243"/>
            <a:ext cx="10636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613222" y="3015903"/>
            <a:ext cx="2975537" cy="72008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Pacifico" pitchFamily="2" charset="0"/>
                <a:cs typeface="Times New Roman" panose="02020603050405020304" pitchFamily="18" charset="0"/>
              </a:rPr>
              <a:t>www.dindersindeyiz.net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Pacifico" pitchFamily="2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Pacifico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4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accel="46667" decel="53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75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75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75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accel="46667" decel="5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75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1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75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75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1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75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75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9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75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75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9" accel="46667" decel="5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12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1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7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6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75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75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12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75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12" accel="46667" decel="5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75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12" accel="46667" decel="5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75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75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4" accel="46667" decel="5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75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025885" y="1858158"/>
            <a:ext cx="771861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800" b="1" dirty="0" err="1" smtClean="0">
                <a:latin typeface="Times New Roman" pitchFamily="18" charset="0"/>
                <a:cs typeface="Times New Roman" pitchFamily="18" charset="0"/>
              </a:rPr>
              <a:t>Kur’an</a:t>
            </a:r>
            <a:r>
              <a:rPr lang="tr-TR" sz="4800" b="1" dirty="0" smtClean="0">
                <a:latin typeface="Times New Roman" pitchFamily="18" charset="0"/>
                <a:cs typeface="Times New Roman" pitchFamily="18" charset="0"/>
              </a:rPr>
              <a:t>-ı Kerim’de insanı hem dünya hem </a:t>
            </a:r>
            <a:r>
              <a:rPr lang="tr-TR" sz="4800" b="1" dirty="0" err="1" smtClean="0">
                <a:latin typeface="Times New Roman" pitchFamily="18" charset="0"/>
                <a:cs typeface="Times New Roman" pitchFamily="18" charset="0"/>
              </a:rPr>
              <a:t>ahiret</a:t>
            </a:r>
            <a:r>
              <a:rPr lang="tr-TR" sz="4800" b="1" dirty="0" smtClean="0">
                <a:latin typeface="Times New Roman" pitchFamily="18" charset="0"/>
                <a:cs typeface="Times New Roman" pitchFamily="18" charset="0"/>
              </a:rPr>
              <a:t> mutluluğuna ulaştıracak mesajlar vardır.</a:t>
            </a:r>
            <a:endParaRPr lang="tr-TR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Ä°lgili re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299" y="1643844"/>
            <a:ext cx="2740408" cy="3857652"/>
          </a:xfrm>
          <a:prstGeom prst="rect">
            <a:avLst/>
          </a:prstGeom>
          <a:noFill/>
        </p:spPr>
      </p:pic>
      <p:sp>
        <p:nvSpPr>
          <p:cNvPr id="7" name="Rectangle 26"/>
          <p:cNvSpPr/>
          <p:nvPr/>
        </p:nvSpPr>
        <p:spPr>
          <a:xfrm>
            <a:off x="1239803" y="5001430"/>
            <a:ext cx="1848362" cy="377627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Pacifico" pitchFamily="2" charset="0"/>
                <a:cs typeface="Times New Roman" panose="02020603050405020304" pitchFamily="18" charset="0"/>
              </a:rPr>
              <a:t>www.dindersindeyiz.net</a:t>
            </a:r>
            <a:r>
              <a:rPr lang="en-US" sz="1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Pacifico" pitchFamily="2" charset="0"/>
                <a:cs typeface="Times New Roman" panose="02020603050405020304" pitchFamily="18" charset="0"/>
              </a:rPr>
              <a:t> </a:t>
            </a:r>
            <a:endParaRPr lang="en-US" sz="1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Pacifico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24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11175" y="1000902"/>
            <a:ext cx="10585046" cy="34778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400" b="1" dirty="0" smtClean="0">
                <a:latin typeface="Times New Roman" pitchFamily="18" charset="0"/>
                <a:cs typeface="Times New Roman" pitchFamily="18" charset="0"/>
              </a:rPr>
              <a:t>Nuh (a.s.), </a:t>
            </a:r>
            <a:r>
              <a:rPr lang="tr-TR" sz="4400" b="1" dirty="0" err="1" smtClean="0">
                <a:latin typeface="Times New Roman" pitchFamily="18" charset="0"/>
                <a:cs typeface="Times New Roman" pitchFamily="18" charset="0"/>
              </a:rPr>
              <a:t>Kur’an’da</a:t>
            </a:r>
            <a:r>
              <a:rPr lang="tr-TR" sz="4400" b="1" dirty="0" smtClean="0">
                <a:latin typeface="Times New Roman" pitchFamily="18" charset="0"/>
                <a:cs typeface="Times New Roman" pitchFamily="18" charset="0"/>
              </a:rPr>
              <a:t> adı sıkça geçen bir peygamberdir. Aynı zamanda onun adını taşıyan bir sure vardır. Bununla birlikte</a:t>
            </a:r>
          </a:p>
          <a:p>
            <a:r>
              <a:rPr lang="tr-TR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ülü'l</a:t>
            </a:r>
            <a:r>
              <a:rPr lang="tr-TR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azm</a:t>
            </a:r>
            <a:r>
              <a:rPr lang="tr-TR" sz="4400" b="1" dirty="0" smtClean="0">
                <a:latin typeface="Times New Roman" pitchFamily="18" charset="0"/>
                <a:cs typeface="Times New Roman" pitchFamily="18" charset="0"/>
              </a:rPr>
              <a:t> olarak bahsedilen beş büyük peygamberden biri ve bunların ilkidir.</a:t>
            </a:r>
            <a:endParaRPr lang="tr-TR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480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Rag doll with a exclamartion 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33" y="1143778"/>
            <a:ext cx="3357586" cy="4528370"/>
          </a:xfrm>
          <a:prstGeom prst="rect">
            <a:avLst/>
          </a:prstGeom>
          <a:noFill/>
        </p:spPr>
      </p:pic>
      <p:sp>
        <p:nvSpPr>
          <p:cNvPr id="12290" name="AutoShape 2" descr="ulu'l azm peygamberleri kimlerdir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0001" y="715150"/>
            <a:ext cx="8907462" cy="52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714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68299" y="1429530"/>
            <a:ext cx="1101722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Hz. Nuh’un (a.s.) peygamber olarak gönderildiği vakit puta tapanların sayısı iyice artmıştı.</a:t>
            </a:r>
            <a:endParaRPr lang="tr-TR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9221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82547" y="492362"/>
            <a:ext cx="11501518" cy="550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400" dirty="0" smtClean="0">
                <a:latin typeface="Ubuntu"/>
              </a:rPr>
              <a:t>Putperestlikle birlikte toplum düzeni bozulmuş, ahlaki çöküş yaşanmış,</a:t>
            </a:r>
          </a:p>
          <a:p>
            <a:r>
              <a:rPr lang="tr-TR" sz="4400" dirty="0" smtClean="0">
                <a:latin typeface="Ubuntu"/>
              </a:rPr>
              <a:t>taşkınlık, zulüm, haksızlık yaygınlaşmıştı. Yüce Allah, insanları hak dine davet etmesi,</a:t>
            </a:r>
            <a:r>
              <a:rPr lang="tr-TR" sz="4400" dirty="0" err="1" smtClean="0">
                <a:latin typeface="Ubuntu"/>
              </a:rPr>
              <a:t>tevhid</a:t>
            </a:r>
            <a:r>
              <a:rPr lang="tr-TR" sz="4400" dirty="0" smtClean="0">
                <a:latin typeface="Ubuntu"/>
              </a:rPr>
              <a:t> inancını anlatması ve Allah’ın (c.c.) emir ve yasaklarını bildirmesi için</a:t>
            </a:r>
          </a:p>
          <a:p>
            <a:r>
              <a:rPr lang="tr-TR" sz="4400" dirty="0" smtClean="0">
                <a:latin typeface="Ubuntu"/>
              </a:rPr>
              <a:t>Hz. Nuh’u (a.s.) peygamber olarak görevlendirdi.</a:t>
            </a:r>
            <a:endParaRPr lang="tr-T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552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239803" y="1358092"/>
            <a:ext cx="9577064" cy="34778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Hz. Nuh (a.s.), kavmine Allah’ın (c.c.) kendisini peygamber olarak gönderdiğini ve acı verici bir azap gelmeden onları uyarmak üzere görevlendirdiğini anlattı.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491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11109" y="715150"/>
            <a:ext cx="11588728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Hz. Nuh (a.s.), gece gündüz</a:t>
            </a:r>
          </a:p>
          <a:p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demeden tevhide davetini bazen gizli bazen açıktan devam ettirdi.46 Ancak </a:t>
            </a:r>
            <a:r>
              <a:rPr lang="tr-TR" sz="4800" dirty="0" err="1" smtClean="0">
                <a:latin typeface="Times New Roman" pitchFamily="18" charset="0"/>
                <a:cs typeface="Times New Roman" pitchFamily="18" charset="0"/>
              </a:rPr>
              <a:t>Hz.Nuh’un</a:t>
            </a:r>
            <a:r>
              <a:rPr lang="tr-TR" sz="4800" dirty="0" smtClean="0">
                <a:latin typeface="Times New Roman" pitchFamily="18" charset="0"/>
                <a:cs typeface="Times New Roman" pitchFamily="18" charset="0"/>
              </a:rPr>
              <a:t> (a.s.) kavmi </a:t>
            </a: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“... Parmaklarını kulaklarına tıkadılar, elbiselerine büründüler, inanmamakta direndiler ve büyük bir kibir gösterdiler.”</a:t>
            </a:r>
            <a:endParaRPr lang="tr-TR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410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82547" y="1072340"/>
            <a:ext cx="11445852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800" b="1" dirty="0" smtClean="0">
                <a:latin typeface="Times New Roman" pitchFamily="18" charset="0"/>
                <a:cs typeface="Times New Roman" pitchFamily="18" charset="0"/>
              </a:rPr>
              <a:t>Hz. Nuh’un (a.s.) kavmi, onun çok uzun süre yaptığı çağrıya kulak vermedi, onu</a:t>
            </a:r>
          </a:p>
          <a:p>
            <a:r>
              <a:rPr lang="tr-TR" sz="4800" b="1" dirty="0" smtClean="0">
                <a:latin typeface="Times New Roman" pitchFamily="18" charset="0"/>
                <a:cs typeface="Times New Roman" pitchFamily="18" charset="0"/>
              </a:rPr>
              <a:t>dinlememek konusunda direndi. Yüce Allah, Hz. Nuh’a (a.s.) az sayıda inanan dışında kavminden başka birinin artık inanmayacağını haber verdi.</a:t>
            </a:r>
            <a:endParaRPr lang="tr-TR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345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740133" y="1358092"/>
            <a:ext cx="8159704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İnkârcılara ilahî</a:t>
            </a:r>
          </a:p>
          <a:p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cezanın geleceğini, bu cezadan hiçbirinin kurtulamayacağını bildirdi</a:t>
            </a:r>
            <a:endParaRPr lang="tr-TR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AutoShape 2" descr="Hand pointing vintag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9156" name="Picture 4" descr="Rag doll with a exclamartion 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10" y="1143778"/>
            <a:ext cx="3357586" cy="452837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7149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58166" y="1287216"/>
            <a:ext cx="10868709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“Bizim gözetimimiz altında ve öğrettiğimiz şekilde gemiyi yap, haktan sapanlar için bana başvuruda bulunma! Onlar boğulacaklar!”57 buyurarak büyük bir tufanın geleceğine işaret ederek Hz. Nuh’a (a.s.) gemi inşa etmesini emretti.</a:t>
            </a: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030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23" y="242168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spc="-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8.SINIF</a:t>
            </a:r>
            <a:endParaRPr lang="en-US" sz="7200" b="1" spc="-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31" y="3645818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spc="-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tr-TR" sz="7200" b="1" spc="-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.ÜNİTE</a:t>
            </a:r>
            <a:endParaRPr lang="en-US" sz="7200" b="1" spc="-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5539" y="726589"/>
            <a:ext cx="793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spc="-300" dirty="0" smtClean="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  <a:t>0</a:t>
            </a:r>
            <a:r>
              <a:rPr lang="tr-TR" sz="4800" spc="-300" dirty="0" smtClean="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  <a:t>4</a:t>
            </a:r>
            <a:endParaRPr lang="en-US" sz="2000" spc="-300" dirty="0">
              <a:solidFill>
                <a:schemeClr val="bg1"/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1642" y="890350"/>
            <a:ext cx="5328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  <a:latin typeface="VAGRounded BT" panose="020F0702020204020204" pitchFamily="34" charset="0"/>
                <a:cs typeface="Arial Bold" pitchFamily="34" charset="0"/>
              </a:rPr>
              <a:t>BİR </a:t>
            </a:r>
            <a:r>
              <a:rPr lang="tr-TR" sz="2800" dirty="0" smtClean="0">
                <a:solidFill>
                  <a:srgbClr val="FFFF00"/>
                </a:solidFill>
                <a:latin typeface="VAGRounded BT" panose="020F0702020204020204" pitchFamily="34" charset="0"/>
                <a:cs typeface="Arial Bold" pitchFamily="34" charset="0"/>
              </a:rPr>
              <a:t>PEYGAMBER  </a:t>
            </a:r>
            <a:r>
              <a:rPr lang="tr-TR" sz="2800" dirty="0" smtClean="0">
                <a:solidFill>
                  <a:srgbClr val="FFFF00"/>
                </a:solidFill>
                <a:latin typeface="VAGRounded BT" panose="020F0702020204020204" pitchFamily="34" charset="0"/>
                <a:cs typeface="Arial Bold" pitchFamily="34" charset="0"/>
              </a:rPr>
              <a:t>TANIYORUM:</a:t>
            </a:r>
          </a:p>
          <a:p>
            <a:r>
              <a:rPr lang="tr-TR" sz="2800" dirty="0" smtClean="0">
                <a:solidFill>
                  <a:srgbClr val="FFFF00"/>
                </a:solidFill>
                <a:latin typeface="VAGRounded BT" panose="020F0702020204020204" pitchFamily="34" charset="0"/>
                <a:cs typeface="Arial Bold" pitchFamily="34" charset="0"/>
              </a:rPr>
              <a:t>HZ.NUH</a:t>
            </a:r>
            <a:endParaRPr lang="en-US" sz="2800" dirty="0">
              <a:solidFill>
                <a:schemeClr val="bg1"/>
              </a:solidFill>
              <a:latin typeface="VAGRounded BT" panose="020F0702020204020204" pitchFamily="34" charset="0"/>
              <a:cs typeface="Arial Bold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233491" y="1845618"/>
            <a:ext cx="0" cy="33512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552971" y="5806058"/>
            <a:ext cx="73436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KUR’AN-I KERİM VE ÖZELLİKLERİ</a:t>
            </a:r>
            <a:endParaRPr lang="tr-TR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39" y="2205658"/>
            <a:ext cx="5834367" cy="336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558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2877" y="1786720"/>
            <a:ext cx="9073005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Hz. Nuh’un (a.s.) bıkmadan usanmadan yaptığı tebliğe inatla karşı çıkan inkârcılar,</a:t>
            </a:r>
          </a:p>
          <a:p>
            <a:r>
              <a:rPr lang="tr-TR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tufanda</a:t>
            </a:r>
            <a:r>
              <a:rPr lang="tr-T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boğularak can verdiler.</a:t>
            </a:r>
            <a:endParaRPr lang="tr-T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ev bir bÃ¼yÃ¼teÃ§ ve mavi bir soru simgesi olan bez beb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" y="1485578"/>
            <a:ext cx="281055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0260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1439" y="786588"/>
            <a:ext cx="9001567" cy="5262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 sonra Yüce Allah, yeryüzüne suyunu çekmesini,</a:t>
            </a:r>
          </a:p>
          <a:p>
            <a:r>
              <a:rPr lang="tr-T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gökyüzüne suyunu tutmasını emretti ve gemi, </a:t>
            </a:r>
            <a:r>
              <a:rPr lang="tr-TR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Cudi</a:t>
            </a:r>
            <a:r>
              <a:rPr lang="tr-TR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dağına </a:t>
            </a:r>
            <a:r>
              <a:rPr lang="tr-T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oturdu. Tufan sona erdikten sonra Nuh (a.s.) ve beraberindekiler huzura kavuştu</a:t>
            </a:r>
            <a:endParaRPr lang="tr-T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ev bir bÃ¼yÃ¼teÃ§ ve mavi bir soru simgesi olan bez beb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" y="1485578"/>
            <a:ext cx="281055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0260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0001" y="1643844"/>
            <a:ext cx="9001567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Hz. Nuh’un (a.s.) tevhide davetini kabul etmeyenler helak edilmiş ve tarih sahnesinden</a:t>
            </a:r>
          </a:p>
          <a:p>
            <a:r>
              <a:rPr lang="tr-T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silinip gitmişlerdir.</a:t>
            </a:r>
            <a:endParaRPr lang="tr-T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ev bir bÃ¼yÃ¼teÃ§ ve mavi bir soru simgesi olan bez beb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" y="1485578"/>
            <a:ext cx="281055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0260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2877" y="1572406"/>
            <a:ext cx="9001567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Kur’an</a:t>
            </a:r>
            <a:r>
              <a:rPr lang="tr-T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-ı Kerim’de Müslümanlara ibret olması için anlatılan bu kıssa, çıkarılacak dersler açısından oldukça önemlidir.</a:t>
            </a:r>
            <a:endParaRPr lang="tr-T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ev bir bÃ¼yÃ¼teÃ§ ve mavi bir soru simgesi olan bez beb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" y="1485578"/>
            <a:ext cx="281055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0260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1769" y="143646"/>
            <a:ext cx="6072230" cy="623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Dev bir bÃ¼yÃ¼teÃ§ ve mavi bir soru simgesi olan bez beb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37" y="429398"/>
            <a:ext cx="4071966" cy="542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2686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939" y="1125538"/>
            <a:ext cx="5832646" cy="49524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3" y="1359580"/>
            <a:ext cx="4358638" cy="443088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747420" y="67274"/>
            <a:ext cx="47003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tr-T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indersindeyiz.net</a:t>
            </a:r>
            <a:endParaRPr lang="tr-T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048719" y="1053530"/>
            <a:ext cx="415690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dindersindeyiz@gmail.com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79" y="1701602"/>
            <a:ext cx="5236832" cy="13092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79" y="3141762"/>
            <a:ext cx="5289257" cy="132231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07" y="4653930"/>
            <a:ext cx="5258829" cy="1314708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8432448" y="5157986"/>
            <a:ext cx="68947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276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897329" y="405458"/>
            <a:ext cx="927689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ÜNİTEDE NELER ÖĞRENECEĞİZ?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16621" y="1629594"/>
            <a:ext cx="8261286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İSLAM DİNİNİN TEMEL KAYNAKLARI</a:t>
            </a: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94523" y="2340623"/>
            <a:ext cx="8283384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KUR’AN-I KERİM’İN ANA KONULARI</a:t>
            </a: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07137" y="1610430"/>
            <a:ext cx="3642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32785" y="2349674"/>
            <a:ext cx="3642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336947" y="4634766"/>
            <a:ext cx="3642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750903" y="4634766"/>
            <a:ext cx="8227004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KUR’AN-I KERİM’İN TEMEL ÖZELLİKLERİ</a:t>
            </a:r>
            <a:endParaRPr lang="tr-T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36947" y="5282838"/>
            <a:ext cx="3642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782731" y="5282838"/>
            <a:ext cx="8195176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BİR PEYGAMBER TANIYORUM: HZ.NUH</a:t>
            </a:r>
            <a:endParaRPr lang="tr-TR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45963" cy="98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92931" y="3472185"/>
            <a:ext cx="1756476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İNANÇ</a:t>
            </a:r>
            <a:endParaRPr lang="tr-TR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2129763" y="3472185"/>
            <a:ext cx="1735576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İBADET</a:t>
            </a:r>
            <a:endParaRPr lang="tr-TR" b="1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4053078" y="3501802"/>
            <a:ext cx="1756477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AHLAK</a:t>
            </a:r>
            <a:endParaRPr lang="tr-TR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5990777" y="3501802"/>
            <a:ext cx="1762994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KISSALAR</a:t>
            </a:r>
            <a:endParaRPr lang="tr-TR" b="1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7969795" y="3501802"/>
            <a:ext cx="1816523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b="1" dirty="0" smtClean="0"/>
              <a:t>MUAMELAT</a:t>
            </a:r>
            <a:endParaRPr lang="tr-TR" b="1" dirty="0"/>
          </a:p>
        </p:txBody>
      </p:sp>
      <p:cxnSp>
        <p:nvCxnSpPr>
          <p:cNvPr id="27" name="Eğri Bağlayıcı 26"/>
          <p:cNvCxnSpPr/>
          <p:nvPr/>
        </p:nvCxnSpPr>
        <p:spPr>
          <a:xfrm rot="5400000">
            <a:off x="966120" y="2977944"/>
            <a:ext cx="484892" cy="274793"/>
          </a:xfrm>
          <a:prstGeom prst="curvedConnector3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Eğri Bağlayıcı 27"/>
          <p:cNvCxnSpPr/>
          <p:nvPr/>
        </p:nvCxnSpPr>
        <p:spPr>
          <a:xfrm rot="5400000">
            <a:off x="2649878" y="3054580"/>
            <a:ext cx="484892" cy="274793"/>
          </a:xfrm>
          <a:prstGeom prst="curvedConnector3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Eğri Bağlayıcı 28"/>
          <p:cNvCxnSpPr/>
          <p:nvPr/>
        </p:nvCxnSpPr>
        <p:spPr>
          <a:xfrm rot="5400000">
            <a:off x="4500476" y="3048349"/>
            <a:ext cx="484892" cy="274793"/>
          </a:xfrm>
          <a:prstGeom prst="curvedConnector3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Eğri Bağlayıcı 29"/>
          <p:cNvCxnSpPr/>
          <p:nvPr/>
        </p:nvCxnSpPr>
        <p:spPr>
          <a:xfrm rot="5400000">
            <a:off x="8368801" y="3071458"/>
            <a:ext cx="484892" cy="274793"/>
          </a:xfrm>
          <a:prstGeom prst="curvedConnector3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Eğri Bağlayıcı 30"/>
          <p:cNvCxnSpPr/>
          <p:nvPr/>
        </p:nvCxnSpPr>
        <p:spPr>
          <a:xfrm rot="5400000">
            <a:off x="6641540" y="3223857"/>
            <a:ext cx="484892" cy="274793"/>
          </a:xfrm>
          <a:prstGeom prst="curvedConnector3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30939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361282" y="519329"/>
            <a:ext cx="5677965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ÜNİTE KAVRAMLARI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 rot="20209545">
            <a:off x="1103484" y="3978382"/>
            <a:ext cx="153118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İNANÇ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 rot="20551263">
            <a:off x="1152069" y="1977046"/>
            <a:ext cx="1826141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KUR’AN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 rot="383518">
            <a:off x="4977915" y="5574201"/>
            <a:ext cx="176041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İBADET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 rot="576189">
            <a:off x="5418391" y="1444371"/>
            <a:ext cx="193995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FURKAN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 rot="20089452">
            <a:off x="8233210" y="1853399"/>
            <a:ext cx="185018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SÜNNET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 rot="20597612">
            <a:off x="8313360" y="3555365"/>
            <a:ext cx="168988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AHLAK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 rot="383518">
            <a:off x="1614248" y="5446651"/>
            <a:ext cx="264207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MUAMELAT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 rot="576189">
            <a:off x="9343748" y="4954844"/>
            <a:ext cx="1415772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KISSA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45963" cy="98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5753" y="2429662"/>
            <a:ext cx="4857784" cy="265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262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AutoShape 2" descr="HZ.NUH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436" name="AutoShape 4" descr="HZ.NUH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438" name="AutoShape 6" descr="HZ.NUH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33" y="161405"/>
            <a:ext cx="11858708" cy="619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2959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AutoShape 2" descr="HZ.NUH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436" name="AutoShape 4" descr="HZ.NUH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438" name="AutoShape 6" descr="HZ.NUH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23" y="285264"/>
            <a:ext cx="11120472" cy="60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2959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45963" cy="98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ev bir bÃ¼yÃ¼teÃ§ ve mavi bir soru simgesi olan bez beb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" y="1197546"/>
            <a:ext cx="298132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561121" y="2277666"/>
            <a:ext cx="8689722" cy="14465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400" b="1" dirty="0" smtClean="0"/>
              <a:t>Nuh Tufanı denilince aklınıza neler geliyor?</a:t>
            </a:r>
            <a:endParaRPr lang="tr-T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451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525819" y="1000902"/>
            <a:ext cx="8215370" cy="41549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400" b="1" dirty="0" err="1" smtClean="0">
                <a:latin typeface="Times New Roman" pitchFamily="18" charset="0"/>
                <a:cs typeface="Times New Roman" pitchFamily="18" charset="0"/>
              </a:rPr>
              <a:t>Kur’an</a:t>
            </a:r>
            <a:r>
              <a:rPr lang="tr-TR" sz="4400" b="1" dirty="0" smtClean="0">
                <a:latin typeface="Times New Roman" pitchFamily="18" charset="0"/>
                <a:cs typeface="Times New Roman" pitchFamily="18" charset="0"/>
              </a:rPr>
              <a:t>-ı Kerim’de, peygamberlerin </a:t>
            </a:r>
            <a:r>
              <a:rPr lang="tr-TR" sz="4400" b="1" dirty="0" err="1" smtClean="0">
                <a:latin typeface="Times New Roman" pitchFamily="18" charset="0"/>
                <a:cs typeface="Times New Roman" pitchFamily="18" charset="0"/>
              </a:rPr>
              <a:t>tevhid</a:t>
            </a:r>
            <a:r>
              <a:rPr lang="tr-TR" sz="4400" b="1" dirty="0" smtClean="0">
                <a:latin typeface="Times New Roman" pitchFamily="18" charset="0"/>
                <a:cs typeface="Times New Roman" pitchFamily="18" charset="0"/>
              </a:rPr>
              <a:t> inancını anlatmak için verdikleri mücadeleyi, gönderildikleri kavimlerin tutumlarını konu edinen ayetler bulunmaktadır.</a:t>
            </a:r>
            <a:endParaRPr lang="tr-TR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Ä°lgili re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299" y="1643844"/>
            <a:ext cx="2740408" cy="3857652"/>
          </a:xfrm>
          <a:prstGeom prst="rect">
            <a:avLst/>
          </a:prstGeom>
          <a:noFill/>
        </p:spPr>
      </p:pic>
      <p:sp>
        <p:nvSpPr>
          <p:cNvPr id="8" name="Rectangle 26"/>
          <p:cNvSpPr/>
          <p:nvPr/>
        </p:nvSpPr>
        <p:spPr>
          <a:xfrm>
            <a:off x="1239803" y="5001430"/>
            <a:ext cx="1848362" cy="377627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Pacifico" pitchFamily="2" charset="0"/>
                <a:cs typeface="Times New Roman" panose="02020603050405020304" pitchFamily="18" charset="0"/>
              </a:rPr>
              <a:t>www.dindersindeyiz.net</a:t>
            </a:r>
            <a:r>
              <a:rPr lang="en-US" sz="1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Pacifico" pitchFamily="2" charset="0"/>
                <a:cs typeface="Times New Roman" panose="02020603050405020304" pitchFamily="18" charset="0"/>
              </a:rPr>
              <a:t> </a:t>
            </a:r>
            <a:endParaRPr lang="en-US" sz="1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Pacifico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575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658347" y="1715282"/>
            <a:ext cx="8368594" cy="30469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800" dirty="0" smtClean="0"/>
              <a:t>Bu ayetlerde anlatılan olaylar ve olayların sonuçları, Müslümanlar için örnek ve ibret niteliğindedir.</a:t>
            </a:r>
            <a:endParaRPr lang="tr-T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Ä°lgili re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299" y="1643844"/>
            <a:ext cx="2740408" cy="3857652"/>
          </a:xfrm>
          <a:prstGeom prst="rect">
            <a:avLst/>
          </a:prstGeom>
          <a:noFill/>
        </p:spPr>
      </p:pic>
      <p:sp>
        <p:nvSpPr>
          <p:cNvPr id="8" name="Rectangle 26"/>
          <p:cNvSpPr/>
          <p:nvPr/>
        </p:nvSpPr>
        <p:spPr>
          <a:xfrm>
            <a:off x="1239803" y="5001430"/>
            <a:ext cx="1848362" cy="377627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Pacifico" pitchFamily="2" charset="0"/>
                <a:cs typeface="Times New Roman" panose="02020603050405020304" pitchFamily="18" charset="0"/>
              </a:rPr>
              <a:t>www.dindersindeyiz.net</a:t>
            </a:r>
            <a:r>
              <a:rPr lang="en-US" sz="1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Pacifico" pitchFamily="2" charset="0"/>
                <a:cs typeface="Times New Roman" panose="02020603050405020304" pitchFamily="18" charset="0"/>
              </a:rPr>
              <a:t> </a:t>
            </a:r>
            <a:endParaRPr lang="en-US" sz="1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Pacifico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461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14850</TotalTime>
  <Words>476</Words>
  <Application>Microsoft Office PowerPoint</Application>
  <PresentationFormat>Özel</PresentationFormat>
  <Paragraphs>82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zameer maliq</dc:creator>
  <cp:lastModifiedBy>win7starter</cp:lastModifiedBy>
  <cp:revision>2539</cp:revision>
  <dcterms:created xsi:type="dcterms:W3CDTF">2013-05-29T17:11:56Z</dcterms:created>
  <dcterms:modified xsi:type="dcterms:W3CDTF">2019-04-14T12:02:54Z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23E6DAAF-BE0A-492F-83A0-EB0AB17034A2</vt:lpwstr>
  </property>
  <property fmtid="{D5CDD505-2E9C-101B-9397-08002B2CF9AE}" pid="3" name="ArticulatePath">
    <vt:lpwstr>COLORAMA_şablon</vt:lpwstr>
  </property>
</Properties>
</file>