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68" r:id="rId4"/>
    <p:sldId id="263" r:id="rId5"/>
    <p:sldId id="279" r:id="rId6"/>
    <p:sldId id="280" r:id="rId7"/>
    <p:sldId id="297" r:id="rId8"/>
    <p:sldId id="293" r:id="rId9"/>
    <p:sldId id="270" r:id="rId10"/>
    <p:sldId id="281" r:id="rId11"/>
    <p:sldId id="282" r:id="rId12"/>
    <p:sldId id="299" r:id="rId13"/>
    <p:sldId id="283" r:id="rId14"/>
    <p:sldId id="285" r:id="rId15"/>
    <p:sldId id="286" r:id="rId16"/>
    <p:sldId id="287" r:id="rId17"/>
    <p:sldId id="288" r:id="rId18"/>
    <p:sldId id="289" r:id="rId19"/>
    <p:sldId id="290" r:id="rId20"/>
    <p:sldId id="291" r:id="rId21"/>
    <p:sldId id="292" r:id="rId22"/>
    <p:sldId id="294" r:id="rId23"/>
    <p:sldId id="295" r:id="rId24"/>
    <p:sldId id="271" r:id="rId25"/>
    <p:sldId id="272" r:id="rId26"/>
    <p:sldId id="273" r:id="rId27"/>
    <p:sldId id="274" r:id="rId28"/>
    <p:sldId id="275" r:id="rId29"/>
    <p:sldId id="296" r:id="rId30"/>
    <p:sldId id="277" r:id="rId31"/>
  </p:sldIdLst>
  <p:sldSz cx="12192000" cy="6858000"/>
  <p:notesSz cx="6858000" cy="9144000"/>
  <p:custDataLst>
    <p:tags r:id="rId32"/>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43" autoAdjust="0"/>
  </p:normalViewPr>
  <p:slideViewPr>
    <p:cSldViewPr snapToGrid="0">
      <p:cViewPr varScale="1">
        <p:scale>
          <a:sx n="66" d="100"/>
          <a:sy n="66" d="100"/>
        </p:scale>
        <p:origin x="4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Master" Target="../slideMasters/slideMaster1.xml"/><Relationship Id="rId4" Type="http://schemas.openxmlformats.org/officeDocument/2006/relationships/tags" Target="../tags/tag2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custDataLst>
              <p:tags r:id="rId3"/>
            </p:custDataLst>
          </p:nvPr>
        </p:nvSpPr>
        <p:spPr/>
        <p:txBody>
          <a:bodyPr/>
          <a:lstStyle/>
          <a:p>
            <a:fld id="{11E3ABED-3CCB-424F-8229-501197F2F11C}" type="datetimeFigureOut">
              <a:rPr lang="tr-TR" smtClean="0"/>
              <a:t>23.09.2018</a:t>
            </a:fld>
            <a:endParaRPr lang="tr-TR"/>
          </a:p>
        </p:txBody>
      </p:sp>
      <p:sp>
        <p:nvSpPr>
          <p:cNvPr id="5" name="Altbilgi Yer Tutucusu 4"/>
          <p:cNvSpPr>
            <a:spLocks noGrp="1"/>
          </p:cNvSpPr>
          <p:nvPr>
            <p:ph type="ftr" sz="quarter" idx="11"/>
            <p:custDataLst>
              <p:tags r:id="rId4"/>
            </p:custDataLst>
          </p:nvPr>
        </p:nvSpPr>
        <p:spPr/>
        <p:txBody>
          <a:bodyPr/>
          <a:lstStyle/>
          <a:p>
            <a:endParaRPr lang="tr-TR"/>
          </a:p>
        </p:txBody>
      </p:sp>
      <p:sp>
        <p:nvSpPr>
          <p:cNvPr id="6" name="Slayt Numarası Yer Tutucusu 5"/>
          <p:cNvSpPr>
            <a:spLocks noGrp="1"/>
          </p:cNvSpPr>
          <p:nvPr>
            <p:ph type="sldNum" sz="quarter" idx="12"/>
            <p:custDataLst>
              <p:tags r:id="rId5"/>
            </p:custDataLst>
          </p:nvPr>
        </p:nvSpPr>
        <p:spPr/>
        <p:txBody>
          <a:bodyPr/>
          <a:lstStyle/>
          <a:p>
            <a:fld id="{9AA8DC3D-3992-433F-8FBD-E539D599C27B}" type="slidenum">
              <a:rPr lang="tr-TR" smtClean="0"/>
              <a:t>‹#›</a:t>
            </a:fld>
            <a:endParaRPr lang="tr-TR"/>
          </a:p>
        </p:txBody>
      </p:sp>
    </p:spTree>
    <p:extLst>
      <p:ext uri="{BB962C8B-B14F-4D97-AF65-F5344CB8AC3E}">
        <p14:creationId xmlns:p14="http://schemas.microsoft.com/office/powerpoint/2010/main" val="30121841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1E3ABED-3CCB-424F-8229-501197F2F11C}" type="datetimeFigureOut">
              <a:rPr lang="tr-TR" smtClean="0"/>
              <a:t>23.09.2018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A8DC3D-3992-433F-8FBD-E539D599C27B}" type="slidenum">
              <a:rPr lang="tr-TR" smtClean="0"/>
              <a:t>‹#›</a:t>
            </a:fld>
            <a:endParaRPr lang="tr-TR"/>
          </a:p>
        </p:txBody>
      </p:sp>
    </p:spTree>
    <p:extLst>
      <p:ext uri="{BB962C8B-B14F-4D97-AF65-F5344CB8AC3E}">
        <p14:creationId xmlns:p14="http://schemas.microsoft.com/office/powerpoint/2010/main" val="2280938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1E3ABED-3CCB-424F-8229-501197F2F11C}" type="datetimeFigureOut">
              <a:rPr lang="tr-TR" smtClean="0"/>
              <a:t>23.09.2018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A8DC3D-3992-433F-8FBD-E539D599C27B}" type="slidenum">
              <a:rPr lang="tr-TR" smtClean="0"/>
              <a:t>‹#›</a:t>
            </a:fld>
            <a:endParaRPr lang="tr-TR"/>
          </a:p>
        </p:txBody>
      </p:sp>
    </p:spTree>
    <p:extLst>
      <p:ext uri="{BB962C8B-B14F-4D97-AF65-F5344CB8AC3E}">
        <p14:creationId xmlns:p14="http://schemas.microsoft.com/office/powerpoint/2010/main" val="369559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custDataLst>
              <p:tags r:id="rId1"/>
            </p:custDataLst>
          </p:nvPr>
        </p:nvSpPr>
        <p:spPr/>
        <p:txBody>
          <a:bodyPr/>
          <a:lstStyle/>
          <a:p>
            <a:r>
              <a:rPr lang="tr-TR" smtClean="0"/>
              <a:t>Asıl başlık stili için tıklatın</a:t>
            </a:r>
            <a:endParaRPr lang="tr-TR"/>
          </a:p>
        </p:txBody>
      </p:sp>
      <p:sp>
        <p:nvSpPr>
          <p:cNvPr id="3" name="İçerik Yer Tutucusu 2"/>
          <p:cNvSpPr>
            <a:spLocks noGrp="1"/>
          </p:cNvSpPr>
          <p:nvPr>
            <p:ph idx="1"/>
            <p:custDataLst>
              <p:tags r:id="rId2"/>
            </p:custDataLst>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custDataLst>
              <p:tags r:id="rId3"/>
            </p:custDataLst>
          </p:nvPr>
        </p:nvSpPr>
        <p:spPr/>
        <p:txBody>
          <a:bodyPr/>
          <a:lstStyle/>
          <a:p>
            <a:fld id="{11E3ABED-3CCB-424F-8229-501197F2F11C}" type="datetimeFigureOut">
              <a:rPr lang="tr-TR" smtClean="0"/>
              <a:t>23.09.2018</a:t>
            </a:fld>
            <a:endParaRPr lang="tr-TR"/>
          </a:p>
        </p:txBody>
      </p:sp>
      <p:sp>
        <p:nvSpPr>
          <p:cNvPr id="5" name="Altbilgi Yer Tutucusu 4"/>
          <p:cNvSpPr>
            <a:spLocks noGrp="1"/>
          </p:cNvSpPr>
          <p:nvPr>
            <p:ph type="ftr" sz="quarter" idx="11"/>
            <p:custDataLst>
              <p:tags r:id="rId4"/>
            </p:custDataLst>
          </p:nvPr>
        </p:nvSpPr>
        <p:spPr/>
        <p:txBody>
          <a:bodyPr/>
          <a:lstStyle/>
          <a:p>
            <a:endParaRPr lang="tr-TR"/>
          </a:p>
        </p:txBody>
      </p:sp>
      <p:sp>
        <p:nvSpPr>
          <p:cNvPr id="6" name="Slayt Numarası Yer Tutucusu 5"/>
          <p:cNvSpPr>
            <a:spLocks noGrp="1"/>
          </p:cNvSpPr>
          <p:nvPr>
            <p:ph type="sldNum" sz="quarter" idx="12"/>
            <p:custDataLst>
              <p:tags r:id="rId5"/>
            </p:custDataLst>
          </p:nvPr>
        </p:nvSpPr>
        <p:spPr/>
        <p:txBody>
          <a:bodyPr/>
          <a:lstStyle/>
          <a:p>
            <a:fld id="{9AA8DC3D-3992-433F-8FBD-E539D599C27B}" type="slidenum">
              <a:rPr lang="tr-TR" smtClean="0"/>
              <a:t>‹#›</a:t>
            </a:fld>
            <a:endParaRPr lang="tr-TR"/>
          </a:p>
        </p:txBody>
      </p:sp>
    </p:spTree>
    <p:extLst>
      <p:ext uri="{BB962C8B-B14F-4D97-AF65-F5344CB8AC3E}">
        <p14:creationId xmlns:p14="http://schemas.microsoft.com/office/powerpoint/2010/main" val="3257177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1E3ABED-3CCB-424F-8229-501197F2F11C}" type="datetimeFigureOut">
              <a:rPr lang="tr-TR" smtClean="0"/>
              <a:t>23.09.2018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A8DC3D-3992-433F-8FBD-E539D599C27B}" type="slidenum">
              <a:rPr lang="tr-TR" smtClean="0"/>
              <a:t>‹#›</a:t>
            </a:fld>
            <a:endParaRPr lang="tr-TR"/>
          </a:p>
        </p:txBody>
      </p:sp>
    </p:spTree>
    <p:extLst>
      <p:ext uri="{BB962C8B-B14F-4D97-AF65-F5344CB8AC3E}">
        <p14:creationId xmlns:p14="http://schemas.microsoft.com/office/powerpoint/2010/main" val="146631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1E3ABED-3CCB-424F-8229-501197F2F11C}" type="datetimeFigureOut">
              <a:rPr lang="tr-TR" smtClean="0"/>
              <a:t>23.09.2018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AA8DC3D-3992-433F-8FBD-E539D599C27B}" type="slidenum">
              <a:rPr lang="tr-TR" smtClean="0"/>
              <a:t>‹#›</a:t>
            </a:fld>
            <a:endParaRPr lang="tr-TR"/>
          </a:p>
        </p:txBody>
      </p:sp>
    </p:spTree>
    <p:extLst>
      <p:ext uri="{BB962C8B-B14F-4D97-AF65-F5344CB8AC3E}">
        <p14:creationId xmlns:p14="http://schemas.microsoft.com/office/powerpoint/2010/main" val="277798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1E3ABED-3CCB-424F-8229-501197F2F11C}" type="datetimeFigureOut">
              <a:rPr lang="tr-TR" smtClean="0"/>
              <a:t>23.09.2018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AA8DC3D-3992-433F-8FBD-E539D599C27B}" type="slidenum">
              <a:rPr lang="tr-TR" smtClean="0"/>
              <a:t>‹#›</a:t>
            </a:fld>
            <a:endParaRPr lang="tr-TR"/>
          </a:p>
        </p:txBody>
      </p:sp>
    </p:spTree>
    <p:extLst>
      <p:ext uri="{BB962C8B-B14F-4D97-AF65-F5344CB8AC3E}">
        <p14:creationId xmlns:p14="http://schemas.microsoft.com/office/powerpoint/2010/main" val="365856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custDataLst>
              <p:tags r:id="rId1"/>
            </p:custDataLst>
          </p:nvPr>
        </p:nvSpPr>
        <p:spPr/>
        <p:txBody>
          <a:bodyPr/>
          <a:lstStyle/>
          <a:p>
            <a:r>
              <a:rPr lang="tr-TR" smtClean="0"/>
              <a:t>Asıl başlık stili için tıklatın</a:t>
            </a:r>
            <a:endParaRPr lang="tr-TR"/>
          </a:p>
        </p:txBody>
      </p:sp>
      <p:sp>
        <p:nvSpPr>
          <p:cNvPr id="3" name="Veri Yer Tutucusu 2"/>
          <p:cNvSpPr>
            <a:spLocks noGrp="1"/>
          </p:cNvSpPr>
          <p:nvPr>
            <p:ph type="dt" sz="half" idx="10"/>
            <p:custDataLst>
              <p:tags r:id="rId2"/>
            </p:custDataLst>
          </p:nvPr>
        </p:nvSpPr>
        <p:spPr/>
        <p:txBody>
          <a:bodyPr/>
          <a:lstStyle/>
          <a:p>
            <a:fld id="{11E3ABED-3CCB-424F-8229-501197F2F11C}" type="datetimeFigureOut">
              <a:rPr lang="tr-TR" smtClean="0"/>
              <a:t>23.09.2018</a:t>
            </a:fld>
            <a:endParaRPr lang="tr-TR"/>
          </a:p>
        </p:txBody>
      </p:sp>
      <p:sp>
        <p:nvSpPr>
          <p:cNvPr id="4" name="Altbilgi Yer Tutucusu 3"/>
          <p:cNvSpPr>
            <a:spLocks noGrp="1"/>
          </p:cNvSpPr>
          <p:nvPr>
            <p:ph type="ftr" sz="quarter" idx="11"/>
            <p:custDataLst>
              <p:tags r:id="rId3"/>
            </p:custDataLst>
          </p:nvPr>
        </p:nvSpPr>
        <p:spPr/>
        <p:txBody>
          <a:bodyPr/>
          <a:lstStyle/>
          <a:p>
            <a:endParaRPr lang="tr-TR"/>
          </a:p>
        </p:txBody>
      </p:sp>
      <p:sp>
        <p:nvSpPr>
          <p:cNvPr id="5" name="Slayt Numarası Yer Tutucusu 4"/>
          <p:cNvSpPr>
            <a:spLocks noGrp="1"/>
          </p:cNvSpPr>
          <p:nvPr>
            <p:ph type="sldNum" sz="quarter" idx="12"/>
            <p:custDataLst>
              <p:tags r:id="rId4"/>
            </p:custDataLst>
          </p:nvPr>
        </p:nvSpPr>
        <p:spPr/>
        <p:txBody>
          <a:bodyPr/>
          <a:lstStyle/>
          <a:p>
            <a:fld id="{9AA8DC3D-3992-433F-8FBD-E539D599C27B}" type="slidenum">
              <a:rPr lang="tr-TR" smtClean="0"/>
              <a:t>‹#›</a:t>
            </a:fld>
            <a:endParaRPr lang="tr-TR"/>
          </a:p>
        </p:txBody>
      </p:sp>
    </p:spTree>
    <p:extLst>
      <p:ext uri="{BB962C8B-B14F-4D97-AF65-F5344CB8AC3E}">
        <p14:creationId xmlns:p14="http://schemas.microsoft.com/office/powerpoint/2010/main" val="32662497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1E3ABED-3CCB-424F-8229-501197F2F11C}" type="datetimeFigureOut">
              <a:rPr lang="tr-TR" smtClean="0"/>
              <a:t>23.09.2018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AA8DC3D-3992-433F-8FBD-E539D599C27B}" type="slidenum">
              <a:rPr lang="tr-TR" smtClean="0"/>
              <a:t>‹#›</a:t>
            </a:fld>
            <a:endParaRPr lang="tr-TR"/>
          </a:p>
        </p:txBody>
      </p:sp>
    </p:spTree>
    <p:extLst>
      <p:ext uri="{BB962C8B-B14F-4D97-AF65-F5344CB8AC3E}">
        <p14:creationId xmlns:p14="http://schemas.microsoft.com/office/powerpoint/2010/main" val="367731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1E3ABED-3CCB-424F-8229-501197F2F11C}" type="datetimeFigureOut">
              <a:rPr lang="tr-TR" smtClean="0"/>
              <a:t>23.09.2018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AA8DC3D-3992-433F-8FBD-E539D599C27B}" type="slidenum">
              <a:rPr lang="tr-TR" smtClean="0"/>
              <a:t>‹#›</a:t>
            </a:fld>
            <a:endParaRPr lang="tr-TR"/>
          </a:p>
        </p:txBody>
      </p:sp>
    </p:spTree>
    <p:extLst>
      <p:ext uri="{BB962C8B-B14F-4D97-AF65-F5344CB8AC3E}">
        <p14:creationId xmlns:p14="http://schemas.microsoft.com/office/powerpoint/2010/main" val="191982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1E3ABED-3CCB-424F-8229-501197F2F11C}" type="datetimeFigureOut">
              <a:rPr lang="tr-TR" smtClean="0"/>
              <a:t>23.09.2018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AA8DC3D-3992-433F-8FBD-E539D599C27B}" type="slidenum">
              <a:rPr lang="tr-TR" smtClean="0"/>
              <a:t>‹#›</a:t>
            </a:fld>
            <a:endParaRPr lang="tr-TR"/>
          </a:p>
        </p:txBody>
      </p:sp>
    </p:spTree>
    <p:extLst>
      <p:ext uri="{BB962C8B-B14F-4D97-AF65-F5344CB8AC3E}">
        <p14:creationId xmlns:p14="http://schemas.microsoft.com/office/powerpoint/2010/main" val="22056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3ABED-3CCB-424F-8229-501197F2F11C}" type="datetimeFigureOut">
              <a:rPr lang="tr-TR" smtClean="0"/>
              <a:t>23.09.2018</a:t>
            </a:fld>
            <a:endParaRPr lang="tr-TR"/>
          </a:p>
        </p:txBody>
      </p:sp>
      <p:sp>
        <p:nvSpPr>
          <p:cNvPr id="5" name="Altbilgi Yer Tutucusu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8DC3D-3992-433F-8FBD-E539D599C27B}" type="slidenum">
              <a:rPr lang="tr-TR" smtClean="0"/>
              <a:t>‹#›</a:t>
            </a:fld>
            <a:endParaRPr lang="tr-TR"/>
          </a:p>
        </p:txBody>
      </p:sp>
    </p:spTree>
    <p:extLst>
      <p:ext uri="{BB962C8B-B14F-4D97-AF65-F5344CB8AC3E}">
        <p14:creationId xmlns:p14="http://schemas.microsoft.com/office/powerpoint/2010/main" val="2336856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kuran.diyanet.gov.tr/musha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custDataLst>
              <p:tags r:id="rId2"/>
            </p:custDataLst>
          </p:nvPr>
        </p:nvSpPr>
        <p:spPr>
          <a:xfrm>
            <a:off x="290945" y="110835"/>
            <a:ext cx="6885709" cy="1136073"/>
          </a:xfrm>
        </p:spPr>
        <p:style>
          <a:lnRef idx="0">
            <a:schemeClr val="accent1"/>
          </a:lnRef>
          <a:fillRef idx="3">
            <a:schemeClr val="accent1"/>
          </a:fillRef>
          <a:effectRef idx="3">
            <a:schemeClr val="accent1"/>
          </a:effectRef>
          <a:fontRef idx="minor">
            <a:schemeClr val="lt1"/>
          </a:fontRef>
        </p:style>
        <p:txBody>
          <a:bodyPr anchor="ctr">
            <a:normAutofit/>
          </a:bodyPr>
          <a:lstStyle/>
          <a:p>
            <a:r>
              <a:rPr lang="tr-TR" dirty="0" smtClean="0"/>
              <a:t>7. SINIF 1. ÜNİTE</a:t>
            </a:r>
            <a:endParaRPr lang="tr-TR" dirty="0"/>
          </a:p>
        </p:txBody>
      </p:sp>
      <p:sp>
        <p:nvSpPr>
          <p:cNvPr id="3" name="Alt Başlık 2"/>
          <p:cNvSpPr>
            <a:spLocks noGrp="1"/>
          </p:cNvSpPr>
          <p:nvPr>
            <p:ph type="subTitle" idx="1"/>
            <p:custDataLst>
              <p:tags r:id="rId3"/>
            </p:custDataLst>
          </p:nvPr>
        </p:nvSpPr>
        <p:spPr>
          <a:xfrm>
            <a:off x="290945" y="2973098"/>
            <a:ext cx="5126181" cy="1945266"/>
          </a:xfrm>
        </p:spPr>
        <p:style>
          <a:lnRef idx="0">
            <a:schemeClr val="accent2"/>
          </a:lnRef>
          <a:fillRef idx="3">
            <a:schemeClr val="accent2"/>
          </a:fillRef>
          <a:effectRef idx="3">
            <a:schemeClr val="accent2"/>
          </a:effectRef>
          <a:fontRef idx="minor">
            <a:schemeClr val="lt1"/>
          </a:fontRef>
        </p:style>
        <p:txBody>
          <a:bodyPr anchor="ctr">
            <a:noAutofit/>
          </a:bodyPr>
          <a:lstStyle/>
          <a:p>
            <a:endParaRPr lang="tr-TR" sz="5400" dirty="0" smtClean="0"/>
          </a:p>
          <a:p>
            <a:r>
              <a:rPr lang="tr-TR" sz="5400" dirty="0" smtClean="0"/>
              <a:t>Melek </a:t>
            </a:r>
            <a:r>
              <a:rPr lang="tr-TR" sz="5400" dirty="0"/>
              <a:t>ve Ahiret İnancı</a:t>
            </a:r>
          </a:p>
          <a:p>
            <a:endParaRPr lang="tr-TR" sz="6600" dirty="0"/>
          </a:p>
        </p:txBody>
      </p:sp>
      <p:pic>
        <p:nvPicPr>
          <p:cNvPr id="4" name="Resim 3"/>
          <p:cNvPicPr>
            <a:picLocks noChangeAspect="1"/>
          </p:cNvPicPr>
          <p:nvPr/>
        </p:nvPicPr>
        <p:blipFill>
          <a:blip r:embed="rId5"/>
          <a:stretch>
            <a:fillRect/>
          </a:stretch>
        </p:blipFill>
        <p:spPr>
          <a:xfrm>
            <a:off x="5619477" y="1568161"/>
            <a:ext cx="6445691" cy="4707948"/>
          </a:xfrm>
          <a:prstGeom prst="rect">
            <a:avLst/>
          </a:prstGeom>
        </p:spPr>
      </p:pic>
    </p:spTree>
    <p:custDataLst>
      <p:tags r:id="rId1"/>
    </p:custDataLst>
    <p:extLst>
      <p:ext uri="{BB962C8B-B14F-4D97-AF65-F5344CB8AC3E}">
        <p14:creationId xmlns:p14="http://schemas.microsoft.com/office/powerpoint/2010/main" val="1418870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62515" y="161925"/>
            <a:ext cx="5558972" cy="970189"/>
          </a:xfrm>
        </p:spPr>
        <p:style>
          <a:lnRef idx="0">
            <a:schemeClr val="accent1"/>
          </a:lnRef>
          <a:fillRef idx="3">
            <a:schemeClr val="accent1"/>
          </a:fillRef>
          <a:effectRef idx="3">
            <a:schemeClr val="accent1"/>
          </a:effectRef>
          <a:fontRef idx="minor">
            <a:schemeClr val="lt1"/>
          </a:fontRef>
        </p:style>
        <p:txBody>
          <a:bodyPr/>
          <a:lstStyle/>
          <a:p>
            <a:pPr algn="ctr"/>
            <a:r>
              <a:rPr lang="tr-TR" dirty="0" smtClean="0"/>
              <a:t>Meleklerin Özellikleri </a:t>
            </a:r>
            <a:endParaRPr lang="tr-TR" dirty="0"/>
          </a:p>
        </p:txBody>
      </p:sp>
      <p:sp>
        <p:nvSpPr>
          <p:cNvPr id="3" name="İçerik Yer Tutucusu 2"/>
          <p:cNvSpPr>
            <a:spLocks noGrp="1"/>
          </p:cNvSpPr>
          <p:nvPr>
            <p:ph idx="1"/>
          </p:nvPr>
        </p:nvSpPr>
        <p:spPr>
          <a:xfrm>
            <a:off x="6633029" y="1320800"/>
            <a:ext cx="5341258" cy="3077401"/>
          </a:xfrm>
        </p:spPr>
        <p:style>
          <a:lnRef idx="1">
            <a:schemeClr val="accent4"/>
          </a:lnRef>
          <a:fillRef idx="2">
            <a:schemeClr val="accent4"/>
          </a:fillRef>
          <a:effectRef idx="1">
            <a:schemeClr val="accent4"/>
          </a:effectRef>
          <a:fontRef idx="minor">
            <a:schemeClr val="dk1"/>
          </a:fontRef>
        </p:style>
        <p:txBody>
          <a:bodyPr>
            <a:noAutofit/>
          </a:bodyPr>
          <a:lstStyle/>
          <a:p>
            <a:pPr marL="0" indent="0" algn="ctr">
              <a:buNone/>
            </a:pPr>
            <a:r>
              <a:rPr lang="tr-TR" sz="3600" dirty="0" smtClean="0"/>
              <a:t>«Allah’ın </a:t>
            </a:r>
            <a:r>
              <a:rPr lang="tr-TR" sz="3600" dirty="0"/>
              <a:t>kendilerine buyurduğuna karşı gelmeyen ve kendilerine emredileni yerine getiren melekler vardır</a:t>
            </a:r>
            <a:r>
              <a:rPr lang="tr-TR" sz="3600" dirty="0" smtClean="0"/>
              <a:t>.»</a:t>
            </a:r>
          </a:p>
          <a:p>
            <a:pPr marL="0" indent="0" algn="ctr">
              <a:buNone/>
            </a:pPr>
            <a:r>
              <a:rPr lang="tr-TR" sz="3200" dirty="0" err="1" smtClean="0"/>
              <a:t>Tahrîm</a:t>
            </a:r>
            <a:r>
              <a:rPr lang="tr-TR" sz="3200" dirty="0" smtClean="0"/>
              <a:t> </a:t>
            </a:r>
            <a:r>
              <a:rPr lang="tr-TR" sz="3200" dirty="0"/>
              <a:t>suresi, 6. ayet.</a:t>
            </a:r>
            <a:endParaRPr lang="tr-TR" sz="3200" dirty="0" smtClean="0"/>
          </a:p>
        </p:txBody>
      </p:sp>
      <p:pic>
        <p:nvPicPr>
          <p:cNvPr id="1026" name="Picture 2" descr="Kuran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320799"/>
            <a:ext cx="6027511" cy="3222171"/>
          </a:xfrm>
          <a:prstGeom prst="rect">
            <a:avLst/>
          </a:prstGeom>
          <a:noFill/>
          <a:extLst>
            <a:ext uri="{909E8E84-426E-40DD-AFC4-6F175D3DCCD1}">
              <a14:hiddenFill xmlns:a14="http://schemas.microsoft.com/office/drawing/2010/main">
                <a:solidFill>
                  <a:srgbClr val="FFFFFF"/>
                </a:solidFill>
              </a14:hiddenFill>
            </a:ext>
          </a:extLst>
        </p:spPr>
      </p:pic>
      <p:sp>
        <p:nvSpPr>
          <p:cNvPr id="4" name="Aşağı Ok 3"/>
          <p:cNvSpPr/>
          <p:nvPr/>
        </p:nvSpPr>
        <p:spPr>
          <a:xfrm rot="10800000">
            <a:off x="9235512" y="4537715"/>
            <a:ext cx="484632" cy="118091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6" name="Unvan 1"/>
          <p:cNvSpPr txBox="1">
            <a:spLocks/>
          </p:cNvSpPr>
          <p:nvPr>
            <p:custDataLst>
              <p:tags r:id="rId1"/>
            </p:custDataLst>
          </p:nvPr>
        </p:nvSpPr>
        <p:spPr>
          <a:xfrm>
            <a:off x="5690922" y="5858142"/>
            <a:ext cx="6283366" cy="805893"/>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3200" dirty="0" smtClean="0"/>
              <a:t>Ayete göre meleklerin ne gibi özellikleri vardır?</a:t>
            </a:r>
            <a:endParaRPr lang="tr-TR" sz="3200" dirty="0"/>
          </a:p>
        </p:txBody>
      </p:sp>
    </p:spTree>
    <p:extLst>
      <p:ext uri="{BB962C8B-B14F-4D97-AF65-F5344CB8AC3E}">
        <p14:creationId xmlns:p14="http://schemas.microsoft.com/office/powerpoint/2010/main" val="2009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575129" y="232228"/>
            <a:ext cx="11166928" cy="650875"/>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tr-TR" dirty="0" smtClean="0"/>
              <a:t>Meleklerin Özellikleri </a:t>
            </a:r>
            <a:endParaRPr lang="tr-TR" dirty="0"/>
          </a:p>
        </p:txBody>
      </p:sp>
      <p:sp>
        <p:nvSpPr>
          <p:cNvPr id="5" name="Dikdörtgen 4"/>
          <p:cNvSpPr/>
          <p:nvPr/>
        </p:nvSpPr>
        <p:spPr>
          <a:xfrm>
            <a:off x="575129" y="1335314"/>
            <a:ext cx="9947728" cy="442685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514350" indent="-514350">
              <a:lnSpc>
                <a:spcPct val="150000"/>
              </a:lnSpc>
              <a:buFont typeface="+mj-lt"/>
              <a:buAutoNum type="arabicPeriod"/>
            </a:pPr>
            <a:r>
              <a:rPr lang="tr-TR" sz="2800" dirty="0"/>
              <a:t>Melekler gözle görülmezler</a:t>
            </a:r>
            <a:r>
              <a:rPr lang="tr-TR" sz="2800" dirty="0" smtClean="0"/>
              <a:t>.</a:t>
            </a:r>
          </a:p>
          <a:p>
            <a:pPr marL="514350" indent="-514350">
              <a:lnSpc>
                <a:spcPct val="150000"/>
              </a:lnSpc>
              <a:buFont typeface="+mj-lt"/>
              <a:buAutoNum type="arabicPeriod"/>
            </a:pPr>
            <a:r>
              <a:rPr lang="tr-TR" sz="2800" dirty="0"/>
              <a:t>Melekler nurdan yaratılmışlardır.  </a:t>
            </a:r>
          </a:p>
          <a:p>
            <a:pPr marL="514350" indent="-514350">
              <a:lnSpc>
                <a:spcPct val="150000"/>
              </a:lnSpc>
              <a:buFont typeface="+mj-lt"/>
              <a:buAutoNum type="arabicPeriod"/>
            </a:pPr>
            <a:r>
              <a:rPr lang="tr-TR" sz="2800" dirty="0" smtClean="0"/>
              <a:t>Meleklerin</a:t>
            </a:r>
            <a:r>
              <a:rPr lang="tr-TR" sz="2800" dirty="0"/>
              <a:t> yeme, içme, uyuma, dinlenme gibi ihtiyaçları yoktur.</a:t>
            </a:r>
          </a:p>
          <a:p>
            <a:pPr marL="514350" indent="-514350">
              <a:lnSpc>
                <a:spcPct val="150000"/>
              </a:lnSpc>
              <a:buFont typeface="+mj-lt"/>
              <a:buAutoNum type="arabicPeriod"/>
            </a:pPr>
            <a:r>
              <a:rPr lang="tr-TR" sz="2800" dirty="0"/>
              <a:t>Meleklerin erkeklik ve dişilik gibi cinsiyet özelliği yoktur.</a:t>
            </a:r>
          </a:p>
          <a:p>
            <a:pPr marL="514350" indent="-514350">
              <a:lnSpc>
                <a:spcPct val="150000"/>
              </a:lnSpc>
              <a:buFont typeface="+mj-lt"/>
              <a:buAutoNum type="arabicPeriod"/>
            </a:pPr>
            <a:r>
              <a:rPr lang="tr-TR" sz="2800" dirty="0"/>
              <a:t>Melekler farklı şekillere bürünebilme özelliği olan varlıklardır.</a:t>
            </a:r>
          </a:p>
          <a:p>
            <a:pPr marL="514350" indent="-514350">
              <a:lnSpc>
                <a:spcPct val="150000"/>
              </a:lnSpc>
              <a:buFont typeface="+mj-lt"/>
              <a:buAutoNum type="arabicPeriod"/>
            </a:pPr>
            <a:r>
              <a:rPr lang="tr-TR" sz="2800" dirty="0"/>
              <a:t>Melekler irade sahibi değildirler</a:t>
            </a:r>
            <a:r>
              <a:rPr lang="tr-TR" sz="2800" dirty="0" smtClean="0"/>
              <a:t>.</a:t>
            </a:r>
          </a:p>
          <a:p>
            <a:pPr marL="514350" indent="-514350">
              <a:lnSpc>
                <a:spcPct val="150000"/>
              </a:lnSpc>
              <a:buFont typeface="+mj-lt"/>
              <a:buAutoNum type="arabicPeriod"/>
            </a:pPr>
            <a:r>
              <a:rPr lang="tr-TR" sz="2800" dirty="0" smtClean="0"/>
              <a:t>Sürekli </a:t>
            </a:r>
            <a:r>
              <a:rPr lang="tr-TR" sz="2800" dirty="0"/>
              <a:t>olarak Allah’a (</a:t>
            </a:r>
            <a:r>
              <a:rPr lang="tr-TR" sz="2800" dirty="0" err="1"/>
              <a:t>c.c</a:t>
            </a:r>
            <a:r>
              <a:rPr lang="tr-TR" sz="2800" dirty="0"/>
              <a:t>.) itaat ve ibadet halindedirler</a:t>
            </a:r>
            <a:r>
              <a:rPr lang="tr-TR" sz="2800" dirty="0" smtClean="0"/>
              <a:t>.</a:t>
            </a:r>
          </a:p>
        </p:txBody>
      </p:sp>
    </p:spTree>
    <p:extLst>
      <p:ext uri="{BB962C8B-B14F-4D97-AF65-F5344CB8AC3E}">
        <p14:creationId xmlns:p14="http://schemas.microsoft.com/office/powerpoint/2010/main" val="406371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7414" y="114178"/>
            <a:ext cx="11333843" cy="788722"/>
          </a:xfrm>
        </p:spPr>
        <p:style>
          <a:lnRef idx="1">
            <a:schemeClr val="accent5"/>
          </a:lnRef>
          <a:fillRef idx="3">
            <a:schemeClr val="accent5"/>
          </a:fillRef>
          <a:effectRef idx="2">
            <a:schemeClr val="accent5"/>
          </a:effectRef>
          <a:fontRef idx="minor">
            <a:schemeClr val="lt1"/>
          </a:fontRef>
        </p:style>
        <p:txBody>
          <a:bodyPr>
            <a:normAutofit fontScale="90000"/>
          </a:bodyPr>
          <a:lstStyle/>
          <a:p>
            <a:pPr algn="ctr"/>
            <a:r>
              <a:rPr lang="tr-TR" dirty="0" smtClean="0"/>
              <a:t>Verilen ifadelerinde meleklerin özeliklerin bulalım</a:t>
            </a:r>
            <a:endParaRPr lang="tr-TR" dirty="0"/>
          </a:p>
        </p:txBody>
      </p:sp>
      <p:sp>
        <p:nvSpPr>
          <p:cNvPr id="18" name="İçerik Yer Tutucusu 2"/>
          <p:cNvSpPr txBox="1">
            <a:spLocks/>
          </p:cNvSpPr>
          <p:nvPr/>
        </p:nvSpPr>
        <p:spPr>
          <a:xfrm>
            <a:off x="357414" y="1218139"/>
            <a:ext cx="5245100" cy="83517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tr-TR" dirty="0" smtClean="0"/>
              <a:t>Sürekli Allah’a ibadet ederler.</a:t>
            </a:r>
            <a:endParaRPr lang="tr-TR" dirty="0"/>
          </a:p>
        </p:txBody>
      </p:sp>
      <p:sp>
        <p:nvSpPr>
          <p:cNvPr id="19" name="İçerik Yer Tutucusu 2"/>
          <p:cNvSpPr txBox="1">
            <a:spLocks/>
          </p:cNvSpPr>
          <p:nvPr/>
        </p:nvSpPr>
        <p:spPr>
          <a:xfrm>
            <a:off x="6023429" y="1252506"/>
            <a:ext cx="5667828" cy="975617"/>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dirty="0"/>
              <a:t>İbadet edenleri olduğu gibi etmeyenler de vardır.</a:t>
            </a:r>
            <a:endParaRPr lang="tr-TR" dirty="0"/>
          </a:p>
        </p:txBody>
      </p:sp>
      <p:sp>
        <p:nvSpPr>
          <p:cNvPr id="21" name="İçerik Yer Tutucusu 2"/>
          <p:cNvSpPr txBox="1">
            <a:spLocks/>
          </p:cNvSpPr>
          <p:nvPr/>
        </p:nvSpPr>
        <p:spPr>
          <a:xfrm>
            <a:off x="914400" y="2502200"/>
            <a:ext cx="4397828" cy="72888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dirty="0" smtClean="0"/>
              <a:t>İrade ve </a:t>
            </a:r>
            <a:r>
              <a:rPr lang="tr-TR" dirty="0"/>
              <a:t>bilinçleri yoktur. </a:t>
            </a:r>
            <a:endParaRPr lang="tr-TR" dirty="0"/>
          </a:p>
        </p:txBody>
      </p:sp>
      <p:sp>
        <p:nvSpPr>
          <p:cNvPr id="23" name="İçerik Yer Tutucusu 2"/>
          <p:cNvSpPr txBox="1">
            <a:spLocks/>
          </p:cNvSpPr>
          <p:nvPr/>
        </p:nvSpPr>
        <p:spPr>
          <a:xfrm>
            <a:off x="5560787" y="2478995"/>
            <a:ext cx="6181270" cy="87808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tr-TR" dirty="0"/>
              <a:t>B</a:t>
            </a:r>
            <a:r>
              <a:rPr lang="tr-TR" dirty="0" smtClean="0"/>
              <a:t>ilinçli </a:t>
            </a:r>
            <a:r>
              <a:rPr lang="tr-TR" dirty="0"/>
              <a:t>ve irade sahibi varlıklardır. </a:t>
            </a:r>
          </a:p>
        </p:txBody>
      </p:sp>
      <p:sp>
        <p:nvSpPr>
          <p:cNvPr id="24" name="İçerik Yer Tutucusu 2"/>
          <p:cNvSpPr txBox="1">
            <a:spLocks/>
          </p:cNvSpPr>
          <p:nvPr/>
        </p:nvSpPr>
        <p:spPr>
          <a:xfrm>
            <a:off x="5436507" y="3520529"/>
            <a:ext cx="5906407" cy="872177"/>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tr-TR" sz="3600" dirty="0"/>
              <a:t>N</a:t>
            </a:r>
            <a:r>
              <a:rPr lang="tr-TR" sz="3600" dirty="0" smtClean="0"/>
              <a:t>urdan </a:t>
            </a:r>
            <a:r>
              <a:rPr lang="tr-TR" sz="3600" dirty="0"/>
              <a:t>yaratılmışlardır.  </a:t>
            </a:r>
            <a:endParaRPr lang="tr-TR" sz="3600" dirty="0"/>
          </a:p>
        </p:txBody>
      </p:sp>
      <p:sp>
        <p:nvSpPr>
          <p:cNvPr id="26" name="İçerik Yer Tutucusu 2"/>
          <p:cNvSpPr txBox="1">
            <a:spLocks/>
          </p:cNvSpPr>
          <p:nvPr/>
        </p:nvSpPr>
        <p:spPr>
          <a:xfrm>
            <a:off x="258533" y="5764469"/>
            <a:ext cx="5343981" cy="84506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tr-TR" sz="3600" dirty="0"/>
              <a:t>Ateşten </a:t>
            </a:r>
            <a:r>
              <a:rPr lang="tr-TR" sz="3600" dirty="0" smtClean="0"/>
              <a:t>yaratılmışlardır</a:t>
            </a:r>
            <a:endParaRPr lang="tr-TR" sz="3600" dirty="0"/>
          </a:p>
        </p:txBody>
      </p:sp>
      <p:sp>
        <p:nvSpPr>
          <p:cNvPr id="27" name="İçerik Yer Tutucusu 2"/>
          <p:cNvSpPr txBox="1">
            <a:spLocks/>
          </p:cNvSpPr>
          <p:nvPr/>
        </p:nvSpPr>
        <p:spPr>
          <a:xfrm>
            <a:off x="357414" y="3527597"/>
            <a:ext cx="4083957" cy="872177"/>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tr-TR" dirty="0" smtClean="0"/>
              <a:t>Geleceği bilirler.</a:t>
            </a:r>
            <a:endParaRPr lang="tr-TR" dirty="0"/>
          </a:p>
        </p:txBody>
      </p:sp>
      <p:sp>
        <p:nvSpPr>
          <p:cNvPr id="28" name="İçerik Yer Tutucusu 2"/>
          <p:cNvSpPr txBox="1">
            <a:spLocks/>
          </p:cNvSpPr>
          <p:nvPr/>
        </p:nvSpPr>
        <p:spPr>
          <a:xfrm>
            <a:off x="2478313" y="4784273"/>
            <a:ext cx="7855858" cy="872177"/>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tr-TR" dirty="0" smtClean="0"/>
              <a:t>Erkeklik </a:t>
            </a:r>
            <a:r>
              <a:rPr lang="tr-TR" dirty="0"/>
              <a:t>ve dişilik </a:t>
            </a:r>
            <a:r>
              <a:rPr lang="tr-TR" dirty="0" smtClean="0"/>
              <a:t>gibi cinsiyet</a:t>
            </a:r>
            <a:r>
              <a:rPr lang="tr-TR" dirty="0"/>
              <a:t> özelliği yoktur.</a:t>
            </a:r>
            <a:endParaRPr lang="tr-TR" dirty="0"/>
          </a:p>
        </p:txBody>
      </p:sp>
      <p:sp>
        <p:nvSpPr>
          <p:cNvPr id="29" name="İçerik Yer Tutucusu 2"/>
          <p:cNvSpPr txBox="1">
            <a:spLocks/>
          </p:cNvSpPr>
          <p:nvPr/>
        </p:nvSpPr>
        <p:spPr>
          <a:xfrm>
            <a:off x="5747656" y="5833144"/>
            <a:ext cx="5943601" cy="872177"/>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tr-TR" dirty="0"/>
              <a:t>Sürekli olarak Allah’a (</a:t>
            </a:r>
            <a:r>
              <a:rPr lang="tr-TR" dirty="0" err="1"/>
              <a:t>c.c</a:t>
            </a:r>
            <a:r>
              <a:rPr lang="tr-TR" dirty="0"/>
              <a:t>.) itaat ve ibadet halindedirler</a:t>
            </a:r>
            <a:r>
              <a:rPr lang="tr-TR" dirty="0" smtClean="0"/>
              <a:t>.</a:t>
            </a:r>
            <a:endParaRPr lang="tr-TR" dirty="0"/>
          </a:p>
        </p:txBody>
      </p:sp>
      <p:sp>
        <p:nvSpPr>
          <p:cNvPr id="30" name="Dikdörtgen 29"/>
          <p:cNvSpPr/>
          <p:nvPr/>
        </p:nvSpPr>
        <p:spPr>
          <a:xfrm>
            <a:off x="4905829" y="1199106"/>
            <a:ext cx="696685" cy="85421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31" name="Dikdörtgen 30"/>
          <p:cNvSpPr/>
          <p:nvPr/>
        </p:nvSpPr>
        <p:spPr>
          <a:xfrm>
            <a:off x="10994572" y="1252505"/>
            <a:ext cx="696685" cy="9756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32" name="Dikdörtgen 31"/>
          <p:cNvSpPr/>
          <p:nvPr/>
        </p:nvSpPr>
        <p:spPr>
          <a:xfrm>
            <a:off x="4739822" y="2502199"/>
            <a:ext cx="696685" cy="72888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33" name="Dikdörtgen 32"/>
          <p:cNvSpPr/>
          <p:nvPr/>
        </p:nvSpPr>
        <p:spPr>
          <a:xfrm>
            <a:off x="10740572" y="3527597"/>
            <a:ext cx="696685" cy="87217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34" name="Dikdörtgen 33"/>
          <p:cNvSpPr/>
          <p:nvPr/>
        </p:nvSpPr>
        <p:spPr>
          <a:xfrm>
            <a:off x="9777185" y="4790451"/>
            <a:ext cx="696685" cy="87217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35" name="Dikdörtgen 34"/>
          <p:cNvSpPr/>
          <p:nvPr/>
        </p:nvSpPr>
        <p:spPr>
          <a:xfrm>
            <a:off x="10994572" y="5833143"/>
            <a:ext cx="696685" cy="87217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36" name="Dikdörtgen 35"/>
          <p:cNvSpPr/>
          <p:nvPr/>
        </p:nvSpPr>
        <p:spPr>
          <a:xfrm>
            <a:off x="11125200" y="2414439"/>
            <a:ext cx="696685" cy="9756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37" name="Dikdörtgen 36"/>
          <p:cNvSpPr/>
          <p:nvPr/>
        </p:nvSpPr>
        <p:spPr>
          <a:xfrm>
            <a:off x="3791857" y="3520528"/>
            <a:ext cx="696685" cy="87217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38" name="Dikdörtgen 37"/>
          <p:cNvSpPr/>
          <p:nvPr/>
        </p:nvSpPr>
        <p:spPr>
          <a:xfrm>
            <a:off x="4963885" y="5764469"/>
            <a:ext cx="696685" cy="84506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Tree>
    <p:extLst>
      <p:ext uri="{BB962C8B-B14F-4D97-AF65-F5344CB8AC3E}">
        <p14:creationId xmlns:p14="http://schemas.microsoft.com/office/powerpoint/2010/main" val="11685127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18"/>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21"/>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23"/>
                  </p:tgtEl>
                </p:cond>
              </p:nextCondLst>
            </p:seq>
            <p:seq concurrent="1" nextAc="seek">
              <p:cTn id="22" restart="whenNotActive" fill="hold" evtFilter="cancelBubble" nodeType="interactiveSeq">
                <p:stCondLst>
                  <p:cond evt="onClick" delay="0">
                    <p:tgtEl>
                      <p:spTgt spid="24"/>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24"/>
                  </p:tgtEl>
                </p:cond>
              </p:nextCondLst>
            </p:seq>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28"/>
                  </p:tgtEl>
                </p:cond>
              </p:nextCondLst>
            </p:seq>
            <p:seq concurrent="1" nextAc="seek">
              <p:cTn id="37" restart="whenNotActive" fill="hold" evtFilter="cancelBubble" nodeType="interactiveSeq">
                <p:stCondLst>
                  <p:cond evt="onClick" delay="0">
                    <p:tgtEl>
                      <p:spTgt spid="26"/>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26"/>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29"/>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00800" y="3627258"/>
            <a:ext cx="5271653" cy="1122792"/>
          </a:xfrm>
        </p:spPr>
        <p:style>
          <a:lnRef idx="1">
            <a:schemeClr val="accent2"/>
          </a:lnRef>
          <a:fillRef idx="2">
            <a:schemeClr val="accent2"/>
          </a:fillRef>
          <a:effectRef idx="1">
            <a:schemeClr val="accent2"/>
          </a:effectRef>
          <a:fontRef idx="minor">
            <a:schemeClr val="dk1"/>
          </a:fontRef>
        </p:style>
        <p:txBody>
          <a:bodyPr>
            <a:normAutofit/>
          </a:bodyPr>
          <a:lstStyle/>
          <a:p>
            <a:r>
              <a:rPr lang="tr-TR" sz="3600" dirty="0" smtClean="0"/>
              <a:t>Kur’an-ı Kerim’den Cin Suresini bulalım.</a:t>
            </a:r>
            <a:endParaRPr lang="tr-TR" sz="3600" dirty="0"/>
          </a:p>
        </p:txBody>
      </p:sp>
      <p:pic>
        <p:nvPicPr>
          <p:cNvPr id="1026"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45" y="0"/>
            <a:ext cx="6433563" cy="5310765"/>
          </a:xfrm>
          <a:prstGeom prst="rect">
            <a:avLst/>
          </a:prstGeom>
          <a:noFill/>
          <a:extLst>
            <a:ext uri="{909E8E84-426E-40DD-AFC4-6F175D3DCCD1}">
              <a14:hiddenFill xmlns:a14="http://schemas.microsoft.com/office/drawing/2010/main">
                <a:solidFill>
                  <a:srgbClr val="FFFFFF"/>
                </a:solidFill>
              </a14:hiddenFill>
            </a:ext>
          </a:extLst>
        </p:spPr>
      </p:pic>
      <p:sp>
        <p:nvSpPr>
          <p:cNvPr id="6" name="Unvan 1"/>
          <p:cNvSpPr txBox="1">
            <a:spLocks/>
          </p:cNvSpPr>
          <p:nvPr/>
        </p:nvSpPr>
        <p:spPr>
          <a:xfrm>
            <a:off x="5929744" y="286255"/>
            <a:ext cx="5742709" cy="236912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dirty="0"/>
              <a:t>Meleklerle birlikte cinlerin varlığı ve bazı özellikleri Kur’an-ı Kerim’de ve hadislerde açıklanır. Kur’an’daki surelerden birinin adı Cin suresidir. </a:t>
            </a:r>
          </a:p>
        </p:txBody>
      </p:sp>
      <p:sp>
        <p:nvSpPr>
          <p:cNvPr id="5" name="Aşağı Ok 4"/>
          <p:cNvSpPr/>
          <p:nvPr/>
        </p:nvSpPr>
        <p:spPr>
          <a:xfrm>
            <a:off x="9767455" y="2812473"/>
            <a:ext cx="484632" cy="692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Unvan 1">
            <a:hlinkClick r:id="rId3"/>
          </p:cNvPr>
          <p:cNvSpPr txBox="1">
            <a:spLocks/>
          </p:cNvSpPr>
          <p:nvPr/>
        </p:nvSpPr>
        <p:spPr>
          <a:xfrm>
            <a:off x="4779817" y="5721927"/>
            <a:ext cx="7079673" cy="100568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3600"/>
              <a:t>http://kuran.diyanet.gov.tr/mushaf</a:t>
            </a:r>
            <a:endParaRPr lang="tr-TR" sz="3600" dirty="0"/>
          </a:p>
        </p:txBody>
      </p:sp>
    </p:spTree>
    <p:extLst>
      <p:ext uri="{BB962C8B-B14F-4D97-AF65-F5344CB8AC3E}">
        <p14:creationId xmlns:p14="http://schemas.microsoft.com/office/powerpoint/2010/main" val="342594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575129" y="232228"/>
            <a:ext cx="11166928" cy="650875"/>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tr-TR" dirty="0" smtClean="0"/>
              <a:t>Cinlerin </a:t>
            </a:r>
            <a:r>
              <a:rPr lang="tr-TR" dirty="0" smtClean="0"/>
              <a:t>Özellikleri </a:t>
            </a:r>
            <a:endParaRPr lang="tr-TR" dirty="0"/>
          </a:p>
        </p:txBody>
      </p:sp>
      <p:sp>
        <p:nvSpPr>
          <p:cNvPr id="5" name="Dikdörtgen 4"/>
          <p:cNvSpPr/>
          <p:nvPr/>
        </p:nvSpPr>
        <p:spPr>
          <a:xfrm>
            <a:off x="575129" y="1335314"/>
            <a:ext cx="10049328" cy="49493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514350" indent="-514350">
              <a:lnSpc>
                <a:spcPct val="150000"/>
              </a:lnSpc>
              <a:buFont typeface="+mj-lt"/>
              <a:buAutoNum type="arabicPeriod"/>
            </a:pPr>
            <a:r>
              <a:rPr lang="tr-TR" sz="2800" dirty="0" smtClean="0"/>
              <a:t>Cinler </a:t>
            </a:r>
            <a:r>
              <a:rPr lang="tr-TR" sz="2800" dirty="0"/>
              <a:t>bilinçli ve irade sahibi varlıklardır. </a:t>
            </a:r>
            <a:endParaRPr lang="tr-TR" sz="2800" dirty="0" smtClean="0"/>
          </a:p>
          <a:p>
            <a:pPr marL="514350" indent="-514350">
              <a:lnSpc>
                <a:spcPct val="150000"/>
              </a:lnSpc>
              <a:buFont typeface="+mj-lt"/>
              <a:buAutoNum type="arabicPeriod"/>
            </a:pPr>
            <a:r>
              <a:rPr lang="tr-TR" sz="2800" dirty="0" smtClean="0"/>
              <a:t>Onların </a:t>
            </a:r>
            <a:r>
              <a:rPr lang="tr-TR" sz="2800" dirty="0"/>
              <a:t>yaratılış amacı da tıpkı insanlar gibi Allah’a (</a:t>
            </a:r>
            <a:r>
              <a:rPr lang="tr-TR" sz="2800" dirty="0" err="1"/>
              <a:t>c.c</a:t>
            </a:r>
            <a:r>
              <a:rPr lang="tr-TR" sz="2800" dirty="0"/>
              <a:t>.) kulluk etmektir. </a:t>
            </a:r>
            <a:endParaRPr lang="tr-TR" sz="2800" dirty="0" smtClean="0"/>
          </a:p>
          <a:p>
            <a:pPr marL="514350" indent="-514350">
              <a:lnSpc>
                <a:spcPct val="150000"/>
              </a:lnSpc>
              <a:buFont typeface="+mj-lt"/>
              <a:buAutoNum type="arabicPeriod"/>
            </a:pPr>
            <a:r>
              <a:rPr lang="tr-TR" sz="2800" dirty="0" smtClean="0"/>
              <a:t>Cinlerin </a:t>
            </a:r>
            <a:r>
              <a:rPr lang="tr-TR" sz="2800" dirty="0"/>
              <a:t>de inananları ve inkâr edenleri vardır. </a:t>
            </a:r>
          </a:p>
          <a:p>
            <a:pPr marL="514350" indent="-514350">
              <a:lnSpc>
                <a:spcPct val="150000"/>
              </a:lnSpc>
              <a:buFont typeface="+mj-lt"/>
              <a:buAutoNum type="arabicPeriod"/>
            </a:pPr>
            <a:r>
              <a:rPr lang="tr-TR" sz="2800" dirty="0" smtClean="0"/>
              <a:t>Ateşten </a:t>
            </a:r>
            <a:r>
              <a:rPr lang="tr-TR" sz="2800" dirty="0"/>
              <a:t>yaratılmışlardır. </a:t>
            </a:r>
            <a:endParaRPr lang="tr-TR" sz="2800" dirty="0" smtClean="0"/>
          </a:p>
          <a:p>
            <a:pPr marL="514350" indent="-514350">
              <a:lnSpc>
                <a:spcPct val="150000"/>
              </a:lnSpc>
              <a:buFont typeface="+mj-lt"/>
              <a:buAutoNum type="arabicPeriod"/>
            </a:pPr>
            <a:r>
              <a:rPr lang="tr-TR" sz="2800" dirty="0" smtClean="0"/>
              <a:t>Geleceği </a:t>
            </a:r>
            <a:r>
              <a:rPr lang="tr-TR" sz="2800" dirty="0"/>
              <a:t>ve </a:t>
            </a:r>
            <a:r>
              <a:rPr lang="tr-TR" sz="2800" dirty="0" err="1"/>
              <a:t>gaybı</a:t>
            </a:r>
            <a:r>
              <a:rPr lang="tr-TR" sz="2800" dirty="0"/>
              <a:t> bilemezler. </a:t>
            </a:r>
          </a:p>
          <a:p>
            <a:pPr marL="514350" indent="-514350">
              <a:lnSpc>
                <a:spcPct val="150000"/>
              </a:lnSpc>
              <a:buFont typeface="+mj-lt"/>
              <a:buAutoNum type="arabicPeriod"/>
            </a:pPr>
            <a:r>
              <a:rPr lang="tr-TR" sz="2800" dirty="0" smtClean="0"/>
              <a:t>Hz</a:t>
            </a:r>
            <a:r>
              <a:rPr lang="tr-TR" sz="2800" dirty="0"/>
              <a:t>. Peygamberden Kur’an dinleyerek ona iman edenleri vardır.</a:t>
            </a:r>
            <a:endParaRPr lang="tr-TR" sz="2800" dirty="0" smtClean="0"/>
          </a:p>
        </p:txBody>
      </p:sp>
    </p:spTree>
    <p:extLst>
      <p:ext uri="{BB962C8B-B14F-4D97-AF65-F5344CB8AC3E}">
        <p14:creationId xmlns:p14="http://schemas.microsoft.com/office/powerpoint/2010/main" val="8233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anim calcmode="lin" valueType="num">
                                      <p:cBhvr>
                                        <p:cTn id="1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1000"/>
                                        <p:tgtEl>
                                          <p:spTgt spid="5">
                                            <p:txEl>
                                              <p:pRg st="5" end="5"/>
                                            </p:txEl>
                                          </p:spTgt>
                                        </p:tgtEl>
                                      </p:cBhvr>
                                    </p:animEffect>
                                    <p:anim calcmode="lin" valueType="num">
                                      <p:cBhvr>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45943" y="1712687"/>
            <a:ext cx="5152572" cy="3454400"/>
          </a:xfrm>
        </p:spPr>
        <p:style>
          <a:lnRef idx="1">
            <a:schemeClr val="accent2"/>
          </a:lnRef>
          <a:fillRef idx="2">
            <a:schemeClr val="accent2"/>
          </a:fillRef>
          <a:effectRef idx="1">
            <a:schemeClr val="accent2"/>
          </a:effectRef>
          <a:fontRef idx="minor">
            <a:schemeClr val="dk1"/>
          </a:fontRef>
        </p:style>
        <p:txBody>
          <a:bodyPr>
            <a:noAutofit/>
          </a:bodyPr>
          <a:lstStyle/>
          <a:p>
            <a:pPr marL="0" indent="0" algn="ctr">
              <a:buNone/>
            </a:pPr>
            <a:r>
              <a:rPr lang="tr-TR" sz="5400" dirty="0" smtClean="0"/>
              <a:t>Verilen özelliklere göre meleklerle cinler arasından farklar nelerdir?</a:t>
            </a:r>
            <a:endParaRPr lang="tr-TR" sz="5400" dirty="0"/>
          </a:p>
        </p:txBody>
      </p:sp>
      <p:pic>
        <p:nvPicPr>
          <p:cNvPr id="4" name="Resim 3"/>
          <p:cNvPicPr>
            <a:picLocks noChangeAspect="1"/>
          </p:cNvPicPr>
          <p:nvPr/>
        </p:nvPicPr>
        <p:blipFill>
          <a:blip r:embed="rId2"/>
          <a:stretch>
            <a:fillRect/>
          </a:stretch>
        </p:blipFill>
        <p:spPr>
          <a:xfrm>
            <a:off x="512990" y="1494973"/>
            <a:ext cx="5641369" cy="3889828"/>
          </a:xfrm>
          <a:prstGeom prst="rect">
            <a:avLst/>
          </a:prstGeom>
        </p:spPr>
      </p:pic>
    </p:spTree>
    <p:extLst>
      <p:ext uri="{BB962C8B-B14F-4D97-AF65-F5344CB8AC3E}">
        <p14:creationId xmlns:p14="http://schemas.microsoft.com/office/powerpoint/2010/main" val="205880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27200" y="161925"/>
            <a:ext cx="9114971" cy="607332"/>
          </a:xfrm>
        </p:spPr>
        <p:style>
          <a:lnRef idx="1">
            <a:schemeClr val="accent5"/>
          </a:lnRef>
          <a:fillRef idx="3">
            <a:schemeClr val="accent5"/>
          </a:fillRef>
          <a:effectRef idx="2">
            <a:schemeClr val="accent5"/>
          </a:effectRef>
          <a:fontRef idx="minor">
            <a:schemeClr val="lt1"/>
          </a:fontRef>
        </p:style>
        <p:txBody>
          <a:bodyPr>
            <a:normAutofit fontScale="90000"/>
          </a:bodyPr>
          <a:lstStyle/>
          <a:p>
            <a:pPr algn="ctr"/>
            <a:r>
              <a:rPr lang="tr-TR" dirty="0" smtClean="0"/>
              <a:t>Melekler ve Cinler </a:t>
            </a:r>
            <a:endParaRPr lang="tr-TR" dirty="0"/>
          </a:p>
        </p:txBody>
      </p:sp>
      <p:sp>
        <p:nvSpPr>
          <p:cNvPr id="3" name="İçerik Yer Tutucusu 2"/>
          <p:cNvSpPr>
            <a:spLocks noGrp="1"/>
          </p:cNvSpPr>
          <p:nvPr>
            <p:ph idx="1"/>
          </p:nvPr>
        </p:nvSpPr>
        <p:spPr>
          <a:xfrm>
            <a:off x="101600" y="5415187"/>
            <a:ext cx="4094843" cy="540203"/>
          </a:xfrm>
        </p:spPr>
        <p:style>
          <a:lnRef idx="1">
            <a:schemeClr val="accent1"/>
          </a:lnRef>
          <a:fillRef idx="2">
            <a:schemeClr val="accent1"/>
          </a:fillRef>
          <a:effectRef idx="1">
            <a:schemeClr val="accent1"/>
          </a:effectRef>
          <a:fontRef idx="minor">
            <a:schemeClr val="dk1"/>
          </a:fontRef>
        </p:style>
        <p:txBody>
          <a:bodyPr anchor="ctr">
            <a:normAutofit fontScale="92500"/>
          </a:bodyPr>
          <a:lstStyle/>
          <a:p>
            <a:pPr marL="0" indent="0" algn="ctr">
              <a:buNone/>
            </a:pPr>
            <a:r>
              <a:rPr lang="tr-TR" dirty="0" smtClean="0"/>
              <a:t>Sürekli Allah’a ibadet ederler.</a:t>
            </a:r>
            <a:endParaRPr lang="tr-TR" dirty="0"/>
          </a:p>
        </p:txBody>
      </p:sp>
      <p:sp>
        <p:nvSpPr>
          <p:cNvPr id="5" name="İçerik Yer Tutucusu 2"/>
          <p:cNvSpPr txBox="1">
            <a:spLocks/>
          </p:cNvSpPr>
          <p:nvPr/>
        </p:nvSpPr>
        <p:spPr>
          <a:xfrm>
            <a:off x="1995713" y="6035076"/>
            <a:ext cx="4477658" cy="72888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dirty="0" smtClean="0"/>
              <a:t>İradeleri ve bilinçleri yoktur. </a:t>
            </a:r>
            <a:endParaRPr lang="tr-TR" dirty="0"/>
          </a:p>
        </p:txBody>
      </p:sp>
      <p:sp>
        <p:nvSpPr>
          <p:cNvPr id="6" name="İçerik Yer Tutucusu 2"/>
          <p:cNvSpPr txBox="1">
            <a:spLocks/>
          </p:cNvSpPr>
          <p:nvPr/>
        </p:nvSpPr>
        <p:spPr>
          <a:xfrm>
            <a:off x="1025070" y="4524347"/>
            <a:ext cx="3171373" cy="72888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tr-TR" dirty="0"/>
              <a:t>Cinler bilinçli ve irade sahibi varlıklardır. </a:t>
            </a:r>
            <a:endParaRPr lang="tr-TR" dirty="0"/>
          </a:p>
        </p:txBody>
      </p:sp>
      <p:sp>
        <p:nvSpPr>
          <p:cNvPr id="7" name="İçerik Yer Tutucusu 2"/>
          <p:cNvSpPr txBox="1">
            <a:spLocks/>
          </p:cNvSpPr>
          <p:nvPr/>
        </p:nvSpPr>
        <p:spPr>
          <a:xfrm>
            <a:off x="4510311" y="4679774"/>
            <a:ext cx="3171373" cy="95663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tr-TR" dirty="0"/>
              <a:t>Melekler nurdan yaratılmışlardır.  </a:t>
            </a:r>
            <a:endParaRPr lang="tr-TR" dirty="0"/>
          </a:p>
        </p:txBody>
      </p:sp>
      <p:sp>
        <p:nvSpPr>
          <p:cNvPr id="8" name="İçerik Yer Tutucusu 2"/>
          <p:cNvSpPr txBox="1">
            <a:spLocks/>
          </p:cNvSpPr>
          <p:nvPr/>
        </p:nvSpPr>
        <p:spPr>
          <a:xfrm>
            <a:off x="7806872" y="4578973"/>
            <a:ext cx="4122058" cy="71988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tr-TR" dirty="0"/>
              <a:t>Ateşten yaratılmışlardır</a:t>
            </a:r>
            <a:endParaRPr lang="tr-TR" dirty="0"/>
          </a:p>
        </p:txBody>
      </p:sp>
      <p:cxnSp>
        <p:nvCxnSpPr>
          <p:cNvPr id="10" name="Düz Bağlayıcı 9"/>
          <p:cNvCxnSpPr/>
          <p:nvPr/>
        </p:nvCxnSpPr>
        <p:spPr>
          <a:xfrm flipV="1">
            <a:off x="0" y="4400610"/>
            <a:ext cx="12192000" cy="1"/>
          </a:xfrm>
          <a:prstGeom prst="line">
            <a:avLst/>
          </a:prstGeom>
        </p:spPr>
        <p:style>
          <a:lnRef idx="3">
            <a:schemeClr val="accent5"/>
          </a:lnRef>
          <a:fillRef idx="0">
            <a:schemeClr val="accent5"/>
          </a:fillRef>
          <a:effectRef idx="2">
            <a:schemeClr val="accent5"/>
          </a:effectRef>
          <a:fontRef idx="minor">
            <a:schemeClr val="tx1"/>
          </a:fontRef>
        </p:style>
      </p:cxnSp>
      <p:sp>
        <p:nvSpPr>
          <p:cNvPr id="13" name="İçerik Yer Tutucusu 2"/>
          <p:cNvSpPr txBox="1">
            <a:spLocks/>
          </p:cNvSpPr>
          <p:nvPr/>
        </p:nvSpPr>
        <p:spPr>
          <a:xfrm>
            <a:off x="6981369" y="6019282"/>
            <a:ext cx="4920345" cy="72888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dirty="0" smtClean="0"/>
              <a:t>İbadet edenleri olduğu gibi etmeyenler de vardır.</a:t>
            </a:r>
            <a:endParaRPr lang="tr-TR" dirty="0"/>
          </a:p>
        </p:txBody>
      </p:sp>
      <p:sp>
        <p:nvSpPr>
          <p:cNvPr id="16" name="Unvan 1"/>
          <p:cNvSpPr txBox="1">
            <a:spLocks/>
          </p:cNvSpPr>
          <p:nvPr/>
        </p:nvSpPr>
        <p:spPr>
          <a:xfrm>
            <a:off x="420914" y="940539"/>
            <a:ext cx="3347355" cy="447648"/>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600" dirty="0" smtClean="0"/>
              <a:t>Melekler</a:t>
            </a:r>
            <a:endParaRPr lang="tr-TR" sz="3600" dirty="0"/>
          </a:p>
        </p:txBody>
      </p:sp>
      <p:sp>
        <p:nvSpPr>
          <p:cNvPr id="17" name="Unvan 1"/>
          <p:cNvSpPr txBox="1">
            <a:spLocks/>
          </p:cNvSpPr>
          <p:nvPr/>
        </p:nvSpPr>
        <p:spPr>
          <a:xfrm>
            <a:off x="7734300" y="900891"/>
            <a:ext cx="3693884" cy="526943"/>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chemeClr val="bg1"/>
                </a:solidFill>
              </a:rPr>
              <a:t>Cinler</a:t>
            </a:r>
            <a:endParaRPr lang="tr-TR" b="1" dirty="0">
              <a:solidFill>
                <a:schemeClr val="bg1"/>
              </a:solidFill>
            </a:endParaRPr>
          </a:p>
        </p:txBody>
      </p:sp>
      <p:sp>
        <p:nvSpPr>
          <p:cNvPr id="18" name="İçerik Yer Tutucusu 2"/>
          <p:cNvSpPr txBox="1">
            <a:spLocks/>
          </p:cNvSpPr>
          <p:nvPr/>
        </p:nvSpPr>
        <p:spPr>
          <a:xfrm>
            <a:off x="239484" y="1629825"/>
            <a:ext cx="4477658" cy="540203"/>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tr-TR" dirty="0" smtClean="0"/>
              <a:t>Sürekli Allah’a ibadet ederler.</a:t>
            </a:r>
            <a:endParaRPr lang="tr-TR" dirty="0"/>
          </a:p>
        </p:txBody>
      </p:sp>
      <p:sp>
        <p:nvSpPr>
          <p:cNvPr id="19" name="İçerik Yer Tutucusu 2"/>
          <p:cNvSpPr txBox="1">
            <a:spLocks/>
          </p:cNvSpPr>
          <p:nvPr/>
        </p:nvSpPr>
        <p:spPr>
          <a:xfrm>
            <a:off x="7474857" y="1546607"/>
            <a:ext cx="4383315" cy="647273"/>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dirty="0"/>
              <a:t>İbadet edenleri olduğu gibi etmeyenler de vardır.</a:t>
            </a:r>
            <a:endParaRPr lang="tr-TR" dirty="0"/>
          </a:p>
        </p:txBody>
      </p:sp>
      <p:sp>
        <p:nvSpPr>
          <p:cNvPr id="20" name="Sağ Ok 19"/>
          <p:cNvSpPr/>
          <p:nvPr/>
        </p:nvSpPr>
        <p:spPr>
          <a:xfrm>
            <a:off x="4927600" y="1599660"/>
            <a:ext cx="2336799" cy="48463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21" name="İçerik Yer Tutucusu 2"/>
          <p:cNvSpPr txBox="1">
            <a:spLocks/>
          </p:cNvSpPr>
          <p:nvPr/>
        </p:nvSpPr>
        <p:spPr>
          <a:xfrm>
            <a:off x="239484" y="2502200"/>
            <a:ext cx="4477658" cy="72888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dirty="0"/>
              <a:t>İradeleri ve bilinçleri yoktur. </a:t>
            </a:r>
            <a:endParaRPr lang="tr-TR" dirty="0"/>
          </a:p>
        </p:txBody>
      </p:sp>
      <p:sp>
        <p:nvSpPr>
          <p:cNvPr id="22" name="Sağ Ok 21"/>
          <p:cNvSpPr/>
          <p:nvPr/>
        </p:nvSpPr>
        <p:spPr>
          <a:xfrm>
            <a:off x="4927600" y="2624328"/>
            <a:ext cx="2336799" cy="48463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23" name="İçerik Yer Tutucusu 2"/>
          <p:cNvSpPr txBox="1">
            <a:spLocks/>
          </p:cNvSpPr>
          <p:nvPr/>
        </p:nvSpPr>
        <p:spPr>
          <a:xfrm>
            <a:off x="7474857" y="2353247"/>
            <a:ext cx="4366986" cy="87808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tr-TR" dirty="0"/>
              <a:t>Cinler bilinçli ve irade sahibi varlıklardır. </a:t>
            </a:r>
          </a:p>
        </p:txBody>
      </p:sp>
      <p:sp>
        <p:nvSpPr>
          <p:cNvPr id="24" name="İçerik Yer Tutucusu 2"/>
          <p:cNvSpPr txBox="1">
            <a:spLocks/>
          </p:cNvSpPr>
          <p:nvPr/>
        </p:nvSpPr>
        <p:spPr>
          <a:xfrm>
            <a:off x="239484" y="3462836"/>
            <a:ext cx="4477658" cy="814037"/>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tr-TR" dirty="0"/>
              <a:t>Melekler nurdan yaratılmışlardır.  </a:t>
            </a:r>
            <a:endParaRPr lang="tr-TR" dirty="0"/>
          </a:p>
        </p:txBody>
      </p:sp>
      <p:sp>
        <p:nvSpPr>
          <p:cNvPr id="25" name="Sağ Ok 24"/>
          <p:cNvSpPr/>
          <p:nvPr/>
        </p:nvSpPr>
        <p:spPr>
          <a:xfrm>
            <a:off x="4927599" y="3538144"/>
            <a:ext cx="2336799" cy="48463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26" name="İçerik Yer Tutucusu 2"/>
          <p:cNvSpPr txBox="1">
            <a:spLocks/>
          </p:cNvSpPr>
          <p:nvPr/>
        </p:nvSpPr>
        <p:spPr>
          <a:xfrm>
            <a:off x="7491186" y="3416016"/>
            <a:ext cx="4366986" cy="84506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tr-TR" sz="3200" dirty="0"/>
              <a:t>Ateşten </a:t>
            </a:r>
            <a:r>
              <a:rPr lang="tr-TR" sz="3200" dirty="0" smtClean="0"/>
              <a:t>yaratılmışlardır</a:t>
            </a:r>
            <a:endParaRPr lang="tr-TR" sz="3200" dirty="0"/>
          </a:p>
        </p:txBody>
      </p:sp>
    </p:spTree>
    <p:extLst>
      <p:ext uri="{BB962C8B-B14F-4D97-AF65-F5344CB8AC3E}">
        <p14:creationId xmlns:p14="http://schemas.microsoft.com/office/powerpoint/2010/main" val="382012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additive="base">
                                        <p:cTn id="2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3">
                                            <p:bg/>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500" fill="hold"/>
                                        <p:tgtEl>
                                          <p:spTgt spid="26"/>
                                        </p:tgtEl>
                                        <p:attrNameLst>
                                          <p:attrName>ppt_x</p:attrName>
                                        </p:attrNameLst>
                                      </p:cBhvr>
                                      <p:tavLst>
                                        <p:tav tm="0">
                                          <p:val>
                                            <p:strVal val="#ppt_x"/>
                                          </p:val>
                                        </p:tav>
                                        <p:tav tm="100000">
                                          <p:val>
                                            <p:strVal val="#ppt_x"/>
                                          </p:val>
                                        </p:tav>
                                      </p:tavLst>
                                    </p:anim>
                                    <p:anim calcmode="lin" valueType="num">
                                      <p:cBhvr additive="base">
                                        <p:cTn id="10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5" grpId="0" animBg="1"/>
      <p:bldP spid="6" grpId="0" animBg="1"/>
      <p:bldP spid="7" grpId="0" animBg="1"/>
      <p:bldP spid="8"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70629" y="160562"/>
            <a:ext cx="6676572" cy="926646"/>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tr-TR" sz="5400" dirty="0" smtClean="0"/>
              <a:t>Düşünelim ve bulalım</a:t>
            </a:r>
            <a:endParaRPr lang="tr-TR" sz="5400" dirty="0"/>
          </a:p>
        </p:txBody>
      </p:sp>
      <p:sp>
        <p:nvSpPr>
          <p:cNvPr id="3" name="İçerik Yer Tutucusu 2"/>
          <p:cNvSpPr>
            <a:spLocks noGrp="1"/>
          </p:cNvSpPr>
          <p:nvPr>
            <p:ph idx="1"/>
          </p:nvPr>
        </p:nvSpPr>
        <p:spPr>
          <a:xfrm>
            <a:off x="6589486" y="5021943"/>
            <a:ext cx="5232399" cy="1088571"/>
          </a:xfrm>
        </p:spPr>
        <p:style>
          <a:lnRef idx="1">
            <a:schemeClr val="accent5"/>
          </a:lnRef>
          <a:fillRef idx="2">
            <a:schemeClr val="accent5"/>
          </a:fillRef>
          <a:effectRef idx="1">
            <a:schemeClr val="accent5"/>
          </a:effectRef>
          <a:fontRef idx="minor">
            <a:schemeClr val="dk1"/>
          </a:fontRef>
        </p:style>
        <p:txBody>
          <a:bodyPr>
            <a:noAutofit/>
          </a:bodyPr>
          <a:lstStyle/>
          <a:p>
            <a:pPr marL="0" indent="0" algn="ctr">
              <a:lnSpc>
                <a:spcPct val="100000"/>
              </a:lnSpc>
              <a:buNone/>
            </a:pPr>
            <a:r>
              <a:rPr lang="tr-TR" sz="3200" dirty="0" smtClean="0"/>
              <a:t>Meleklere inanan insanın davranışları nasıl olmalı? </a:t>
            </a:r>
            <a:endParaRPr lang="tr-TR" sz="3200" dirty="0"/>
          </a:p>
        </p:txBody>
      </p:sp>
      <p:sp>
        <p:nvSpPr>
          <p:cNvPr id="4" name="İçerik Yer Tutucusu 2"/>
          <p:cNvSpPr txBox="1">
            <a:spLocks/>
          </p:cNvSpPr>
          <p:nvPr/>
        </p:nvSpPr>
        <p:spPr>
          <a:xfrm>
            <a:off x="6749143" y="1818366"/>
            <a:ext cx="4967514" cy="1897291"/>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tr-TR" sz="3200" dirty="0" smtClean="0"/>
              <a:t>Meleklerin davranış ve düşüncelerimiz üzerinde ne gibi etkisi vardır?</a:t>
            </a:r>
            <a:endParaRPr lang="tr-TR" sz="3200" dirty="0"/>
          </a:p>
        </p:txBody>
      </p:sp>
      <p:pic>
        <p:nvPicPr>
          <p:cNvPr id="5" name="Resim 4"/>
          <p:cNvPicPr>
            <a:picLocks noChangeAspect="1"/>
          </p:cNvPicPr>
          <p:nvPr/>
        </p:nvPicPr>
        <p:blipFill>
          <a:blip r:embed="rId2"/>
          <a:stretch>
            <a:fillRect/>
          </a:stretch>
        </p:blipFill>
        <p:spPr>
          <a:xfrm>
            <a:off x="928913" y="969620"/>
            <a:ext cx="4683831" cy="58839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1964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4256" y="203200"/>
            <a:ext cx="7043057" cy="1088571"/>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tr-TR" sz="6000" dirty="0" smtClean="0"/>
              <a:t>Devamını bulalım</a:t>
            </a:r>
            <a:endParaRPr lang="tr-TR" sz="6000" dirty="0"/>
          </a:p>
        </p:txBody>
      </p:sp>
      <p:sp>
        <p:nvSpPr>
          <p:cNvPr id="3" name="İçerik Yer Tutucusu 2"/>
          <p:cNvSpPr>
            <a:spLocks noGrp="1"/>
          </p:cNvSpPr>
          <p:nvPr>
            <p:ph idx="1"/>
          </p:nvPr>
        </p:nvSpPr>
        <p:spPr>
          <a:xfrm>
            <a:off x="5689600" y="1641701"/>
            <a:ext cx="6284686" cy="4323670"/>
          </a:xfrm>
        </p:spPr>
        <p:style>
          <a:lnRef idx="1">
            <a:schemeClr val="accent2"/>
          </a:lnRef>
          <a:fillRef idx="2">
            <a:schemeClr val="accent2"/>
          </a:fillRef>
          <a:effectRef idx="1">
            <a:schemeClr val="accent2"/>
          </a:effectRef>
          <a:fontRef idx="minor">
            <a:schemeClr val="dk1"/>
          </a:fontRef>
        </p:style>
        <p:txBody>
          <a:bodyPr>
            <a:normAutofit/>
          </a:bodyPr>
          <a:lstStyle/>
          <a:p>
            <a:pPr marL="0" indent="0">
              <a:lnSpc>
                <a:spcPct val="150000"/>
              </a:lnSpc>
              <a:buNone/>
            </a:pPr>
            <a:r>
              <a:rPr lang="tr-TR" dirty="0"/>
              <a:t>Meleklere inanan bir Müslüman daima melekelerin yanında olduğunu düşünür </a:t>
            </a:r>
            <a:r>
              <a:rPr lang="tr-TR" dirty="0" smtClean="0"/>
              <a:t>………</a:t>
            </a:r>
            <a:endParaRPr lang="tr-TR" dirty="0"/>
          </a:p>
        </p:txBody>
      </p:sp>
      <p:pic>
        <p:nvPicPr>
          <p:cNvPr id="4" name="Resim 3"/>
          <p:cNvPicPr>
            <a:picLocks noChangeAspect="1"/>
          </p:cNvPicPr>
          <p:nvPr/>
        </p:nvPicPr>
        <p:blipFill>
          <a:blip r:embed="rId2"/>
          <a:stretch>
            <a:fillRect/>
          </a:stretch>
        </p:blipFill>
        <p:spPr>
          <a:xfrm>
            <a:off x="153987" y="1641701"/>
            <a:ext cx="5292560" cy="4323670"/>
          </a:xfrm>
          <a:prstGeom prst="rect">
            <a:avLst/>
          </a:prstGeom>
        </p:spPr>
      </p:pic>
    </p:spTree>
    <p:extLst>
      <p:ext uri="{BB962C8B-B14F-4D97-AF65-F5344CB8AC3E}">
        <p14:creationId xmlns:p14="http://schemas.microsoft.com/office/powerpoint/2010/main" val="123909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4256" y="203200"/>
            <a:ext cx="7043057" cy="1088571"/>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tr-TR" sz="6000" dirty="0" smtClean="0"/>
              <a:t>Devamını bulalım</a:t>
            </a:r>
            <a:endParaRPr lang="tr-TR" sz="6000" dirty="0"/>
          </a:p>
        </p:txBody>
      </p:sp>
      <p:sp>
        <p:nvSpPr>
          <p:cNvPr id="3" name="İçerik Yer Tutucusu 2"/>
          <p:cNvSpPr>
            <a:spLocks noGrp="1"/>
          </p:cNvSpPr>
          <p:nvPr>
            <p:ph idx="1"/>
          </p:nvPr>
        </p:nvSpPr>
        <p:spPr>
          <a:xfrm>
            <a:off x="5689600" y="1641701"/>
            <a:ext cx="6284686" cy="4535262"/>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lnSpc>
                <a:spcPct val="150000"/>
              </a:lnSpc>
              <a:buNone/>
            </a:pPr>
            <a:r>
              <a:rPr lang="tr-TR" dirty="0"/>
              <a:t>Meleklere inanan bir Müslüman daima melekelerin yanında olduğunu düşünür ve yapacağı davranışları ona göre seçer. İnsan tek başına kaldığı zaman kötü şeyler düşünür, Ancak meleklerin onu gördüğünü düşündüğünde bu davranışı yapmaktan vazgeçer</a:t>
            </a:r>
            <a:endParaRPr lang="tr-TR" dirty="0"/>
          </a:p>
        </p:txBody>
      </p:sp>
      <p:pic>
        <p:nvPicPr>
          <p:cNvPr id="4" name="Resim 3"/>
          <p:cNvPicPr>
            <a:picLocks noChangeAspect="1"/>
          </p:cNvPicPr>
          <p:nvPr/>
        </p:nvPicPr>
        <p:blipFill>
          <a:blip r:embed="rId2"/>
          <a:stretch>
            <a:fillRect/>
          </a:stretch>
        </p:blipFill>
        <p:spPr>
          <a:xfrm>
            <a:off x="153987" y="1641701"/>
            <a:ext cx="5292560" cy="4323670"/>
          </a:xfrm>
          <a:prstGeom prst="rect">
            <a:avLst/>
          </a:prstGeom>
        </p:spPr>
      </p:pic>
    </p:spTree>
    <p:extLst>
      <p:ext uri="{BB962C8B-B14F-4D97-AF65-F5344CB8AC3E}">
        <p14:creationId xmlns:p14="http://schemas.microsoft.com/office/powerpoint/2010/main" val="316083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0328" y="2299855"/>
            <a:ext cx="4447310" cy="3283528"/>
          </a:xfrm>
        </p:spPr>
        <p:style>
          <a:lnRef idx="1">
            <a:schemeClr val="accent1"/>
          </a:lnRef>
          <a:fillRef idx="2">
            <a:schemeClr val="accent1"/>
          </a:fillRef>
          <a:effectRef idx="1">
            <a:schemeClr val="accent1"/>
          </a:effectRef>
          <a:fontRef idx="minor">
            <a:schemeClr val="dk1"/>
          </a:fontRef>
        </p:style>
        <p:txBody>
          <a:bodyPr>
            <a:normAutofit/>
          </a:bodyPr>
          <a:lstStyle/>
          <a:p>
            <a:pPr algn="just">
              <a:lnSpc>
                <a:spcPct val="150000"/>
              </a:lnSpc>
              <a:buFont typeface="Wingdings" panose="05000000000000000000" pitchFamily="2" charset="2"/>
              <a:buChar char="Ø"/>
            </a:pPr>
            <a:r>
              <a:rPr lang="tr-TR" sz="4000" dirty="0" smtClean="0"/>
              <a:t>Melek gibi insan</a:t>
            </a:r>
          </a:p>
          <a:p>
            <a:pPr algn="just">
              <a:lnSpc>
                <a:spcPct val="150000"/>
              </a:lnSpc>
              <a:buFont typeface="Wingdings" panose="05000000000000000000" pitchFamily="2" charset="2"/>
              <a:buChar char="Ø"/>
            </a:pPr>
            <a:r>
              <a:rPr lang="tr-TR" sz="4000" dirty="0" smtClean="0"/>
              <a:t>Melek yüzlü insan</a:t>
            </a:r>
          </a:p>
          <a:p>
            <a:pPr algn="just">
              <a:lnSpc>
                <a:spcPct val="150000"/>
              </a:lnSpc>
              <a:buFont typeface="Wingdings" panose="05000000000000000000" pitchFamily="2" charset="2"/>
              <a:buChar char="Ø"/>
            </a:pPr>
            <a:r>
              <a:rPr lang="tr-TR" sz="4000" dirty="0" smtClean="0"/>
              <a:t>Melek gibi</a:t>
            </a:r>
            <a:endParaRPr lang="tr-TR" sz="4000" dirty="0"/>
          </a:p>
        </p:txBody>
      </p:sp>
      <p:sp>
        <p:nvSpPr>
          <p:cNvPr id="4" name="İçerik Yer Tutucusu 2"/>
          <p:cNvSpPr txBox="1">
            <a:spLocks/>
          </p:cNvSpPr>
          <p:nvPr/>
        </p:nvSpPr>
        <p:spPr>
          <a:xfrm>
            <a:off x="526473" y="1278190"/>
            <a:ext cx="11416144" cy="457199"/>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tr-TR" u="sng" dirty="0" smtClean="0"/>
              <a:t>Kazanım</a:t>
            </a:r>
            <a:r>
              <a:rPr lang="tr-TR" dirty="0" smtClean="0"/>
              <a:t> : 7.1.2. </a:t>
            </a:r>
            <a:r>
              <a:rPr lang="tr-TR" dirty="0" smtClean="0"/>
              <a:t>Melekler </a:t>
            </a:r>
            <a:r>
              <a:rPr lang="tr-TR" dirty="0"/>
              <a:t>özellikleri ve görevlerine göre sınıflandırır</a:t>
            </a:r>
            <a:r>
              <a:rPr lang="tr-TR" dirty="0" smtClean="0"/>
              <a:t>.</a:t>
            </a:r>
            <a:endParaRPr lang="tr-TR" dirty="0"/>
          </a:p>
        </p:txBody>
      </p:sp>
      <p:sp>
        <p:nvSpPr>
          <p:cNvPr id="5" name="Unvan 4"/>
          <p:cNvSpPr>
            <a:spLocks noGrp="1"/>
          </p:cNvSpPr>
          <p:nvPr>
            <p:ph type="title"/>
            <p:custDataLst>
              <p:tags r:id="rId1"/>
            </p:custDataLst>
          </p:nvPr>
        </p:nvSpPr>
        <p:spPr>
          <a:xfrm>
            <a:off x="526473" y="150813"/>
            <a:ext cx="11416143" cy="88827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normAutofit/>
          </a:bodyPr>
          <a:lstStyle/>
          <a:p>
            <a:pPr algn="ctr"/>
            <a:r>
              <a:rPr lang="tr-TR" sz="4800" dirty="0" smtClean="0"/>
              <a:t>2. MELEKLER VE ÖZELLİKLERİ</a:t>
            </a:r>
            <a:endParaRPr lang="tr-TR" sz="4800" dirty="0"/>
          </a:p>
        </p:txBody>
      </p:sp>
      <p:sp>
        <p:nvSpPr>
          <p:cNvPr id="6" name="Sağ Ok 5"/>
          <p:cNvSpPr/>
          <p:nvPr/>
        </p:nvSpPr>
        <p:spPr>
          <a:xfrm rot="10800000">
            <a:off x="5150907" y="3699303"/>
            <a:ext cx="1427565"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7" name="Dikdörtgen 6"/>
          <p:cNvSpPr/>
          <p:nvPr/>
        </p:nvSpPr>
        <p:spPr>
          <a:xfrm>
            <a:off x="6741742" y="2881746"/>
            <a:ext cx="5306290" cy="21197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Verilen cümlelerde verilmek istenilen  mesajlar nelerdir? </a:t>
            </a:r>
            <a:endParaRPr lang="tr-TR" sz="3600" dirty="0"/>
          </a:p>
        </p:txBody>
      </p:sp>
    </p:spTree>
    <p:extLst>
      <p:ext uri="{BB962C8B-B14F-4D97-AF65-F5344CB8AC3E}">
        <p14:creationId xmlns:p14="http://schemas.microsoft.com/office/powerpoint/2010/main" val="345236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76686" y="333828"/>
            <a:ext cx="6168570" cy="6197601"/>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0" indent="0" algn="ctr">
              <a:lnSpc>
                <a:spcPct val="150000"/>
              </a:lnSpc>
              <a:buNone/>
            </a:pPr>
            <a:r>
              <a:rPr lang="tr-TR" dirty="0" err="1"/>
              <a:t>Yüce</a:t>
            </a:r>
            <a:r>
              <a:rPr lang="tr-TR" dirty="0"/>
              <a:t> Allah’a ve meleklerine iman eden insanlar her an izlendiklerini bilirler ve yalnız olsalar bile </a:t>
            </a:r>
            <a:r>
              <a:rPr lang="tr-TR" dirty="0" smtClean="0"/>
              <a:t>günah </a:t>
            </a:r>
            <a:r>
              <a:rPr lang="tr-TR" dirty="0"/>
              <a:t>işlememeye gayret ederler. İşledikleri hayırlı, güzel işlerin ve kötü davranışların melekler tarafından amel defterine kaydedildiğini bildiklerinden yaşantılarını güzelleştirmeye özen gösterirler. İçlerine doğan </a:t>
            </a:r>
            <a:r>
              <a:rPr lang="tr-TR" dirty="0" smtClean="0"/>
              <a:t>güzel </a:t>
            </a:r>
            <a:r>
              <a:rPr lang="tr-TR" dirty="0"/>
              <a:t>duygu ve </a:t>
            </a:r>
            <a:r>
              <a:rPr lang="tr-TR" dirty="0" smtClean="0"/>
              <a:t>düşüncelerin </a:t>
            </a:r>
            <a:r>
              <a:rPr lang="tr-TR" dirty="0"/>
              <a:t>melekler tarafından fısıldandığını hissederler.</a:t>
            </a:r>
          </a:p>
        </p:txBody>
      </p:sp>
      <p:pic>
        <p:nvPicPr>
          <p:cNvPr id="2050" name="Picture 2" descr="Amel defter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4" y="1299595"/>
            <a:ext cx="5363239" cy="4266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91659" y="263525"/>
            <a:ext cx="5617028" cy="955675"/>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5400" dirty="0" smtClean="0"/>
              <a:t>Bir hadis bir yorum</a:t>
            </a:r>
            <a:endParaRPr lang="tr-TR" sz="5400" dirty="0"/>
          </a:p>
        </p:txBody>
      </p:sp>
      <p:sp>
        <p:nvSpPr>
          <p:cNvPr id="3" name="İçerik Yer Tutucusu 2"/>
          <p:cNvSpPr>
            <a:spLocks noGrp="1"/>
          </p:cNvSpPr>
          <p:nvPr>
            <p:ph idx="1"/>
          </p:nvPr>
        </p:nvSpPr>
        <p:spPr>
          <a:xfrm>
            <a:off x="5791200" y="1404710"/>
            <a:ext cx="6157684" cy="3457575"/>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just">
              <a:buNone/>
            </a:pPr>
            <a:r>
              <a:rPr lang="tr-TR" dirty="0"/>
              <a:t>“Şeytan da melek de insanoğluna sokularak onun kalbine birtakım şeyler atarlar. Şeytanın işi </a:t>
            </a:r>
            <a:r>
              <a:rPr lang="tr-TR" dirty="0" smtClean="0"/>
              <a:t>kötülüğe </a:t>
            </a:r>
            <a:r>
              <a:rPr lang="tr-TR" dirty="0"/>
              <a:t>çağırmak, sonu fena ve zararlı olan şeylere teşvik etmek ve hakkı yalanlamak, haktan uzaklaştırmaktır. Meleğin işi hayra, iyiliğe çağırmak ve kötülükten uzaklaştırmaktır</a:t>
            </a:r>
            <a:r>
              <a:rPr lang="tr-TR" dirty="0" smtClean="0"/>
              <a:t>.”</a:t>
            </a:r>
          </a:p>
          <a:p>
            <a:pPr marL="0" indent="0" algn="r">
              <a:buNone/>
            </a:pPr>
            <a:r>
              <a:rPr lang="tr-TR" dirty="0" smtClean="0"/>
              <a:t>Hz. Muhammed (sav)</a:t>
            </a:r>
            <a:endParaRPr lang="tr-TR" dirty="0"/>
          </a:p>
        </p:txBody>
      </p:sp>
      <p:pic>
        <p:nvPicPr>
          <p:cNvPr id="4" name="Resim 3"/>
          <p:cNvPicPr>
            <a:picLocks noChangeAspect="1"/>
          </p:cNvPicPr>
          <p:nvPr/>
        </p:nvPicPr>
        <p:blipFill>
          <a:blip r:embed="rId2"/>
          <a:stretch>
            <a:fillRect/>
          </a:stretch>
        </p:blipFill>
        <p:spPr>
          <a:xfrm>
            <a:off x="0" y="1404710"/>
            <a:ext cx="5558971" cy="370598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Yukarı Ok 4"/>
          <p:cNvSpPr/>
          <p:nvPr/>
        </p:nvSpPr>
        <p:spPr>
          <a:xfrm>
            <a:off x="8870042" y="4955040"/>
            <a:ext cx="484632" cy="744792"/>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sz="2000"/>
          </a:p>
        </p:txBody>
      </p:sp>
      <p:sp>
        <p:nvSpPr>
          <p:cNvPr id="6" name="Dikdörtgen 5"/>
          <p:cNvSpPr/>
          <p:nvPr/>
        </p:nvSpPr>
        <p:spPr>
          <a:xfrm>
            <a:off x="5791200" y="5792587"/>
            <a:ext cx="6157684" cy="8984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dirty="0" smtClean="0"/>
              <a:t>Hadise göre meleklerin insan davranışları üzerinde nasıl bir etkisi vardır?</a:t>
            </a:r>
            <a:endParaRPr lang="tr-TR" sz="2800" dirty="0"/>
          </a:p>
        </p:txBody>
      </p:sp>
    </p:spTree>
    <p:extLst>
      <p:ext uri="{BB962C8B-B14F-4D97-AF65-F5344CB8AC3E}">
        <p14:creationId xmlns:p14="http://schemas.microsoft.com/office/powerpoint/2010/main" val="16683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9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7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ükülü Ok 10"/>
          <p:cNvSpPr/>
          <p:nvPr/>
        </p:nvSpPr>
        <p:spPr>
          <a:xfrm flipV="1">
            <a:off x="856342" y="3193139"/>
            <a:ext cx="2873830" cy="2847181"/>
          </a:xfrm>
          <a:prstGeom prst="bentArrow">
            <a:avLst>
              <a:gd name="adj1" fmla="val 13785"/>
              <a:gd name="adj2" fmla="val 17353"/>
              <a:gd name="adj3" fmla="val 28568"/>
              <a:gd name="adj4" fmla="val 4375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solidFill>
                <a:schemeClr val="tx1"/>
              </a:solidFill>
            </a:endParaRPr>
          </a:p>
        </p:txBody>
      </p:sp>
      <p:sp>
        <p:nvSpPr>
          <p:cNvPr id="10" name="Bükülü Ok 9"/>
          <p:cNvSpPr/>
          <p:nvPr/>
        </p:nvSpPr>
        <p:spPr>
          <a:xfrm flipV="1">
            <a:off x="740232" y="1451421"/>
            <a:ext cx="3595913" cy="2847181"/>
          </a:xfrm>
          <a:prstGeom prst="bentArrow">
            <a:avLst>
              <a:gd name="adj1" fmla="val 12765"/>
              <a:gd name="adj2" fmla="val 17353"/>
              <a:gd name="adj3" fmla="val 28568"/>
              <a:gd name="adj4" fmla="val 437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schemeClr val="tx1"/>
              </a:solidFill>
            </a:endParaRPr>
          </a:p>
        </p:txBody>
      </p:sp>
      <p:sp>
        <p:nvSpPr>
          <p:cNvPr id="2" name="Unvan 1"/>
          <p:cNvSpPr>
            <a:spLocks noGrp="1"/>
          </p:cNvSpPr>
          <p:nvPr>
            <p:ph type="title"/>
          </p:nvPr>
        </p:nvSpPr>
        <p:spPr>
          <a:xfrm>
            <a:off x="518886" y="65090"/>
            <a:ext cx="5315857" cy="1386333"/>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dirty="0" smtClean="0"/>
              <a:t>Meleklere inanan insan </a:t>
            </a:r>
            <a:endParaRPr lang="tr-TR" dirty="0"/>
          </a:p>
        </p:txBody>
      </p:sp>
      <p:sp>
        <p:nvSpPr>
          <p:cNvPr id="3" name="İçerik Yer Tutucusu 2"/>
          <p:cNvSpPr>
            <a:spLocks noGrp="1"/>
          </p:cNvSpPr>
          <p:nvPr>
            <p:ph idx="1"/>
          </p:nvPr>
        </p:nvSpPr>
        <p:spPr>
          <a:xfrm>
            <a:off x="4557491" y="3190764"/>
            <a:ext cx="7311566" cy="1398133"/>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tr-TR" dirty="0"/>
              <a:t>İşledikleri </a:t>
            </a:r>
            <a:r>
              <a:rPr lang="tr-TR" dirty="0" smtClean="0"/>
              <a:t>hayırlı ve güzel </a:t>
            </a:r>
            <a:r>
              <a:rPr lang="tr-TR" dirty="0"/>
              <a:t>işlerin </a:t>
            </a:r>
            <a:r>
              <a:rPr lang="tr-TR" dirty="0" smtClean="0"/>
              <a:t>melekler </a:t>
            </a:r>
            <a:r>
              <a:rPr lang="tr-TR" dirty="0"/>
              <a:t>tarafından amel defterine kaydedildiğini bildiklerinden </a:t>
            </a:r>
            <a:r>
              <a:rPr lang="tr-TR" dirty="0" smtClean="0"/>
              <a:t>………….</a:t>
            </a:r>
            <a:endParaRPr lang="tr-TR" dirty="0"/>
          </a:p>
        </p:txBody>
      </p:sp>
      <p:sp>
        <p:nvSpPr>
          <p:cNvPr id="4" name="İçerik Yer Tutucusu 2"/>
          <p:cNvSpPr txBox="1">
            <a:spLocks/>
          </p:cNvSpPr>
          <p:nvPr/>
        </p:nvSpPr>
        <p:spPr>
          <a:xfrm>
            <a:off x="4045859" y="4934861"/>
            <a:ext cx="7823197" cy="1188581"/>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3200" dirty="0"/>
              <a:t>Allah’ın (</a:t>
            </a:r>
            <a:r>
              <a:rPr lang="tr-TR" sz="3200" dirty="0" err="1"/>
              <a:t>c.c</a:t>
            </a:r>
            <a:r>
              <a:rPr lang="tr-TR" sz="3200" dirty="0"/>
              <a:t>.) yarattığı varlıkların sadece </a:t>
            </a:r>
            <a:r>
              <a:rPr lang="tr-TR" sz="3200" dirty="0" smtClean="0"/>
              <a:t>………………………….. olmadığını </a:t>
            </a:r>
            <a:r>
              <a:rPr lang="tr-TR" sz="3200" dirty="0"/>
              <a:t>bilir. </a:t>
            </a:r>
          </a:p>
        </p:txBody>
      </p:sp>
      <p:sp>
        <p:nvSpPr>
          <p:cNvPr id="5" name="İçerik Yer Tutucusu 2"/>
          <p:cNvSpPr txBox="1">
            <a:spLocks/>
          </p:cNvSpPr>
          <p:nvPr/>
        </p:nvSpPr>
        <p:spPr>
          <a:xfrm>
            <a:off x="5529943" y="1698172"/>
            <a:ext cx="6339114" cy="114662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dirty="0" smtClean="0"/>
              <a:t>Her an izlendiklerini bilirler ve yalnız olsalar bile günah ……………</a:t>
            </a:r>
            <a:endParaRPr lang="tr-TR" dirty="0"/>
          </a:p>
        </p:txBody>
      </p:sp>
      <p:sp>
        <p:nvSpPr>
          <p:cNvPr id="9" name="Bükülü Ok 8"/>
          <p:cNvSpPr/>
          <p:nvPr/>
        </p:nvSpPr>
        <p:spPr>
          <a:xfrm flipV="1">
            <a:off x="740232" y="1451418"/>
            <a:ext cx="4528454" cy="1136887"/>
          </a:xfrm>
          <a:prstGeom prst="bentArrow">
            <a:avLst>
              <a:gd name="adj1" fmla="val 32407"/>
              <a:gd name="adj2" fmla="val 25000"/>
              <a:gd name="adj3" fmla="val 25000"/>
              <a:gd name="adj4" fmla="val 5486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12" name="Dikdörtgen 11"/>
          <p:cNvSpPr/>
          <p:nvPr/>
        </p:nvSpPr>
        <p:spPr>
          <a:xfrm>
            <a:off x="7518399" y="65090"/>
            <a:ext cx="4020457" cy="11054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200" dirty="0" smtClean="0"/>
              <a:t>Boşlukları uygun bir şekilde tamamlayalım</a:t>
            </a:r>
            <a:endParaRPr lang="tr-TR" sz="3200" dirty="0"/>
          </a:p>
        </p:txBody>
      </p:sp>
    </p:spTree>
    <p:extLst>
      <p:ext uri="{BB962C8B-B14F-4D97-AF65-F5344CB8AC3E}">
        <p14:creationId xmlns:p14="http://schemas.microsoft.com/office/powerpoint/2010/main" val="95837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fade">
                                      <p:cBhvr>
                                        <p:cTn id="22" dur="1000"/>
                                        <p:tgtEl>
                                          <p:spTgt spid="3">
                                            <p:bg/>
                                          </p:spTgt>
                                        </p:tgtEl>
                                      </p:cBhvr>
                                    </p:animEffect>
                                    <p:anim calcmode="lin" valueType="num">
                                      <p:cBhvr>
                                        <p:cTn id="23" dur="1000" fill="hold"/>
                                        <p:tgtEl>
                                          <p:spTgt spid="3">
                                            <p:bg/>
                                          </p:spTgt>
                                        </p:tgtEl>
                                        <p:attrNameLst>
                                          <p:attrName>ppt_x</p:attrName>
                                        </p:attrNameLst>
                                      </p:cBhvr>
                                      <p:tavLst>
                                        <p:tav tm="0">
                                          <p:val>
                                            <p:strVal val="#ppt_x"/>
                                          </p:val>
                                        </p:tav>
                                        <p:tav tm="100000">
                                          <p:val>
                                            <p:strVal val="#ppt_x"/>
                                          </p:val>
                                        </p:tav>
                                      </p:tavLst>
                                    </p:anim>
                                    <p:anim calcmode="lin" valueType="num">
                                      <p:cBhvr>
                                        <p:cTn id="24" dur="1000" fill="hold"/>
                                        <p:tgtEl>
                                          <p:spTgt spid="3">
                                            <p:bg/>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3" grpId="0" uiExpand="1" build="p" animBg="1"/>
      <p:bldP spid="4" grpId="0" animBg="1"/>
      <p:bldP spid="5"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ükülü Ok 10"/>
          <p:cNvSpPr/>
          <p:nvPr/>
        </p:nvSpPr>
        <p:spPr>
          <a:xfrm flipV="1">
            <a:off x="856342" y="3193139"/>
            <a:ext cx="2873830" cy="2847181"/>
          </a:xfrm>
          <a:prstGeom prst="bentArrow">
            <a:avLst>
              <a:gd name="adj1" fmla="val 13785"/>
              <a:gd name="adj2" fmla="val 17353"/>
              <a:gd name="adj3" fmla="val 28568"/>
              <a:gd name="adj4" fmla="val 4375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solidFill>
                <a:schemeClr val="tx1"/>
              </a:solidFill>
            </a:endParaRPr>
          </a:p>
        </p:txBody>
      </p:sp>
      <p:sp>
        <p:nvSpPr>
          <p:cNvPr id="10" name="Bükülü Ok 9"/>
          <p:cNvSpPr/>
          <p:nvPr/>
        </p:nvSpPr>
        <p:spPr>
          <a:xfrm flipV="1">
            <a:off x="740232" y="1451421"/>
            <a:ext cx="3595913" cy="2847181"/>
          </a:xfrm>
          <a:prstGeom prst="bentArrow">
            <a:avLst>
              <a:gd name="adj1" fmla="val 12765"/>
              <a:gd name="adj2" fmla="val 17353"/>
              <a:gd name="adj3" fmla="val 28568"/>
              <a:gd name="adj4" fmla="val 437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schemeClr val="tx1"/>
              </a:solidFill>
            </a:endParaRPr>
          </a:p>
        </p:txBody>
      </p:sp>
      <p:sp>
        <p:nvSpPr>
          <p:cNvPr id="2" name="Unvan 1"/>
          <p:cNvSpPr>
            <a:spLocks noGrp="1"/>
          </p:cNvSpPr>
          <p:nvPr>
            <p:ph type="title"/>
          </p:nvPr>
        </p:nvSpPr>
        <p:spPr>
          <a:xfrm>
            <a:off x="518886" y="65090"/>
            <a:ext cx="5315857" cy="1386333"/>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dirty="0" smtClean="0"/>
              <a:t>Meleklere inanan insan </a:t>
            </a:r>
            <a:endParaRPr lang="tr-TR" dirty="0"/>
          </a:p>
        </p:txBody>
      </p:sp>
      <p:sp>
        <p:nvSpPr>
          <p:cNvPr id="3" name="İçerik Yer Tutucusu 2"/>
          <p:cNvSpPr>
            <a:spLocks noGrp="1"/>
          </p:cNvSpPr>
          <p:nvPr>
            <p:ph idx="1"/>
          </p:nvPr>
        </p:nvSpPr>
        <p:spPr>
          <a:xfrm>
            <a:off x="4557491" y="3190764"/>
            <a:ext cx="7311566" cy="1398133"/>
          </a:xfrm>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a:buNone/>
            </a:pPr>
            <a:r>
              <a:rPr lang="tr-TR" dirty="0"/>
              <a:t>İşledikleri </a:t>
            </a:r>
            <a:r>
              <a:rPr lang="tr-TR" dirty="0" smtClean="0"/>
              <a:t>hayırlı ve güzel </a:t>
            </a:r>
            <a:r>
              <a:rPr lang="tr-TR" dirty="0"/>
              <a:t>işlerin </a:t>
            </a:r>
            <a:r>
              <a:rPr lang="tr-TR" dirty="0" smtClean="0"/>
              <a:t>melekler </a:t>
            </a:r>
            <a:r>
              <a:rPr lang="tr-TR" dirty="0"/>
              <a:t>tarafından amel defterine kaydedildiğini bildiklerinden yaşantılarını güzelleştirmeye özen gösterirler.</a:t>
            </a:r>
          </a:p>
        </p:txBody>
      </p:sp>
      <p:sp>
        <p:nvSpPr>
          <p:cNvPr id="4" name="İçerik Yer Tutucusu 2"/>
          <p:cNvSpPr txBox="1">
            <a:spLocks/>
          </p:cNvSpPr>
          <p:nvPr/>
        </p:nvSpPr>
        <p:spPr>
          <a:xfrm>
            <a:off x="4045859" y="4934861"/>
            <a:ext cx="7823197" cy="1188581"/>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3200" dirty="0"/>
              <a:t>Allah’ın (</a:t>
            </a:r>
            <a:r>
              <a:rPr lang="tr-TR" sz="3200" dirty="0" err="1"/>
              <a:t>c.c</a:t>
            </a:r>
            <a:r>
              <a:rPr lang="tr-TR" sz="3200" dirty="0"/>
              <a:t>.) yarattığı varlıkların sadece duyular alemindekilerle sınırlı olmadığını bilir. </a:t>
            </a:r>
          </a:p>
        </p:txBody>
      </p:sp>
      <p:sp>
        <p:nvSpPr>
          <p:cNvPr id="5" name="İçerik Yer Tutucusu 2"/>
          <p:cNvSpPr txBox="1">
            <a:spLocks/>
          </p:cNvSpPr>
          <p:nvPr/>
        </p:nvSpPr>
        <p:spPr>
          <a:xfrm>
            <a:off x="5529943" y="1698172"/>
            <a:ext cx="6339114" cy="114662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dirty="0" smtClean="0"/>
              <a:t>Her an izlendiklerini bilirler ve yalnız olsalar bile günah işlememeye gayret ederler.</a:t>
            </a:r>
            <a:endParaRPr lang="tr-TR" dirty="0"/>
          </a:p>
        </p:txBody>
      </p:sp>
      <p:sp>
        <p:nvSpPr>
          <p:cNvPr id="9" name="Bükülü Ok 8"/>
          <p:cNvSpPr/>
          <p:nvPr/>
        </p:nvSpPr>
        <p:spPr>
          <a:xfrm flipV="1">
            <a:off x="740232" y="1451418"/>
            <a:ext cx="4528454" cy="1136887"/>
          </a:xfrm>
          <a:prstGeom prst="bentArrow">
            <a:avLst>
              <a:gd name="adj1" fmla="val 32407"/>
              <a:gd name="adj2" fmla="val 25000"/>
              <a:gd name="adj3" fmla="val 25000"/>
              <a:gd name="adj4" fmla="val 5486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62717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fade">
                                      <p:cBhvr>
                                        <p:cTn id="22" dur="1000"/>
                                        <p:tgtEl>
                                          <p:spTgt spid="3">
                                            <p:bg/>
                                          </p:spTgt>
                                        </p:tgtEl>
                                      </p:cBhvr>
                                    </p:animEffect>
                                    <p:anim calcmode="lin" valueType="num">
                                      <p:cBhvr>
                                        <p:cTn id="23" dur="1000" fill="hold"/>
                                        <p:tgtEl>
                                          <p:spTgt spid="3">
                                            <p:bg/>
                                          </p:spTgt>
                                        </p:tgtEl>
                                        <p:attrNameLst>
                                          <p:attrName>ppt_x</p:attrName>
                                        </p:attrNameLst>
                                      </p:cBhvr>
                                      <p:tavLst>
                                        <p:tav tm="0">
                                          <p:val>
                                            <p:strVal val="#ppt_x"/>
                                          </p:val>
                                        </p:tav>
                                        <p:tav tm="100000">
                                          <p:val>
                                            <p:strVal val="#ppt_x"/>
                                          </p:val>
                                        </p:tav>
                                      </p:tavLst>
                                    </p:anim>
                                    <p:anim calcmode="lin" valueType="num">
                                      <p:cBhvr>
                                        <p:cTn id="24" dur="1000" fill="hold"/>
                                        <p:tgtEl>
                                          <p:spTgt spid="3">
                                            <p:bg/>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3" grpId="0" uiExpand="1" build="p" animBg="1"/>
      <p:bldP spid="4" grpId="0" animBg="1"/>
      <p:bldP spid="5"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02855" y="304801"/>
            <a:ext cx="6836229" cy="1001486"/>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tr-TR" sz="8000" dirty="0" smtClean="0"/>
              <a:t>Değerlendirme </a:t>
            </a:r>
            <a:endParaRPr lang="tr-TR" sz="8000" dirty="0"/>
          </a:p>
        </p:txBody>
      </p:sp>
      <p:sp>
        <p:nvSpPr>
          <p:cNvPr id="3" name="İçerik Yer Tutucusu 2"/>
          <p:cNvSpPr>
            <a:spLocks noGrp="1"/>
          </p:cNvSpPr>
          <p:nvPr>
            <p:ph idx="1"/>
          </p:nvPr>
        </p:nvSpPr>
        <p:spPr>
          <a:xfrm>
            <a:off x="4579252" y="2156278"/>
            <a:ext cx="3091545" cy="859518"/>
          </a:xfrm>
        </p:spPr>
        <p:style>
          <a:lnRef idx="1">
            <a:schemeClr val="accent4"/>
          </a:lnRef>
          <a:fillRef idx="2">
            <a:schemeClr val="accent4"/>
          </a:fillRef>
          <a:effectRef idx="1">
            <a:schemeClr val="accent4"/>
          </a:effectRef>
          <a:fontRef idx="minor">
            <a:schemeClr val="dk1"/>
          </a:fontRef>
        </p:style>
        <p:txBody>
          <a:bodyPr anchor="ctr"/>
          <a:lstStyle/>
          <a:p>
            <a:pPr marL="0" indent="0" algn="ctr">
              <a:buNone/>
            </a:pPr>
            <a:r>
              <a:rPr lang="tr-TR" dirty="0" smtClean="0">
                <a:hlinkClick r:id="rId2" action="ppaction://hlinksldjump"/>
              </a:rPr>
              <a:t>1. TEST SORULARI </a:t>
            </a:r>
            <a:endParaRPr lang="tr-TR" dirty="0">
              <a:hlinkClick r:id="rId2" action="ppaction://hlinksldjump"/>
            </a:endParaRPr>
          </a:p>
        </p:txBody>
      </p:sp>
      <p:sp>
        <p:nvSpPr>
          <p:cNvPr id="4" name="İçerik Yer Tutucusu 2">
            <a:hlinkClick r:id="rId3" action="ppaction://hlinksldjump"/>
          </p:cNvPr>
          <p:cNvSpPr txBox="1">
            <a:spLocks/>
          </p:cNvSpPr>
          <p:nvPr/>
        </p:nvSpPr>
        <p:spPr>
          <a:xfrm>
            <a:off x="4579253" y="3662587"/>
            <a:ext cx="3091545" cy="85951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tr-TR" dirty="0" smtClean="0"/>
              <a:t>2. DOĞRU YANLIŞ</a:t>
            </a:r>
            <a:endParaRPr lang="tr-TR" dirty="0"/>
          </a:p>
        </p:txBody>
      </p:sp>
    </p:spTree>
    <p:extLst>
      <p:ext uri="{BB962C8B-B14F-4D97-AF65-F5344CB8AC3E}">
        <p14:creationId xmlns:p14="http://schemas.microsoft.com/office/powerpoint/2010/main" val="704686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4439" y="1277260"/>
            <a:ext cx="11882419" cy="1683652"/>
          </a:xfrm>
        </p:spPr>
        <p:style>
          <a:lnRef idx="1">
            <a:schemeClr val="accent2"/>
          </a:lnRef>
          <a:fillRef idx="2">
            <a:schemeClr val="accent2"/>
          </a:fillRef>
          <a:effectRef idx="1">
            <a:schemeClr val="accent2"/>
          </a:effectRef>
          <a:fontRef idx="minor">
            <a:schemeClr val="dk1"/>
          </a:fontRef>
        </p:style>
        <p:txBody>
          <a:bodyPr>
            <a:noAutofit/>
          </a:bodyPr>
          <a:lstStyle/>
          <a:p>
            <a:pPr marL="0" indent="0">
              <a:lnSpc>
                <a:spcPct val="100000"/>
              </a:lnSpc>
              <a:buNone/>
            </a:pPr>
            <a:r>
              <a:rPr lang="tr-TR" sz="3600" dirty="0" smtClean="0"/>
              <a:t>1. </a:t>
            </a:r>
            <a:r>
              <a:rPr lang="tr-TR" sz="3600" dirty="0" smtClean="0"/>
              <a:t>Meleklerle ilgili aşağıdakilerden hangisi </a:t>
            </a:r>
            <a:r>
              <a:rPr lang="tr-TR" sz="3600" u="sng" dirty="0" smtClean="0"/>
              <a:t>yanlıştır?</a:t>
            </a:r>
            <a:endParaRPr lang="tr-TR" sz="3600" u="sng" dirty="0"/>
          </a:p>
        </p:txBody>
      </p:sp>
      <p:sp>
        <p:nvSpPr>
          <p:cNvPr id="4" name="Dikdörtgen 3"/>
          <p:cNvSpPr/>
          <p:nvPr/>
        </p:nvSpPr>
        <p:spPr>
          <a:xfrm>
            <a:off x="164440" y="5174344"/>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164439" y="4376057"/>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64440" y="3713848"/>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64439" y="6014366"/>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045029" y="5958117"/>
            <a:ext cx="10763802"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200" dirty="0" smtClean="0"/>
              <a:t> </a:t>
            </a:r>
            <a:r>
              <a:rPr lang="tr-TR" sz="3200" dirty="0"/>
              <a:t> </a:t>
            </a:r>
            <a:r>
              <a:rPr lang="tr-TR" sz="3200" dirty="0" smtClean="0"/>
              <a:t>Sürekli Allah’a ibadet ve itaat ederler.</a:t>
            </a:r>
            <a:endParaRPr lang="tr-TR" sz="3200" dirty="0"/>
          </a:p>
        </p:txBody>
      </p:sp>
      <p:sp>
        <p:nvSpPr>
          <p:cNvPr id="9" name="Dikdörtgen 8"/>
          <p:cNvSpPr/>
          <p:nvPr/>
        </p:nvSpPr>
        <p:spPr>
          <a:xfrm>
            <a:off x="1045029" y="4376057"/>
            <a:ext cx="10740571"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200" dirty="0" smtClean="0"/>
              <a:t>Nurdan yaratılmış ve görünmez varlıklardır.</a:t>
            </a:r>
            <a:endParaRPr lang="tr-TR" sz="3200" dirty="0"/>
          </a:p>
        </p:txBody>
      </p:sp>
      <p:sp>
        <p:nvSpPr>
          <p:cNvPr id="10" name="Dikdörtgen 9"/>
          <p:cNvSpPr/>
          <p:nvPr/>
        </p:nvSpPr>
        <p:spPr>
          <a:xfrm>
            <a:off x="981175" y="3672119"/>
            <a:ext cx="10740571" cy="5098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dirty="0" smtClean="0"/>
              <a:t>İnsanların iyiliğini isterler.</a:t>
            </a:r>
            <a:endParaRPr lang="tr-TR" sz="2800" dirty="0"/>
          </a:p>
        </p:txBody>
      </p:sp>
      <p:sp>
        <p:nvSpPr>
          <p:cNvPr id="11" name="Oval 10"/>
          <p:cNvSpPr/>
          <p:nvPr/>
        </p:nvSpPr>
        <p:spPr>
          <a:xfrm>
            <a:off x="645889" y="3657600"/>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2" name="Oval 11"/>
          <p:cNvSpPr/>
          <p:nvPr/>
        </p:nvSpPr>
        <p:spPr>
          <a:xfrm>
            <a:off x="645889" y="4376057"/>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B</a:t>
            </a:r>
          </a:p>
        </p:txBody>
      </p:sp>
      <p:sp>
        <p:nvSpPr>
          <p:cNvPr id="13" name="Oval 12"/>
          <p:cNvSpPr/>
          <p:nvPr/>
        </p:nvSpPr>
        <p:spPr>
          <a:xfrm>
            <a:off x="645889" y="5958117"/>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D</a:t>
            </a:r>
          </a:p>
        </p:txBody>
      </p:sp>
      <p:sp>
        <p:nvSpPr>
          <p:cNvPr id="14" name="Dikdörtgen 13"/>
          <p:cNvSpPr/>
          <p:nvPr/>
        </p:nvSpPr>
        <p:spPr>
          <a:xfrm>
            <a:off x="1045029" y="5174344"/>
            <a:ext cx="10763802"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600" dirty="0"/>
              <a:t> </a:t>
            </a:r>
            <a:r>
              <a:rPr lang="tr-TR" sz="2600" dirty="0" smtClean="0"/>
              <a:t>İrade ve bilinç sahibi varlıklardır.</a:t>
            </a:r>
            <a:endParaRPr lang="tr-TR" sz="2600" dirty="0"/>
          </a:p>
        </p:txBody>
      </p:sp>
      <p:sp>
        <p:nvSpPr>
          <p:cNvPr id="15" name="Oval 14"/>
          <p:cNvSpPr/>
          <p:nvPr/>
        </p:nvSpPr>
        <p:spPr>
          <a:xfrm>
            <a:off x="645889" y="5174344"/>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C</a:t>
            </a:r>
          </a:p>
        </p:txBody>
      </p:sp>
    </p:spTree>
    <p:extLst>
      <p:ext uri="{BB962C8B-B14F-4D97-AF65-F5344CB8AC3E}">
        <p14:creationId xmlns:p14="http://schemas.microsoft.com/office/powerpoint/2010/main" val="222645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200"/>
                                  </p:stCondLst>
                                  <p:childTnLst>
                                    <p:set>
                                      <p:cBhvr>
                                        <p:cTn id="5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3"/>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089049" y="5172551"/>
            <a:ext cx="10826306"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Yaptığı her şeyin kayıt altına alındığının bilincinde olur.</a:t>
            </a:r>
            <a:endParaRPr lang="tr-TR" sz="3600" dirty="0"/>
          </a:p>
        </p:txBody>
      </p:sp>
      <p:sp>
        <p:nvSpPr>
          <p:cNvPr id="3" name="İçerik Yer Tutucusu 2"/>
          <p:cNvSpPr>
            <a:spLocks noGrp="1"/>
          </p:cNvSpPr>
          <p:nvPr>
            <p:ph idx="1"/>
          </p:nvPr>
        </p:nvSpPr>
        <p:spPr>
          <a:xfrm>
            <a:off x="420914" y="769257"/>
            <a:ext cx="11538858" cy="2380343"/>
          </a:xfrm>
        </p:spPr>
        <p:style>
          <a:lnRef idx="1">
            <a:schemeClr val="accent2"/>
          </a:lnRef>
          <a:fillRef idx="2">
            <a:schemeClr val="accent2"/>
          </a:fillRef>
          <a:effectRef idx="1">
            <a:schemeClr val="accent2"/>
          </a:effectRef>
          <a:fontRef idx="minor">
            <a:schemeClr val="dk1"/>
          </a:fontRef>
        </p:style>
        <p:txBody>
          <a:bodyPr>
            <a:noAutofit/>
          </a:bodyPr>
          <a:lstStyle/>
          <a:p>
            <a:pPr marL="0" indent="0">
              <a:lnSpc>
                <a:spcPct val="100000"/>
              </a:lnSpc>
              <a:buNone/>
            </a:pPr>
            <a:r>
              <a:rPr lang="tr-TR" sz="3200" dirty="0" smtClean="0"/>
              <a:t>Meleklere inanmanın  insan davranış ve düşünceleri üzerine bazı olumlu etkileri vardır. </a:t>
            </a:r>
          </a:p>
          <a:p>
            <a:pPr marL="0" indent="0">
              <a:lnSpc>
                <a:spcPct val="100000"/>
              </a:lnSpc>
              <a:buNone/>
            </a:pPr>
            <a:r>
              <a:rPr lang="tr-TR" sz="3200" dirty="0" smtClean="0"/>
              <a:t>2. Aşağıdakilerden hangisi bu etkilere örnek </a:t>
            </a:r>
            <a:r>
              <a:rPr lang="tr-TR" sz="3200" u="sng" dirty="0" smtClean="0"/>
              <a:t>verilmez?</a:t>
            </a:r>
            <a:endParaRPr lang="tr-TR" sz="3200" u="sng" dirty="0"/>
          </a:p>
        </p:txBody>
      </p:sp>
      <p:sp>
        <p:nvSpPr>
          <p:cNvPr id="4" name="Dikdörtgen 3"/>
          <p:cNvSpPr/>
          <p:nvPr/>
        </p:nvSpPr>
        <p:spPr>
          <a:xfrm>
            <a:off x="251527" y="4382410"/>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262417" y="5159831"/>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78955" y="3713848"/>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78954" y="6014366"/>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089049" y="5958117"/>
            <a:ext cx="10826306"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 </a:t>
            </a:r>
            <a:r>
              <a:rPr lang="tr-TR" sz="3600" dirty="0"/>
              <a:t> </a:t>
            </a:r>
            <a:endParaRPr lang="tr-TR" sz="3600" dirty="0" smtClean="0"/>
          </a:p>
          <a:p>
            <a:pPr algn="ctr"/>
            <a:r>
              <a:rPr lang="tr-TR" sz="3600" dirty="0" smtClean="0"/>
              <a:t>Meleklerin kendisine yardımcı ve dost olduğu bilir. </a:t>
            </a:r>
            <a:endParaRPr lang="tr-TR" sz="3600" dirty="0"/>
          </a:p>
          <a:p>
            <a:pPr algn="ctr"/>
            <a:endParaRPr lang="tr-TR" sz="3600" dirty="0"/>
          </a:p>
        </p:txBody>
      </p:sp>
      <p:sp>
        <p:nvSpPr>
          <p:cNvPr id="9" name="Dikdörtgen 8"/>
          <p:cNvSpPr/>
          <p:nvPr/>
        </p:nvSpPr>
        <p:spPr>
          <a:xfrm>
            <a:off x="1142193" y="4359958"/>
            <a:ext cx="10817579" cy="6018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500" dirty="0" smtClean="0"/>
              <a:t>   Allah’ın </a:t>
            </a:r>
            <a:r>
              <a:rPr lang="tr-TR" sz="2500" dirty="0"/>
              <a:t>(</a:t>
            </a:r>
            <a:r>
              <a:rPr lang="tr-TR" sz="2500" dirty="0" err="1"/>
              <a:t>c.c</a:t>
            </a:r>
            <a:r>
              <a:rPr lang="tr-TR" sz="2500" dirty="0"/>
              <a:t>.) yarattığı varlıkların sadece duyular </a:t>
            </a:r>
            <a:r>
              <a:rPr lang="tr-TR" sz="2500" dirty="0" smtClean="0"/>
              <a:t>alemiyle </a:t>
            </a:r>
            <a:r>
              <a:rPr lang="tr-TR" sz="2500" dirty="0"/>
              <a:t>sınırlı </a:t>
            </a:r>
            <a:r>
              <a:rPr lang="tr-TR" sz="2500" dirty="0" smtClean="0"/>
              <a:t>olduğunu söyler.</a:t>
            </a:r>
            <a:endParaRPr lang="tr-TR" sz="2500" dirty="0"/>
          </a:p>
        </p:txBody>
      </p:sp>
      <p:sp>
        <p:nvSpPr>
          <p:cNvPr id="10" name="Dikdörtgen 9"/>
          <p:cNvSpPr/>
          <p:nvPr/>
        </p:nvSpPr>
        <p:spPr>
          <a:xfrm>
            <a:off x="927237" y="3643088"/>
            <a:ext cx="10988118"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sz="3600" dirty="0" smtClean="0"/>
          </a:p>
          <a:p>
            <a:pPr algn="ctr"/>
            <a:r>
              <a:rPr lang="tr-TR" sz="3600" dirty="0" smtClean="0"/>
              <a:t> Yalnız olsa </a:t>
            </a:r>
            <a:r>
              <a:rPr lang="tr-TR" sz="3600" dirty="0"/>
              <a:t>bile günah işlememeye gayret </a:t>
            </a:r>
            <a:r>
              <a:rPr lang="tr-TR" sz="3600" dirty="0" smtClean="0"/>
              <a:t>eder. </a:t>
            </a:r>
            <a:r>
              <a:rPr lang="tr-TR" sz="3600" dirty="0" smtClean="0"/>
              <a:t> </a:t>
            </a:r>
            <a:endParaRPr lang="tr-TR" sz="3600" dirty="0"/>
          </a:p>
          <a:p>
            <a:pPr algn="ctr"/>
            <a:endParaRPr lang="tr-TR" sz="3600" dirty="0"/>
          </a:p>
        </p:txBody>
      </p:sp>
      <p:sp>
        <p:nvSpPr>
          <p:cNvPr id="11" name="Oval 10"/>
          <p:cNvSpPr/>
          <p:nvPr/>
        </p:nvSpPr>
        <p:spPr>
          <a:xfrm>
            <a:off x="660404" y="3657600"/>
            <a:ext cx="653142"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2" name="Oval 11"/>
          <p:cNvSpPr/>
          <p:nvPr/>
        </p:nvSpPr>
        <p:spPr>
          <a:xfrm>
            <a:off x="696691" y="5142606"/>
            <a:ext cx="616855" cy="583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
        <p:nvSpPr>
          <p:cNvPr id="13" name="Oval 12"/>
          <p:cNvSpPr/>
          <p:nvPr/>
        </p:nvSpPr>
        <p:spPr>
          <a:xfrm>
            <a:off x="718460" y="5958117"/>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D</a:t>
            </a:r>
          </a:p>
        </p:txBody>
      </p:sp>
      <p:sp>
        <p:nvSpPr>
          <p:cNvPr id="15" name="Oval 14"/>
          <p:cNvSpPr/>
          <p:nvPr/>
        </p:nvSpPr>
        <p:spPr>
          <a:xfrm>
            <a:off x="718460" y="4361545"/>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B</a:t>
            </a:r>
            <a:endParaRPr lang="tr-TR" sz="4400" dirty="0"/>
          </a:p>
        </p:txBody>
      </p:sp>
    </p:spTree>
    <p:extLst>
      <p:ext uri="{BB962C8B-B14F-4D97-AF65-F5344CB8AC3E}">
        <p14:creationId xmlns:p14="http://schemas.microsoft.com/office/powerpoint/2010/main" val="165131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200"/>
                                  </p:stCondLst>
                                  <p:childTnLst>
                                    <p:set>
                                      <p:cBhvr>
                                        <p:cTn id="5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814289" y="5159831"/>
            <a:ext cx="6843487"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a:t> </a:t>
            </a:r>
            <a:r>
              <a:rPr lang="tr-TR" sz="3600" dirty="0" smtClean="0"/>
              <a:t>Cin</a:t>
            </a:r>
            <a:endParaRPr lang="tr-TR" sz="3600" dirty="0"/>
          </a:p>
        </p:txBody>
      </p:sp>
      <p:sp>
        <p:nvSpPr>
          <p:cNvPr id="3" name="İçerik Yer Tutucusu 2"/>
          <p:cNvSpPr>
            <a:spLocks noGrp="1"/>
          </p:cNvSpPr>
          <p:nvPr>
            <p:ph idx="1"/>
          </p:nvPr>
        </p:nvSpPr>
        <p:spPr>
          <a:xfrm>
            <a:off x="232230" y="1450508"/>
            <a:ext cx="11698514" cy="1728120"/>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r>
              <a:rPr lang="tr-TR" sz="5400" dirty="0" smtClean="0"/>
              <a:t>3. Nurdan </a:t>
            </a:r>
            <a:r>
              <a:rPr lang="tr-TR" sz="5400" dirty="0"/>
              <a:t>yaratılmış olan ve gözle görülmeyen varlıklara ne denir</a:t>
            </a:r>
            <a:r>
              <a:rPr lang="tr-TR" sz="5400" dirty="0" smtClean="0"/>
              <a:t>?</a:t>
            </a:r>
            <a:endParaRPr lang="tr-TR" sz="5400" dirty="0"/>
          </a:p>
        </p:txBody>
      </p:sp>
      <p:sp>
        <p:nvSpPr>
          <p:cNvPr id="4" name="Dikdörtgen 3"/>
          <p:cNvSpPr/>
          <p:nvPr/>
        </p:nvSpPr>
        <p:spPr>
          <a:xfrm>
            <a:off x="1151412" y="5976283"/>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1133271" y="5159831"/>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049809" y="3713848"/>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049809" y="4431391"/>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886857" y="5958117"/>
            <a:ext cx="6770919"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sz="3600" dirty="0" smtClean="0"/>
          </a:p>
          <a:p>
            <a:pPr algn="ctr"/>
            <a:r>
              <a:rPr lang="tr-TR" sz="3600" dirty="0" smtClean="0"/>
              <a:t>Melek</a:t>
            </a:r>
            <a:endParaRPr lang="tr-TR" sz="3600" dirty="0"/>
          </a:p>
          <a:p>
            <a:pPr algn="ctr"/>
            <a:endParaRPr lang="tr-TR" sz="3600" dirty="0"/>
          </a:p>
        </p:txBody>
      </p:sp>
      <p:sp>
        <p:nvSpPr>
          <p:cNvPr id="9" name="Dikdörtgen 8"/>
          <p:cNvSpPr/>
          <p:nvPr/>
        </p:nvSpPr>
        <p:spPr>
          <a:xfrm>
            <a:off x="1821543" y="4376057"/>
            <a:ext cx="6872513"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Şeytan</a:t>
            </a:r>
            <a:endParaRPr lang="tr-TR" sz="3600" dirty="0"/>
          </a:p>
        </p:txBody>
      </p:sp>
      <p:sp>
        <p:nvSpPr>
          <p:cNvPr id="10" name="Dikdörtgen 9"/>
          <p:cNvSpPr/>
          <p:nvPr/>
        </p:nvSpPr>
        <p:spPr>
          <a:xfrm>
            <a:off x="1886858" y="3657600"/>
            <a:ext cx="6807200"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err="1" smtClean="0"/>
              <a:t>Kiramen</a:t>
            </a:r>
            <a:r>
              <a:rPr lang="tr-TR" sz="3600" dirty="0" smtClean="0"/>
              <a:t> Katibin</a:t>
            </a:r>
            <a:endParaRPr lang="tr-TR" sz="3600" dirty="0"/>
          </a:p>
        </p:txBody>
      </p:sp>
      <p:sp>
        <p:nvSpPr>
          <p:cNvPr id="11" name="Oval 10"/>
          <p:cNvSpPr/>
          <p:nvPr/>
        </p:nvSpPr>
        <p:spPr>
          <a:xfrm>
            <a:off x="1531258" y="3657600"/>
            <a:ext cx="653142"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2" name="Oval 11"/>
          <p:cNvSpPr/>
          <p:nvPr/>
        </p:nvSpPr>
        <p:spPr>
          <a:xfrm>
            <a:off x="1567545" y="5142606"/>
            <a:ext cx="616855" cy="583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
        <p:nvSpPr>
          <p:cNvPr id="13" name="Oval 12"/>
          <p:cNvSpPr/>
          <p:nvPr/>
        </p:nvSpPr>
        <p:spPr>
          <a:xfrm>
            <a:off x="1560286" y="4354283"/>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B</a:t>
            </a:r>
            <a:endParaRPr lang="tr-TR" sz="4400" dirty="0"/>
          </a:p>
        </p:txBody>
      </p:sp>
      <p:sp>
        <p:nvSpPr>
          <p:cNvPr id="15" name="Oval 14"/>
          <p:cNvSpPr/>
          <p:nvPr/>
        </p:nvSpPr>
        <p:spPr>
          <a:xfrm>
            <a:off x="1625600" y="5965379"/>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D</a:t>
            </a:r>
            <a:endParaRPr lang="tr-TR" sz="4400" dirty="0"/>
          </a:p>
        </p:txBody>
      </p:sp>
    </p:spTree>
    <p:extLst>
      <p:ext uri="{BB962C8B-B14F-4D97-AF65-F5344CB8AC3E}">
        <p14:creationId xmlns:p14="http://schemas.microsoft.com/office/powerpoint/2010/main" val="327831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200"/>
                                  </p:stCondLst>
                                  <p:childTnLst>
                                    <p:set>
                                      <p:cBhvr>
                                        <p:cTn id="5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814289" y="5159831"/>
            <a:ext cx="6843487" cy="5465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err="1" smtClean="0"/>
              <a:t>Kiramen</a:t>
            </a:r>
            <a:r>
              <a:rPr lang="tr-TR" sz="3600" dirty="0" smtClean="0"/>
              <a:t> Katibin</a:t>
            </a:r>
            <a:endParaRPr lang="tr-TR" sz="3600" dirty="0"/>
          </a:p>
        </p:txBody>
      </p:sp>
      <p:sp>
        <p:nvSpPr>
          <p:cNvPr id="3" name="İçerik Yer Tutucusu 2"/>
          <p:cNvSpPr>
            <a:spLocks noGrp="1"/>
          </p:cNvSpPr>
          <p:nvPr>
            <p:ph idx="1"/>
          </p:nvPr>
        </p:nvSpPr>
        <p:spPr>
          <a:xfrm>
            <a:off x="217716" y="196838"/>
            <a:ext cx="11698514" cy="3249391"/>
          </a:xfrm>
        </p:spPr>
        <p:style>
          <a:lnRef idx="1">
            <a:schemeClr val="accent2"/>
          </a:lnRef>
          <a:fillRef idx="2">
            <a:schemeClr val="accent2"/>
          </a:fillRef>
          <a:effectRef idx="1">
            <a:schemeClr val="accent2"/>
          </a:effectRef>
          <a:fontRef idx="minor">
            <a:schemeClr val="dk1"/>
          </a:fontRef>
        </p:style>
        <p:txBody>
          <a:bodyPr>
            <a:noAutofit/>
          </a:bodyPr>
          <a:lstStyle/>
          <a:p>
            <a:pPr marL="0" indent="0" algn="just">
              <a:buNone/>
            </a:pPr>
            <a:r>
              <a:rPr lang="tr-TR" sz="3600" dirty="0" smtClean="0"/>
              <a:t>«Halbuki </a:t>
            </a:r>
            <a:r>
              <a:rPr lang="tr-TR" sz="3600" dirty="0"/>
              <a:t>yanı başınızda sizi her an takip eden melekler var. Onlar yaptığınız her şeyi bilen ve kayda geçiren çok değerli meleklerdir.»</a:t>
            </a:r>
          </a:p>
          <a:p>
            <a:pPr marL="0" indent="0" algn="r">
              <a:buNone/>
            </a:pPr>
            <a:r>
              <a:rPr lang="tr-TR" sz="3600" dirty="0" err="1"/>
              <a:t>İnfitar</a:t>
            </a:r>
            <a:r>
              <a:rPr lang="tr-TR" sz="3600" dirty="0"/>
              <a:t> Suresi, 10-12 </a:t>
            </a:r>
            <a:r>
              <a:rPr lang="tr-TR" sz="3600" dirty="0" smtClean="0"/>
              <a:t>ayetleri</a:t>
            </a:r>
          </a:p>
          <a:p>
            <a:pPr marL="0" indent="0">
              <a:buNone/>
            </a:pPr>
            <a:r>
              <a:rPr lang="tr-TR" sz="3600" dirty="0" smtClean="0"/>
              <a:t>4. Ayette söz edilen meleklerin </a:t>
            </a:r>
            <a:r>
              <a:rPr lang="tr-TR" sz="3600" u="sng" dirty="0" smtClean="0"/>
              <a:t>özel isimi </a:t>
            </a:r>
            <a:r>
              <a:rPr lang="tr-TR" sz="3600" dirty="0" smtClean="0"/>
              <a:t>aşağıdakilerden hangisidir?</a:t>
            </a:r>
            <a:endParaRPr lang="tr-TR" sz="3600" dirty="0"/>
          </a:p>
        </p:txBody>
      </p:sp>
      <p:sp>
        <p:nvSpPr>
          <p:cNvPr id="4" name="Dikdörtgen 3"/>
          <p:cNvSpPr/>
          <p:nvPr/>
        </p:nvSpPr>
        <p:spPr>
          <a:xfrm>
            <a:off x="1065485" y="5152569"/>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1065485" y="5943605"/>
            <a:ext cx="632689"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065485" y="3713848"/>
            <a:ext cx="538343"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065485" y="4431391"/>
            <a:ext cx="538343"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886857" y="5958117"/>
            <a:ext cx="6770919"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 </a:t>
            </a:r>
            <a:r>
              <a:rPr lang="tr-TR" sz="3600" dirty="0"/>
              <a:t> </a:t>
            </a:r>
            <a:endParaRPr lang="tr-TR" sz="3600" dirty="0" smtClean="0"/>
          </a:p>
          <a:p>
            <a:pPr algn="ctr"/>
            <a:r>
              <a:rPr lang="tr-TR" sz="3600" dirty="0" err="1" smtClean="0"/>
              <a:t>Münker</a:t>
            </a:r>
            <a:r>
              <a:rPr lang="tr-TR" sz="3600" dirty="0" err="1" smtClean="0"/>
              <a:t>-Nekir</a:t>
            </a:r>
            <a:endParaRPr lang="tr-TR" sz="3600" dirty="0"/>
          </a:p>
          <a:p>
            <a:pPr algn="ctr"/>
            <a:endParaRPr lang="tr-TR" sz="3600" dirty="0"/>
          </a:p>
        </p:txBody>
      </p:sp>
      <p:sp>
        <p:nvSpPr>
          <p:cNvPr id="9" name="Dikdörtgen 8"/>
          <p:cNvSpPr/>
          <p:nvPr/>
        </p:nvSpPr>
        <p:spPr>
          <a:xfrm>
            <a:off x="1821543" y="4405085"/>
            <a:ext cx="6836233" cy="5161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Cebrail</a:t>
            </a:r>
            <a:endParaRPr lang="tr-TR" sz="3600" dirty="0"/>
          </a:p>
        </p:txBody>
      </p:sp>
      <p:sp>
        <p:nvSpPr>
          <p:cNvPr id="10" name="Dikdörtgen 9"/>
          <p:cNvSpPr/>
          <p:nvPr/>
        </p:nvSpPr>
        <p:spPr>
          <a:xfrm>
            <a:off x="1886858" y="3657600"/>
            <a:ext cx="6807200"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sz="3600" dirty="0"/>
          </a:p>
          <a:p>
            <a:pPr algn="ctr"/>
            <a:r>
              <a:rPr lang="tr-TR" sz="3600" dirty="0" smtClean="0"/>
              <a:t>Azrail </a:t>
            </a:r>
            <a:endParaRPr lang="tr-TR" sz="3600" dirty="0" smtClean="0"/>
          </a:p>
          <a:p>
            <a:pPr algn="ctr"/>
            <a:endParaRPr lang="tr-TR" sz="3600" dirty="0"/>
          </a:p>
        </p:txBody>
      </p:sp>
      <p:sp>
        <p:nvSpPr>
          <p:cNvPr id="11" name="Oval 10"/>
          <p:cNvSpPr/>
          <p:nvPr/>
        </p:nvSpPr>
        <p:spPr>
          <a:xfrm>
            <a:off x="1531258" y="3657600"/>
            <a:ext cx="653142"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2" name="Oval 11"/>
          <p:cNvSpPr/>
          <p:nvPr/>
        </p:nvSpPr>
        <p:spPr>
          <a:xfrm>
            <a:off x="1619502" y="5926380"/>
            <a:ext cx="616855" cy="583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
        <p:nvSpPr>
          <p:cNvPr id="13" name="Oval 12"/>
          <p:cNvSpPr/>
          <p:nvPr/>
        </p:nvSpPr>
        <p:spPr>
          <a:xfrm>
            <a:off x="1560286" y="4354283"/>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B</a:t>
            </a:r>
            <a:endParaRPr lang="tr-TR" sz="4400" dirty="0"/>
          </a:p>
        </p:txBody>
      </p:sp>
      <p:sp>
        <p:nvSpPr>
          <p:cNvPr id="15" name="Oval 14"/>
          <p:cNvSpPr/>
          <p:nvPr/>
        </p:nvSpPr>
        <p:spPr>
          <a:xfrm>
            <a:off x="1611087" y="5140331"/>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D</a:t>
            </a:r>
            <a:endParaRPr lang="tr-TR" sz="4400" dirty="0"/>
          </a:p>
        </p:txBody>
      </p:sp>
    </p:spTree>
    <p:extLst>
      <p:ext uri="{BB962C8B-B14F-4D97-AF65-F5344CB8AC3E}">
        <p14:creationId xmlns:p14="http://schemas.microsoft.com/office/powerpoint/2010/main" val="18434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200"/>
                                  </p:stCondLst>
                                  <p:childTnLst>
                                    <p:set>
                                      <p:cBhvr>
                                        <p:cTn id="5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016003" y="4378118"/>
            <a:ext cx="10826306"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Geleceği bilirler.</a:t>
            </a:r>
            <a:endParaRPr lang="tr-TR" sz="3600" dirty="0"/>
          </a:p>
        </p:txBody>
      </p:sp>
      <p:sp>
        <p:nvSpPr>
          <p:cNvPr id="3" name="İçerik Yer Tutucusu 2"/>
          <p:cNvSpPr>
            <a:spLocks noGrp="1"/>
          </p:cNvSpPr>
          <p:nvPr>
            <p:ph idx="1"/>
          </p:nvPr>
        </p:nvSpPr>
        <p:spPr>
          <a:xfrm>
            <a:off x="303451" y="1589316"/>
            <a:ext cx="11611904" cy="1291772"/>
          </a:xfrm>
        </p:spPr>
        <p:style>
          <a:lnRef idx="1">
            <a:schemeClr val="accent2"/>
          </a:lnRef>
          <a:fillRef idx="2">
            <a:schemeClr val="accent2"/>
          </a:fillRef>
          <a:effectRef idx="1">
            <a:schemeClr val="accent2"/>
          </a:effectRef>
          <a:fontRef idx="minor">
            <a:schemeClr val="dk1"/>
          </a:fontRef>
        </p:style>
        <p:txBody>
          <a:bodyPr>
            <a:noAutofit/>
          </a:bodyPr>
          <a:lstStyle/>
          <a:p>
            <a:pPr marL="0" indent="0">
              <a:lnSpc>
                <a:spcPct val="100000"/>
              </a:lnSpc>
              <a:buNone/>
            </a:pPr>
            <a:r>
              <a:rPr lang="tr-TR" sz="4000" dirty="0" smtClean="0"/>
              <a:t>Cinlerle ilgili aşağıdaki bilgilerden hangisi </a:t>
            </a:r>
            <a:r>
              <a:rPr lang="tr-TR" sz="4000" u="sng" dirty="0" smtClean="0"/>
              <a:t>yanlıştır?</a:t>
            </a:r>
            <a:endParaRPr lang="tr-TR" sz="4000" u="sng" dirty="0"/>
          </a:p>
        </p:txBody>
      </p:sp>
      <p:sp>
        <p:nvSpPr>
          <p:cNvPr id="4" name="Dikdörtgen 3"/>
          <p:cNvSpPr/>
          <p:nvPr/>
        </p:nvSpPr>
        <p:spPr>
          <a:xfrm>
            <a:off x="251527" y="4382410"/>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262417" y="5159831"/>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78955" y="3713848"/>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78954" y="6014366"/>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089049" y="5958117"/>
            <a:ext cx="10826306"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 </a:t>
            </a:r>
            <a:r>
              <a:rPr lang="tr-TR" sz="3600" dirty="0"/>
              <a:t> </a:t>
            </a:r>
            <a:r>
              <a:rPr lang="tr-TR" sz="3600" dirty="0" smtClean="0"/>
              <a:t>İradeleri vardır. Seçim yapabilirler.</a:t>
            </a:r>
            <a:endParaRPr lang="tr-TR" sz="3600" dirty="0"/>
          </a:p>
        </p:txBody>
      </p:sp>
      <p:sp>
        <p:nvSpPr>
          <p:cNvPr id="9" name="Dikdörtgen 8"/>
          <p:cNvSpPr/>
          <p:nvPr/>
        </p:nvSpPr>
        <p:spPr>
          <a:xfrm>
            <a:off x="1024730" y="5101108"/>
            <a:ext cx="10817579" cy="6018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200" dirty="0" smtClean="0"/>
              <a:t>   </a:t>
            </a:r>
            <a:r>
              <a:rPr lang="tr-TR" sz="3600" dirty="0" smtClean="0"/>
              <a:t>Sürekli</a:t>
            </a:r>
            <a:r>
              <a:rPr lang="tr-TR" sz="3200" dirty="0" smtClean="0"/>
              <a:t> Allah’a ibadet eder, ve iyilik yaparlar.</a:t>
            </a:r>
            <a:endParaRPr lang="tr-TR" sz="3200" dirty="0"/>
          </a:p>
        </p:txBody>
      </p:sp>
      <p:sp>
        <p:nvSpPr>
          <p:cNvPr id="10" name="Dikdörtgen 9"/>
          <p:cNvSpPr/>
          <p:nvPr/>
        </p:nvSpPr>
        <p:spPr>
          <a:xfrm>
            <a:off x="927237" y="3643088"/>
            <a:ext cx="10988118"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ateşten yaratılmış görünmez varlıklardır.</a:t>
            </a:r>
          </a:p>
        </p:txBody>
      </p:sp>
      <p:sp>
        <p:nvSpPr>
          <p:cNvPr id="11" name="Oval 10"/>
          <p:cNvSpPr/>
          <p:nvPr/>
        </p:nvSpPr>
        <p:spPr>
          <a:xfrm>
            <a:off x="660404" y="3657600"/>
            <a:ext cx="653142"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2" name="Oval 11"/>
          <p:cNvSpPr/>
          <p:nvPr/>
        </p:nvSpPr>
        <p:spPr>
          <a:xfrm>
            <a:off x="696691" y="5142606"/>
            <a:ext cx="616855" cy="583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
        <p:nvSpPr>
          <p:cNvPr id="13" name="Oval 12"/>
          <p:cNvSpPr/>
          <p:nvPr/>
        </p:nvSpPr>
        <p:spPr>
          <a:xfrm>
            <a:off x="718460" y="5958117"/>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D</a:t>
            </a:r>
          </a:p>
        </p:txBody>
      </p:sp>
      <p:sp>
        <p:nvSpPr>
          <p:cNvPr id="15" name="Oval 14"/>
          <p:cNvSpPr/>
          <p:nvPr/>
        </p:nvSpPr>
        <p:spPr>
          <a:xfrm>
            <a:off x="718460" y="4361545"/>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B</a:t>
            </a:r>
            <a:endParaRPr lang="tr-TR" sz="4400" dirty="0"/>
          </a:p>
        </p:txBody>
      </p:sp>
    </p:spTree>
    <p:extLst>
      <p:ext uri="{BB962C8B-B14F-4D97-AF65-F5344CB8AC3E}">
        <p14:creationId xmlns:p14="http://schemas.microsoft.com/office/powerpoint/2010/main" val="33633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200"/>
                                  </p:stCondLst>
                                  <p:childTnLst>
                                    <p:set>
                                      <p:cBhvr>
                                        <p:cTn id="5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custDataLst>
              <p:tags r:id="rId2"/>
            </p:custDataLst>
          </p:nvPr>
        </p:nvSpPr>
        <p:spPr>
          <a:xfrm>
            <a:off x="5458691" y="5858142"/>
            <a:ext cx="6501079" cy="805893"/>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200" dirty="0" smtClean="0"/>
              <a:t>Ayete göre imanın şartları nelerdir?</a:t>
            </a:r>
            <a:endParaRPr lang="tr-TR" sz="3200" dirty="0"/>
          </a:p>
        </p:txBody>
      </p:sp>
      <p:sp>
        <p:nvSpPr>
          <p:cNvPr id="4" name="Yukarı Ok 3"/>
          <p:cNvSpPr/>
          <p:nvPr>
            <p:custDataLst>
              <p:tags r:id="rId3"/>
            </p:custDataLst>
          </p:nvPr>
        </p:nvSpPr>
        <p:spPr>
          <a:xfrm>
            <a:off x="8582368" y="4946073"/>
            <a:ext cx="484632" cy="731960"/>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6" name="İçerik Yer Tutucusu 2"/>
          <p:cNvSpPr txBox="1">
            <a:spLocks/>
          </p:cNvSpPr>
          <p:nvPr>
            <p:custDataLst>
              <p:tags r:id="rId4"/>
            </p:custDataLst>
          </p:nvPr>
        </p:nvSpPr>
        <p:spPr>
          <a:xfrm>
            <a:off x="5029200" y="263236"/>
            <a:ext cx="6930570" cy="450272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tr-TR" sz="3600" dirty="0"/>
              <a:t>“Peygamber, Rabbinden kendisine indirilene iman etti, mü’</a:t>
            </a:r>
            <a:r>
              <a:rPr lang="tr-TR" sz="3600" dirty="0" err="1"/>
              <a:t>minler</a:t>
            </a:r>
            <a:r>
              <a:rPr lang="tr-TR" sz="3600" dirty="0"/>
              <a:t> de (iman ettiler). Her biri; Allah’a, meleklerine, kitaplarına ve peygamberlerine iman ettiler ve şöyle dediler: ‘Onun peygamberlerinden hiçbirini (diğerinden) ayırt etmeyiz.’ </a:t>
            </a:r>
            <a:r>
              <a:rPr lang="tr-TR" sz="3600" dirty="0" smtClean="0"/>
              <a:t>...”</a:t>
            </a:r>
          </a:p>
          <a:p>
            <a:pPr marL="0" indent="0" algn="r">
              <a:buNone/>
            </a:pPr>
            <a:r>
              <a:rPr lang="tr-TR" dirty="0"/>
              <a:t>Bakara suresi, 285. ayet</a:t>
            </a:r>
          </a:p>
        </p:txBody>
      </p:sp>
      <p:pic>
        <p:nvPicPr>
          <p:cNvPr id="7" name="Resim 6"/>
          <p:cNvPicPr>
            <a:picLocks noChangeAspect="1"/>
          </p:cNvPicPr>
          <p:nvPr/>
        </p:nvPicPr>
        <p:blipFill>
          <a:blip r:embed="rId6"/>
          <a:stretch>
            <a:fillRect/>
          </a:stretch>
        </p:blipFill>
        <p:spPr>
          <a:xfrm>
            <a:off x="101122" y="142686"/>
            <a:ext cx="4803387" cy="4803387"/>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54157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32228" y="1032330"/>
            <a:ext cx="11901717" cy="6632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3600" dirty="0" smtClean="0"/>
              <a:t>1. İmanın şartlarından biri de meleklere imandır.</a:t>
            </a:r>
            <a:endParaRPr lang="tr-TR" sz="3600" dirty="0"/>
          </a:p>
        </p:txBody>
      </p:sp>
      <p:sp>
        <p:nvSpPr>
          <p:cNvPr id="10" name="İçerik Yer Tutucusu 2"/>
          <p:cNvSpPr txBox="1">
            <a:spLocks/>
          </p:cNvSpPr>
          <p:nvPr/>
        </p:nvSpPr>
        <p:spPr>
          <a:xfrm>
            <a:off x="1857828" y="143925"/>
            <a:ext cx="4078515" cy="537029"/>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tr-TR" dirty="0" smtClean="0"/>
              <a:t>2. DOĞRU YANLIŞ</a:t>
            </a:r>
            <a:endParaRPr lang="tr-TR" dirty="0"/>
          </a:p>
        </p:txBody>
      </p:sp>
      <p:graphicFrame>
        <p:nvGraphicFramePr>
          <p:cNvPr id="11" name="Tablo 10"/>
          <p:cNvGraphicFramePr>
            <a:graphicFrameLocks noGrp="1"/>
          </p:cNvGraphicFramePr>
          <p:nvPr>
            <p:extLst/>
          </p:nvPr>
        </p:nvGraphicFramePr>
        <p:xfrm>
          <a:off x="9670150" y="1032330"/>
          <a:ext cx="1090390" cy="663468"/>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663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600" b="1" i="0" dirty="0" smtClean="0">
                        <a:solidFill>
                          <a:schemeClr val="accent6"/>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12" name="Tablo 11"/>
          <p:cNvGraphicFramePr>
            <a:graphicFrameLocks noGrp="1"/>
          </p:cNvGraphicFramePr>
          <p:nvPr>
            <p:extLst/>
          </p:nvPr>
        </p:nvGraphicFramePr>
        <p:xfrm>
          <a:off x="11043555" y="1032330"/>
          <a:ext cx="1090712" cy="663285"/>
        </p:xfrm>
        <a:graphic>
          <a:graphicData uri="http://schemas.openxmlformats.org/drawingml/2006/table">
            <a:tbl>
              <a:tblPr firstRow="1" bandRow="1">
                <a:tableStyleId>{E8B1032C-EA38-4F05-BA0D-38AFFFC7BED3}</a:tableStyleId>
              </a:tblPr>
              <a:tblGrid>
                <a:gridCol w="545356">
                  <a:extLst>
                    <a:ext uri="{9D8B030D-6E8A-4147-A177-3AD203B41FA5}">
                      <a16:colId xmlns:a16="http://schemas.microsoft.com/office/drawing/2014/main" val="3679577254"/>
                    </a:ext>
                  </a:extLst>
                </a:gridCol>
                <a:gridCol w="545356">
                  <a:extLst>
                    <a:ext uri="{9D8B030D-6E8A-4147-A177-3AD203B41FA5}">
                      <a16:colId xmlns:a16="http://schemas.microsoft.com/office/drawing/2014/main" val="1375800293"/>
                    </a:ext>
                  </a:extLst>
                </a:gridCol>
              </a:tblGrid>
              <a:tr h="6632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marL="91467" marR="91467" marT="45733" marB="45733"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1467" marR="91467" marT="45733" marB="45733" anchor="ctr">
                    <a:solidFill>
                      <a:schemeClr val="bg1"/>
                    </a:solidFill>
                  </a:tcPr>
                </a:tc>
                <a:extLst>
                  <a:ext uri="{0D108BD9-81ED-4DB2-BD59-A6C34878D82A}">
                    <a16:rowId xmlns:a16="http://schemas.microsoft.com/office/drawing/2014/main" val="1970554408"/>
                  </a:ext>
                </a:extLst>
              </a:tr>
            </a:tbl>
          </a:graphicData>
        </a:graphic>
      </p:graphicFrame>
      <p:sp>
        <p:nvSpPr>
          <p:cNvPr id="15" name="Dikdörtgen 14"/>
          <p:cNvSpPr/>
          <p:nvPr/>
        </p:nvSpPr>
        <p:spPr>
          <a:xfrm>
            <a:off x="11036309" y="1046040"/>
            <a:ext cx="537950" cy="6437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18" name="Dikdörtgen 17"/>
          <p:cNvSpPr/>
          <p:nvPr/>
        </p:nvSpPr>
        <p:spPr>
          <a:xfrm>
            <a:off x="231906" y="2091037"/>
            <a:ext cx="11901717" cy="6632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600" dirty="0" smtClean="0"/>
              <a:t>2. </a:t>
            </a:r>
            <a:r>
              <a:rPr lang="tr-TR" sz="2600" dirty="0" smtClean="0"/>
              <a:t>Cinler geleceği ve </a:t>
            </a:r>
            <a:r>
              <a:rPr lang="tr-TR" sz="2600" dirty="0" err="1" smtClean="0"/>
              <a:t>gaybı</a:t>
            </a:r>
            <a:r>
              <a:rPr lang="tr-TR" sz="2600" dirty="0" smtClean="0"/>
              <a:t> bilirler. </a:t>
            </a:r>
            <a:endParaRPr lang="tr-TR" sz="2600" dirty="0"/>
          </a:p>
        </p:txBody>
      </p:sp>
      <p:graphicFrame>
        <p:nvGraphicFramePr>
          <p:cNvPr id="19" name="Tablo 18"/>
          <p:cNvGraphicFramePr>
            <a:graphicFrameLocks noGrp="1"/>
          </p:cNvGraphicFramePr>
          <p:nvPr>
            <p:extLst/>
          </p:nvPr>
        </p:nvGraphicFramePr>
        <p:xfrm>
          <a:off x="9662905" y="2086038"/>
          <a:ext cx="1090390" cy="663468"/>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663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20" name="Tablo 19"/>
          <p:cNvGraphicFramePr>
            <a:graphicFrameLocks noGrp="1"/>
          </p:cNvGraphicFramePr>
          <p:nvPr>
            <p:extLst/>
          </p:nvPr>
        </p:nvGraphicFramePr>
        <p:xfrm>
          <a:off x="11036310" y="2077211"/>
          <a:ext cx="1150598" cy="664483"/>
        </p:xfrm>
        <a:graphic>
          <a:graphicData uri="http://schemas.openxmlformats.org/drawingml/2006/table">
            <a:tbl>
              <a:tblPr firstRow="1" bandRow="1">
                <a:tableStyleId>{E8B1032C-EA38-4F05-BA0D-38AFFFC7BED3}</a:tableStyleId>
              </a:tblPr>
              <a:tblGrid>
                <a:gridCol w="575299">
                  <a:extLst>
                    <a:ext uri="{9D8B030D-6E8A-4147-A177-3AD203B41FA5}">
                      <a16:colId xmlns:a16="http://schemas.microsoft.com/office/drawing/2014/main" val="3679577254"/>
                    </a:ext>
                  </a:extLst>
                </a:gridCol>
                <a:gridCol w="575299">
                  <a:extLst>
                    <a:ext uri="{9D8B030D-6E8A-4147-A177-3AD203B41FA5}">
                      <a16:colId xmlns:a16="http://schemas.microsoft.com/office/drawing/2014/main" val="1375800293"/>
                    </a:ext>
                  </a:extLst>
                </a:gridCol>
              </a:tblGrid>
              <a:tr h="6644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400" b="0" i="0" dirty="0" smtClean="0">
                        <a:solidFill>
                          <a:srgbClr val="00B050"/>
                        </a:solidFill>
                        <a:effectLst/>
                        <a:latin typeface="Segoe UI Light" panose="020B0502040204020203" pitchFamily="34" charset="0"/>
                      </a:endParaRPr>
                    </a:p>
                  </a:txBody>
                  <a:tcPr marL="96489" marR="96489" marT="48244" marB="48244" anchor="ctr">
                    <a:solidFill>
                      <a:schemeClr val="bg1"/>
                    </a:solidFill>
                  </a:tcPr>
                </a:tc>
                <a:tc>
                  <a:txBody>
                    <a:bodyPr/>
                    <a:lstStyle/>
                    <a:p>
                      <a:pPr algn="ctr"/>
                      <a:r>
                        <a:rPr lang="tr-TR" sz="3400" b="0" dirty="0" smtClean="0">
                          <a:ln w="28575">
                            <a:solidFill>
                              <a:schemeClr val="tx1">
                                <a:lumMod val="95000"/>
                                <a:lumOff val="5000"/>
                              </a:schemeClr>
                            </a:solidFill>
                          </a:ln>
                          <a:latin typeface="Articulate Light" panose="02000503040000020004" pitchFamily="2" charset="0"/>
                        </a:rPr>
                        <a:t>Y</a:t>
                      </a:r>
                      <a:endParaRPr lang="tr-TR" sz="34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6489" marR="96489" marT="48244" marB="48244" anchor="ctr">
                    <a:solidFill>
                      <a:schemeClr val="bg1"/>
                    </a:solidFill>
                  </a:tcPr>
                </a:tc>
                <a:extLst>
                  <a:ext uri="{0D108BD9-81ED-4DB2-BD59-A6C34878D82A}">
                    <a16:rowId xmlns:a16="http://schemas.microsoft.com/office/drawing/2014/main" val="1970554408"/>
                  </a:ext>
                </a:extLst>
              </a:tr>
            </a:tbl>
          </a:graphicData>
        </a:graphic>
      </p:graphicFrame>
      <p:sp>
        <p:nvSpPr>
          <p:cNvPr id="23" name="Dikdörtgen 22"/>
          <p:cNvSpPr/>
          <p:nvPr/>
        </p:nvSpPr>
        <p:spPr>
          <a:xfrm>
            <a:off x="225305" y="3070152"/>
            <a:ext cx="11901717" cy="6632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3200" dirty="0" smtClean="0"/>
              <a:t>3. </a:t>
            </a:r>
            <a:r>
              <a:rPr lang="tr-TR" sz="3200" dirty="0" smtClean="0"/>
              <a:t>Kur’an-ı Kerim’de Cin Suresi vardır.</a:t>
            </a:r>
            <a:endParaRPr lang="tr-TR" sz="3200" dirty="0"/>
          </a:p>
        </p:txBody>
      </p:sp>
      <p:graphicFrame>
        <p:nvGraphicFramePr>
          <p:cNvPr id="24" name="Tablo 23"/>
          <p:cNvGraphicFramePr>
            <a:graphicFrameLocks noGrp="1"/>
          </p:cNvGraphicFramePr>
          <p:nvPr>
            <p:extLst/>
          </p:nvPr>
        </p:nvGraphicFramePr>
        <p:xfrm>
          <a:off x="9727883" y="3079941"/>
          <a:ext cx="1090390" cy="663468"/>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663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25" name="Tablo 24"/>
          <p:cNvGraphicFramePr>
            <a:graphicFrameLocks noGrp="1"/>
          </p:cNvGraphicFramePr>
          <p:nvPr>
            <p:extLst/>
          </p:nvPr>
        </p:nvGraphicFramePr>
        <p:xfrm>
          <a:off x="11101288" y="3105699"/>
          <a:ext cx="1090712" cy="637527"/>
        </p:xfrm>
        <a:graphic>
          <a:graphicData uri="http://schemas.openxmlformats.org/drawingml/2006/table">
            <a:tbl>
              <a:tblPr firstRow="1" bandRow="1">
                <a:tableStyleId>{E8B1032C-EA38-4F05-BA0D-38AFFFC7BED3}</a:tableStyleId>
              </a:tblPr>
              <a:tblGrid>
                <a:gridCol w="545356">
                  <a:extLst>
                    <a:ext uri="{9D8B030D-6E8A-4147-A177-3AD203B41FA5}">
                      <a16:colId xmlns:a16="http://schemas.microsoft.com/office/drawing/2014/main" val="3679577254"/>
                    </a:ext>
                  </a:extLst>
                </a:gridCol>
                <a:gridCol w="545356">
                  <a:extLst>
                    <a:ext uri="{9D8B030D-6E8A-4147-A177-3AD203B41FA5}">
                      <a16:colId xmlns:a16="http://schemas.microsoft.com/office/drawing/2014/main" val="1375800293"/>
                    </a:ext>
                  </a:extLst>
                </a:gridCol>
              </a:tblGrid>
              <a:tr h="637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marL="91467" marR="91467" marT="45733" marB="45733"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1467" marR="91467" marT="45733" marB="45733" anchor="ctr">
                    <a:solidFill>
                      <a:schemeClr val="bg1"/>
                    </a:solidFill>
                  </a:tcPr>
                </a:tc>
                <a:extLst>
                  <a:ext uri="{0D108BD9-81ED-4DB2-BD59-A6C34878D82A}">
                    <a16:rowId xmlns:a16="http://schemas.microsoft.com/office/drawing/2014/main" val="1970554408"/>
                  </a:ext>
                </a:extLst>
              </a:tr>
            </a:tbl>
          </a:graphicData>
        </a:graphic>
      </p:graphicFrame>
      <p:sp>
        <p:nvSpPr>
          <p:cNvPr id="28" name="Dikdörtgen 27"/>
          <p:cNvSpPr/>
          <p:nvPr/>
        </p:nvSpPr>
        <p:spPr>
          <a:xfrm>
            <a:off x="225303" y="4020089"/>
            <a:ext cx="11901717" cy="8307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3200" dirty="0" smtClean="0"/>
              <a:t>4. </a:t>
            </a:r>
            <a:r>
              <a:rPr lang="tr-TR" sz="3200" dirty="0" smtClean="0"/>
              <a:t>Cinlerin irade ve bilinçleri olmadığı için iyi ve kötüyü </a:t>
            </a:r>
          </a:p>
          <a:p>
            <a:r>
              <a:rPr lang="tr-TR" sz="3200" dirty="0" smtClean="0"/>
              <a:t>seçemezler.</a:t>
            </a:r>
            <a:endParaRPr lang="tr-TR" sz="3200" dirty="0"/>
          </a:p>
        </p:txBody>
      </p:sp>
      <p:graphicFrame>
        <p:nvGraphicFramePr>
          <p:cNvPr id="29" name="Tablo 28"/>
          <p:cNvGraphicFramePr>
            <a:graphicFrameLocks noGrp="1"/>
          </p:cNvGraphicFramePr>
          <p:nvPr>
            <p:extLst>
              <p:ext uri="{D42A27DB-BD31-4B8C-83A1-F6EECF244321}">
                <p14:modId xmlns:p14="http://schemas.microsoft.com/office/powerpoint/2010/main" val="827867354"/>
              </p:ext>
            </p:extLst>
          </p:nvPr>
        </p:nvGraphicFramePr>
        <p:xfrm>
          <a:off x="9727561" y="3997390"/>
          <a:ext cx="1090390" cy="853399"/>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8533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30" name="Tablo 29"/>
          <p:cNvGraphicFramePr>
            <a:graphicFrameLocks noGrp="1"/>
          </p:cNvGraphicFramePr>
          <p:nvPr>
            <p:extLst>
              <p:ext uri="{D42A27DB-BD31-4B8C-83A1-F6EECF244321}">
                <p14:modId xmlns:p14="http://schemas.microsoft.com/office/powerpoint/2010/main" val="3274321906"/>
              </p:ext>
            </p:extLst>
          </p:nvPr>
        </p:nvGraphicFramePr>
        <p:xfrm>
          <a:off x="11100966" y="4024694"/>
          <a:ext cx="1090712" cy="820032"/>
        </p:xfrm>
        <a:graphic>
          <a:graphicData uri="http://schemas.openxmlformats.org/drawingml/2006/table">
            <a:tbl>
              <a:tblPr firstRow="1" bandRow="1">
                <a:tableStyleId>{E8B1032C-EA38-4F05-BA0D-38AFFFC7BED3}</a:tableStyleId>
              </a:tblPr>
              <a:tblGrid>
                <a:gridCol w="545356">
                  <a:extLst>
                    <a:ext uri="{9D8B030D-6E8A-4147-A177-3AD203B41FA5}">
                      <a16:colId xmlns:a16="http://schemas.microsoft.com/office/drawing/2014/main" val="3679577254"/>
                    </a:ext>
                  </a:extLst>
                </a:gridCol>
                <a:gridCol w="545356">
                  <a:extLst>
                    <a:ext uri="{9D8B030D-6E8A-4147-A177-3AD203B41FA5}">
                      <a16:colId xmlns:a16="http://schemas.microsoft.com/office/drawing/2014/main" val="1375800293"/>
                    </a:ext>
                  </a:extLst>
                </a:gridCol>
              </a:tblGrid>
              <a:tr h="820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marL="91467" marR="91467" marT="45733" marB="45733"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1467" marR="91467" marT="45733" marB="45733" anchor="ctr">
                    <a:solidFill>
                      <a:schemeClr val="bg1"/>
                    </a:solidFill>
                  </a:tcPr>
                </a:tc>
                <a:extLst>
                  <a:ext uri="{0D108BD9-81ED-4DB2-BD59-A6C34878D82A}">
                    <a16:rowId xmlns:a16="http://schemas.microsoft.com/office/drawing/2014/main" val="1970554408"/>
                  </a:ext>
                </a:extLst>
              </a:tr>
            </a:tbl>
          </a:graphicData>
        </a:graphic>
      </p:graphicFrame>
      <p:sp>
        <p:nvSpPr>
          <p:cNvPr id="31" name="Dikdörtgen 30"/>
          <p:cNvSpPr/>
          <p:nvPr/>
        </p:nvSpPr>
        <p:spPr>
          <a:xfrm>
            <a:off x="11100965" y="3978915"/>
            <a:ext cx="552624" cy="851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32" name="Dikdörtgen 31"/>
          <p:cNvSpPr/>
          <p:nvPr/>
        </p:nvSpPr>
        <p:spPr>
          <a:xfrm>
            <a:off x="11108302" y="3097782"/>
            <a:ext cx="537950" cy="6437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33" name="Dikdörtgen 32"/>
          <p:cNvSpPr/>
          <p:nvPr/>
        </p:nvSpPr>
        <p:spPr>
          <a:xfrm>
            <a:off x="225303" y="4971438"/>
            <a:ext cx="11901717" cy="6632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3200" dirty="0" smtClean="0"/>
              <a:t>5. Melekler daima hayır/iyi işler yaparlar </a:t>
            </a:r>
            <a:r>
              <a:rPr lang="tr-TR" sz="1600" dirty="0" smtClean="0"/>
              <a:t>.</a:t>
            </a:r>
            <a:endParaRPr lang="tr-TR" sz="3600" dirty="0"/>
          </a:p>
        </p:txBody>
      </p:sp>
      <p:graphicFrame>
        <p:nvGraphicFramePr>
          <p:cNvPr id="34" name="Tablo 33"/>
          <p:cNvGraphicFramePr>
            <a:graphicFrameLocks noGrp="1"/>
          </p:cNvGraphicFramePr>
          <p:nvPr>
            <p:extLst/>
          </p:nvPr>
        </p:nvGraphicFramePr>
        <p:xfrm>
          <a:off x="9698303" y="4961971"/>
          <a:ext cx="1090390" cy="663468"/>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663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35" name="Tablo 34"/>
          <p:cNvGraphicFramePr>
            <a:graphicFrameLocks noGrp="1"/>
          </p:cNvGraphicFramePr>
          <p:nvPr>
            <p:extLst/>
          </p:nvPr>
        </p:nvGraphicFramePr>
        <p:xfrm>
          <a:off x="11071708" y="4987729"/>
          <a:ext cx="1090712" cy="637527"/>
        </p:xfrm>
        <a:graphic>
          <a:graphicData uri="http://schemas.openxmlformats.org/drawingml/2006/table">
            <a:tbl>
              <a:tblPr firstRow="1" bandRow="1">
                <a:tableStyleId>{E8B1032C-EA38-4F05-BA0D-38AFFFC7BED3}</a:tableStyleId>
              </a:tblPr>
              <a:tblGrid>
                <a:gridCol w="545356">
                  <a:extLst>
                    <a:ext uri="{9D8B030D-6E8A-4147-A177-3AD203B41FA5}">
                      <a16:colId xmlns:a16="http://schemas.microsoft.com/office/drawing/2014/main" val="3679577254"/>
                    </a:ext>
                  </a:extLst>
                </a:gridCol>
                <a:gridCol w="545356">
                  <a:extLst>
                    <a:ext uri="{9D8B030D-6E8A-4147-A177-3AD203B41FA5}">
                      <a16:colId xmlns:a16="http://schemas.microsoft.com/office/drawing/2014/main" val="1375800293"/>
                    </a:ext>
                  </a:extLst>
                </a:gridCol>
              </a:tblGrid>
              <a:tr h="637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marL="91467" marR="91467" marT="45733" marB="45733"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1467" marR="91467" marT="45733" marB="45733" anchor="ctr">
                    <a:solidFill>
                      <a:schemeClr val="bg1"/>
                    </a:solidFill>
                  </a:tcPr>
                </a:tc>
                <a:extLst>
                  <a:ext uri="{0D108BD9-81ED-4DB2-BD59-A6C34878D82A}">
                    <a16:rowId xmlns:a16="http://schemas.microsoft.com/office/drawing/2014/main" val="1970554408"/>
                  </a:ext>
                </a:extLst>
              </a:tr>
            </a:tbl>
          </a:graphicData>
        </a:graphic>
      </p:graphicFrame>
      <p:sp>
        <p:nvSpPr>
          <p:cNvPr id="37" name="Dikdörtgen 36"/>
          <p:cNvSpPr/>
          <p:nvPr/>
        </p:nvSpPr>
        <p:spPr>
          <a:xfrm>
            <a:off x="9734806" y="3996148"/>
            <a:ext cx="537950" cy="827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38" name="Dikdörtgen 37"/>
          <p:cNvSpPr/>
          <p:nvPr/>
        </p:nvSpPr>
        <p:spPr>
          <a:xfrm>
            <a:off x="225303" y="5893037"/>
            <a:ext cx="11901717" cy="6632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800" dirty="0" smtClean="0"/>
              <a:t>6. </a:t>
            </a:r>
            <a:r>
              <a:rPr lang="tr-TR" sz="2800" dirty="0" smtClean="0"/>
              <a:t>Melekler nurdan, cinler ateşten yaratılmışlardır.</a:t>
            </a:r>
            <a:endParaRPr lang="tr-TR" sz="2800" dirty="0"/>
          </a:p>
        </p:txBody>
      </p:sp>
      <p:graphicFrame>
        <p:nvGraphicFramePr>
          <p:cNvPr id="39" name="Tablo 38"/>
          <p:cNvGraphicFramePr>
            <a:graphicFrameLocks noGrp="1"/>
          </p:cNvGraphicFramePr>
          <p:nvPr>
            <p:extLst/>
          </p:nvPr>
        </p:nvGraphicFramePr>
        <p:xfrm>
          <a:off x="9698303" y="5883570"/>
          <a:ext cx="1090390" cy="663468"/>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663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40" name="Tablo 39"/>
          <p:cNvGraphicFramePr>
            <a:graphicFrameLocks noGrp="1"/>
          </p:cNvGraphicFramePr>
          <p:nvPr>
            <p:extLst/>
          </p:nvPr>
        </p:nvGraphicFramePr>
        <p:xfrm>
          <a:off x="11071708" y="5909328"/>
          <a:ext cx="1090712" cy="637527"/>
        </p:xfrm>
        <a:graphic>
          <a:graphicData uri="http://schemas.openxmlformats.org/drawingml/2006/table">
            <a:tbl>
              <a:tblPr firstRow="1" bandRow="1">
                <a:tableStyleId>{E8B1032C-EA38-4F05-BA0D-38AFFFC7BED3}</a:tableStyleId>
              </a:tblPr>
              <a:tblGrid>
                <a:gridCol w="545356">
                  <a:extLst>
                    <a:ext uri="{9D8B030D-6E8A-4147-A177-3AD203B41FA5}">
                      <a16:colId xmlns:a16="http://schemas.microsoft.com/office/drawing/2014/main" val="3679577254"/>
                    </a:ext>
                  </a:extLst>
                </a:gridCol>
                <a:gridCol w="545356">
                  <a:extLst>
                    <a:ext uri="{9D8B030D-6E8A-4147-A177-3AD203B41FA5}">
                      <a16:colId xmlns:a16="http://schemas.microsoft.com/office/drawing/2014/main" val="1375800293"/>
                    </a:ext>
                  </a:extLst>
                </a:gridCol>
              </a:tblGrid>
              <a:tr h="637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marL="91467" marR="91467" marT="45733" marB="45733"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1467" marR="91467" marT="45733" marB="45733" anchor="ctr">
                    <a:solidFill>
                      <a:schemeClr val="bg1"/>
                    </a:solidFill>
                  </a:tcPr>
                </a:tc>
                <a:extLst>
                  <a:ext uri="{0D108BD9-81ED-4DB2-BD59-A6C34878D82A}">
                    <a16:rowId xmlns:a16="http://schemas.microsoft.com/office/drawing/2014/main" val="1970554408"/>
                  </a:ext>
                </a:extLst>
              </a:tr>
            </a:tbl>
          </a:graphicData>
        </a:graphic>
      </p:graphicFrame>
      <p:sp>
        <p:nvSpPr>
          <p:cNvPr id="42" name="Dikdörtgen 41"/>
          <p:cNvSpPr/>
          <p:nvPr/>
        </p:nvSpPr>
        <p:spPr>
          <a:xfrm>
            <a:off x="11069895" y="4981546"/>
            <a:ext cx="537950" cy="6025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43" name="Dikdörtgen 42"/>
          <p:cNvSpPr/>
          <p:nvPr/>
        </p:nvSpPr>
        <p:spPr>
          <a:xfrm>
            <a:off x="9662905" y="1012571"/>
            <a:ext cx="552624" cy="6602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44" name="Dikdörtgen 43"/>
          <p:cNvSpPr/>
          <p:nvPr/>
        </p:nvSpPr>
        <p:spPr>
          <a:xfrm>
            <a:off x="11036309" y="2076946"/>
            <a:ext cx="609943" cy="6388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46" name="Dikdörtgen 45"/>
          <p:cNvSpPr/>
          <p:nvPr/>
        </p:nvSpPr>
        <p:spPr>
          <a:xfrm>
            <a:off x="9624939" y="2088789"/>
            <a:ext cx="567487" cy="641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21" name="Dikdörtgen 20"/>
          <p:cNvSpPr/>
          <p:nvPr/>
        </p:nvSpPr>
        <p:spPr>
          <a:xfrm>
            <a:off x="9727469" y="3092883"/>
            <a:ext cx="552624" cy="617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26" name="Dikdörtgen 25"/>
          <p:cNvSpPr/>
          <p:nvPr/>
        </p:nvSpPr>
        <p:spPr>
          <a:xfrm>
            <a:off x="9698302" y="4984830"/>
            <a:ext cx="552624" cy="617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36" name="Dikdörtgen 35"/>
          <p:cNvSpPr/>
          <p:nvPr/>
        </p:nvSpPr>
        <p:spPr>
          <a:xfrm>
            <a:off x="9690874" y="5903329"/>
            <a:ext cx="552624" cy="617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47" name="Dikdörtgen 46"/>
          <p:cNvSpPr/>
          <p:nvPr/>
        </p:nvSpPr>
        <p:spPr>
          <a:xfrm>
            <a:off x="11078380" y="5918542"/>
            <a:ext cx="537950" cy="6025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2" name="Dikdörtgen 1"/>
          <p:cNvSpPr/>
          <p:nvPr/>
        </p:nvSpPr>
        <p:spPr>
          <a:xfrm>
            <a:off x="7373257" y="29047"/>
            <a:ext cx="4813651" cy="7257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000" dirty="0" smtClean="0"/>
              <a:t>Doğru cevabı tıklayınız</a:t>
            </a:r>
            <a:endParaRPr lang="tr-TR" sz="4000" dirty="0"/>
          </a:p>
        </p:txBody>
      </p:sp>
    </p:spTree>
    <p:extLst>
      <p:ext uri="{BB962C8B-B14F-4D97-AF65-F5344CB8AC3E}">
        <p14:creationId xmlns:p14="http://schemas.microsoft.com/office/powerpoint/2010/main" val="12150467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remove"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1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subTnLst>
                                    <p:audio>
                                      <p:cMediaNode>
                                        <p:cTn display="0" masterRel="sameClick">
                                          <p:stCondLst>
                                            <p:cond evt="begin" delay="0">
                                              <p:tn val="11"/>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remove"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subTnLst>
                                    <p:audio>
                                      <p:cMediaNode>
                                        <p:cTn display="0" masterRel="sameClick">
                                          <p:stCondLst>
                                            <p:cond evt="begin" delay="0">
                                              <p:tn val="23"/>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remove"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subTnLst>
                                    <p:audio>
                                      <p:cMediaNode>
                                        <p:cTn display="0" masterRel="sameClick">
                                          <p:stCondLst>
                                            <p:cond evt="begin" delay="0">
                                              <p:tn val="29"/>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subTnLst>
                                    <p:audio>
                                      <p:cMediaNode>
                                        <p:cTn display="0" masterRel="sameClick">
                                          <p:stCondLst>
                                            <p:cond evt="begin" delay="0">
                                              <p:tn val="35"/>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subTnLst>
                                    <p:audio>
                                      <p:cMediaNode>
                                        <p:cTn display="0" masterRel="sameClick">
                                          <p:stCondLst>
                                            <p:cond evt="begin" delay="0">
                                              <p:tn val="41"/>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34"/>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remove"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subTnLst>
                                    <p:audio>
                                      <p:cMediaNode>
                                        <p:cTn display="0" masterRel="sameClick">
                                          <p:stCondLst>
                                            <p:cond evt="begin" delay="0">
                                              <p:tn val="47"/>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35"/>
                  </p:tgtEl>
                </p:cond>
              </p:nextCondLst>
            </p:seq>
            <p:seq concurrent="1" nextAc="seek">
              <p:cTn id="50" restart="whenNotActive" fill="hold" evtFilter="cancelBubble" nodeType="interactiveSeq">
                <p:stCondLst>
                  <p:cond evt="onClick" delay="0">
                    <p:tgtEl>
                      <p:spTgt spid="39"/>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subTnLst>
                                    <p:audio>
                                      <p:cMediaNode>
                                        <p:cTn display="0" masterRel="sameClick">
                                          <p:stCondLst>
                                            <p:cond evt="begin" delay="0">
                                              <p:tn val="53"/>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40"/>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remove"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subTnLst>
                                    <p:audio>
                                      <p:cMediaNode>
                                        <p:cTn display="0" masterRel="sameClick">
                                          <p:stCondLst>
                                            <p:cond evt="begin" delay="0">
                                              <p:tn val="59"/>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40"/>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remove"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subTnLst>
                                    <p:audio>
                                      <p:cMediaNode>
                                        <p:cTn display="0" masterRel="sameClick">
                                          <p:stCondLst>
                                            <p:cond evt="begin" delay="0">
                                              <p:tn val="65"/>
                                            </p:cond>
                                          </p:stCondLst>
                                          <p:endCondLst>
                                            <p:cond evt="onStopAudio" delay="0">
                                              <p:tgtEl>
                                                <p:sldTgt/>
                                              </p:tgtEl>
                                            </p:cond>
                                          </p:endCondLst>
                                        </p:cTn>
                                        <p:tgtEl>
                                          <p:sndTgt r:embed="rId4" name="Üzgünüm Yanlış Cevap ( (online-audio-converter.com).wav"/>
                                        </p:tgtEl>
                                      </p:cMediaNode>
                                    </p:audio>
                                  </p:sub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20"/>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subTnLst>
                                    <p:audio>
                                      <p:cMediaNode>
                                        <p:cTn display="0" masterRel="sameClick">
                                          <p:stCondLst>
                                            <p:cond evt="begin" delay="0">
                                              <p:tn val="71"/>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20"/>
                  </p:tgtEl>
                </p:cond>
              </p:nextCondLst>
            </p:seq>
          </p:childTnLst>
        </p:cTn>
      </p:par>
    </p:tnLst>
    <p:bldLst>
      <p:bldP spid="15" grpId="0" animBg="1"/>
      <p:bldP spid="31" grpId="0" animBg="1"/>
      <p:bldP spid="32" grpId="0" animBg="1"/>
      <p:bldP spid="37" grpId="0" animBg="1"/>
      <p:bldP spid="42" grpId="0" animBg="1"/>
      <p:bldP spid="43" grpId="0" animBg="1"/>
      <p:bldP spid="44" grpId="0" animBg="1"/>
      <p:bldP spid="46" grpId="0" animBg="1"/>
      <p:bldP spid="21" grpId="0" animBg="1"/>
      <p:bldP spid="26" grpId="0" animBg="1"/>
      <p:bldP spid="3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62057" y="29030"/>
            <a:ext cx="5036456" cy="595087"/>
          </a:xfrm>
        </p:spPr>
        <p:style>
          <a:lnRef idx="0">
            <a:schemeClr val="accent1"/>
          </a:lnRef>
          <a:fillRef idx="3">
            <a:schemeClr val="accent1"/>
          </a:fillRef>
          <a:effectRef idx="3">
            <a:schemeClr val="accent1"/>
          </a:effectRef>
          <a:fontRef idx="minor">
            <a:schemeClr val="lt1"/>
          </a:fontRef>
        </p:style>
        <p:txBody>
          <a:bodyPr>
            <a:normAutofit/>
          </a:bodyPr>
          <a:lstStyle/>
          <a:p>
            <a:r>
              <a:rPr lang="tr-TR" sz="3600" dirty="0" smtClean="0"/>
              <a:t>Parçaya göre işaretleyelim</a:t>
            </a:r>
            <a:endParaRPr lang="tr-TR" sz="3600" dirty="0"/>
          </a:p>
        </p:txBody>
      </p:sp>
      <p:sp>
        <p:nvSpPr>
          <p:cNvPr id="3" name="Dikdörtgen 2"/>
          <p:cNvSpPr/>
          <p:nvPr/>
        </p:nvSpPr>
        <p:spPr>
          <a:xfrm>
            <a:off x="101601" y="1044860"/>
            <a:ext cx="4622804" cy="578411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200" dirty="0"/>
              <a:t>Allah’ın (</a:t>
            </a:r>
            <a:r>
              <a:rPr lang="tr-TR" sz="2200" dirty="0" err="1"/>
              <a:t>c.c</a:t>
            </a:r>
            <a:r>
              <a:rPr lang="tr-TR" sz="2200" dirty="0"/>
              <a:t>.) haber verdiği varlıklardan olan melekler duyu organlarıyla algılanamazlar. Ancak Müslümanlar onların varlığını kabul eder. Çünkü bu nuranî ve ruhanî varlıklara inanmak imanın altı şartından biridir. Kur’an-ı Kerim’deki pek çok ayette meleklerin varlığından ve özelliklerinden bahsedilir</a:t>
            </a:r>
            <a:r>
              <a:rPr lang="tr-TR" sz="2200" dirty="0" smtClean="0"/>
              <a:t>. Allah </a:t>
            </a:r>
            <a:r>
              <a:rPr lang="tr-TR" sz="2200" dirty="0"/>
              <a:t>(</a:t>
            </a:r>
            <a:r>
              <a:rPr lang="tr-TR" sz="2200" dirty="0" err="1"/>
              <a:t>c.c</a:t>
            </a:r>
            <a:r>
              <a:rPr lang="tr-TR" sz="2200" dirty="0"/>
              <a:t>.), gözlerimizi melekleri görecek yetenekte yaratmamış fakat onlara iman edilmesini emretmiştir. Sayısını yalnız Allah’ın (</a:t>
            </a:r>
            <a:r>
              <a:rPr lang="tr-TR" sz="2200" dirty="0" err="1"/>
              <a:t>c.c</a:t>
            </a:r>
            <a:r>
              <a:rPr lang="tr-TR" sz="2200" dirty="0"/>
              <a:t>.) bildiği meleklerin bazılarının isim ve görevleri Kur’an-ı Kerim’de ve hadislerde geçmektedir. Bunların en çok bilineni dört büyük melektir.</a:t>
            </a:r>
          </a:p>
        </p:txBody>
      </p:sp>
      <p:sp>
        <p:nvSpPr>
          <p:cNvPr id="4" name="Yukarı Bükülü Ok 3"/>
          <p:cNvSpPr/>
          <p:nvPr/>
        </p:nvSpPr>
        <p:spPr>
          <a:xfrm rot="10800000">
            <a:off x="2177142" y="174171"/>
            <a:ext cx="4354289" cy="714928"/>
          </a:xfrm>
          <a:prstGeom prst="ben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5" name="Dikdörtgen 4"/>
          <p:cNvSpPr/>
          <p:nvPr/>
        </p:nvSpPr>
        <p:spPr>
          <a:xfrm>
            <a:off x="4789715" y="1045029"/>
            <a:ext cx="734423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tr-TR" sz="2400" dirty="0" smtClean="0"/>
              <a:t>1. Melekleri gözümüzle görebiliriz.</a:t>
            </a:r>
            <a:endParaRPr lang="tr-TR" sz="2400" dirty="0"/>
          </a:p>
        </p:txBody>
      </p:sp>
      <p:sp>
        <p:nvSpPr>
          <p:cNvPr id="6" name="Dikdörtgen 5"/>
          <p:cNvSpPr/>
          <p:nvPr/>
        </p:nvSpPr>
        <p:spPr>
          <a:xfrm>
            <a:off x="4789715" y="1930401"/>
            <a:ext cx="734423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tr-TR" dirty="0" smtClean="0"/>
              <a:t>2. Kutsal Kitabımıza göre meleklere inanmalıyız.</a:t>
            </a:r>
            <a:endParaRPr lang="tr-TR" dirty="0"/>
          </a:p>
        </p:txBody>
      </p:sp>
      <p:sp>
        <p:nvSpPr>
          <p:cNvPr id="7" name="Dikdörtgen 6"/>
          <p:cNvSpPr/>
          <p:nvPr/>
        </p:nvSpPr>
        <p:spPr>
          <a:xfrm>
            <a:off x="4789715" y="2815773"/>
            <a:ext cx="734423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dirty="0" smtClean="0"/>
              <a:t>3. Gözlerimiz melekleri görecek yetenekte değildir.</a:t>
            </a:r>
            <a:endParaRPr lang="tr-TR" dirty="0"/>
          </a:p>
        </p:txBody>
      </p:sp>
      <p:sp>
        <p:nvSpPr>
          <p:cNvPr id="17" name="Dikdörtgen 16"/>
          <p:cNvSpPr/>
          <p:nvPr/>
        </p:nvSpPr>
        <p:spPr>
          <a:xfrm>
            <a:off x="4782461" y="3795486"/>
            <a:ext cx="734423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tr-TR" sz="1900" dirty="0" smtClean="0"/>
              <a:t>4. Bazı meleklerin özel isimleri ve görevleri vardır.</a:t>
            </a:r>
            <a:endParaRPr lang="tr-TR" sz="1900" dirty="0"/>
          </a:p>
        </p:txBody>
      </p:sp>
      <p:sp>
        <p:nvSpPr>
          <p:cNvPr id="19" name="Dikdörtgen 18"/>
          <p:cNvSpPr/>
          <p:nvPr/>
        </p:nvSpPr>
        <p:spPr>
          <a:xfrm>
            <a:off x="4789721" y="4818752"/>
            <a:ext cx="734423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tr-TR" sz="2800" dirty="0" smtClean="0"/>
              <a:t>5. Meleklerin sayısını bilebilir. </a:t>
            </a:r>
            <a:endParaRPr lang="tr-TR" sz="2800" u="sng" dirty="0"/>
          </a:p>
        </p:txBody>
      </p:sp>
      <p:sp>
        <p:nvSpPr>
          <p:cNvPr id="20" name="Dikdörtgen 19"/>
          <p:cNvSpPr/>
          <p:nvPr/>
        </p:nvSpPr>
        <p:spPr>
          <a:xfrm>
            <a:off x="4789721" y="5704123"/>
            <a:ext cx="7344230" cy="8407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1900" dirty="0" smtClean="0"/>
              <a:t>6. </a:t>
            </a:r>
            <a:r>
              <a:rPr lang="tr-TR" sz="2400" dirty="0" smtClean="0"/>
              <a:t>İsimleri en çok bilinen melekler </a:t>
            </a:r>
          </a:p>
          <a:p>
            <a:r>
              <a:rPr lang="tr-TR" sz="2400" dirty="0" smtClean="0"/>
              <a:t>dört büyük melektir</a:t>
            </a:r>
            <a:r>
              <a:rPr lang="tr-TR" sz="1900" dirty="0" smtClean="0"/>
              <a:t>.</a:t>
            </a:r>
            <a:endParaRPr lang="tr-TR" sz="1900" dirty="0"/>
          </a:p>
        </p:txBody>
      </p:sp>
      <p:graphicFrame>
        <p:nvGraphicFramePr>
          <p:cNvPr id="46" name="Tablo 45"/>
          <p:cNvGraphicFramePr>
            <a:graphicFrameLocks noGrp="1"/>
          </p:cNvGraphicFramePr>
          <p:nvPr>
            <p:extLst>
              <p:ext uri="{D42A27DB-BD31-4B8C-83A1-F6EECF244321}">
                <p14:modId xmlns:p14="http://schemas.microsoft.com/office/powerpoint/2010/main" val="2449756097"/>
              </p:ext>
            </p:extLst>
          </p:nvPr>
        </p:nvGraphicFramePr>
        <p:xfrm>
          <a:off x="9677395" y="1058459"/>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47" name="Tablo 46"/>
          <p:cNvGraphicFramePr>
            <a:graphicFrameLocks noGrp="1"/>
          </p:cNvGraphicFramePr>
          <p:nvPr>
            <p:extLst>
              <p:ext uri="{D42A27DB-BD31-4B8C-83A1-F6EECF244321}">
                <p14:modId xmlns:p14="http://schemas.microsoft.com/office/powerpoint/2010/main" val="731929276"/>
              </p:ext>
            </p:extLst>
          </p:nvPr>
        </p:nvGraphicFramePr>
        <p:xfrm>
          <a:off x="11043555" y="1058277"/>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48" name="Tablo 47"/>
          <p:cNvGraphicFramePr>
            <a:graphicFrameLocks noGrp="1"/>
          </p:cNvGraphicFramePr>
          <p:nvPr>
            <p:extLst>
              <p:ext uri="{D42A27DB-BD31-4B8C-83A1-F6EECF244321}">
                <p14:modId xmlns:p14="http://schemas.microsoft.com/office/powerpoint/2010/main" val="1637635681"/>
              </p:ext>
            </p:extLst>
          </p:nvPr>
        </p:nvGraphicFramePr>
        <p:xfrm>
          <a:off x="9677395" y="1937667"/>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49" name="Tablo 48"/>
          <p:cNvGraphicFramePr>
            <a:graphicFrameLocks noGrp="1"/>
          </p:cNvGraphicFramePr>
          <p:nvPr>
            <p:extLst>
              <p:ext uri="{D42A27DB-BD31-4B8C-83A1-F6EECF244321}">
                <p14:modId xmlns:p14="http://schemas.microsoft.com/office/powerpoint/2010/main" val="1741310525"/>
              </p:ext>
            </p:extLst>
          </p:nvPr>
        </p:nvGraphicFramePr>
        <p:xfrm>
          <a:off x="11043555" y="1937485"/>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50" name="Tablo 49"/>
          <p:cNvGraphicFramePr>
            <a:graphicFrameLocks noGrp="1"/>
          </p:cNvGraphicFramePr>
          <p:nvPr>
            <p:extLst>
              <p:ext uri="{D42A27DB-BD31-4B8C-83A1-F6EECF244321}">
                <p14:modId xmlns:p14="http://schemas.microsoft.com/office/powerpoint/2010/main" val="890087212"/>
              </p:ext>
            </p:extLst>
          </p:nvPr>
        </p:nvGraphicFramePr>
        <p:xfrm>
          <a:off x="9677395" y="2829385"/>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51" name="Tablo 50"/>
          <p:cNvGraphicFramePr>
            <a:graphicFrameLocks noGrp="1"/>
          </p:cNvGraphicFramePr>
          <p:nvPr>
            <p:extLst>
              <p:ext uri="{D42A27DB-BD31-4B8C-83A1-F6EECF244321}">
                <p14:modId xmlns:p14="http://schemas.microsoft.com/office/powerpoint/2010/main" val="1002467690"/>
              </p:ext>
            </p:extLst>
          </p:nvPr>
        </p:nvGraphicFramePr>
        <p:xfrm>
          <a:off x="11043555" y="2829203"/>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52" name="Tablo 51"/>
          <p:cNvGraphicFramePr>
            <a:graphicFrameLocks noGrp="1"/>
          </p:cNvGraphicFramePr>
          <p:nvPr>
            <p:extLst>
              <p:ext uri="{D42A27DB-BD31-4B8C-83A1-F6EECF244321}">
                <p14:modId xmlns:p14="http://schemas.microsoft.com/office/powerpoint/2010/main" val="491895611"/>
              </p:ext>
            </p:extLst>
          </p:nvPr>
        </p:nvGraphicFramePr>
        <p:xfrm>
          <a:off x="9713683" y="3809099"/>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53" name="Tablo 52"/>
          <p:cNvGraphicFramePr>
            <a:graphicFrameLocks noGrp="1"/>
          </p:cNvGraphicFramePr>
          <p:nvPr>
            <p:extLst>
              <p:ext uri="{D42A27DB-BD31-4B8C-83A1-F6EECF244321}">
                <p14:modId xmlns:p14="http://schemas.microsoft.com/office/powerpoint/2010/main" val="2339798738"/>
              </p:ext>
            </p:extLst>
          </p:nvPr>
        </p:nvGraphicFramePr>
        <p:xfrm>
          <a:off x="11079843" y="3808917"/>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54" name="Tablo 53"/>
          <p:cNvGraphicFramePr>
            <a:graphicFrameLocks noGrp="1"/>
          </p:cNvGraphicFramePr>
          <p:nvPr>
            <p:extLst>
              <p:ext uri="{D42A27DB-BD31-4B8C-83A1-F6EECF244321}">
                <p14:modId xmlns:p14="http://schemas.microsoft.com/office/powerpoint/2010/main" val="205936375"/>
              </p:ext>
            </p:extLst>
          </p:nvPr>
        </p:nvGraphicFramePr>
        <p:xfrm>
          <a:off x="9706429" y="4832350"/>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55" name="Tablo 54"/>
          <p:cNvGraphicFramePr>
            <a:graphicFrameLocks noGrp="1"/>
          </p:cNvGraphicFramePr>
          <p:nvPr>
            <p:extLst>
              <p:ext uri="{D42A27DB-BD31-4B8C-83A1-F6EECF244321}">
                <p14:modId xmlns:p14="http://schemas.microsoft.com/office/powerpoint/2010/main" val="1911724756"/>
              </p:ext>
            </p:extLst>
          </p:nvPr>
        </p:nvGraphicFramePr>
        <p:xfrm>
          <a:off x="11072589" y="4832168"/>
          <a:ext cx="1090390" cy="591281"/>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12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56" name="Tablo 55"/>
          <p:cNvGraphicFramePr>
            <a:graphicFrameLocks noGrp="1"/>
          </p:cNvGraphicFramePr>
          <p:nvPr>
            <p:extLst>
              <p:ext uri="{D42A27DB-BD31-4B8C-83A1-F6EECF244321}">
                <p14:modId xmlns:p14="http://schemas.microsoft.com/office/powerpoint/2010/main" val="898858072"/>
              </p:ext>
            </p:extLst>
          </p:nvPr>
        </p:nvGraphicFramePr>
        <p:xfrm>
          <a:off x="9684661" y="5724982"/>
          <a:ext cx="1090390" cy="81990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8199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57" name="Tablo 56"/>
          <p:cNvGraphicFramePr>
            <a:graphicFrameLocks noGrp="1"/>
          </p:cNvGraphicFramePr>
          <p:nvPr>
            <p:extLst>
              <p:ext uri="{D42A27DB-BD31-4B8C-83A1-F6EECF244321}">
                <p14:modId xmlns:p14="http://schemas.microsoft.com/office/powerpoint/2010/main" val="2499591811"/>
              </p:ext>
            </p:extLst>
          </p:nvPr>
        </p:nvGraphicFramePr>
        <p:xfrm>
          <a:off x="11050821" y="5724800"/>
          <a:ext cx="1090390" cy="81990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8199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sp>
        <p:nvSpPr>
          <p:cNvPr id="59" name="Dikdörtgen 58"/>
          <p:cNvSpPr/>
          <p:nvPr/>
        </p:nvSpPr>
        <p:spPr>
          <a:xfrm>
            <a:off x="11043554" y="1058459"/>
            <a:ext cx="552461" cy="5776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60" name="Dikdörtgen 59"/>
          <p:cNvSpPr/>
          <p:nvPr/>
        </p:nvSpPr>
        <p:spPr>
          <a:xfrm>
            <a:off x="9677395" y="1044861"/>
            <a:ext cx="537950" cy="6128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61" name="Dikdörtgen 60"/>
          <p:cNvSpPr/>
          <p:nvPr/>
        </p:nvSpPr>
        <p:spPr>
          <a:xfrm>
            <a:off x="9661965" y="1937484"/>
            <a:ext cx="552461" cy="5926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62" name="Dikdörtgen 61"/>
          <p:cNvSpPr/>
          <p:nvPr/>
        </p:nvSpPr>
        <p:spPr>
          <a:xfrm>
            <a:off x="11032676" y="1950895"/>
            <a:ext cx="537950" cy="5707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63" name="Dikdörtgen 62"/>
          <p:cNvSpPr/>
          <p:nvPr/>
        </p:nvSpPr>
        <p:spPr>
          <a:xfrm>
            <a:off x="11050800" y="2836450"/>
            <a:ext cx="537950" cy="5889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65" name="Dikdörtgen 64"/>
          <p:cNvSpPr/>
          <p:nvPr/>
        </p:nvSpPr>
        <p:spPr>
          <a:xfrm>
            <a:off x="9670129" y="2814526"/>
            <a:ext cx="552461" cy="5926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66" name="Dikdörtgen 65"/>
          <p:cNvSpPr/>
          <p:nvPr/>
        </p:nvSpPr>
        <p:spPr>
          <a:xfrm>
            <a:off x="9713683" y="3801671"/>
            <a:ext cx="552461" cy="5926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67" name="Dikdörtgen 66"/>
          <p:cNvSpPr/>
          <p:nvPr/>
        </p:nvSpPr>
        <p:spPr>
          <a:xfrm>
            <a:off x="11072589" y="3801671"/>
            <a:ext cx="537950" cy="5889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68" name="Dikdörtgen 67"/>
          <p:cNvSpPr/>
          <p:nvPr/>
        </p:nvSpPr>
        <p:spPr>
          <a:xfrm>
            <a:off x="9706429" y="4818569"/>
            <a:ext cx="537950" cy="5889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69" name="Dikdörtgen 68"/>
          <p:cNvSpPr/>
          <p:nvPr/>
        </p:nvSpPr>
        <p:spPr>
          <a:xfrm>
            <a:off x="11055356" y="4832000"/>
            <a:ext cx="552461" cy="5719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70" name="Dikdörtgen 69"/>
          <p:cNvSpPr/>
          <p:nvPr/>
        </p:nvSpPr>
        <p:spPr>
          <a:xfrm>
            <a:off x="9677395" y="5727433"/>
            <a:ext cx="552461" cy="7906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71" name="Dikdörtgen 70"/>
          <p:cNvSpPr/>
          <p:nvPr/>
        </p:nvSpPr>
        <p:spPr>
          <a:xfrm>
            <a:off x="11062619" y="5708183"/>
            <a:ext cx="537950" cy="8099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Tree>
    <p:extLst>
      <p:ext uri="{BB962C8B-B14F-4D97-AF65-F5344CB8AC3E}">
        <p14:creationId xmlns:p14="http://schemas.microsoft.com/office/powerpoint/2010/main" val="168076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6"/>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remove" grpId="0" nodeType="clickEffect">
                                  <p:stCondLst>
                                    <p:cond delay="10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childTnLst>
                                  <p:subTnLst>
                                    <p:audio>
                                      <p:cMediaNode>
                                        <p:cTn display="0" masterRel="sameClick">
                                          <p:stCondLst>
                                            <p:cond evt="begin" delay="0">
                                              <p:tn val="20"/>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46"/>
                  </p:tgtEl>
                </p:cond>
              </p:nextCondLst>
            </p:seq>
            <p:seq concurrent="1" nextAc="seek">
              <p:cTn id="23" restart="whenNotActive" fill="hold" evtFilter="cancelBubble" nodeType="interactiveSeq">
                <p:stCondLst>
                  <p:cond evt="onClick" delay="0">
                    <p:tgtEl>
                      <p:spTgt spid="47"/>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1000"/>
                                        <p:tgtEl>
                                          <p:spTgt spid="59"/>
                                        </p:tgtEl>
                                      </p:cBhvr>
                                    </p:animEffect>
                                  </p:childTnLst>
                                  <p:subTnLst>
                                    <p:audio>
                                      <p:cMediaNode>
                                        <p:cTn display="0" masterRel="sameClick">
                                          <p:stCondLst>
                                            <p:cond evt="begin" delay="0">
                                              <p:tn val="26"/>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47"/>
                  </p:tgtEl>
                </p:cond>
              </p:nextCondLst>
            </p:seq>
            <p:seq concurrent="1" nextAc="seek">
              <p:cTn id="29" restart="whenNotActive" fill="hold" evtFilter="cancelBubble" nodeType="interactiveSeq">
                <p:stCondLst>
                  <p:cond evt="onClick" delay="0">
                    <p:tgtEl>
                      <p:spTgt spid="48"/>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1000"/>
                                        <p:tgtEl>
                                          <p:spTgt spid="61"/>
                                        </p:tgtEl>
                                      </p:cBhvr>
                                    </p:animEffect>
                                  </p:childTnLst>
                                  <p:subTnLst>
                                    <p:audio>
                                      <p:cMediaNode>
                                        <p:cTn display="0" masterRel="sameClick">
                                          <p:stCondLst>
                                            <p:cond evt="begin" delay="0">
                                              <p:tn val="32"/>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48"/>
                  </p:tgtEl>
                </p:cond>
              </p:nextCondLst>
            </p:seq>
            <p:seq concurrent="1" nextAc="seek">
              <p:cTn id="35" restart="whenNotActive" fill="hold" evtFilter="cancelBubble" nodeType="interactiveSeq">
                <p:stCondLst>
                  <p:cond evt="onClick" delay="0">
                    <p:tgtEl>
                      <p:spTgt spid="4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remove" grpId="0" nodeType="clickEffect">
                                  <p:stCondLst>
                                    <p:cond delay="10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1000"/>
                                        <p:tgtEl>
                                          <p:spTgt spid="62"/>
                                        </p:tgtEl>
                                      </p:cBhvr>
                                    </p:animEffect>
                                  </p:childTnLst>
                                  <p:subTnLst>
                                    <p:audio>
                                      <p:cMediaNode>
                                        <p:cTn display="0" masterRel="sameClick">
                                          <p:stCondLst>
                                            <p:cond evt="begin" delay="0">
                                              <p:tn val="38"/>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49"/>
                  </p:tgtEl>
                </p:cond>
              </p:nextCondLst>
            </p:seq>
            <p:seq concurrent="1" nextAc="seek">
              <p:cTn id="41" restart="whenNotActive" fill="hold" evtFilter="cancelBubble" nodeType="interactiveSeq">
                <p:stCondLst>
                  <p:cond evt="onClick" delay="0">
                    <p:tgtEl>
                      <p:spTgt spid="50"/>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1000"/>
                                        <p:tgtEl>
                                          <p:spTgt spid="65"/>
                                        </p:tgtEl>
                                      </p:cBhvr>
                                    </p:animEffect>
                                  </p:childTnLst>
                                  <p:subTnLst>
                                    <p:audio>
                                      <p:cMediaNode>
                                        <p:cTn display="0" masterRel="sameClick">
                                          <p:stCondLst>
                                            <p:cond evt="begin" delay="0">
                                              <p:tn val="44"/>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50"/>
                  </p:tgtEl>
                </p:cond>
              </p:nextCondLst>
            </p:seq>
            <p:seq concurrent="1" nextAc="seek">
              <p:cTn id="47" restart="whenNotActive" fill="hold" evtFilter="cancelBubble" nodeType="interactiveSeq">
                <p:stCondLst>
                  <p:cond evt="onClick" delay="0">
                    <p:tgtEl>
                      <p:spTgt spid="51"/>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remove" grpId="0" nodeType="clickEffect">
                                  <p:stCondLst>
                                    <p:cond delay="10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1000"/>
                                        <p:tgtEl>
                                          <p:spTgt spid="63"/>
                                        </p:tgtEl>
                                      </p:cBhvr>
                                    </p:animEffect>
                                  </p:childTnLst>
                                  <p:subTnLst>
                                    <p:audio>
                                      <p:cMediaNode>
                                        <p:cTn display="0" masterRel="sameClick">
                                          <p:stCondLst>
                                            <p:cond evt="begin" delay="0">
                                              <p:tn val="50"/>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51"/>
                  </p:tgtEl>
                </p:cond>
              </p:nextCondLst>
            </p:seq>
            <p:seq concurrent="1" nextAc="seek">
              <p:cTn id="53" restart="whenNotActive" fill="hold" evtFilter="cancelBubble" nodeType="interactiveSeq">
                <p:stCondLst>
                  <p:cond evt="onClick" delay="0">
                    <p:tgtEl>
                      <p:spTgt spid="52"/>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1000"/>
                                        <p:tgtEl>
                                          <p:spTgt spid="66"/>
                                        </p:tgtEl>
                                      </p:cBhvr>
                                    </p:animEffect>
                                  </p:childTnLst>
                                  <p:subTnLst>
                                    <p:audio>
                                      <p:cMediaNode>
                                        <p:cTn display="0" masterRel="sameClick">
                                          <p:stCondLst>
                                            <p:cond evt="begin" delay="0">
                                              <p:tn val="56"/>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52"/>
                  </p:tgtEl>
                </p:cond>
              </p:nextCondLst>
            </p:seq>
            <p:seq concurrent="1" nextAc="seek">
              <p:cTn id="59" restart="whenNotActive" fill="hold" evtFilter="cancelBubble" nodeType="interactiveSeq">
                <p:stCondLst>
                  <p:cond evt="onClick" delay="0">
                    <p:tgtEl>
                      <p:spTgt spid="53"/>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remove" grpId="0" nodeType="clickEffect">
                                  <p:stCondLst>
                                    <p:cond delay="10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childTnLst>
                                  <p:subTnLst>
                                    <p:audio>
                                      <p:cMediaNode>
                                        <p:cTn display="0" masterRel="sameClick">
                                          <p:stCondLst>
                                            <p:cond evt="begin" delay="0">
                                              <p:tn val="62"/>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53"/>
                  </p:tgtEl>
                </p:cond>
              </p:nextCondLst>
            </p:seq>
            <p:seq concurrent="1" nextAc="seek">
              <p:cTn id="65" restart="whenNotActive" fill="hold" evtFilter="cancelBubble" nodeType="interactiveSeq">
                <p:stCondLst>
                  <p:cond evt="onClick" delay="0">
                    <p:tgtEl>
                      <p:spTgt spid="54"/>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remove" grpId="0" nodeType="clickEffect">
                                  <p:stCondLst>
                                    <p:cond delay="10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1000"/>
                                        <p:tgtEl>
                                          <p:spTgt spid="68"/>
                                        </p:tgtEl>
                                      </p:cBhvr>
                                    </p:animEffect>
                                  </p:childTnLst>
                                  <p:subTnLst>
                                    <p:audio>
                                      <p:cMediaNode>
                                        <p:cTn display="0" masterRel="sameClick">
                                          <p:stCondLst>
                                            <p:cond evt="begin" delay="0">
                                              <p:tn val="68"/>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54"/>
                  </p:tgtEl>
                </p:cond>
              </p:nextCondLst>
            </p:seq>
            <p:seq concurrent="1" nextAc="seek">
              <p:cTn id="71" restart="whenNotActive" fill="hold" evtFilter="cancelBubble" nodeType="interactiveSeq">
                <p:stCondLst>
                  <p:cond evt="onClick" delay="0">
                    <p:tgtEl>
                      <p:spTgt spid="56"/>
                    </p:tgtEl>
                  </p:cond>
                </p:stCondLst>
                <p:endSync evt="end" delay="0">
                  <p:rtn val="all"/>
                </p:endSync>
                <p:childTnLst>
                  <p:par>
                    <p:cTn id="72" fill="hold">
                      <p:stCondLst>
                        <p:cond delay="0"/>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1000"/>
                                        <p:tgtEl>
                                          <p:spTgt spid="70"/>
                                        </p:tgtEl>
                                      </p:cBhvr>
                                    </p:animEffect>
                                  </p:childTnLst>
                                  <p:subTnLst>
                                    <p:audio>
                                      <p:cMediaNode>
                                        <p:cTn display="0" masterRel="sameClick">
                                          <p:stCondLst>
                                            <p:cond evt="begin" delay="0">
                                              <p:tn val="74"/>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56"/>
                  </p:tgtEl>
                </p:cond>
              </p:nextCondLst>
            </p:seq>
            <p:seq concurrent="1" nextAc="seek">
              <p:cTn id="77" restart="whenNotActive" fill="hold" evtFilter="cancelBubble" nodeType="interactiveSeq">
                <p:stCondLst>
                  <p:cond evt="onClick" delay="0">
                    <p:tgtEl>
                      <p:spTgt spid="57"/>
                    </p:tgtEl>
                  </p:cond>
                </p:stCondLst>
                <p:endSync evt="end" delay="0">
                  <p:rtn val="all"/>
                </p:endSync>
                <p:childTnLst>
                  <p:par>
                    <p:cTn id="78" fill="hold">
                      <p:stCondLst>
                        <p:cond delay="0"/>
                      </p:stCondLst>
                      <p:childTnLst>
                        <p:par>
                          <p:cTn id="79" fill="hold">
                            <p:stCondLst>
                              <p:cond delay="0"/>
                            </p:stCondLst>
                            <p:childTnLst>
                              <p:par>
                                <p:cTn id="80" presetID="10" presetClass="entr" presetSubtype="0" fill="remove" grpId="0" nodeType="clickEffect">
                                  <p:stCondLst>
                                    <p:cond delay="10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childTnLst>
                                  <p:subTnLst>
                                    <p:audio>
                                      <p:cMediaNode>
                                        <p:cTn display="0" masterRel="sameClick">
                                          <p:stCondLst>
                                            <p:cond evt="begin" delay="0">
                                              <p:tn val="80"/>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57"/>
                  </p:tgtEl>
                </p:cond>
              </p:nextCondLst>
            </p:seq>
            <p:seq concurrent="1" nextAc="seek">
              <p:cTn id="83" restart="whenNotActive" fill="hold" evtFilter="cancelBubble" nodeType="interactiveSeq">
                <p:stCondLst>
                  <p:cond evt="onClick" delay="0">
                    <p:tgtEl>
                      <p:spTgt spid="55"/>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1000"/>
                                        <p:tgtEl>
                                          <p:spTgt spid="69"/>
                                        </p:tgtEl>
                                      </p:cBhvr>
                                    </p:animEffect>
                                  </p:childTnLst>
                                  <p:subTnLst>
                                    <p:audio>
                                      <p:cMediaNode>
                                        <p:cTn display="0" masterRel="sameClick">
                                          <p:stCondLst>
                                            <p:cond evt="begin" delay="0">
                                              <p:tn val="86"/>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55"/>
                  </p:tgtEl>
                </p:cond>
              </p:nextCondLst>
            </p:seq>
          </p:childTnLst>
        </p:cTn>
      </p:par>
    </p:tnLst>
    <p:bldLst>
      <p:bldP spid="2" grpId="0" animBg="1"/>
      <p:bldP spid="3" grpId="0" animBg="1"/>
      <p:bldP spid="4" grpId="0" animBg="1"/>
      <p:bldP spid="59" grpId="0" animBg="1"/>
      <p:bldP spid="60" grpId="0" animBg="1"/>
      <p:bldP spid="61" grpId="0" animBg="1"/>
      <p:bldP spid="62" grpId="0" animBg="1"/>
      <p:bldP spid="63" grpId="0" animBg="1"/>
      <p:bldP spid="65" grpId="0" animBg="1"/>
      <p:bldP spid="66" grpId="0" animBg="1"/>
      <p:bldP spid="67" grpId="0" animBg="1"/>
      <p:bldP spid="68" grpId="0" animBg="1"/>
      <p:bldP spid="69" grpId="0" animBg="1"/>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66108" y="110836"/>
            <a:ext cx="7051965" cy="748145"/>
          </a:xfrm>
        </p:spPr>
        <p:style>
          <a:lnRef idx="0">
            <a:schemeClr val="accent1"/>
          </a:lnRef>
          <a:fillRef idx="3">
            <a:schemeClr val="accent1"/>
          </a:fillRef>
          <a:effectRef idx="3">
            <a:schemeClr val="accent1"/>
          </a:effectRef>
          <a:fontRef idx="minor">
            <a:schemeClr val="lt1"/>
          </a:fontRef>
        </p:style>
        <p:txBody>
          <a:bodyPr/>
          <a:lstStyle/>
          <a:p>
            <a:pPr algn="ctr"/>
            <a:r>
              <a:rPr lang="tr-TR" dirty="0"/>
              <a:t>Dört büyük melek ve </a:t>
            </a:r>
            <a:r>
              <a:rPr lang="tr-TR" dirty="0" smtClean="0"/>
              <a:t>görevleri</a:t>
            </a:r>
            <a:endParaRPr lang="tr-TR" dirty="0"/>
          </a:p>
        </p:txBody>
      </p:sp>
      <p:sp>
        <p:nvSpPr>
          <p:cNvPr id="3" name="İçerik Yer Tutucusu 2"/>
          <p:cNvSpPr>
            <a:spLocks noGrp="1"/>
          </p:cNvSpPr>
          <p:nvPr>
            <p:ph idx="1"/>
          </p:nvPr>
        </p:nvSpPr>
        <p:spPr>
          <a:xfrm>
            <a:off x="391392" y="1913655"/>
            <a:ext cx="1614057" cy="682047"/>
          </a:xfrm>
        </p:spPr>
        <p:style>
          <a:lnRef idx="1">
            <a:schemeClr val="accent4"/>
          </a:lnRef>
          <a:fillRef idx="2">
            <a:schemeClr val="accent4"/>
          </a:fillRef>
          <a:effectRef idx="1">
            <a:schemeClr val="accent4"/>
          </a:effectRef>
          <a:fontRef idx="minor">
            <a:schemeClr val="dk1"/>
          </a:fontRef>
        </p:style>
        <p:txBody>
          <a:bodyPr anchor="ctr">
            <a:normAutofit/>
          </a:bodyPr>
          <a:lstStyle/>
          <a:p>
            <a:pPr marL="0" indent="0" algn="ctr">
              <a:buNone/>
            </a:pPr>
            <a:r>
              <a:rPr lang="tr-TR" sz="3200" dirty="0" smtClean="0"/>
              <a:t>CEBRAİL</a:t>
            </a:r>
            <a:endParaRPr lang="tr-TR" sz="3200" dirty="0"/>
          </a:p>
        </p:txBody>
      </p:sp>
      <p:sp>
        <p:nvSpPr>
          <p:cNvPr id="4" name="İçerik Yer Tutucusu 2"/>
          <p:cNvSpPr txBox="1">
            <a:spLocks/>
          </p:cNvSpPr>
          <p:nvPr/>
        </p:nvSpPr>
        <p:spPr>
          <a:xfrm>
            <a:off x="3567550" y="1884568"/>
            <a:ext cx="1614057" cy="68204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3600" dirty="0" smtClean="0"/>
              <a:t>AZRAİL</a:t>
            </a:r>
            <a:endParaRPr lang="tr-TR" sz="3600" dirty="0"/>
          </a:p>
        </p:txBody>
      </p:sp>
      <p:sp>
        <p:nvSpPr>
          <p:cNvPr id="5" name="İçerik Yer Tutucusu 2"/>
          <p:cNvSpPr txBox="1">
            <a:spLocks/>
          </p:cNvSpPr>
          <p:nvPr/>
        </p:nvSpPr>
        <p:spPr>
          <a:xfrm>
            <a:off x="6916875" y="1852994"/>
            <a:ext cx="1614057" cy="68204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tr-TR" sz="3600" dirty="0" smtClean="0"/>
              <a:t>MİKAİL</a:t>
            </a:r>
            <a:endParaRPr lang="tr-TR" sz="3600" dirty="0"/>
          </a:p>
        </p:txBody>
      </p:sp>
      <p:sp>
        <p:nvSpPr>
          <p:cNvPr id="6" name="İçerik Yer Tutucusu 2"/>
          <p:cNvSpPr txBox="1">
            <a:spLocks/>
          </p:cNvSpPr>
          <p:nvPr/>
        </p:nvSpPr>
        <p:spPr>
          <a:xfrm>
            <a:off x="10020275" y="1880955"/>
            <a:ext cx="1614057" cy="68204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3600" dirty="0" smtClean="0"/>
              <a:t>İSRAFİL</a:t>
            </a:r>
            <a:endParaRPr lang="tr-TR" sz="3600" dirty="0"/>
          </a:p>
        </p:txBody>
      </p:sp>
      <p:cxnSp>
        <p:nvCxnSpPr>
          <p:cNvPr id="8" name="Düz Ok Bağlayıcısı 7"/>
          <p:cNvCxnSpPr/>
          <p:nvPr/>
        </p:nvCxnSpPr>
        <p:spPr>
          <a:xfrm flipH="1">
            <a:off x="2133591" y="872836"/>
            <a:ext cx="3172701" cy="1191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5334000" y="858981"/>
            <a:ext cx="4544291" cy="1054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5369290" y="871685"/>
            <a:ext cx="1448878" cy="885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flipH="1">
            <a:off x="4724400" y="858981"/>
            <a:ext cx="651166" cy="898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Dikdörtgen 20"/>
          <p:cNvSpPr/>
          <p:nvPr/>
        </p:nvSpPr>
        <p:spPr>
          <a:xfrm>
            <a:off x="96982" y="2595702"/>
            <a:ext cx="2604654" cy="39020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sz="2800" dirty="0"/>
              <a:t>Allah (</a:t>
            </a:r>
            <a:r>
              <a:rPr lang="tr-TR" sz="2800" dirty="0" err="1"/>
              <a:t>c.c</a:t>
            </a:r>
            <a:r>
              <a:rPr lang="tr-TR" sz="2800" dirty="0"/>
              <a:t>.) tarafından vahiy getirmekle görevlidir. </a:t>
            </a:r>
            <a:endParaRPr lang="tr-TR" sz="2800" dirty="0" smtClean="0"/>
          </a:p>
          <a:p>
            <a:pPr algn="ctr"/>
            <a:r>
              <a:rPr lang="tr-TR" sz="2000" dirty="0" smtClean="0"/>
              <a:t>(</a:t>
            </a:r>
            <a:r>
              <a:rPr lang="tr-TR" sz="2000" dirty="0"/>
              <a:t>bk. </a:t>
            </a:r>
            <a:r>
              <a:rPr lang="tr-TR" sz="2000" dirty="0" err="1"/>
              <a:t>Nahl</a:t>
            </a:r>
            <a:r>
              <a:rPr lang="tr-TR" sz="2000" dirty="0"/>
              <a:t> suresi, 102. ayet.)</a:t>
            </a:r>
          </a:p>
        </p:txBody>
      </p:sp>
      <p:sp>
        <p:nvSpPr>
          <p:cNvPr id="24" name="Dikdörtgen 23"/>
          <p:cNvSpPr/>
          <p:nvPr/>
        </p:nvSpPr>
        <p:spPr>
          <a:xfrm>
            <a:off x="3161433" y="2579319"/>
            <a:ext cx="2604654" cy="38578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2800" dirty="0"/>
              <a:t>Canlıların ruhunu almakla görevli melektir. </a:t>
            </a:r>
            <a:endParaRPr lang="tr-TR" sz="2800" dirty="0" smtClean="0"/>
          </a:p>
          <a:p>
            <a:pPr algn="ctr"/>
            <a:r>
              <a:rPr lang="tr-TR" dirty="0" smtClean="0"/>
              <a:t>(</a:t>
            </a:r>
            <a:r>
              <a:rPr lang="tr-TR" dirty="0"/>
              <a:t>bk. Secde suresi, 11. ayet.)</a:t>
            </a:r>
          </a:p>
        </p:txBody>
      </p:sp>
      <p:sp>
        <p:nvSpPr>
          <p:cNvPr id="26" name="Dikdörtgen 25"/>
          <p:cNvSpPr/>
          <p:nvPr/>
        </p:nvSpPr>
        <p:spPr>
          <a:xfrm>
            <a:off x="6421576" y="2535041"/>
            <a:ext cx="2604654" cy="39020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t>Tabiat olaylarını ve rızıkları yönetmekle görevlidir. </a:t>
            </a:r>
            <a:endParaRPr lang="tr-TR" sz="2800" dirty="0" smtClean="0"/>
          </a:p>
          <a:p>
            <a:pPr algn="ctr"/>
            <a:r>
              <a:rPr lang="tr-TR" sz="2000" dirty="0" smtClean="0"/>
              <a:t>(</a:t>
            </a:r>
            <a:r>
              <a:rPr lang="tr-TR" sz="2000" dirty="0"/>
              <a:t>bk. </a:t>
            </a:r>
            <a:r>
              <a:rPr lang="tr-TR" sz="2000" dirty="0" err="1"/>
              <a:t>İbn</a:t>
            </a:r>
            <a:r>
              <a:rPr lang="tr-TR" sz="2000" dirty="0"/>
              <a:t> Ebu </a:t>
            </a:r>
            <a:r>
              <a:rPr lang="tr-TR" sz="2000" dirty="0" err="1"/>
              <a:t>Şeybe</a:t>
            </a:r>
            <a:r>
              <a:rPr lang="tr-TR" sz="2000" dirty="0"/>
              <a:t>, </a:t>
            </a:r>
            <a:r>
              <a:rPr lang="tr-TR" sz="2000" dirty="0" err="1"/>
              <a:t>Musannef</a:t>
            </a:r>
            <a:r>
              <a:rPr lang="tr-TR" sz="2000" dirty="0"/>
              <a:t>, </a:t>
            </a:r>
            <a:r>
              <a:rPr lang="tr-TR" sz="2000" dirty="0" err="1"/>
              <a:t>Zühd</a:t>
            </a:r>
            <a:r>
              <a:rPr lang="tr-TR" sz="2000" dirty="0"/>
              <a:t>, 47.)</a:t>
            </a:r>
            <a:endParaRPr lang="tr-TR" sz="1400" dirty="0"/>
          </a:p>
        </p:txBody>
      </p:sp>
      <p:sp>
        <p:nvSpPr>
          <p:cNvPr id="27" name="Dikdörtgen 26"/>
          <p:cNvSpPr/>
          <p:nvPr/>
        </p:nvSpPr>
        <p:spPr>
          <a:xfrm>
            <a:off x="9459171" y="2535041"/>
            <a:ext cx="2604654" cy="390208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2800" dirty="0" err="1"/>
              <a:t>Sûra</a:t>
            </a:r>
            <a:r>
              <a:rPr lang="tr-TR" sz="2800" dirty="0"/>
              <a:t> üflemekle görevlidir. </a:t>
            </a:r>
            <a:endParaRPr lang="tr-TR" sz="2800" dirty="0" smtClean="0"/>
          </a:p>
          <a:p>
            <a:pPr algn="ctr"/>
            <a:r>
              <a:rPr lang="tr-TR" sz="2000" dirty="0" smtClean="0"/>
              <a:t>(</a:t>
            </a:r>
            <a:r>
              <a:rPr lang="tr-TR" sz="2000" dirty="0"/>
              <a:t>bk. Müslim, </a:t>
            </a:r>
            <a:r>
              <a:rPr lang="tr-TR" sz="2000" dirty="0" err="1"/>
              <a:t>Salâtu’l</a:t>
            </a:r>
            <a:r>
              <a:rPr lang="tr-TR" sz="2000" dirty="0"/>
              <a:t> </a:t>
            </a:r>
            <a:r>
              <a:rPr lang="tr-TR" sz="2000" dirty="0" err="1"/>
              <a:t>Müsafirin</a:t>
            </a:r>
            <a:r>
              <a:rPr lang="tr-TR" sz="2000" dirty="0"/>
              <a:t>, 200.)</a:t>
            </a:r>
            <a:endParaRPr lang="tr-TR" sz="1100" dirty="0"/>
          </a:p>
        </p:txBody>
      </p:sp>
    </p:spTree>
    <p:extLst>
      <p:ext uri="{BB962C8B-B14F-4D97-AF65-F5344CB8AC3E}">
        <p14:creationId xmlns:p14="http://schemas.microsoft.com/office/powerpoint/2010/main" val="97839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1000" fill="hold"/>
                                        <p:tgtEl>
                                          <p:spTgt spid="3">
                                            <p:bg/>
                                          </p:spTgt>
                                        </p:tgtEl>
                                        <p:attrNameLst>
                                          <p:attrName>ppt_w</p:attrName>
                                        </p:attrNameLst>
                                      </p:cBhvr>
                                      <p:tavLst>
                                        <p:tav tm="0">
                                          <p:val>
                                            <p:fltVal val="0"/>
                                          </p:val>
                                        </p:tav>
                                        <p:tav tm="100000">
                                          <p:val>
                                            <p:strVal val="#ppt_w"/>
                                          </p:val>
                                        </p:tav>
                                      </p:tavLst>
                                    </p:anim>
                                    <p:anim calcmode="lin" valueType="num">
                                      <p:cBhvr>
                                        <p:cTn id="14" dur="1000" fill="hold"/>
                                        <p:tgtEl>
                                          <p:spTgt spid="3">
                                            <p:bg/>
                                          </p:spTgt>
                                        </p:tgtEl>
                                        <p:attrNameLst>
                                          <p:attrName>ppt_h</p:attrName>
                                        </p:attrNameLst>
                                      </p:cBhvr>
                                      <p:tavLst>
                                        <p:tav tm="0">
                                          <p:val>
                                            <p:fltVal val="0"/>
                                          </p:val>
                                        </p:tav>
                                        <p:tav tm="100000">
                                          <p:val>
                                            <p:strVal val="#ppt_h"/>
                                          </p:val>
                                        </p:tav>
                                      </p:tavLst>
                                    </p:anim>
                                    <p:anim calcmode="lin" valueType="num">
                                      <p:cBhvr>
                                        <p:cTn id="15" dur="1000" fill="hold"/>
                                        <p:tgtEl>
                                          <p:spTgt spid="3">
                                            <p:bg/>
                                          </p:spTgt>
                                        </p:tgtEl>
                                        <p:attrNameLst>
                                          <p:attrName>style.rotation</p:attrName>
                                        </p:attrNameLst>
                                      </p:cBhvr>
                                      <p:tavLst>
                                        <p:tav tm="0">
                                          <p:val>
                                            <p:fltVal val="90"/>
                                          </p:val>
                                        </p:tav>
                                        <p:tav tm="100000">
                                          <p:val>
                                            <p:fltVal val="0"/>
                                          </p:val>
                                        </p:tav>
                                      </p:tavLst>
                                    </p:anim>
                                    <p:animEffect transition="in" filter="fade">
                                      <p:cBhvr>
                                        <p:cTn id="16" dur="1000"/>
                                        <p:tgtEl>
                                          <p:spTgt spid="3">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7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7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7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7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80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par>
                                <p:cTn id="45" presetID="3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fill="hold"/>
                                        <p:tgtEl>
                                          <p:spTgt spid="6"/>
                                        </p:tgtEl>
                                        <p:attrNameLst>
                                          <p:attrName>ppt_w</p:attrName>
                                        </p:attrNameLst>
                                      </p:cBhvr>
                                      <p:tavLst>
                                        <p:tav tm="0">
                                          <p:val>
                                            <p:fltVal val="0"/>
                                          </p:val>
                                        </p:tav>
                                        <p:tav tm="100000">
                                          <p:val>
                                            <p:strVal val="#ppt_w"/>
                                          </p:val>
                                        </p:tav>
                                      </p:tavLst>
                                    </p:anim>
                                    <p:anim calcmode="lin" valueType="num">
                                      <p:cBhvr>
                                        <p:cTn id="62" dur="1000" fill="hold"/>
                                        <p:tgtEl>
                                          <p:spTgt spid="6"/>
                                        </p:tgtEl>
                                        <p:attrNameLst>
                                          <p:attrName>ppt_h</p:attrName>
                                        </p:attrNameLst>
                                      </p:cBhvr>
                                      <p:tavLst>
                                        <p:tav tm="0">
                                          <p:val>
                                            <p:fltVal val="0"/>
                                          </p:val>
                                        </p:tav>
                                        <p:tav tm="100000">
                                          <p:val>
                                            <p:strVal val="#ppt_h"/>
                                          </p:val>
                                        </p:tav>
                                      </p:tavLst>
                                    </p:anim>
                                    <p:anim calcmode="lin" valueType="num">
                                      <p:cBhvr>
                                        <p:cTn id="63" dur="1000" fill="hold"/>
                                        <p:tgtEl>
                                          <p:spTgt spid="6"/>
                                        </p:tgtEl>
                                        <p:attrNameLst>
                                          <p:attrName>style.rotation</p:attrName>
                                        </p:attrNameLst>
                                      </p:cBhvr>
                                      <p:tavLst>
                                        <p:tav tm="0">
                                          <p:val>
                                            <p:fltVal val="90"/>
                                          </p:val>
                                        </p:tav>
                                        <p:tav tm="100000">
                                          <p:val>
                                            <p:fltVal val="0"/>
                                          </p:val>
                                        </p:tav>
                                      </p:tavLst>
                                    </p:anim>
                                    <p:animEffect transition="in" filter="fade">
                                      <p:cBhvr>
                                        <p:cTn id="64" dur="10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P spid="6" grpId="0" animBg="1"/>
      <p:bldP spid="21" grpId="0" animBg="1"/>
      <p:bldP spid="24"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20571" y="234496"/>
            <a:ext cx="6545944" cy="970190"/>
          </a:xfrm>
        </p:spPr>
        <p:style>
          <a:lnRef idx="0">
            <a:schemeClr val="accent1"/>
          </a:lnRef>
          <a:fillRef idx="3">
            <a:schemeClr val="accent1"/>
          </a:fillRef>
          <a:effectRef idx="3">
            <a:schemeClr val="accent1"/>
          </a:effectRef>
          <a:fontRef idx="minor">
            <a:schemeClr val="lt1"/>
          </a:fontRef>
        </p:style>
        <p:txBody>
          <a:bodyPr/>
          <a:lstStyle/>
          <a:p>
            <a:pPr algn="ctr"/>
            <a:r>
              <a:rPr lang="tr-TR" dirty="0" smtClean="0"/>
              <a:t>Diğer bazı melekler </a:t>
            </a:r>
            <a:endParaRPr lang="tr-TR" dirty="0"/>
          </a:p>
        </p:txBody>
      </p:sp>
      <p:sp>
        <p:nvSpPr>
          <p:cNvPr id="3" name="İçerik Yer Tutucusu 2"/>
          <p:cNvSpPr>
            <a:spLocks noGrp="1"/>
          </p:cNvSpPr>
          <p:nvPr>
            <p:ph idx="1"/>
          </p:nvPr>
        </p:nvSpPr>
        <p:spPr>
          <a:xfrm>
            <a:off x="272143" y="1782082"/>
            <a:ext cx="2572657" cy="1193346"/>
          </a:xfrm>
        </p:spPr>
        <p:style>
          <a:lnRef idx="1">
            <a:schemeClr val="accent4"/>
          </a:lnRef>
          <a:fillRef idx="2">
            <a:schemeClr val="accent4"/>
          </a:fillRef>
          <a:effectRef idx="1">
            <a:schemeClr val="accent4"/>
          </a:effectRef>
          <a:fontRef idx="minor">
            <a:schemeClr val="dk1"/>
          </a:fontRef>
        </p:style>
        <p:txBody>
          <a:bodyPr anchor="ctr">
            <a:normAutofit lnSpcReduction="10000"/>
          </a:bodyPr>
          <a:lstStyle/>
          <a:p>
            <a:pPr marL="0" indent="0" algn="ctr">
              <a:buNone/>
            </a:pPr>
            <a:r>
              <a:rPr lang="tr-TR" sz="4400" dirty="0" err="1" smtClean="0"/>
              <a:t>Münker</a:t>
            </a:r>
            <a:r>
              <a:rPr lang="tr-TR" sz="4400" dirty="0" smtClean="0"/>
              <a:t> ve </a:t>
            </a:r>
            <a:r>
              <a:rPr lang="tr-TR" sz="4400" dirty="0" err="1"/>
              <a:t>N</a:t>
            </a:r>
            <a:r>
              <a:rPr lang="tr-TR" sz="4400" dirty="0" err="1" smtClean="0"/>
              <a:t>ekir</a:t>
            </a:r>
            <a:endParaRPr lang="tr-TR" sz="4400" dirty="0"/>
          </a:p>
        </p:txBody>
      </p:sp>
      <p:sp>
        <p:nvSpPr>
          <p:cNvPr id="4" name="İçerik Yer Tutucusu 2"/>
          <p:cNvSpPr txBox="1">
            <a:spLocks/>
          </p:cNvSpPr>
          <p:nvPr/>
        </p:nvSpPr>
        <p:spPr>
          <a:xfrm>
            <a:off x="272143" y="4430940"/>
            <a:ext cx="2543629" cy="119334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tr-TR" sz="4400" dirty="0" err="1"/>
              <a:t>Kiramen</a:t>
            </a:r>
            <a:r>
              <a:rPr lang="tr-TR" sz="4400" dirty="0"/>
              <a:t> Kâtibin</a:t>
            </a:r>
          </a:p>
        </p:txBody>
      </p:sp>
      <p:sp>
        <p:nvSpPr>
          <p:cNvPr id="5" name="Sağ Ok 4"/>
          <p:cNvSpPr/>
          <p:nvPr/>
        </p:nvSpPr>
        <p:spPr>
          <a:xfrm>
            <a:off x="2975429" y="2136439"/>
            <a:ext cx="1451428" cy="4846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6" name="Sağ Ok 5"/>
          <p:cNvSpPr/>
          <p:nvPr/>
        </p:nvSpPr>
        <p:spPr>
          <a:xfrm>
            <a:off x="2975429" y="4785297"/>
            <a:ext cx="1451428" cy="4846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7" name="Dikdörtgen 6"/>
          <p:cNvSpPr/>
          <p:nvPr/>
        </p:nvSpPr>
        <p:spPr>
          <a:xfrm>
            <a:off x="4665036" y="1567543"/>
            <a:ext cx="6801250" cy="15239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200"/>
              <a:t>Öldükten sonra kabirde insanları sorgulamakla görevli meleklerdir.</a:t>
            </a:r>
          </a:p>
        </p:txBody>
      </p:sp>
      <p:sp>
        <p:nvSpPr>
          <p:cNvPr id="8" name="Dikdörtgen 7"/>
          <p:cNvSpPr/>
          <p:nvPr/>
        </p:nvSpPr>
        <p:spPr>
          <a:xfrm>
            <a:off x="4665036" y="4005943"/>
            <a:ext cx="6801250" cy="20174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dirty="0" smtClean="0"/>
              <a:t>İnsanın </a:t>
            </a:r>
            <a:r>
              <a:rPr lang="tr-TR" sz="3200" dirty="0"/>
              <a:t>sağında ve solunda bulunan </a:t>
            </a:r>
            <a:r>
              <a:rPr lang="tr-TR" sz="3200" dirty="0" smtClean="0"/>
              <a:t>meleklerdir. Sağdaki </a:t>
            </a:r>
            <a:r>
              <a:rPr lang="tr-TR" sz="3200" dirty="0"/>
              <a:t>melek, iyi davranışları, soldaki melek ise kötü davranışları kaydetmekle görevlidir</a:t>
            </a:r>
          </a:p>
        </p:txBody>
      </p:sp>
    </p:spTree>
    <p:extLst>
      <p:ext uri="{BB962C8B-B14F-4D97-AF65-F5344CB8AC3E}">
        <p14:creationId xmlns:p14="http://schemas.microsoft.com/office/powerpoint/2010/main" val="5657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400"/>
                                        <p:tgtEl>
                                          <p:spTgt spid="6"/>
                                        </p:tgtEl>
                                      </p:cBhvr>
                                    </p:animEffect>
                                    <p:anim calcmode="lin" valueType="num">
                                      <p:cBhvr>
                                        <p:cTn id="36" dur="1400" fill="hold"/>
                                        <p:tgtEl>
                                          <p:spTgt spid="6"/>
                                        </p:tgtEl>
                                        <p:attrNameLst>
                                          <p:attrName>ppt_w</p:attrName>
                                        </p:attrNameLst>
                                      </p:cBhvr>
                                      <p:tavLst>
                                        <p:tav tm="0" fmla="#ppt_w*sin(2.5*pi*$)">
                                          <p:val>
                                            <p:fltVal val="0"/>
                                          </p:val>
                                        </p:tav>
                                        <p:tav tm="100000">
                                          <p:val>
                                            <p:fltVal val="1"/>
                                          </p:val>
                                        </p:tav>
                                      </p:tavLst>
                                    </p:anim>
                                    <p:anim calcmode="lin" valueType="num">
                                      <p:cBhvr>
                                        <p:cTn id="37" dur="1400" fill="hold"/>
                                        <p:tgtEl>
                                          <p:spTgt spid="6"/>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11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900"/>
                                        <p:tgtEl>
                                          <p:spTgt spid="8"/>
                                        </p:tgtEl>
                                      </p:cBhvr>
                                    </p:animEffect>
                                    <p:anim calcmode="lin" valueType="num">
                                      <p:cBhvr>
                                        <p:cTn id="41" dur="900" fill="hold"/>
                                        <p:tgtEl>
                                          <p:spTgt spid="8"/>
                                        </p:tgtEl>
                                        <p:attrNameLst>
                                          <p:attrName>ppt_w</p:attrName>
                                        </p:attrNameLst>
                                      </p:cBhvr>
                                      <p:tavLst>
                                        <p:tav tm="0" fmla="#ppt_w*sin(2.5*pi*$)">
                                          <p:val>
                                            <p:fltVal val="0"/>
                                          </p:val>
                                        </p:tav>
                                        <p:tav tm="100000">
                                          <p:val>
                                            <p:fltVal val="1"/>
                                          </p:val>
                                        </p:tav>
                                      </p:tavLst>
                                    </p:anim>
                                    <p:anim calcmode="lin" valueType="num">
                                      <p:cBhvr>
                                        <p:cTn id="42" dur="9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405752" y="1038992"/>
            <a:ext cx="1614057" cy="682047"/>
          </a:xfrm>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lgn="ctr">
              <a:buNone/>
            </a:pPr>
            <a:r>
              <a:rPr lang="tr-TR" sz="3200" dirty="0" smtClean="0"/>
              <a:t>CEBRAİL</a:t>
            </a:r>
            <a:endParaRPr lang="tr-TR" sz="3200" dirty="0"/>
          </a:p>
        </p:txBody>
      </p:sp>
      <p:sp>
        <p:nvSpPr>
          <p:cNvPr id="5" name="İçerik Yer Tutucusu 2"/>
          <p:cNvSpPr txBox="1">
            <a:spLocks/>
          </p:cNvSpPr>
          <p:nvPr/>
        </p:nvSpPr>
        <p:spPr>
          <a:xfrm>
            <a:off x="319661" y="167458"/>
            <a:ext cx="1786240" cy="70753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3600" dirty="0" smtClean="0"/>
              <a:t>AZRAİL</a:t>
            </a:r>
            <a:endParaRPr lang="tr-TR" sz="3600" dirty="0"/>
          </a:p>
        </p:txBody>
      </p:sp>
      <p:sp>
        <p:nvSpPr>
          <p:cNvPr id="6" name="İçerik Yer Tutucusu 2"/>
          <p:cNvSpPr txBox="1">
            <a:spLocks/>
          </p:cNvSpPr>
          <p:nvPr/>
        </p:nvSpPr>
        <p:spPr>
          <a:xfrm>
            <a:off x="319661" y="1902647"/>
            <a:ext cx="1614057" cy="68204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tr-TR" sz="3600" dirty="0" smtClean="0"/>
              <a:t>MİKAİL</a:t>
            </a:r>
            <a:endParaRPr lang="tr-TR" sz="3600" dirty="0"/>
          </a:p>
        </p:txBody>
      </p:sp>
      <p:sp>
        <p:nvSpPr>
          <p:cNvPr id="7" name="İçerik Yer Tutucusu 2"/>
          <p:cNvSpPr txBox="1">
            <a:spLocks/>
          </p:cNvSpPr>
          <p:nvPr/>
        </p:nvSpPr>
        <p:spPr>
          <a:xfrm>
            <a:off x="345059" y="2748694"/>
            <a:ext cx="1614057" cy="68204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3600" dirty="0" smtClean="0"/>
              <a:t>İSRAFİL</a:t>
            </a:r>
            <a:endParaRPr lang="tr-TR" sz="3600" dirty="0"/>
          </a:p>
        </p:txBody>
      </p:sp>
      <p:sp>
        <p:nvSpPr>
          <p:cNvPr id="8" name="İçerik Yer Tutucusu 2"/>
          <p:cNvSpPr txBox="1">
            <a:spLocks/>
          </p:cNvSpPr>
          <p:nvPr/>
        </p:nvSpPr>
        <p:spPr>
          <a:xfrm>
            <a:off x="144488" y="3760597"/>
            <a:ext cx="2119741" cy="119334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tr-TR" sz="4400" dirty="0" err="1" smtClean="0"/>
              <a:t>Münker</a:t>
            </a:r>
            <a:r>
              <a:rPr lang="tr-TR" sz="4400" dirty="0" smtClean="0"/>
              <a:t> ve </a:t>
            </a:r>
            <a:r>
              <a:rPr lang="tr-TR" sz="4400" dirty="0" err="1" smtClean="0"/>
              <a:t>Nekir</a:t>
            </a:r>
            <a:endParaRPr lang="tr-TR" sz="4400" dirty="0"/>
          </a:p>
        </p:txBody>
      </p:sp>
      <p:sp>
        <p:nvSpPr>
          <p:cNvPr id="9" name="İçerik Yer Tutucusu 2"/>
          <p:cNvSpPr txBox="1">
            <a:spLocks/>
          </p:cNvSpPr>
          <p:nvPr/>
        </p:nvSpPr>
        <p:spPr>
          <a:xfrm>
            <a:off x="129974" y="5426756"/>
            <a:ext cx="2134256" cy="119334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tr-TR" sz="4400" dirty="0" err="1"/>
              <a:t>Kiramen</a:t>
            </a:r>
            <a:r>
              <a:rPr lang="tr-TR" sz="4400" dirty="0"/>
              <a:t> Kâtibin</a:t>
            </a:r>
          </a:p>
        </p:txBody>
      </p:sp>
      <p:sp>
        <p:nvSpPr>
          <p:cNvPr id="10" name="Dikdörtgen 9"/>
          <p:cNvSpPr/>
          <p:nvPr/>
        </p:nvSpPr>
        <p:spPr>
          <a:xfrm>
            <a:off x="2801256" y="167459"/>
            <a:ext cx="8981710" cy="82195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sz="2400" dirty="0"/>
              <a:t>Öldükten sonra kabirde insanları sorgulamakla </a:t>
            </a:r>
            <a:endParaRPr lang="tr-TR" sz="2400" dirty="0" smtClean="0"/>
          </a:p>
          <a:p>
            <a:r>
              <a:rPr lang="tr-TR" sz="2400" dirty="0" smtClean="0"/>
              <a:t>görevli </a:t>
            </a:r>
            <a:r>
              <a:rPr lang="tr-TR" sz="2400" dirty="0"/>
              <a:t>meleklerdir.</a:t>
            </a:r>
          </a:p>
        </p:txBody>
      </p:sp>
      <p:sp>
        <p:nvSpPr>
          <p:cNvPr id="11" name="Dikdörtgen 10"/>
          <p:cNvSpPr/>
          <p:nvPr/>
        </p:nvSpPr>
        <p:spPr>
          <a:xfrm>
            <a:off x="2726363" y="1442853"/>
            <a:ext cx="8981710" cy="8610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sz="2800" dirty="0" smtClean="0"/>
              <a:t>İnsanın </a:t>
            </a:r>
            <a:r>
              <a:rPr lang="tr-TR" sz="2800" dirty="0"/>
              <a:t>sağında ve solunda bulunan </a:t>
            </a:r>
            <a:r>
              <a:rPr lang="tr-TR" sz="2800" dirty="0" smtClean="0"/>
              <a:t>meleklerdir. </a:t>
            </a:r>
            <a:endParaRPr lang="tr-TR" sz="2800" dirty="0"/>
          </a:p>
        </p:txBody>
      </p:sp>
      <p:cxnSp>
        <p:nvCxnSpPr>
          <p:cNvPr id="13" name="Düz Ok Bağlayıcısı 12"/>
          <p:cNvCxnSpPr/>
          <p:nvPr/>
        </p:nvCxnSpPr>
        <p:spPr>
          <a:xfrm flipH="1">
            <a:off x="2481943" y="-123371"/>
            <a:ext cx="101600" cy="698137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Dikdörtgen 21"/>
          <p:cNvSpPr/>
          <p:nvPr/>
        </p:nvSpPr>
        <p:spPr>
          <a:xfrm>
            <a:off x="2743514" y="2693354"/>
            <a:ext cx="8981710" cy="7274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sz="2800" dirty="0"/>
              <a:t>Tabiat olaylarını ve rızıkları yönetmekle görevlidir. </a:t>
            </a:r>
          </a:p>
        </p:txBody>
      </p:sp>
      <p:sp>
        <p:nvSpPr>
          <p:cNvPr id="23" name="Dikdörtgen 22"/>
          <p:cNvSpPr/>
          <p:nvPr/>
        </p:nvSpPr>
        <p:spPr>
          <a:xfrm>
            <a:off x="2757714" y="3874203"/>
            <a:ext cx="8981710" cy="572618"/>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r>
              <a:rPr lang="tr-TR" sz="2800" dirty="0" smtClean="0"/>
              <a:t>Canlıların </a:t>
            </a:r>
            <a:r>
              <a:rPr lang="tr-TR" sz="2800" dirty="0"/>
              <a:t>ruhunu almakla görevli melektir. </a:t>
            </a:r>
          </a:p>
          <a:p>
            <a:endParaRPr lang="tr-TR" sz="2800" dirty="0"/>
          </a:p>
        </p:txBody>
      </p:sp>
      <p:sp>
        <p:nvSpPr>
          <p:cNvPr id="24" name="Dikdörtgen 23"/>
          <p:cNvSpPr/>
          <p:nvPr/>
        </p:nvSpPr>
        <p:spPr>
          <a:xfrm>
            <a:off x="2726363" y="4836280"/>
            <a:ext cx="8981710" cy="48741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sz="2800" smtClean="0"/>
              <a:t>Allah (c.c.) tarafından vahiy getirmekle görevlidir. </a:t>
            </a:r>
            <a:endParaRPr lang="tr-TR" sz="2800" dirty="0"/>
          </a:p>
        </p:txBody>
      </p:sp>
      <p:sp>
        <p:nvSpPr>
          <p:cNvPr id="25" name="Dikdörtgen 24"/>
          <p:cNvSpPr/>
          <p:nvPr/>
        </p:nvSpPr>
        <p:spPr>
          <a:xfrm>
            <a:off x="2757714" y="5713155"/>
            <a:ext cx="8981710" cy="78924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sz="2800" dirty="0" smtClean="0"/>
              <a:t>Kıyamet gününde </a:t>
            </a:r>
            <a:r>
              <a:rPr lang="tr-TR" sz="2800" dirty="0" err="1" smtClean="0"/>
              <a:t>Sûra</a:t>
            </a:r>
            <a:r>
              <a:rPr lang="tr-TR" sz="2800" dirty="0" smtClean="0"/>
              <a:t> </a:t>
            </a:r>
            <a:r>
              <a:rPr lang="tr-TR" sz="2800" dirty="0"/>
              <a:t>üflemekle görevlidir. </a:t>
            </a:r>
          </a:p>
        </p:txBody>
      </p:sp>
      <p:sp>
        <p:nvSpPr>
          <p:cNvPr id="26" name="İçerik Yer Tutucusu 2"/>
          <p:cNvSpPr txBox="1">
            <a:spLocks/>
          </p:cNvSpPr>
          <p:nvPr/>
        </p:nvSpPr>
        <p:spPr>
          <a:xfrm>
            <a:off x="9996726" y="-10870"/>
            <a:ext cx="2134256" cy="119334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tr-TR" sz="4400" dirty="0" err="1" smtClean="0"/>
              <a:t>Münker</a:t>
            </a:r>
            <a:r>
              <a:rPr lang="tr-TR" sz="4400" dirty="0" smtClean="0"/>
              <a:t> ve </a:t>
            </a:r>
            <a:r>
              <a:rPr lang="tr-TR" sz="4400" dirty="0" err="1" smtClean="0"/>
              <a:t>Nekir</a:t>
            </a:r>
            <a:endParaRPr lang="tr-TR" sz="4400" dirty="0"/>
          </a:p>
        </p:txBody>
      </p:sp>
      <p:sp>
        <p:nvSpPr>
          <p:cNvPr id="27" name="İçerik Yer Tutucusu 2"/>
          <p:cNvSpPr txBox="1">
            <a:spLocks/>
          </p:cNvSpPr>
          <p:nvPr/>
        </p:nvSpPr>
        <p:spPr>
          <a:xfrm>
            <a:off x="9996726" y="1306944"/>
            <a:ext cx="2134256" cy="119334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tr-TR" sz="4400" dirty="0" err="1"/>
              <a:t>Kiramen</a:t>
            </a:r>
            <a:r>
              <a:rPr lang="tr-TR" sz="4400" dirty="0"/>
              <a:t> Kâtibin</a:t>
            </a:r>
          </a:p>
        </p:txBody>
      </p:sp>
      <p:sp>
        <p:nvSpPr>
          <p:cNvPr id="28" name="İçerik Yer Tutucusu 2"/>
          <p:cNvSpPr txBox="1">
            <a:spLocks/>
          </p:cNvSpPr>
          <p:nvPr/>
        </p:nvSpPr>
        <p:spPr>
          <a:xfrm>
            <a:off x="9996726" y="4744709"/>
            <a:ext cx="2134255" cy="682047"/>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tr-TR" sz="3600" dirty="0" smtClean="0"/>
              <a:t>CEBRAİL</a:t>
            </a:r>
            <a:endParaRPr lang="tr-TR" sz="3600" dirty="0"/>
          </a:p>
        </p:txBody>
      </p:sp>
      <p:sp>
        <p:nvSpPr>
          <p:cNvPr id="29" name="İçerik Yer Tutucusu 2"/>
          <p:cNvSpPr txBox="1">
            <a:spLocks/>
          </p:cNvSpPr>
          <p:nvPr/>
        </p:nvSpPr>
        <p:spPr>
          <a:xfrm>
            <a:off x="9996726" y="3780669"/>
            <a:ext cx="2134256" cy="70753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3600" dirty="0" smtClean="0"/>
              <a:t>AZRAİL</a:t>
            </a:r>
            <a:endParaRPr lang="tr-TR" sz="3600" dirty="0"/>
          </a:p>
        </p:txBody>
      </p:sp>
      <p:sp>
        <p:nvSpPr>
          <p:cNvPr id="30" name="İçerik Yer Tutucusu 2"/>
          <p:cNvSpPr txBox="1">
            <a:spLocks/>
          </p:cNvSpPr>
          <p:nvPr/>
        </p:nvSpPr>
        <p:spPr>
          <a:xfrm>
            <a:off x="9996726" y="2680147"/>
            <a:ext cx="2134256" cy="81913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tr-TR" sz="3600" dirty="0" smtClean="0"/>
              <a:t>MİKAİL</a:t>
            </a:r>
            <a:endParaRPr lang="tr-TR" sz="3600" dirty="0"/>
          </a:p>
        </p:txBody>
      </p:sp>
      <p:sp>
        <p:nvSpPr>
          <p:cNvPr id="31" name="İçerik Yer Tutucusu 2"/>
          <p:cNvSpPr txBox="1">
            <a:spLocks/>
          </p:cNvSpPr>
          <p:nvPr/>
        </p:nvSpPr>
        <p:spPr>
          <a:xfrm>
            <a:off x="9996726" y="5713155"/>
            <a:ext cx="2134255" cy="82977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3600" dirty="0" smtClean="0"/>
              <a:t>İSRAFİL</a:t>
            </a:r>
            <a:endParaRPr lang="tr-TR" sz="3600" dirty="0"/>
          </a:p>
        </p:txBody>
      </p:sp>
      <p:sp>
        <p:nvSpPr>
          <p:cNvPr id="32" name="Dikdörtgen 31"/>
          <p:cNvSpPr/>
          <p:nvPr/>
        </p:nvSpPr>
        <p:spPr>
          <a:xfrm>
            <a:off x="2583543" y="6408761"/>
            <a:ext cx="5881938" cy="449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Özel isimli melekleri görevleriyle eşleştirelim</a:t>
            </a:r>
            <a:endParaRPr lang="tr-TR" sz="2400" dirty="0"/>
          </a:p>
        </p:txBody>
      </p:sp>
    </p:spTree>
    <p:extLst>
      <p:ext uri="{BB962C8B-B14F-4D97-AF65-F5344CB8AC3E}">
        <p14:creationId xmlns:p14="http://schemas.microsoft.com/office/powerpoint/2010/main" val="164943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7"/>
                  </p:tgtEl>
                </p:cond>
              </p:nextCondLst>
            </p:seq>
          </p:childTnLst>
        </p:cTn>
      </p:par>
    </p:tnLst>
    <p:bldLst>
      <p:bldP spid="26" grpId="0" animBg="1"/>
      <p:bldP spid="27" grpId="0" animBg="1"/>
      <p:bldP spid="28"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46659" y="107010"/>
            <a:ext cx="4223658" cy="810531"/>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tr-TR" sz="6000" dirty="0" smtClean="0"/>
              <a:t>Bir Ayet </a:t>
            </a:r>
            <a:endParaRPr lang="tr-TR" sz="6000" dirty="0"/>
          </a:p>
        </p:txBody>
      </p:sp>
      <p:sp>
        <p:nvSpPr>
          <p:cNvPr id="3" name="İçerik Yer Tutucusu 2"/>
          <p:cNvSpPr>
            <a:spLocks noGrp="1"/>
          </p:cNvSpPr>
          <p:nvPr>
            <p:ph idx="1"/>
          </p:nvPr>
        </p:nvSpPr>
        <p:spPr>
          <a:xfrm>
            <a:off x="420915" y="1142519"/>
            <a:ext cx="11190514" cy="2464448"/>
          </a:xfrm>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r>
              <a:rPr lang="tr-TR" sz="4000" dirty="0" smtClean="0"/>
              <a:t>«Halbuki </a:t>
            </a:r>
            <a:r>
              <a:rPr lang="tr-TR" sz="4000" dirty="0"/>
              <a:t>yanı başınızda sizi her an takip eden melekler var. Onlar </a:t>
            </a:r>
            <a:r>
              <a:rPr lang="tr-TR" sz="4000" dirty="0" smtClean="0"/>
              <a:t>yaptığınız her </a:t>
            </a:r>
            <a:r>
              <a:rPr lang="tr-TR" sz="4000" dirty="0"/>
              <a:t>şeyi bilen ve kayda geçiren çok değerli meleklerdir</a:t>
            </a:r>
            <a:r>
              <a:rPr lang="tr-TR" sz="4000" dirty="0" smtClean="0"/>
              <a:t>.»</a:t>
            </a:r>
          </a:p>
          <a:p>
            <a:pPr marL="0" indent="0" algn="r">
              <a:buNone/>
            </a:pPr>
            <a:r>
              <a:rPr lang="tr-TR" sz="4000" dirty="0" err="1" smtClean="0"/>
              <a:t>İnfitar</a:t>
            </a:r>
            <a:r>
              <a:rPr lang="tr-TR" sz="4000" dirty="0" smtClean="0"/>
              <a:t> Suresi, 10-12 ayetleri</a:t>
            </a:r>
          </a:p>
          <a:p>
            <a:pPr marL="0" indent="0" algn="just">
              <a:buNone/>
            </a:pPr>
            <a:endParaRPr lang="tr-TR" sz="4000" dirty="0"/>
          </a:p>
        </p:txBody>
      </p:sp>
      <p:sp>
        <p:nvSpPr>
          <p:cNvPr id="4" name="Dikdörtgen 3"/>
          <p:cNvSpPr/>
          <p:nvPr/>
        </p:nvSpPr>
        <p:spPr>
          <a:xfrm>
            <a:off x="1132115" y="4618701"/>
            <a:ext cx="9768114" cy="754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Ayette hangi meleklerden bahsedilmektedir?</a:t>
            </a:r>
            <a:endParaRPr lang="tr-TR" sz="4000" dirty="0"/>
          </a:p>
        </p:txBody>
      </p:sp>
      <p:sp>
        <p:nvSpPr>
          <p:cNvPr id="5" name="Yukarı Ok 4"/>
          <p:cNvSpPr/>
          <p:nvPr/>
        </p:nvSpPr>
        <p:spPr>
          <a:xfrm>
            <a:off x="5773856" y="3795661"/>
            <a:ext cx="484632" cy="6343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132115" y="5562137"/>
            <a:ext cx="9768114" cy="107404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Ayete göre meleklerin insan davranışları üzerinde etkisi nelerdir?</a:t>
            </a:r>
            <a:endParaRPr lang="tr-TR" sz="4000" dirty="0"/>
          </a:p>
        </p:txBody>
      </p:sp>
    </p:spTree>
    <p:extLst>
      <p:ext uri="{BB962C8B-B14F-4D97-AF65-F5344CB8AC3E}">
        <p14:creationId xmlns:p14="http://schemas.microsoft.com/office/powerpoint/2010/main" val="269304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4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8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3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9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9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07771" y="64454"/>
            <a:ext cx="7260662" cy="678064"/>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tr-TR" dirty="0" smtClean="0"/>
              <a:t>Düzeltelim</a:t>
            </a:r>
            <a:endParaRPr lang="tr-TR" dirty="0"/>
          </a:p>
        </p:txBody>
      </p:sp>
      <p:sp>
        <p:nvSpPr>
          <p:cNvPr id="4" name="Dikdörtgen 3"/>
          <p:cNvSpPr/>
          <p:nvPr/>
        </p:nvSpPr>
        <p:spPr>
          <a:xfrm>
            <a:off x="8882607" y="922667"/>
            <a:ext cx="2781025" cy="70384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dirty="0" smtClean="0">
                <a:solidFill>
                  <a:prstClr val="black"/>
                </a:solidFill>
              </a:rPr>
              <a:t>EKLEM</a:t>
            </a:r>
            <a:endParaRPr lang="tr-TR" sz="4000" dirty="0">
              <a:solidFill>
                <a:prstClr val="black"/>
              </a:solidFill>
            </a:endParaRPr>
          </a:p>
        </p:txBody>
      </p:sp>
      <p:sp>
        <p:nvSpPr>
          <p:cNvPr id="7" name="Dikdörtgen 6"/>
          <p:cNvSpPr/>
          <p:nvPr/>
        </p:nvSpPr>
        <p:spPr>
          <a:xfrm>
            <a:off x="369662" y="978439"/>
            <a:ext cx="2939595"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800" dirty="0" smtClean="0">
                <a:solidFill>
                  <a:prstClr val="black"/>
                </a:solidFill>
              </a:rPr>
              <a:t>LLAAH </a:t>
            </a:r>
            <a:endParaRPr lang="tr-TR" sz="4800" dirty="0">
              <a:solidFill>
                <a:prstClr val="black"/>
              </a:solidFill>
            </a:endParaRPr>
          </a:p>
        </p:txBody>
      </p:sp>
      <p:sp>
        <p:nvSpPr>
          <p:cNvPr id="8" name="Dikdörtgen 7"/>
          <p:cNvSpPr/>
          <p:nvPr/>
        </p:nvSpPr>
        <p:spPr>
          <a:xfrm>
            <a:off x="4723561" y="975723"/>
            <a:ext cx="2910953" cy="7427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800" dirty="0" smtClean="0"/>
              <a:t>RAZALİ</a:t>
            </a:r>
            <a:endParaRPr lang="tr-TR" sz="4800" dirty="0"/>
          </a:p>
        </p:txBody>
      </p:sp>
      <p:sp>
        <p:nvSpPr>
          <p:cNvPr id="10" name="Dikdörtgen 9"/>
          <p:cNvSpPr/>
          <p:nvPr/>
        </p:nvSpPr>
        <p:spPr>
          <a:xfrm>
            <a:off x="379181" y="3970963"/>
            <a:ext cx="2930075"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200" dirty="0" smtClean="0">
                <a:solidFill>
                  <a:prstClr val="black"/>
                </a:solidFill>
              </a:rPr>
              <a:t>BECRALİ</a:t>
            </a:r>
            <a:endParaRPr lang="tr-TR" sz="3200" dirty="0">
              <a:solidFill>
                <a:prstClr val="black"/>
              </a:solidFill>
            </a:endParaRPr>
          </a:p>
        </p:txBody>
      </p:sp>
      <p:sp>
        <p:nvSpPr>
          <p:cNvPr id="11" name="Dikdörtgen 10"/>
          <p:cNvSpPr/>
          <p:nvPr/>
        </p:nvSpPr>
        <p:spPr>
          <a:xfrm>
            <a:off x="4723561" y="4022183"/>
            <a:ext cx="2756206" cy="8640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dirty="0" smtClean="0">
                <a:solidFill>
                  <a:prstClr val="black"/>
                </a:solidFill>
              </a:rPr>
              <a:t>KAİLMİ</a:t>
            </a:r>
            <a:endParaRPr lang="tr-TR" sz="6000" dirty="0">
              <a:solidFill>
                <a:prstClr val="black"/>
              </a:solidFill>
            </a:endParaRPr>
          </a:p>
        </p:txBody>
      </p:sp>
      <p:sp>
        <p:nvSpPr>
          <p:cNvPr id="12" name="Dikdörtgen 11"/>
          <p:cNvSpPr/>
          <p:nvPr/>
        </p:nvSpPr>
        <p:spPr>
          <a:xfrm>
            <a:off x="8906257" y="4000889"/>
            <a:ext cx="2757376" cy="8853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200" dirty="0" smtClean="0">
                <a:solidFill>
                  <a:prstClr val="black"/>
                </a:solidFill>
              </a:rPr>
              <a:t>RALİİS</a:t>
            </a:r>
            <a:endParaRPr lang="tr-TR" sz="3200" dirty="0">
              <a:solidFill>
                <a:prstClr val="black"/>
              </a:solidFill>
            </a:endParaRPr>
          </a:p>
        </p:txBody>
      </p:sp>
      <p:sp>
        <p:nvSpPr>
          <p:cNvPr id="17" name="Dikdörtgen 16"/>
          <p:cNvSpPr/>
          <p:nvPr/>
        </p:nvSpPr>
        <p:spPr>
          <a:xfrm>
            <a:off x="613610" y="2610893"/>
            <a:ext cx="2429889" cy="8581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dirty="0" smtClean="0"/>
              <a:t>ALLAH</a:t>
            </a:r>
            <a:endParaRPr lang="tr-TR" sz="4000" dirty="0"/>
          </a:p>
        </p:txBody>
      </p:sp>
      <p:sp>
        <p:nvSpPr>
          <p:cNvPr id="18" name="Dikdörtgen 17"/>
          <p:cNvSpPr/>
          <p:nvPr/>
        </p:nvSpPr>
        <p:spPr>
          <a:xfrm>
            <a:off x="4723561" y="2636912"/>
            <a:ext cx="2639725" cy="79665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600" dirty="0" smtClean="0"/>
              <a:t>AZRAİL</a:t>
            </a:r>
            <a:endParaRPr lang="tr-TR" sz="3600" dirty="0"/>
          </a:p>
        </p:txBody>
      </p:sp>
      <p:sp>
        <p:nvSpPr>
          <p:cNvPr id="20" name="Dikdörtgen 19"/>
          <p:cNvSpPr/>
          <p:nvPr/>
        </p:nvSpPr>
        <p:spPr>
          <a:xfrm>
            <a:off x="8906256" y="2652297"/>
            <a:ext cx="2757377" cy="7812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dirty="0" smtClean="0"/>
              <a:t>MELEK</a:t>
            </a:r>
            <a:endParaRPr lang="tr-TR" sz="4000" dirty="0"/>
          </a:p>
        </p:txBody>
      </p:sp>
      <p:sp>
        <p:nvSpPr>
          <p:cNvPr id="21" name="Dikdörtgen 20"/>
          <p:cNvSpPr/>
          <p:nvPr/>
        </p:nvSpPr>
        <p:spPr>
          <a:xfrm>
            <a:off x="379181" y="5763219"/>
            <a:ext cx="2930075"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200" dirty="0"/>
              <a:t>C</a:t>
            </a:r>
            <a:r>
              <a:rPr lang="tr-TR" sz="3200" dirty="0" smtClean="0"/>
              <a:t>EBRAİL</a:t>
            </a:r>
            <a:endParaRPr lang="tr-TR" sz="3200" dirty="0"/>
          </a:p>
        </p:txBody>
      </p:sp>
      <p:sp>
        <p:nvSpPr>
          <p:cNvPr id="22" name="Dikdörtgen 21"/>
          <p:cNvSpPr/>
          <p:nvPr/>
        </p:nvSpPr>
        <p:spPr>
          <a:xfrm>
            <a:off x="4723561" y="5823189"/>
            <a:ext cx="2756206" cy="8544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MİKAİL</a:t>
            </a:r>
            <a:endParaRPr lang="tr-TR" sz="3600" dirty="0"/>
          </a:p>
        </p:txBody>
      </p:sp>
      <p:sp>
        <p:nvSpPr>
          <p:cNvPr id="23" name="Dikdörtgen 22"/>
          <p:cNvSpPr/>
          <p:nvPr/>
        </p:nvSpPr>
        <p:spPr>
          <a:xfrm>
            <a:off x="8906257" y="5855527"/>
            <a:ext cx="2757376" cy="8220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smtClean="0"/>
              <a:t>İSRAFİL</a:t>
            </a:r>
            <a:endParaRPr lang="tr-TR" sz="2800" dirty="0"/>
          </a:p>
        </p:txBody>
      </p:sp>
      <p:sp>
        <p:nvSpPr>
          <p:cNvPr id="24" name="Aşağı Ok 23"/>
          <p:cNvSpPr/>
          <p:nvPr/>
        </p:nvSpPr>
        <p:spPr>
          <a:xfrm>
            <a:off x="1674097" y="1786773"/>
            <a:ext cx="330719" cy="72008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30" name="Aşağı Ok 29"/>
          <p:cNvSpPr/>
          <p:nvPr/>
        </p:nvSpPr>
        <p:spPr>
          <a:xfrm>
            <a:off x="5952580" y="1823444"/>
            <a:ext cx="298168" cy="72008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31" name="Aşağı Ok 30"/>
          <p:cNvSpPr/>
          <p:nvPr/>
        </p:nvSpPr>
        <p:spPr>
          <a:xfrm>
            <a:off x="10135861" y="1744241"/>
            <a:ext cx="298168" cy="72008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32" name="Aşağı Ok 31"/>
          <p:cNvSpPr/>
          <p:nvPr/>
        </p:nvSpPr>
        <p:spPr>
          <a:xfrm>
            <a:off x="1674098" y="4939099"/>
            <a:ext cx="330719" cy="72008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25" name="Aşağı Ok 24"/>
          <p:cNvSpPr/>
          <p:nvPr/>
        </p:nvSpPr>
        <p:spPr>
          <a:xfrm>
            <a:off x="5952580" y="4997110"/>
            <a:ext cx="330719" cy="72008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26" name="Aşağı Ok 25"/>
          <p:cNvSpPr/>
          <p:nvPr/>
        </p:nvSpPr>
        <p:spPr>
          <a:xfrm>
            <a:off x="10135861" y="4995824"/>
            <a:ext cx="330719" cy="72008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171545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 calcmode="lin" valueType="num">
                                      <p:cBhvr additive="base">
                                        <p:cTn id="4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10" presetClass="entr" presetSubtype="0" fill="hold" nodeType="withEffect">
                                  <p:stCondLst>
                                    <p:cond delay="0"/>
                                  </p:stCondLst>
                                  <p:childTnLst>
                                    <p:set>
                                      <p:cBhvr>
                                        <p:cTn id="64" dur="1" fill="hold">
                                          <p:stCondLst>
                                            <p:cond delay="0"/>
                                          </p:stCondLst>
                                        </p:cTn>
                                        <p:tgtEl>
                                          <p:spTgt spid="18">
                                            <p:txEl>
                                              <p:pRg st="0" end="0"/>
                                            </p:txEl>
                                          </p:spTgt>
                                        </p:tgtEl>
                                        <p:attrNameLst>
                                          <p:attrName>style.visibility</p:attrName>
                                        </p:attrNameLst>
                                      </p:cBhvr>
                                      <p:to>
                                        <p:strVal val="visible"/>
                                      </p:to>
                                    </p:set>
                                    <p:animEffect transition="in" filter="fade">
                                      <p:cBhvr>
                                        <p:cTn id="65" dur="500"/>
                                        <p:tgtEl>
                                          <p:spTgt spid="18">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ppt_x"/>
                                          </p:val>
                                        </p:tav>
                                        <p:tav tm="100000">
                                          <p:val>
                                            <p:strVal val="#ppt_x"/>
                                          </p:val>
                                        </p:tav>
                                      </p:tavLst>
                                    </p:anim>
                                    <p:anim calcmode="lin" valueType="num">
                                      <p:cBhvr additive="base">
                                        <p:cTn id="7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anim calcmode="lin" valueType="num">
                                      <p:cBhvr>
                                        <p:cTn id="77" dur="1000" fill="hold"/>
                                        <p:tgtEl>
                                          <p:spTgt spid="20"/>
                                        </p:tgtEl>
                                        <p:attrNameLst>
                                          <p:attrName>ppt_x</p:attrName>
                                        </p:attrNameLst>
                                      </p:cBhvr>
                                      <p:tavLst>
                                        <p:tav tm="0">
                                          <p:val>
                                            <p:strVal val="#ppt_x"/>
                                          </p:val>
                                        </p:tav>
                                        <p:tav tm="100000">
                                          <p:val>
                                            <p:strVal val="#ppt_x"/>
                                          </p:val>
                                        </p:tav>
                                      </p:tavLst>
                                    </p:anim>
                                    <p:anim calcmode="lin" valueType="num">
                                      <p:cBhvr>
                                        <p:cTn id="78" dur="1000" fill="hold"/>
                                        <p:tgtEl>
                                          <p:spTgt spid="20"/>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0">
                                            <p:txEl>
                                              <p:pRg st="0" end="0"/>
                                            </p:txEl>
                                          </p:spTgt>
                                        </p:tgtEl>
                                        <p:attrNameLst>
                                          <p:attrName>style.visibility</p:attrName>
                                        </p:attrNameLst>
                                      </p:cBhvr>
                                      <p:to>
                                        <p:strVal val="visible"/>
                                      </p:to>
                                    </p:set>
                                    <p:animEffect transition="in" filter="fade">
                                      <p:cBhvr>
                                        <p:cTn id="81" dur="1000"/>
                                        <p:tgtEl>
                                          <p:spTgt spid="20">
                                            <p:txEl>
                                              <p:pRg st="0" end="0"/>
                                            </p:txEl>
                                          </p:spTgt>
                                        </p:tgtEl>
                                      </p:cBhvr>
                                    </p:animEffect>
                                    <p:anim calcmode="lin" valueType="num">
                                      <p:cBhvr>
                                        <p:cTn id="8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additive="base">
                                        <p:cTn id="88" dur="500" fill="hold"/>
                                        <p:tgtEl>
                                          <p:spTgt spid="32"/>
                                        </p:tgtEl>
                                        <p:attrNameLst>
                                          <p:attrName>ppt_x</p:attrName>
                                        </p:attrNameLst>
                                      </p:cBhvr>
                                      <p:tavLst>
                                        <p:tav tm="0">
                                          <p:val>
                                            <p:strVal val="#ppt_x"/>
                                          </p:val>
                                        </p:tav>
                                        <p:tav tm="100000">
                                          <p:val>
                                            <p:strVal val="#ppt_x"/>
                                          </p:val>
                                        </p:tav>
                                      </p:tavLst>
                                    </p:anim>
                                    <p:anim calcmode="lin" valueType="num">
                                      <p:cBhvr additive="base">
                                        <p:cTn id="8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ppt_x"/>
                                          </p:val>
                                        </p:tav>
                                        <p:tav tm="100000">
                                          <p:val>
                                            <p:strVal val="#ppt_x"/>
                                          </p:val>
                                        </p:tav>
                                      </p:tavLst>
                                    </p:anim>
                                    <p:anim calcmode="lin" valueType="num">
                                      <p:cBhvr additive="base">
                                        <p:cTn id="95" dur="500" fill="hold"/>
                                        <p:tgtEl>
                                          <p:spTgt spid="21"/>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21">
                                            <p:txEl>
                                              <p:pRg st="0" end="0"/>
                                            </p:txEl>
                                          </p:spTgt>
                                        </p:tgtEl>
                                        <p:attrNameLst>
                                          <p:attrName>style.visibility</p:attrName>
                                        </p:attrNameLst>
                                      </p:cBhvr>
                                      <p:to>
                                        <p:strVal val="visible"/>
                                      </p:to>
                                    </p:set>
                                    <p:anim calcmode="lin" valueType="num">
                                      <p:cBhvr additive="base">
                                        <p:cTn id="98"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 calcmode="lin" valueType="num">
                                      <p:cBhvr additive="base">
                                        <p:cTn id="104" dur="500" fill="hold"/>
                                        <p:tgtEl>
                                          <p:spTgt spid="25"/>
                                        </p:tgtEl>
                                        <p:attrNameLst>
                                          <p:attrName>ppt_x</p:attrName>
                                        </p:attrNameLst>
                                      </p:cBhvr>
                                      <p:tavLst>
                                        <p:tav tm="0">
                                          <p:val>
                                            <p:strVal val="#ppt_x"/>
                                          </p:val>
                                        </p:tav>
                                        <p:tav tm="100000">
                                          <p:val>
                                            <p:strVal val="#ppt_x"/>
                                          </p:val>
                                        </p:tav>
                                      </p:tavLst>
                                    </p:anim>
                                    <p:anim calcmode="lin" valueType="num">
                                      <p:cBhvr additive="base">
                                        <p:cTn id="10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additive="base">
                                        <p:cTn id="110" dur="500" fill="hold"/>
                                        <p:tgtEl>
                                          <p:spTgt spid="22"/>
                                        </p:tgtEl>
                                        <p:attrNameLst>
                                          <p:attrName>ppt_x</p:attrName>
                                        </p:attrNameLst>
                                      </p:cBhvr>
                                      <p:tavLst>
                                        <p:tav tm="0">
                                          <p:val>
                                            <p:strVal val="#ppt_x"/>
                                          </p:val>
                                        </p:tav>
                                        <p:tav tm="100000">
                                          <p:val>
                                            <p:strVal val="#ppt_x"/>
                                          </p:val>
                                        </p:tav>
                                      </p:tavLst>
                                    </p:anim>
                                    <p:anim calcmode="lin" valueType="num">
                                      <p:cBhvr additive="base">
                                        <p:cTn id="11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26"/>
                                        </p:tgtEl>
                                        <p:attrNameLst>
                                          <p:attrName>style.visibility</p:attrName>
                                        </p:attrNameLst>
                                      </p:cBhvr>
                                      <p:to>
                                        <p:strVal val="visible"/>
                                      </p:to>
                                    </p:set>
                                    <p:anim calcmode="lin" valueType="num">
                                      <p:cBhvr additive="base">
                                        <p:cTn id="116" dur="500" fill="hold"/>
                                        <p:tgtEl>
                                          <p:spTgt spid="26"/>
                                        </p:tgtEl>
                                        <p:attrNameLst>
                                          <p:attrName>ppt_x</p:attrName>
                                        </p:attrNameLst>
                                      </p:cBhvr>
                                      <p:tavLst>
                                        <p:tav tm="0">
                                          <p:val>
                                            <p:strVal val="#ppt_x"/>
                                          </p:val>
                                        </p:tav>
                                        <p:tav tm="100000">
                                          <p:val>
                                            <p:strVal val="#ppt_x"/>
                                          </p:val>
                                        </p:tav>
                                      </p:tavLst>
                                    </p:anim>
                                    <p:anim calcmode="lin" valueType="num">
                                      <p:cBhvr additive="base">
                                        <p:cTn id="117" dur="500" fill="hold"/>
                                        <p:tgtEl>
                                          <p:spTgt spid="26"/>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23"/>
                                        </p:tgtEl>
                                        <p:attrNameLst>
                                          <p:attrName>style.visibility</p:attrName>
                                        </p:attrNameLst>
                                      </p:cBhvr>
                                      <p:to>
                                        <p:strVal val="visible"/>
                                      </p:to>
                                    </p:set>
                                    <p:anim calcmode="lin" valueType="num">
                                      <p:cBhvr additive="base">
                                        <p:cTn id="120" dur="500" fill="hold"/>
                                        <p:tgtEl>
                                          <p:spTgt spid="23"/>
                                        </p:tgtEl>
                                        <p:attrNameLst>
                                          <p:attrName>ppt_x</p:attrName>
                                        </p:attrNameLst>
                                      </p:cBhvr>
                                      <p:tavLst>
                                        <p:tav tm="0">
                                          <p:val>
                                            <p:strVal val="#ppt_x"/>
                                          </p:val>
                                        </p:tav>
                                        <p:tav tm="100000">
                                          <p:val>
                                            <p:strVal val="#ppt_x"/>
                                          </p:val>
                                        </p:tav>
                                      </p:tavLst>
                                    </p:anim>
                                    <p:anim calcmode="lin" valueType="num">
                                      <p:cBhvr additive="base">
                                        <p:cTn id="121" dur="500" fill="hold"/>
                                        <p:tgtEl>
                                          <p:spTgt spid="23"/>
                                        </p:tgtEl>
                                        <p:attrNameLst>
                                          <p:attrName>ppt_y</p:attrName>
                                        </p:attrNameLst>
                                      </p:cBhvr>
                                      <p:tavLst>
                                        <p:tav tm="0">
                                          <p:val>
                                            <p:strVal val="1+#ppt_h/2"/>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23">
                                            <p:txEl>
                                              <p:pRg st="0" end="0"/>
                                            </p:txEl>
                                          </p:spTgt>
                                        </p:tgtEl>
                                        <p:attrNameLst>
                                          <p:attrName>style.visibility</p:attrName>
                                        </p:attrNameLst>
                                      </p:cBhvr>
                                      <p:to>
                                        <p:strVal val="visible"/>
                                      </p:to>
                                    </p:set>
                                    <p:animEffect transition="in" filter="fade">
                                      <p:cBhvr>
                                        <p:cTn id="124" dur="600"/>
                                        <p:tgtEl>
                                          <p:spTgt spid="23">
                                            <p:txEl>
                                              <p:pRg st="0" end="0"/>
                                            </p:txEl>
                                          </p:spTgt>
                                        </p:tgtEl>
                                      </p:cBhvr>
                                    </p:animEffect>
                                    <p:anim calcmode="lin" valueType="num">
                                      <p:cBhvr>
                                        <p:cTn id="125" dur="6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26" dur="6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1" grpId="0" animBg="1"/>
      <p:bldP spid="12" grpId="0" animBg="1"/>
      <p:bldP spid="17" grpId="0" animBg="1"/>
      <p:bldP spid="18" grpId="0" animBg="1"/>
      <p:bldP spid="20" grpId="0" animBg="1"/>
      <p:bldP spid="21" grpId="0" animBg="1"/>
      <p:bldP spid="22" grpId="0" animBg="1"/>
      <p:bldP spid="23" grpId="0" animBg="1"/>
      <p:bldP spid="24" grpId="0" animBg="1"/>
      <p:bldP spid="30" grpId="0" animBg="1"/>
      <p:bldP spid="31" grpId="0" animBg="1"/>
      <p:bldP spid="32" grpId="0" animBg="1"/>
      <p:bldP spid="25"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027"/>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 Light&amp;quot; IsBold=&amp;quot;0&amp;quot; IsItalic=&amp;quot;0&amp;quot; IsUnderline=&amp;quot;0&amp;quot; FontSize=&amp;quot;44&amp;quot;/&amp;gt;&amp;lt;Answer FontName=&amp;quot;Calibri&amp;quot; IsBold=&amp;quot;0&amp;quot; IsItalic=&amp;quot;0&amp;quot; IsUnderline=&amp;quot;0&amp;quot; FontSize=&amp;quot;24&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TAG_VCONFIG" val="PD94bWwgdmVyc2lvbj0iMS4wIj8+DQo8Y29uZmlndXJhdGlvbj4NCgk8YnJhbmRpbmc+DQoJCTx1aWZvbnQgbmFtZT0iRk9OVF9OT1RFU19URVhUIiB2YWx1ZT0iVmVyZGFuYSwxMixmYWxzZSxmYWxzZSxmYWxzZSIvPg0KCTwvYnJhbmRpbmc+DQoJPGNvbG9ycz4NCgkJPHVpY29sb3IgbmFtZT0icHJpbWFyeSIgdmFsdWU9IjB4NkY4NDg4Ii8+DQoJCTx1aWNvbG9yIG5hbWU9Imdsb3ciIHZhbHVlPSIweDYwOTc3MyIvPg0KCQk8dWljb2xvciBuYW1lPSJ0ZXh0IiB2YWx1ZT0iMHhGRkZGRkYiLz4NCgkJPHVpY29sb3IgbmFtZT0ibGlnaHQiIHZhbHVlPSIweDRFNUQ2MCIvPg0KCQk8dWljb2xvciBuYW1lPSJzaGFkb3ciIHZhbHVlPSIweDAwMDAwMCIvPg0KCQk8dWljb2xvciBuYW1lPSJiYWNrZ3JvdW5kIiB2YWx1ZT0iMHg5OUNDRkYiLz4NCgk8L2NvbG9ycz4NCgk8bGF5b3V0Pg0KCQk8dWlzaG93IG5hbWU9InByZXNlbnRhdGlvbnRpdGxlIiB2YWx1ZT0idHJ1ZSIvPjx1aXNob3cgbmFtZT0icHJlc2VudGVycGhvdG8iIHZhbHVlPSJ0cnVlIi8+PHVpc2hvdyBuYW1lPSJwcmVzZW50ZXJuYW1lIiB2YWx1ZT0idHJ1ZSIvPjx1aXNob3cgbmFtZT0icHJlc2VudGVydGl0bGUiIHZhbHVlPSJ0cnVlIi8+PHVpc2hvdyBuYW1lPSJwcmVzZW50ZXJlbWFpbCIgdmFsdWU9InRydWUiLz48dWlzaG93IG5hbWU9InByZXNlbnRlcmJpbyIgdmFsdWU9InRydWUiLz48dWlzaG93IG5hbWU9ImNvbXBhbnlsb2dvIiB2YWx1ZT0idHJ1ZSIvPjx1aXNob3cgbmFtZT0ic2lkZWJhciIgdmFsdWU9InRydWUiLz48dWlzaG93IG5hbWU9Im91dGxpbmUiIHZhbHVlPSJ0cnVlIi8+PHVpc2hvdyBuYW1lPSJ0aHVtYm5haWwiIHZhbHVlPSJ0cnVlIi8+DQoJCTx1aXNob3cgbmFtZT0ibm90ZXMiIHZhbHVlPSJ0cnVlIi8+PHVpc2hvdyBuYW1lPSJzZWFyY2giIHZhbHVlPSJ0cnVlIi8+PHVpc2hvdyBuYW1lPSJxdWl6IiB2YWx1ZT0idHJ1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ZmFsc2UiLz48dWlzaG93IG5hbWU9InZpZXdjaGFuZ2UiIHZhbHVlPSJ0cnVlIi8+PHVpc2hvdyBuYW1lPSJhbHdheXNTY3J1bmNoIiB2YWx1ZT0iZmFsc2UiLz48dWlzaG93IG5hbWU9ImluaXRpYWxkaXNwbGF5bW9kZWlzbm9ybWFsIiB2YWx1ZT0iZmFsc2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Yeni Microsoft PowerPoint Sunusu (2)&quot;/&gt;&lt;property id=&quot;20148&quot; value=&quot;5&quot;/&gt;&lt;property id=&quot;20184&quot; value=&quot;7&quot;/&gt;&lt;property id=&quot;20224&quot; value=&quot;C:\Users\Samsung\Desktop\Slayt Denemeleri&quot;/&gt;&lt;property id=&quot;20250&quot; value=&quot;0&quot;/&gt;&lt;property id=&quot;20251&quot; value=&quot;0&quot;/&gt;&lt;property id=&quot;20259&quot; value=&quot;0&quot;/&gt;&lt;property id=&quot;20263&quot; value=&quot;3&quot;/&gt;&lt;property id=&quot;20264&quot; value=&quot;1&quot;/&gt;&lt;property id=&quot;20600&quot; value=&quot;0&quot;/&gt;&lt;object type=&quot;8&quot; unique_id=&quot;10002&quot;&gt;&lt;/object&gt;&lt;object type=&quot;2&quot; unique_id=&quot;10003&quot;&gt;&lt;object type=&quot;3&quot; unique_id=&quot;10008&quot;&gt;&lt;property id=&quot;20148&quot; value=&quot;5&quot;/&gt;&lt;property id=&quot;20300&quot; value=&quot;Slide 1 - &amp;quot;7. SINIF 1. ÜNİTE&amp;quot;&quot;/&gt;&lt;property id=&quot;20302&quot; value=&quot;1&quot;/&gt;&lt;property id=&quot;20303&quot; value=&quot;-1&quot;/&gt;&lt;property id=&quot;20307&quot; value=&quot;256&quot;/&gt;&lt;property id=&quot;20309&quot; value=&quot;-1&quot;/&gt;&lt;/object&gt;&lt;object type=&quot;3&quot; unique_id=&quot;10841&quot;&gt;&lt;property id=&quot;20148&quot; value=&quot;5&quot;/&gt;&lt;property id=&quot;20300&quot; value=&quot;Slide 4 - &amp;quot;Parçaya göre işaretleyelim&amp;quot;&quot;/&gt;&lt;property id=&quot;20307&quot; value=&quot;263&quot;/&gt;&lt;/object&gt;&lt;object type=&quot;3&quot; unique_id=&quot;11685&quot;&gt;&lt;property id=&quot;20148&quot; value=&quot;5&quot;/&gt;&lt;property id=&quot;20300&quot; value=&quot;Slide 3 - &amp;quot;Ayete göre imanın şartları nelerdir?&amp;quot;&quot;/&gt;&lt;property id=&quot;20307&quot; value=&quot;268&quot;/&gt;&lt;/object&gt;&lt;object type=&quot;3&quot; unique_id=&quot;12060&quot;&gt;&lt;property id=&quot;20148&quot; value=&quot;5&quot;/&gt;&lt;property id=&quot;20300&quot; value=&quot;Slide 9 - &amp;quot;Düzeltelim&amp;quot;&quot;/&gt;&lt;property id=&quot;20307&quot; value=&quot;270&quot;/&gt;&lt;/object&gt;&lt;object type=&quot;3&quot; unique_id=&quot;12061&quot;&gt;&lt;property id=&quot;20148&quot; value=&quot;5&quot;/&gt;&lt;property id=&quot;20300&quot; value=&quot;Slide 24 - &amp;quot;Değerlendirme &amp;quot;&quot;/&gt;&lt;property id=&quot;20307&quot; value=&quot;271&quot;/&gt;&lt;/object&gt;&lt;object type=&quot;3&quot; unique_id=&quot;12062&quot;&gt;&lt;property id=&quot;20148&quot; value=&quot;5&quot;/&gt;&lt;property id=&quot;20300&quot; value=&quot;Slide 25&quot;/&gt;&lt;property id=&quot;20307&quot; value=&quot;272&quot;/&gt;&lt;/object&gt;&lt;object type=&quot;3&quot; unique_id=&quot;12063&quot;&gt;&lt;property id=&quot;20148&quot; value=&quot;5&quot;/&gt;&lt;property id=&quot;20300&quot; value=&quot;Slide 26&quot;/&gt;&lt;property id=&quot;20307&quot; value=&quot;273&quot;/&gt;&lt;/object&gt;&lt;object type=&quot;3&quot; unique_id=&quot;12064&quot;&gt;&lt;property id=&quot;20148&quot; value=&quot;5&quot;/&gt;&lt;property id=&quot;20300&quot; value=&quot;Slide 27&quot;/&gt;&lt;property id=&quot;20307&quot; value=&quot;274&quot;/&gt;&lt;/object&gt;&lt;object type=&quot;3&quot; unique_id=&quot;12065&quot;&gt;&lt;property id=&quot;20148&quot; value=&quot;5&quot;/&gt;&lt;property id=&quot;20300&quot; value=&quot;Slide 28&quot;/&gt;&lt;property id=&quot;20307&quot; value=&quot;275&quot;/&gt;&lt;/object&gt;&lt;object type=&quot;3&quot; unique_id=&quot;12066&quot;&gt;&lt;property id=&quot;20148&quot; value=&quot;5&quot;/&gt;&lt;property id=&quot;20300&quot; value=&quot;Slide 30&quot;/&gt;&lt;property id=&quot;20307&quot; value=&quot;277&quot;/&gt;&lt;/object&gt;&lt;object type=&quot;3&quot; unique_id=&quot;14236&quot;&gt;&lt;property id=&quot;20148&quot; value=&quot;5&quot;/&gt;&lt;property id=&quot;20300&quot; value=&quot;Slide 2 - &amp;quot;2. MELEKLER VE ÖZELLİKLERİ&amp;quot;&quot;/&gt;&lt;property id=&quot;20307&quot; value=&quot;278&quot;/&gt;&lt;/object&gt;&lt;object type=&quot;3&quot; unique_id=&quot;14592&quot;&gt;&lt;property id=&quot;20148&quot; value=&quot;5&quot;/&gt;&lt;property id=&quot;20300&quot; value=&quot;Slide 5 - &amp;quot;Dört büyük melek ve görevleri&amp;quot;&quot;/&gt;&lt;property id=&quot;20307&quot; value=&quot;279&quot;/&gt;&lt;/object&gt;&lt;object type=&quot;3&quot; unique_id=&quot;14593&quot;&gt;&lt;property id=&quot;20148&quot; value=&quot;5&quot;/&gt;&lt;property id=&quot;20300&quot; value=&quot;Slide 6 - &amp;quot;Diğer bazı melekler &amp;quot;&quot;/&gt;&lt;property id=&quot;20307&quot; value=&quot;280&quot;/&gt;&lt;/object&gt;&lt;object type=&quot;3&quot; unique_id=&quot;14594&quot;&gt;&lt;property id=&quot;20148&quot; value=&quot;5&quot;/&gt;&lt;property id=&quot;20300&quot; value=&quot;Slide 10 - &amp;quot;Meleklerin Özellikleri &amp;quot;&quot;/&gt;&lt;property id=&quot;20307&quot; value=&quot;281&quot;/&gt;&lt;/object&gt;&lt;object type=&quot;3&quot; unique_id=&quot;14595&quot;&gt;&lt;property id=&quot;20148&quot; value=&quot;5&quot;/&gt;&lt;property id=&quot;20300&quot; value=&quot;Slide 11 - &amp;quot;Meleklerin Özellikleri &amp;quot;&quot;/&gt;&lt;property id=&quot;20307&quot; value=&quot;282&quot;/&gt;&lt;/object&gt;&lt;object type=&quot;3&quot; unique_id=&quot;14596&quot;&gt;&lt;property id=&quot;20148&quot; value=&quot;5&quot;/&gt;&lt;property id=&quot;20300&quot; value=&quot;Slide 13 - &amp;quot;Kur’an-ı Kerim’den Cin Suresini bulalım.&amp;quot;&quot;/&gt;&lt;property id=&quot;20307&quot; value=&quot;283&quot;/&gt;&lt;/object&gt;&lt;object type=&quot;3&quot; unique_id=&quot;16228&quot;&gt;&lt;property id=&quot;20148&quot; value=&quot;5&quot;/&gt;&lt;property id=&quot;20300&quot; value=&quot;Slide 7&quot;/&gt;&lt;property id=&quot;20307&quot; value=&quot;297&quot;/&gt;&lt;/object&gt;&lt;object type=&quot;3&quot; unique_id=&quot;16229&quot;&gt;&lt;property id=&quot;20148&quot; value=&quot;5&quot;/&gt;&lt;property id=&quot;20300&quot; value=&quot;Slide 8 - &amp;quot;Bir Ayet &amp;quot;&quot;/&gt;&lt;property id=&quot;20307&quot; value=&quot;293&quot;/&gt;&lt;/object&gt;&lt;object type=&quot;3&quot; unique_id=&quot;16230&quot;&gt;&lt;property id=&quot;20148&quot; value=&quot;5&quot;/&gt;&lt;property id=&quot;20300&quot; value=&quot;Slide 12 - &amp;quot;Verilen ifadelerinde meleklerin özeliklerin bulalım&amp;quot;&quot;/&gt;&lt;property id=&quot;20307&quot; value=&quot;299&quot;/&gt;&lt;/object&gt;&lt;object type=&quot;3&quot; unique_id=&quot;16231&quot;&gt;&lt;property id=&quot;20148&quot; value=&quot;5&quot;/&gt;&lt;property id=&quot;20300&quot; value=&quot;Slide 14 - &amp;quot;Cinlerin Özellikleri &amp;quot;&quot;/&gt;&lt;property id=&quot;20307&quot; value=&quot;285&quot;/&gt;&lt;/object&gt;&lt;object type=&quot;3&quot; unique_id=&quot;16232&quot;&gt;&lt;property id=&quot;20148&quot; value=&quot;5&quot;/&gt;&lt;property id=&quot;20300&quot; value=&quot;Slide 15&quot;/&gt;&lt;property id=&quot;20307&quot; value=&quot;286&quot;/&gt;&lt;/object&gt;&lt;object type=&quot;3&quot; unique_id=&quot;16233&quot;&gt;&lt;property id=&quot;20148&quot; value=&quot;5&quot;/&gt;&lt;property id=&quot;20300&quot; value=&quot;Slide 16 - &amp;quot;Melekler ve Cinler &amp;quot;&quot;/&gt;&lt;property id=&quot;20307&quot; value=&quot;287&quot;/&gt;&lt;/object&gt;&lt;object type=&quot;3&quot; unique_id=&quot;16234&quot;&gt;&lt;property id=&quot;20148&quot; value=&quot;5&quot;/&gt;&lt;property id=&quot;20300&quot; value=&quot;Slide 17 - &amp;quot;Düşünelim ve bulalım&amp;quot;&quot;/&gt;&lt;property id=&quot;20307&quot; value=&quot;288&quot;/&gt;&lt;/object&gt;&lt;object type=&quot;3&quot; unique_id=&quot;16235&quot;&gt;&lt;property id=&quot;20148&quot; value=&quot;5&quot;/&gt;&lt;property id=&quot;20300&quot; value=&quot;Slide 18 - &amp;quot;Devamını bulalım&amp;quot;&quot;/&gt;&lt;property id=&quot;20307&quot; value=&quot;289&quot;/&gt;&lt;/object&gt;&lt;object type=&quot;3&quot; unique_id=&quot;16236&quot;&gt;&lt;property id=&quot;20148&quot; value=&quot;5&quot;/&gt;&lt;property id=&quot;20300&quot; value=&quot;Slide 19 - &amp;quot;Devamını bulalım&amp;quot;&quot;/&gt;&lt;property id=&quot;20307&quot; value=&quot;290&quot;/&gt;&lt;/object&gt;&lt;object type=&quot;3&quot; unique_id=&quot;16237&quot;&gt;&lt;property id=&quot;20148&quot; value=&quot;5&quot;/&gt;&lt;property id=&quot;20300&quot; value=&quot;Slide 20&quot;/&gt;&lt;property id=&quot;20307&quot; value=&quot;291&quot;/&gt;&lt;/object&gt;&lt;object type=&quot;3&quot; unique_id=&quot;16238&quot;&gt;&lt;property id=&quot;20148&quot; value=&quot;5&quot;/&gt;&lt;property id=&quot;20300&quot; value=&quot;Slide 21 - &amp;quot;Bir hadis bir yorum&amp;quot;&quot;/&gt;&lt;property id=&quot;20307&quot; value=&quot;292&quot;/&gt;&lt;/object&gt;&lt;object type=&quot;3&quot; unique_id=&quot;16239&quot;&gt;&lt;property id=&quot;20148&quot; value=&quot;5&quot;/&gt;&lt;property id=&quot;20300&quot; value=&quot;Slide 22 - &amp;quot;Meleklere inanan insan &amp;quot;&quot;/&gt;&lt;property id=&quot;20307&quot; value=&quot;294&quot;/&gt;&lt;/object&gt;&lt;object type=&quot;3&quot; unique_id=&quot;16240&quot;&gt;&lt;property id=&quot;20148&quot; value=&quot;5&quot;/&gt;&lt;property id=&quot;20300&quot; value=&quot;Slide 23 - &amp;quot;Meleklere inanan insan &amp;quot;&quot;/&gt;&lt;property id=&quot;20307&quot; value=&quot;295&quot;/&gt;&lt;/object&gt;&lt;object type=&quot;3&quot; unique_id=&quot;16241&quot;&gt;&lt;property id=&quot;20148&quot; value=&quot;5&quot;/&gt;&lt;property id=&quot;20300&quot; value=&quot;Slide 29&quot;/&gt;&lt;property id=&quot;20307&quot; value=&quot;296&quot;/&gt;&lt;/object&gt;&lt;/object&gt;&lt;object type=&quot;4&quot; unique_id=&quot;10033&quot;&gt;&lt;/object&gt;&lt;object type=&quot;10&quot; unique_id=&quot;10214&quot;&gt;&lt;object type=&quot;11&quot; unique_id=&quot;10215&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0&quot;/&gt;&lt;lineCharCount val=&quot;13&quot;/&gt;&lt;lineCharCount val=&quot;13&quot;/&gt;&lt;lineCharCount val=&quot;15&quot;/&gt;&lt;lineCharCount val=&quot;1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SHAPEINFO" val="&lt;ThreeDShapeInfo&gt;&lt;uuid val=&quot;{6C06547D-6320-4C36-BC0A-8F4940306463}&quot;/&gt;&lt;isInvalidForFieldText val=&quot;0&quot;/&gt;&lt;Image&gt;&lt;filename val=&quot;C:\Users\Samsung\Desktop\Slayt Denemeleri\data\asimages\{6C06547D-6320-4C36-BC0A-8F4940306463}_1.png&quot;/&gt;&lt;left val=&quot;117&quot;/&gt;&lt;top val=&quot;-10&quot;/&gt;&lt;width val=&quot;546&quot;/&gt;&lt;height val=&quot;123&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16&quot;/&gt;&lt;lineCharCount val=&quot;7&quot;/&gt;&lt;/TableIndex&gt;&lt;/ShapeTextInfo&gt;"/>
  <p:tag name="PRESENTER_SHAPEINFO" val="&lt;ThreeDShapeInfo&gt;&lt;uuid val=&quot;{39D9E27A-63F2-4AAE-8E37-6E98A0C0523E}&quot;/&gt;&lt;isInvalidForFieldText val=&quot;0&quot;/&gt;&lt;Image&gt;&lt;filename val=&quot;C:\Users\Samsung\Desktop\Slayt Denemeleri\data\asimages\{39D9E27A-63F2-4AAE-8E37-6E98A0C0523E}_1.png&quot;/&gt;&lt;left val=&quot;17&quot;/&gt;&lt;top val=&quot;227&quot;/&gt;&lt;width val=&quot;413&quot;/&gt;&lt;height val=&quot;16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amsung\Desktop\Slayt Denemeleri\data\asimages\{1952C5E6-C9C2-4B94-89DC-58C9C2F0E4B3}_2.png&quot;/&gt;&lt;left val=&quot;55&quot;/&gt;&lt;top val=&quot;190&quot;/&gt;&lt;width val=&quot;487&quot;/&gt;&lt;height val=&quot;51&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17.PNG&quot;/&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Samsung\Desktop\Yeni klasör\data\asimages\{F7F69401-69FB-43D4-B0AB-FC078FDAFD92}_17.png&quot;/&gt;&lt;left val=&quot;416&quot;/&gt;&lt;top val=&quot;459&quot;/&gt;&lt;width val=&quot;473&quot;/&gt;&lt;height val=&quot;61&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9&quot;/&gt;&lt;lineCharCount val=&quot;35&quot;/&gt;&lt;lineCharCount val=&quot;34&quot;/&gt;&lt;lineCharCount val=&quot;34&quot;/&gt;&lt;lineCharCount val=&quot;34&quot;/&gt;&lt;lineCharCount val=&quot;35&quot;/&gt;&lt;lineCharCount val=&quot;84&quot;/&gt;&lt;lineCharCount val=&quot;23&quot;/&gt;&lt;/TableIndex&gt;&lt;/ShapeTextInfo&gt;"/>
  <p:tag name="HTML_SHAPEINFO" val="&lt;TextEffect&gt;&lt;Image&gt;&lt;filename val=&quot;C:\Users\Samsung\Desktop\Yeni klasör\data\asimages\{3BEA8181-AB65-4523-BCB8-F24387A044C0}_1.png_crop.png&quot;/&gt;&lt;left val=&quot;458&quot;/&gt;&lt;top val=&quot;32&quot;/&gt;&lt;width val=&quot;471&quot;/&gt;&lt;height val=&quot;292&quot;/&gt;&lt;hasText val=&quot;1&quot;/&gt;&lt;paraId val=&quot;1&quot;/&gt;&lt;/Image&gt;&lt;/TextEffect&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Samsung\Desktop\Yeni klasör\data\asimages\{F7F69401-69FB-43D4-B0AB-FC078FDAFD92}_17.png&quot;/&gt;&lt;left val=&quot;416&quot;/&gt;&lt;top val=&quot;459&quot;/&gt;&lt;width val=&quot;473&quot;/&gt;&lt;height val=&quot;61&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0&quot;/&gt;&lt;lineCharCount val=&quot;13&quot;/&gt;&lt;lineCharCount val=&quot;13&quot;/&gt;&lt;lineCharCount val=&quot;15&quot;/&gt;&lt;lineCharCount val=&quot;13&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1121</TotalTime>
  <Words>1341</Words>
  <Application>Microsoft Office PowerPoint</Application>
  <PresentationFormat>Geniş ekran</PresentationFormat>
  <Paragraphs>288</Paragraphs>
  <Slides>30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30</vt:i4>
      </vt:variant>
    </vt:vector>
  </HeadingPairs>
  <TitlesOfParts>
    <vt:vector size="37" baseType="lpstr">
      <vt:lpstr>Arial</vt:lpstr>
      <vt:lpstr>Articulate Light</vt:lpstr>
      <vt:lpstr>Calibri</vt:lpstr>
      <vt:lpstr>Calibri Light</vt:lpstr>
      <vt:lpstr>Segoe UI Light</vt:lpstr>
      <vt:lpstr>Wingdings</vt:lpstr>
      <vt:lpstr>Office Teması</vt:lpstr>
      <vt:lpstr>7. SINIF 1. ÜNİTE</vt:lpstr>
      <vt:lpstr>2. MELEKLER VE ÖZELLİKLERİ</vt:lpstr>
      <vt:lpstr>Ayete göre imanın şartları nelerdir?</vt:lpstr>
      <vt:lpstr>Parçaya göre işaretleyelim</vt:lpstr>
      <vt:lpstr>Dört büyük melek ve görevleri</vt:lpstr>
      <vt:lpstr>Diğer bazı melekler </vt:lpstr>
      <vt:lpstr>PowerPoint Sunusu</vt:lpstr>
      <vt:lpstr>Bir Ayet </vt:lpstr>
      <vt:lpstr>Düzeltelim</vt:lpstr>
      <vt:lpstr>Meleklerin Özellikleri </vt:lpstr>
      <vt:lpstr>Meleklerin Özellikleri </vt:lpstr>
      <vt:lpstr>Verilen ifadelerinde meleklerin özeliklerin bulalım</vt:lpstr>
      <vt:lpstr>Kur’an-ı Kerim’den Cin Suresini bulalım.</vt:lpstr>
      <vt:lpstr>Cinlerin Özellikleri </vt:lpstr>
      <vt:lpstr>PowerPoint Sunusu</vt:lpstr>
      <vt:lpstr>Melekler ve Cinler </vt:lpstr>
      <vt:lpstr>Düşünelim ve bulalım</vt:lpstr>
      <vt:lpstr>Devamını bulalım</vt:lpstr>
      <vt:lpstr>Devamını bulalım</vt:lpstr>
      <vt:lpstr>PowerPoint Sunusu</vt:lpstr>
      <vt:lpstr>Bir hadis bir yorum</vt:lpstr>
      <vt:lpstr>Meleklere inanan insan </vt:lpstr>
      <vt:lpstr>Meleklere inanan insan </vt:lpstr>
      <vt:lpstr>Değerlendirme </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125</cp:revision>
  <dcterms:created xsi:type="dcterms:W3CDTF">2018-08-09T14:44:51Z</dcterms:created>
  <dcterms:modified xsi:type="dcterms:W3CDTF">2018-09-23T11:47:36Z</dcterms:modified>
</cp:coreProperties>
</file>