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258" r:id="rId3"/>
    <p:sldId id="265" r:id="rId4"/>
    <p:sldId id="266" r:id="rId5"/>
    <p:sldId id="262" r:id="rId6"/>
    <p:sldId id="285" r:id="rId7"/>
    <p:sldId id="286" r:id="rId8"/>
    <p:sldId id="287" r:id="rId9"/>
    <p:sldId id="288" r:id="rId10"/>
    <p:sldId id="289" r:id="rId11"/>
    <p:sldId id="290" r:id="rId12"/>
    <p:sldId id="294" r:id="rId13"/>
    <p:sldId id="291" r:id="rId14"/>
    <p:sldId id="292" r:id="rId15"/>
    <p:sldId id="307" r:id="rId16"/>
    <p:sldId id="319" r:id="rId17"/>
    <p:sldId id="293" r:id="rId18"/>
    <p:sldId id="296" r:id="rId19"/>
    <p:sldId id="297" r:id="rId20"/>
    <p:sldId id="299" r:id="rId21"/>
    <p:sldId id="300" r:id="rId22"/>
    <p:sldId id="301" r:id="rId23"/>
    <p:sldId id="303" r:id="rId24"/>
    <p:sldId id="308" r:id="rId25"/>
    <p:sldId id="304" r:id="rId26"/>
    <p:sldId id="305" r:id="rId27"/>
    <p:sldId id="306" r:id="rId28"/>
    <p:sldId id="277" r:id="rId29"/>
    <p:sldId id="259" r:id="rId30"/>
    <p:sldId id="260"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1"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A07664-A051-4DF5-AC27-951CF5E46F4E}" type="doc">
      <dgm:prSet loTypeId="urn:microsoft.com/office/officeart/2005/8/layout/hProcess3" loCatId="process" qsTypeId="urn:microsoft.com/office/officeart/2005/8/quickstyle/simple1" qsCatId="simple" csTypeId="urn:microsoft.com/office/officeart/2005/8/colors/accent1_2" csCatId="accent1" phldr="1"/>
      <dgm:spPr/>
    </dgm:pt>
    <dgm:pt modelId="{D21C360D-FB0E-4B48-9127-0DB971DA12CE}">
      <dgm:prSet phldrT="[Metin]"/>
      <dgm:spPr/>
      <dgm:t>
        <a:bodyPr/>
        <a:lstStyle/>
        <a:p>
          <a:r>
            <a:rPr lang="tr-TR" dirty="0">
              <a:solidFill>
                <a:schemeClr val="bg1"/>
              </a:solidFill>
            </a:rPr>
            <a:t>İmanı taklitten tahkike çıkarabilmek için</a:t>
          </a:r>
        </a:p>
      </dgm:t>
    </dgm:pt>
    <dgm:pt modelId="{5B8AAA68-7467-4F49-A41B-7CDA21210BB8}" type="parTrans" cxnId="{90E424DC-EEDD-498C-9B22-59CD3FB96066}">
      <dgm:prSet/>
      <dgm:spPr/>
      <dgm:t>
        <a:bodyPr/>
        <a:lstStyle/>
        <a:p>
          <a:endParaRPr lang="tr-TR"/>
        </a:p>
      </dgm:t>
    </dgm:pt>
    <dgm:pt modelId="{A042A636-9A39-4CCC-8AD6-85A701CD88FC}" type="sibTrans" cxnId="{90E424DC-EEDD-498C-9B22-59CD3FB96066}">
      <dgm:prSet/>
      <dgm:spPr/>
      <dgm:t>
        <a:bodyPr/>
        <a:lstStyle/>
        <a:p>
          <a:endParaRPr lang="tr-TR"/>
        </a:p>
      </dgm:t>
    </dgm:pt>
    <dgm:pt modelId="{BF490A1A-AC4A-4B7D-831E-B66E4673FAD4}">
      <dgm:prSet phldrT="[Metin]"/>
      <dgm:spPr/>
      <dgm:t>
        <a:bodyPr/>
        <a:lstStyle/>
        <a:p>
          <a:r>
            <a:rPr lang="tr-TR" dirty="0">
              <a:solidFill>
                <a:schemeClr val="bg1"/>
              </a:solidFill>
            </a:rPr>
            <a:t>İmana dair şüpheleri giderebilmek için</a:t>
          </a:r>
        </a:p>
      </dgm:t>
    </dgm:pt>
    <dgm:pt modelId="{BC3F5DBD-D036-48EF-A8C7-2B419C55C9F0}" type="parTrans" cxnId="{2A0B8FFF-7872-4343-AFBA-A8A2327E5B24}">
      <dgm:prSet/>
      <dgm:spPr/>
      <dgm:t>
        <a:bodyPr/>
        <a:lstStyle/>
        <a:p>
          <a:endParaRPr lang="tr-TR"/>
        </a:p>
      </dgm:t>
    </dgm:pt>
    <dgm:pt modelId="{8D94183C-BFA0-4E28-A209-B97E4F3C5E5F}" type="sibTrans" cxnId="{2A0B8FFF-7872-4343-AFBA-A8A2327E5B24}">
      <dgm:prSet/>
      <dgm:spPr/>
      <dgm:t>
        <a:bodyPr/>
        <a:lstStyle/>
        <a:p>
          <a:endParaRPr lang="tr-TR"/>
        </a:p>
      </dgm:t>
    </dgm:pt>
    <dgm:pt modelId="{A1A89596-D60C-479B-AD52-70131B097CE2}">
      <dgm:prSet phldrT="[Metin]"/>
      <dgm:spPr/>
      <dgm:t>
        <a:bodyPr/>
        <a:lstStyle/>
        <a:p>
          <a:r>
            <a:rPr lang="tr-TR" dirty="0">
              <a:solidFill>
                <a:schemeClr val="bg1"/>
              </a:solidFill>
            </a:rPr>
            <a:t>Allah’ın varlığı ve birliğine dair delilleri bilmek gereklidir.</a:t>
          </a:r>
        </a:p>
      </dgm:t>
    </dgm:pt>
    <dgm:pt modelId="{02C3B64F-1C39-40EB-BC28-77BBE5F68AAA}" type="parTrans" cxnId="{9DAF3456-A005-4AC1-BA3E-43B3CD51AD21}">
      <dgm:prSet/>
      <dgm:spPr/>
      <dgm:t>
        <a:bodyPr/>
        <a:lstStyle/>
        <a:p>
          <a:endParaRPr lang="tr-TR"/>
        </a:p>
      </dgm:t>
    </dgm:pt>
    <dgm:pt modelId="{129822B3-81CF-42D1-86BD-6D3F0089608B}" type="sibTrans" cxnId="{9DAF3456-A005-4AC1-BA3E-43B3CD51AD21}">
      <dgm:prSet/>
      <dgm:spPr/>
      <dgm:t>
        <a:bodyPr/>
        <a:lstStyle/>
        <a:p>
          <a:endParaRPr lang="tr-TR"/>
        </a:p>
      </dgm:t>
    </dgm:pt>
    <dgm:pt modelId="{2A96293F-08E4-47AC-8181-B61BB19E32C0}" type="pres">
      <dgm:prSet presAssocID="{4EA07664-A051-4DF5-AC27-951CF5E46F4E}" presName="Name0" presStyleCnt="0">
        <dgm:presLayoutVars>
          <dgm:dir/>
          <dgm:animLvl val="lvl"/>
          <dgm:resizeHandles val="exact"/>
        </dgm:presLayoutVars>
      </dgm:prSet>
      <dgm:spPr/>
    </dgm:pt>
    <dgm:pt modelId="{B6323127-0DEB-4434-BCC3-46D91F14FD38}" type="pres">
      <dgm:prSet presAssocID="{4EA07664-A051-4DF5-AC27-951CF5E46F4E}" presName="dummy" presStyleCnt="0"/>
      <dgm:spPr/>
    </dgm:pt>
    <dgm:pt modelId="{13FE38FB-7E80-4783-8EFA-9399042F7B55}" type="pres">
      <dgm:prSet presAssocID="{4EA07664-A051-4DF5-AC27-951CF5E46F4E}" presName="linH" presStyleCnt="0"/>
      <dgm:spPr/>
    </dgm:pt>
    <dgm:pt modelId="{142B3509-E188-4E70-AF6F-63055A0A08A0}" type="pres">
      <dgm:prSet presAssocID="{4EA07664-A051-4DF5-AC27-951CF5E46F4E}" presName="padding1" presStyleCnt="0"/>
      <dgm:spPr/>
    </dgm:pt>
    <dgm:pt modelId="{FD8F7409-C1C8-4420-BCC9-C6FDF95B548C}" type="pres">
      <dgm:prSet presAssocID="{D21C360D-FB0E-4B48-9127-0DB971DA12CE}" presName="linV" presStyleCnt="0"/>
      <dgm:spPr/>
    </dgm:pt>
    <dgm:pt modelId="{CD2D4222-23B6-40CE-B4A8-6AC29A2F7D9B}" type="pres">
      <dgm:prSet presAssocID="{D21C360D-FB0E-4B48-9127-0DB971DA12CE}" presName="spVertical1" presStyleCnt="0"/>
      <dgm:spPr/>
    </dgm:pt>
    <dgm:pt modelId="{24BA495D-1A86-48DC-AB55-611D7B3C46C6}" type="pres">
      <dgm:prSet presAssocID="{D21C360D-FB0E-4B48-9127-0DB971DA12CE}" presName="parTx" presStyleLbl="revTx" presStyleIdx="0" presStyleCnt="3">
        <dgm:presLayoutVars>
          <dgm:chMax val="0"/>
          <dgm:chPref val="0"/>
          <dgm:bulletEnabled val="1"/>
        </dgm:presLayoutVars>
      </dgm:prSet>
      <dgm:spPr/>
    </dgm:pt>
    <dgm:pt modelId="{9D1DB27C-FE76-4500-B316-B02BDF4E5461}" type="pres">
      <dgm:prSet presAssocID="{D21C360D-FB0E-4B48-9127-0DB971DA12CE}" presName="spVertical2" presStyleCnt="0"/>
      <dgm:spPr/>
    </dgm:pt>
    <dgm:pt modelId="{F6B20D19-8CA4-4C5F-933B-B5DE151B1CE0}" type="pres">
      <dgm:prSet presAssocID="{D21C360D-FB0E-4B48-9127-0DB971DA12CE}" presName="spVertical3" presStyleCnt="0"/>
      <dgm:spPr/>
    </dgm:pt>
    <dgm:pt modelId="{AF2E4A7A-B6CD-4CAF-B594-80D255F434B2}" type="pres">
      <dgm:prSet presAssocID="{A042A636-9A39-4CCC-8AD6-85A701CD88FC}" presName="space" presStyleCnt="0"/>
      <dgm:spPr/>
    </dgm:pt>
    <dgm:pt modelId="{9A9046D0-95D7-4DBB-92C1-B669CA6D7835}" type="pres">
      <dgm:prSet presAssocID="{BF490A1A-AC4A-4B7D-831E-B66E4673FAD4}" presName="linV" presStyleCnt="0"/>
      <dgm:spPr/>
    </dgm:pt>
    <dgm:pt modelId="{94B81E04-2B3C-42B0-8C03-D9C4A98BA9DD}" type="pres">
      <dgm:prSet presAssocID="{BF490A1A-AC4A-4B7D-831E-B66E4673FAD4}" presName="spVertical1" presStyleCnt="0"/>
      <dgm:spPr/>
    </dgm:pt>
    <dgm:pt modelId="{C43ACC9D-0799-4D89-A720-2328F3B92266}" type="pres">
      <dgm:prSet presAssocID="{BF490A1A-AC4A-4B7D-831E-B66E4673FAD4}" presName="parTx" presStyleLbl="revTx" presStyleIdx="1" presStyleCnt="3">
        <dgm:presLayoutVars>
          <dgm:chMax val="0"/>
          <dgm:chPref val="0"/>
          <dgm:bulletEnabled val="1"/>
        </dgm:presLayoutVars>
      </dgm:prSet>
      <dgm:spPr/>
    </dgm:pt>
    <dgm:pt modelId="{3A69AB2C-19CA-4DBF-8E67-3BCEAA22FF7E}" type="pres">
      <dgm:prSet presAssocID="{BF490A1A-AC4A-4B7D-831E-B66E4673FAD4}" presName="spVertical2" presStyleCnt="0"/>
      <dgm:spPr/>
    </dgm:pt>
    <dgm:pt modelId="{6E7E18CB-6A21-47F9-9B9B-DE5DE9452141}" type="pres">
      <dgm:prSet presAssocID="{BF490A1A-AC4A-4B7D-831E-B66E4673FAD4}" presName="spVertical3" presStyleCnt="0"/>
      <dgm:spPr/>
    </dgm:pt>
    <dgm:pt modelId="{B23EBAF4-8E31-4ED3-A1D6-52105515AC0C}" type="pres">
      <dgm:prSet presAssocID="{8D94183C-BFA0-4E28-A209-B97E4F3C5E5F}" presName="space" presStyleCnt="0"/>
      <dgm:spPr/>
    </dgm:pt>
    <dgm:pt modelId="{93EF87D9-2E1A-4272-9FCC-C99D70494A8A}" type="pres">
      <dgm:prSet presAssocID="{A1A89596-D60C-479B-AD52-70131B097CE2}" presName="linV" presStyleCnt="0"/>
      <dgm:spPr/>
    </dgm:pt>
    <dgm:pt modelId="{20BCDAA3-9E0D-4522-AA11-99319D54E7DF}" type="pres">
      <dgm:prSet presAssocID="{A1A89596-D60C-479B-AD52-70131B097CE2}" presName="spVertical1" presStyleCnt="0"/>
      <dgm:spPr/>
    </dgm:pt>
    <dgm:pt modelId="{EE239443-4775-49A5-9293-6D32CF3DE588}" type="pres">
      <dgm:prSet presAssocID="{A1A89596-D60C-479B-AD52-70131B097CE2}" presName="parTx" presStyleLbl="revTx" presStyleIdx="2" presStyleCnt="3">
        <dgm:presLayoutVars>
          <dgm:chMax val="0"/>
          <dgm:chPref val="0"/>
          <dgm:bulletEnabled val="1"/>
        </dgm:presLayoutVars>
      </dgm:prSet>
      <dgm:spPr/>
    </dgm:pt>
    <dgm:pt modelId="{28926AF4-F847-470E-AA6F-F86627DF9B05}" type="pres">
      <dgm:prSet presAssocID="{A1A89596-D60C-479B-AD52-70131B097CE2}" presName="spVertical2" presStyleCnt="0"/>
      <dgm:spPr/>
    </dgm:pt>
    <dgm:pt modelId="{D508FC01-362E-4E8F-8424-A530F925B99E}" type="pres">
      <dgm:prSet presAssocID="{A1A89596-D60C-479B-AD52-70131B097CE2}" presName="spVertical3" presStyleCnt="0"/>
      <dgm:spPr/>
    </dgm:pt>
    <dgm:pt modelId="{A0BA3DE3-E93F-4EC3-B30A-FD8867B471D2}" type="pres">
      <dgm:prSet presAssocID="{4EA07664-A051-4DF5-AC27-951CF5E46F4E}" presName="padding2" presStyleCnt="0"/>
      <dgm:spPr/>
    </dgm:pt>
    <dgm:pt modelId="{C0663019-4D51-4B75-82BF-48399B1980A0}" type="pres">
      <dgm:prSet presAssocID="{4EA07664-A051-4DF5-AC27-951CF5E46F4E}" presName="negArrow" presStyleCnt="0"/>
      <dgm:spPr/>
    </dgm:pt>
    <dgm:pt modelId="{A1DF75A6-64F5-49D8-89B5-215DED4587D0}" type="pres">
      <dgm:prSet presAssocID="{4EA07664-A051-4DF5-AC27-951CF5E46F4E}" presName="backgroundArrow" presStyleLbl="node1" presStyleIdx="0" presStyleCnt="1"/>
      <dgm:spPr/>
    </dgm:pt>
  </dgm:ptLst>
  <dgm:cxnLst>
    <dgm:cxn modelId="{1F634841-419F-407B-9A1D-7395A3A459A3}" type="presOf" srcId="{4EA07664-A051-4DF5-AC27-951CF5E46F4E}" destId="{2A96293F-08E4-47AC-8181-B61BB19E32C0}" srcOrd="0" destOrd="0" presId="urn:microsoft.com/office/officeart/2005/8/layout/hProcess3"/>
    <dgm:cxn modelId="{9DAF3456-A005-4AC1-BA3E-43B3CD51AD21}" srcId="{4EA07664-A051-4DF5-AC27-951CF5E46F4E}" destId="{A1A89596-D60C-479B-AD52-70131B097CE2}" srcOrd="2" destOrd="0" parTransId="{02C3B64F-1C39-40EB-BC28-77BBE5F68AAA}" sibTransId="{129822B3-81CF-42D1-86BD-6D3F0089608B}"/>
    <dgm:cxn modelId="{8163CAA4-59B1-402A-991A-C71BDF5ABD05}" type="presOf" srcId="{D21C360D-FB0E-4B48-9127-0DB971DA12CE}" destId="{24BA495D-1A86-48DC-AB55-611D7B3C46C6}" srcOrd="0" destOrd="0" presId="urn:microsoft.com/office/officeart/2005/8/layout/hProcess3"/>
    <dgm:cxn modelId="{573144A7-3DA9-4DB2-A78E-D6C5EFD35946}" type="presOf" srcId="{BF490A1A-AC4A-4B7D-831E-B66E4673FAD4}" destId="{C43ACC9D-0799-4D89-A720-2328F3B92266}" srcOrd="0" destOrd="0" presId="urn:microsoft.com/office/officeart/2005/8/layout/hProcess3"/>
    <dgm:cxn modelId="{90E424DC-EEDD-498C-9B22-59CD3FB96066}" srcId="{4EA07664-A051-4DF5-AC27-951CF5E46F4E}" destId="{D21C360D-FB0E-4B48-9127-0DB971DA12CE}" srcOrd="0" destOrd="0" parTransId="{5B8AAA68-7467-4F49-A41B-7CDA21210BB8}" sibTransId="{A042A636-9A39-4CCC-8AD6-85A701CD88FC}"/>
    <dgm:cxn modelId="{E546CAED-EDB4-4708-871A-16FFAC176CA1}" type="presOf" srcId="{A1A89596-D60C-479B-AD52-70131B097CE2}" destId="{EE239443-4775-49A5-9293-6D32CF3DE588}" srcOrd="0" destOrd="0" presId="urn:microsoft.com/office/officeart/2005/8/layout/hProcess3"/>
    <dgm:cxn modelId="{2A0B8FFF-7872-4343-AFBA-A8A2327E5B24}" srcId="{4EA07664-A051-4DF5-AC27-951CF5E46F4E}" destId="{BF490A1A-AC4A-4B7D-831E-B66E4673FAD4}" srcOrd="1" destOrd="0" parTransId="{BC3F5DBD-D036-48EF-A8C7-2B419C55C9F0}" sibTransId="{8D94183C-BFA0-4E28-A209-B97E4F3C5E5F}"/>
    <dgm:cxn modelId="{EAA3CFA3-7692-4324-99B4-5CB2D3AB49FB}" type="presParOf" srcId="{2A96293F-08E4-47AC-8181-B61BB19E32C0}" destId="{B6323127-0DEB-4434-BCC3-46D91F14FD38}" srcOrd="0" destOrd="0" presId="urn:microsoft.com/office/officeart/2005/8/layout/hProcess3"/>
    <dgm:cxn modelId="{D09C1BD7-8B8B-483D-A321-DCCF8947CFB7}" type="presParOf" srcId="{2A96293F-08E4-47AC-8181-B61BB19E32C0}" destId="{13FE38FB-7E80-4783-8EFA-9399042F7B55}" srcOrd="1" destOrd="0" presId="urn:microsoft.com/office/officeart/2005/8/layout/hProcess3"/>
    <dgm:cxn modelId="{3839BAE2-E799-4001-B072-6E1BCC58E1F9}" type="presParOf" srcId="{13FE38FB-7E80-4783-8EFA-9399042F7B55}" destId="{142B3509-E188-4E70-AF6F-63055A0A08A0}" srcOrd="0" destOrd="0" presId="urn:microsoft.com/office/officeart/2005/8/layout/hProcess3"/>
    <dgm:cxn modelId="{551C1E5B-5595-468E-B847-F0FCFE0D08EB}" type="presParOf" srcId="{13FE38FB-7E80-4783-8EFA-9399042F7B55}" destId="{FD8F7409-C1C8-4420-BCC9-C6FDF95B548C}" srcOrd="1" destOrd="0" presId="urn:microsoft.com/office/officeart/2005/8/layout/hProcess3"/>
    <dgm:cxn modelId="{0F4541A8-BCA5-44A9-AC16-5E2CBD24372F}" type="presParOf" srcId="{FD8F7409-C1C8-4420-BCC9-C6FDF95B548C}" destId="{CD2D4222-23B6-40CE-B4A8-6AC29A2F7D9B}" srcOrd="0" destOrd="0" presId="urn:microsoft.com/office/officeart/2005/8/layout/hProcess3"/>
    <dgm:cxn modelId="{1C52B12F-070C-4B23-9686-4E19AA3F7833}" type="presParOf" srcId="{FD8F7409-C1C8-4420-BCC9-C6FDF95B548C}" destId="{24BA495D-1A86-48DC-AB55-611D7B3C46C6}" srcOrd="1" destOrd="0" presId="urn:microsoft.com/office/officeart/2005/8/layout/hProcess3"/>
    <dgm:cxn modelId="{959BD8E5-0E28-41CD-B4E3-0C27A33F91FF}" type="presParOf" srcId="{FD8F7409-C1C8-4420-BCC9-C6FDF95B548C}" destId="{9D1DB27C-FE76-4500-B316-B02BDF4E5461}" srcOrd="2" destOrd="0" presId="urn:microsoft.com/office/officeart/2005/8/layout/hProcess3"/>
    <dgm:cxn modelId="{016D1316-41DE-4E01-B4E0-C2414BC4394E}" type="presParOf" srcId="{FD8F7409-C1C8-4420-BCC9-C6FDF95B548C}" destId="{F6B20D19-8CA4-4C5F-933B-B5DE151B1CE0}" srcOrd="3" destOrd="0" presId="urn:microsoft.com/office/officeart/2005/8/layout/hProcess3"/>
    <dgm:cxn modelId="{99560FF2-D1D2-4658-985B-4810A717CD04}" type="presParOf" srcId="{13FE38FB-7E80-4783-8EFA-9399042F7B55}" destId="{AF2E4A7A-B6CD-4CAF-B594-80D255F434B2}" srcOrd="2" destOrd="0" presId="urn:microsoft.com/office/officeart/2005/8/layout/hProcess3"/>
    <dgm:cxn modelId="{ADD407E2-7020-49AA-8296-A222E04CCD06}" type="presParOf" srcId="{13FE38FB-7E80-4783-8EFA-9399042F7B55}" destId="{9A9046D0-95D7-4DBB-92C1-B669CA6D7835}" srcOrd="3" destOrd="0" presId="urn:microsoft.com/office/officeart/2005/8/layout/hProcess3"/>
    <dgm:cxn modelId="{FB1DE715-8F21-40BF-B402-C2A5CF201EE6}" type="presParOf" srcId="{9A9046D0-95D7-4DBB-92C1-B669CA6D7835}" destId="{94B81E04-2B3C-42B0-8C03-D9C4A98BA9DD}" srcOrd="0" destOrd="0" presId="urn:microsoft.com/office/officeart/2005/8/layout/hProcess3"/>
    <dgm:cxn modelId="{81C7C9DE-463B-4439-A4A6-62355B5FB49C}" type="presParOf" srcId="{9A9046D0-95D7-4DBB-92C1-B669CA6D7835}" destId="{C43ACC9D-0799-4D89-A720-2328F3B92266}" srcOrd="1" destOrd="0" presId="urn:microsoft.com/office/officeart/2005/8/layout/hProcess3"/>
    <dgm:cxn modelId="{4B04E5D3-F51C-422A-A96C-117C55D30BE7}" type="presParOf" srcId="{9A9046D0-95D7-4DBB-92C1-B669CA6D7835}" destId="{3A69AB2C-19CA-4DBF-8E67-3BCEAA22FF7E}" srcOrd="2" destOrd="0" presId="urn:microsoft.com/office/officeart/2005/8/layout/hProcess3"/>
    <dgm:cxn modelId="{DEFA4BB6-A89F-47FE-BA63-32CE1DBB6BD2}" type="presParOf" srcId="{9A9046D0-95D7-4DBB-92C1-B669CA6D7835}" destId="{6E7E18CB-6A21-47F9-9B9B-DE5DE9452141}" srcOrd="3" destOrd="0" presId="urn:microsoft.com/office/officeart/2005/8/layout/hProcess3"/>
    <dgm:cxn modelId="{4A61F888-0249-4878-A3E9-65CA0171B134}" type="presParOf" srcId="{13FE38FB-7E80-4783-8EFA-9399042F7B55}" destId="{B23EBAF4-8E31-4ED3-A1D6-52105515AC0C}" srcOrd="4" destOrd="0" presId="urn:microsoft.com/office/officeart/2005/8/layout/hProcess3"/>
    <dgm:cxn modelId="{6A9AA5F7-311E-46ED-80ED-5EDF61274872}" type="presParOf" srcId="{13FE38FB-7E80-4783-8EFA-9399042F7B55}" destId="{93EF87D9-2E1A-4272-9FCC-C99D70494A8A}" srcOrd="5" destOrd="0" presId="urn:microsoft.com/office/officeart/2005/8/layout/hProcess3"/>
    <dgm:cxn modelId="{3F1C0128-3A00-40A9-902D-50512EE16AE8}" type="presParOf" srcId="{93EF87D9-2E1A-4272-9FCC-C99D70494A8A}" destId="{20BCDAA3-9E0D-4522-AA11-99319D54E7DF}" srcOrd="0" destOrd="0" presId="urn:microsoft.com/office/officeart/2005/8/layout/hProcess3"/>
    <dgm:cxn modelId="{CABA93FF-BAEA-4D99-B7FE-CEFBF5C18B76}" type="presParOf" srcId="{93EF87D9-2E1A-4272-9FCC-C99D70494A8A}" destId="{EE239443-4775-49A5-9293-6D32CF3DE588}" srcOrd="1" destOrd="0" presId="urn:microsoft.com/office/officeart/2005/8/layout/hProcess3"/>
    <dgm:cxn modelId="{F8C4D30A-CBA8-4688-8E3A-FF1B92077D30}" type="presParOf" srcId="{93EF87D9-2E1A-4272-9FCC-C99D70494A8A}" destId="{28926AF4-F847-470E-AA6F-F86627DF9B05}" srcOrd="2" destOrd="0" presId="urn:microsoft.com/office/officeart/2005/8/layout/hProcess3"/>
    <dgm:cxn modelId="{ADAB8F70-EDF8-4DBD-940E-9995AAB8951C}" type="presParOf" srcId="{93EF87D9-2E1A-4272-9FCC-C99D70494A8A}" destId="{D508FC01-362E-4E8F-8424-A530F925B99E}" srcOrd="3" destOrd="0" presId="urn:microsoft.com/office/officeart/2005/8/layout/hProcess3"/>
    <dgm:cxn modelId="{65B45C0A-69DF-4FE3-81F4-C2C67D779839}" type="presParOf" srcId="{13FE38FB-7E80-4783-8EFA-9399042F7B55}" destId="{A0BA3DE3-E93F-4EC3-B30A-FD8867B471D2}" srcOrd="6" destOrd="0" presId="urn:microsoft.com/office/officeart/2005/8/layout/hProcess3"/>
    <dgm:cxn modelId="{A7607DB3-B81B-4906-BEE5-170ECA38E7A3}" type="presParOf" srcId="{13FE38FB-7E80-4783-8EFA-9399042F7B55}" destId="{C0663019-4D51-4B75-82BF-48399B1980A0}" srcOrd="7" destOrd="0" presId="urn:microsoft.com/office/officeart/2005/8/layout/hProcess3"/>
    <dgm:cxn modelId="{527C8672-2B81-4558-AEB9-6297ECF9AA37}" type="presParOf" srcId="{13FE38FB-7E80-4783-8EFA-9399042F7B55}" destId="{A1DF75A6-64F5-49D8-89B5-215DED4587D0}"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CDA5C-1BF3-4509-AD1A-6F21434B6C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4976D7AC-6544-4747-B542-17E17DA923DA}">
      <dgm:prSet phldrT="[Metin]" custT="1"/>
      <dgm:spPr/>
      <dgm:t>
        <a:bodyPr/>
        <a:lstStyle/>
        <a:p>
          <a:r>
            <a:rPr lang="tr-TR" sz="4400" dirty="0"/>
            <a:t>Allah’ın varlığının ve birliğinin delillerinden bazıları</a:t>
          </a:r>
        </a:p>
      </dgm:t>
    </dgm:pt>
    <dgm:pt modelId="{692C7C92-83C5-4B52-86AA-AE608E457813}" type="parTrans" cxnId="{8FC925BA-EB3E-4B59-B17E-6B02189C42D1}">
      <dgm:prSet/>
      <dgm:spPr/>
      <dgm:t>
        <a:bodyPr/>
        <a:lstStyle/>
        <a:p>
          <a:endParaRPr lang="tr-TR"/>
        </a:p>
      </dgm:t>
    </dgm:pt>
    <dgm:pt modelId="{622B7656-F30C-443F-A235-BF98B40E7B5D}" type="sibTrans" cxnId="{8FC925BA-EB3E-4B59-B17E-6B02189C42D1}">
      <dgm:prSet/>
      <dgm:spPr/>
      <dgm:t>
        <a:bodyPr/>
        <a:lstStyle/>
        <a:p>
          <a:endParaRPr lang="tr-TR"/>
        </a:p>
      </dgm:t>
    </dgm:pt>
    <dgm:pt modelId="{21FE694C-A138-4388-8E2C-0E607D0AA0C5}">
      <dgm:prSet phldrT="[Metin]"/>
      <dgm:spPr/>
      <dgm:t>
        <a:bodyPr/>
        <a:lstStyle/>
        <a:p>
          <a:r>
            <a:rPr lang="tr-TR" dirty="0"/>
            <a:t>Sırf akıldan çıkarılan deliller: </a:t>
          </a:r>
        </a:p>
        <a:p>
          <a:r>
            <a:rPr lang="tr-TR" dirty="0"/>
            <a:t>Ontolojik delil</a:t>
          </a:r>
        </a:p>
      </dgm:t>
    </dgm:pt>
    <dgm:pt modelId="{739F328C-EC10-446E-9D27-5B4593571699}" type="parTrans" cxnId="{B4012518-5E80-4006-9451-EF4B89E2EA4A}">
      <dgm:prSet/>
      <dgm:spPr/>
      <dgm:t>
        <a:bodyPr/>
        <a:lstStyle/>
        <a:p>
          <a:endParaRPr lang="tr-TR"/>
        </a:p>
      </dgm:t>
    </dgm:pt>
    <dgm:pt modelId="{080C679B-1154-42B2-8E44-B5D8C9C4EF42}" type="sibTrans" cxnId="{B4012518-5E80-4006-9451-EF4B89E2EA4A}">
      <dgm:prSet/>
      <dgm:spPr/>
      <dgm:t>
        <a:bodyPr/>
        <a:lstStyle/>
        <a:p>
          <a:endParaRPr lang="tr-TR"/>
        </a:p>
      </dgm:t>
    </dgm:pt>
    <dgm:pt modelId="{70842A8E-6391-480A-8729-913B37323EA0}">
      <dgm:prSet phldrT="[Metin]"/>
      <dgm:spPr/>
      <dgm:t>
        <a:bodyPr/>
        <a:lstStyle/>
        <a:p>
          <a:r>
            <a:rPr lang="tr-TR" dirty="0"/>
            <a:t>Dış alemden çıkarılan deliller:</a:t>
          </a:r>
        </a:p>
        <a:p>
          <a:r>
            <a:rPr lang="tr-TR" dirty="0"/>
            <a:t>Kozmolojik delil ve teolojik delil</a:t>
          </a:r>
        </a:p>
      </dgm:t>
    </dgm:pt>
    <dgm:pt modelId="{18293B87-0A1B-4719-83A2-2E01B14020D3}" type="parTrans" cxnId="{13BA90FD-9CDF-41CD-81B8-C9FDAF093FA1}">
      <dgm:prSet/>
      <dgm:spPr/>
      <dgm:t>
        <a:bodyPr/>
        <a:lstStyle/>
        <a:p>
          <a:endParaRPr lang="tr-TR"/>
        </a:p>
      </dgm:t>
    </dgm:pt>
    <dgm:pt modelId="{2D78235D-19D9-4513-93ED-17C9D0775486}" type="sibTrans" cxnId="{13BA90FD-9CDF-41CD-81B8-C9FDAF093FA1}">
      <dgm:prSet/>
      <dgm:spPr/>
      <dgm:t>
        <a:bodyPr/>
        <a:lstStyle/>
        <a:p>
          <a:endParaRPr lang="tr-TR"/>
        </a:p>
      </dgm:t>
    </dgm:pt>
    <dgm:pt modelId="{F570285F-B953-49B4-9366-965307993131}">
      <dgm:prSet phldrT="[Metin]"/>
      <dgm:spPr/>
      <dgm:t>
        <a:bodyPr/>
        <a:lstStyle/>
        <a:p>
          <a:r>
            <a:rPr lang="tr-TR" dirty="0"/>
            <a:t>İnsanın manevi ve ruhi aleminden çıkarılan deliller:</a:t>
          </a:r>
        </a:p>
        <a:p>
          <a:r>
            <a:rPr lang="tr-TR" dirty="0"/>
            <a:t>Dini tecrübe delili ve ahlak delili</a:t>
          </a:r>
        </a:p>
      </dgm:t>
    </dgm:pt>
    <dgm:pt modelId="{472B65ED-3E99-41FC-BA41-7B8177B407CB}" type="parTrans" cxnId="{A7EF948A-C023-4E2A-96F2-271816FF079D}">
      <dgm:prSet/>
      <dgm:spPr/>
      <dgm:t>
        <a:bodyPr/>
        <a:lstStyle/>
        <a:p>
          <a:endParaRPr lang="tr-TR"/>
        </a:p>
      </dgm:t>
    </dgm:pt>
    <dgm:pt modelId="{5C55E089-6642-4F2B-A669-91EF6C7670E9}" type="sibTrans" cxnId="{A7EF948A-C023-4E2A-96F2-271816FF079D}">
      <dgm:prSet/>
      <dgm:spPr/>
      <dgm:t>
        <a:bodyPr/>
        <a:lstStyle/>
        <a:p>
          <a:endParaRPr lang="tr-TR"/>
        </a:p>
      </dgm:t>
    </dgm:pt>
    <dgm:pt modelId="{83A90F83-3637-4C41-A1AD-974D770D4722}" type="pres">
      <dgm:prSet presAssocID="{369CDA5C-1BF3-4509-AD1A-6F21434B6C33}" presName="hierChild1" presStyleCnt="0">
        <dgm:presLayoutVars>
          <dgm:orgChart val="1"/>
          <dgm:chPref val="1"/>
          <dgm:dir/>
          <dgm:animOne val="branch"/>
          <dgm:animLvl val="lvl"/>
          <dgm:resizeHandles/>
        </dgm:presLayoutVars>
      </dgm:prSet>
      <dgm:spPr/>
    </dgm:pt>
    <dgm:pt modelId="{49C0FED3-52E8-4CCA-A1C5-AB6F1F0FCFDF}" type="pres">
      <dgm:prSet presAssocID="{4976D7AC-6544-4747-B542-17E17DA923DA}" presName="hierRoot1" presStyleCnt="0">
        <dgm:presLayoutVars>
          <dgm:hierBranch val="init"/>
        </dgm:presLayoutVars>
      </dgm:prSet>
      <dgm:spPr/>
    </dgm:pt>
    <dgm:pt modelId="{9FE77226-B3F8-4063-B257-77B47987AE44}" type="pres">
      <dgm:prSet presAssocID="{4976D7AC-6544-4747-B542-17E17DA923DA}" presName="rootComposite1" presStyleCnt="0"/>
      <dgm:spPr/>
    </dgm:pt>
    <dgm:pt modelId="{869C131E-F732-4142-8879-FAF10997F1D7}" type="pres">
      <dgm:prSet presAssocID="{4976D7AC-6544-4747-B542-17E17DA923DA}" presName="rootText1" presStyleLbl="node0" presStyleIdx="0" presStyleCnt="1" custScaleX="275716">
        <dgm:presLayoutVars>
          <dgm:chPref val="3"/>
        </dgm:presLayoutVars>
      </dgm:prSet>
      <dgm:spPr/>
    </dgm:pt>
    <dgm:pt modelId="{635C0D0D-5E43-4421-8E52-A45C753CF1F7}" type="pres">
      <dgm:prSet presAssocID="{4976D7AC-6544-4747-B542-17E17DA923DA}" presName="rootConnector1" presStyleLbl="node1" presStyleIdx="0" presStyleCnt="0"/>
      <dgm:spPr/>
    </dgm:pt>
    <dgm:pt modelId="{23A17CEA-3D64-4F2B-8344-E7828C5F4EA5}" type="pres">
      <dgm:prSet presAssocID="{4976D7AC-6544-4747-B542-17E17DA923DA}" presName="hierChild2" presStyleCnt="0"/>
      <dgm:spPr/>
    </dgm:pt>
    <dgm:pt modelId="{95C77183-3D8A-472A-9030-1FF644B4B54E}" type="pres">
      <dgm:prSet presAssocID="{739F328C-EC10-446E-9D27-5B4593571699}" presName="Name37" presStyleLbl="parChTrans1D2" presStyleIdx="0" presStyleCnt="3"/>
      <dgm:spPr/>
    </dgm:pt>
    <dgm:pt modelId="{3E58CAF7-5DBB-469D-9743-1AC98A9F7573}" type="pres">
      <dgm:prSet presAssocID="{21FE694C-A138-4388-8E2C-0E607D0AA0C5}" presName="hierRoot2" presStyleCnt="0">
        <dgm:presLayoutVars>
          <dgm:hierBranch val="init"/>
        </dgm:presLayoutVars>
      </dgm:prSet>
      <dgm:spPr/>
    </dgm:pt>
    <dgm:pt modelId="{79D1CED0-F05A-4A43-BAEA-C003129FA546}" type="pres">
      <dgm:prSet presAssocID="{21FE694C-A138-4388-8E2C-0E607D0AA0C5}" presName="rootComposite" presStyleCnt="0"/>
      <dgm:spPr/>
    </dgm:pt>
    <dgm:pt modelId="{01DBEEE2-D24D-46A9-8F4C-08318149F929}" type="pres">
      <dgm:prSet presAssocID="{21FE694C-A138-4388-8E2C-0E607D0AA0C5}" presName="rootText" presStyleLbl="node2" presStyleIdx="0" presStyleCnt="3" custScaleX="129776">
        <dgm:presLayoutVars>
          <dgm:chPref val="3"/>
        </dgm:presLayoutVars>
      </dgm:prSet>
      <dgm:spPr/>
    </dgm:pt>
    <dgm:pt modelId="{7816432B-7224-4574-B1B7-4D511F1ADC2C}" type="pres">
      <dgm:prSet presAssocID="{21FE694C-A138-4388-8E2C-0E607D0AA0C5}" presName="rootConnector" presStyleLbl="node2" presStyleIdx="0" presStyleCnt="3"/>
      <dgm:spPr/>
    </dgm:pt>
    <dgm:pt modelId="{D34D4929-F05A-4743-BFA1-2D254FCAC797}" type="pres">
      <dgm:prSet presAssocID="{21FE694C-A138-4388-8E2C-0E607D0AA0C5}" presName="hierChild4" presStyleCnt="0"/>
      <dgm:spPr/>
    </dgm:pt>
    <dgm:pt modelId="{3DE67ACD-AECA-4CF3-B1A6-4AB931AFD064}" type="pres">
      <dgm:prSet presAssocID="{21FE694C-A138-4388-8E2C-0E607D0AA0C5}" presName="hierChild5" presStyleCnt="0"/>
      <dgm:spPr/>
    </dgm:pt>
    <dgm:pt modelId="{24312897-E4D0-4804-9341-6F0A0FC4A66D}" type="pres">
      <dgm:prSet presAssocID="{18293B87-0A1B-4719-83A2-2E01B14020D3}" presName="Name37" presStyleLbl="parChTrans1D2" presStyleIdx="1" presStyleCnt="3"/>
      <dgm:spPr/>
    </dgm:pt>
    <dgm:pt modelId="{DD5F3BC1-C3B7-4DF5-BC0F-CD3A64CE452D}" type="pres">
      <dgm:prSet presAssocID="{70842A8E-6391-480A-8729-913B37323EA0}" presName="hierRoot2" presStyleCnt="0">
        <dgm:presLayoutVars>
          <dgm:hierBranch val="init"/>
        </dgm:presLayoutVars>
      </dgm:prSet>
      <dgm:spPr/>
    </dgm:pt>
    <dgm:pt modelId="{3365807A-3B97-44D8-9A6D-70FE06EA9210}" type="pres">
      <dgm:prSet presAssocID="{70842A8E-6391-480A-8729-913B37323EA0}" presName="rootComposite" presStyleCnt="0"/>
      <dgm:spPr/>
    </dgm:pt>
    <dgm:pt modelId="{F60B4A5A-2966-4377-90F9-AE3446A9BACE}" type="pres">
      <dgm:prSet presAssocID="{70842A8E-6391-480A-8729-913B37323EA0}" presName="rootText" presStyleLbl="node2" presStyleIdx="1" presStyleCnt="3" custScaleX="129776">
        <dgm:presLayoutVars>
          <dgm:chPref val="3"/>
        </dgm:presLayoutVars>
      </dgm:prSet>
      <dgm:spPr/>
    </dgm:pt>
    <dgm:pt modelId="{FBE66FE1-6C2E-4D50-AECC-F45A9E52185E}" type="pres">
      <dgm:prSet presAssocID="{70842A8E-6391-480A-8729-913B37323EA0}" presName="rootConnector" presStyleLbl="node2" presStyleIdx="1" presStyleCnt="3"/>
      <dgm:spPr/>
    </dgm:pt>
    <dgm:pt modelId="{047E6976-3014-4DEC-96B0-FD34E691E4C3}" type="pres">
      <dgm:prSet presAssocID="{70842A8E-6391-480A-8729-913B37323EA0}" presName="hierChild4" presStyleCnt="0"/>
      <dgm:spPr/>
    </dgm:pt>
    <dgm:pt modelId="{D9A97E7B-F2B4-4F26-817A-3AECFDE2481D}" type="pres">
      <dgm:prSet presAssocID="{70842A8E-6391-480A-8729-913B37323EA0}" presName="hierChild5" presStyleCnt="0"/>
      <dgm:spPr/>
    </dgm:pt>
    <dgm:pt modelId="{153F7BBC-691C-42C1-95D4-0ACDA7A150A6}" type="pres">
      <dgm:prSet presAssocID="{472B65ED-3E99-41FC-BA41-7B8177B407CB}" presName="Name37" presStyleLbl="parChTrans1D2" presStyleIdx="2" presStyleCnt="3"/>
      <dgm:spPr/>
    </dgm:pt>
    <dgm:pt modelId="{549D6603-F5CD-4672-B48C-818C90FBA938}" type="pres">
      <dgm:prSet presAssocID="{F570285F-B953-49B4-9366-965307993131}" presName="hierRoot2" presStyleCnt="0">
        <dgm:presLayoutVars>
          <dgm:hierBranch val="init"/>
        </dgm:presLayoutVars>
      </dgm:prSet>
      <dgm:spPr/>
    </dgm:pt>
    <dgm:pt modelId="{DD4160A1-5D66-4C02-9E99-C27F3A511927}" type="pres">
      <dgm:prSet presAssocID="{F570285F-B953-49B4-9366-965307993131}" presName="rootComposite" presStyleCnt="0"/>
      <dgm:spPr/>
    </dgm:pt>
    <dgm:pt modelId="{6520CC34-F9E1-49E6-93AC-AA6601CC0D91}" type="pres">
      <dgm:prSet presAssocID="{F570285F-B953-49B4-9366-965307993131}" presName="rootText" presStyleLbl="node2" presStyleIdx="2" presStyleCnt="3" custScaleX="129776">
        <dgm:presLayoutVars>
          <dgm:chPref val="3"/>
        </dgm:presLayoutVars>
      </dgm:prSet>
      <dgm:spPr/>
    </dgm:pt>
    <dgm:pt modelId="{8DA6790D-2524-47C1-B61D-80A4BDF0E412}" type="pres">
      <dgm:prSet presAssocID="{F570285F-B953-49B4-9366-965307993131}" presName="rootConnector" presStyleLbl="node2" presStyleIdx="2" presStyleCnt="3"/>
      <dgm:spPr/>
    </dgm:pt>
    <dgm:pt modelId="{AAF30B26-C9DE-4924-B7E5-AB69FEE811B1}" type="pres">
      <dgm:prSet presAssocID="{F570285F-B953-49B4-9366-965307993131}" presName="hierChild4" presStyleCnt="0"/>
      <dgm:spPr/>
    </dgm:pt>
    <dgm:pt modelId="{12C89666-0267-40ED-A8F8-6997EB6A0AEE}" type="pres">
      <dgm:prSet presAssocID="{F570285F-B953-49B4-9366-965307993131}" presName="hierChild5" presStyleCnt="0"/>
      <dgm:spPr/>
    </dgm:pt>
    <dgm:pt modelId="{B98185EF-3DAB-4FDC-A290-3BFFE35E92CE}" type="pres">
      <dgm:prSet presAssocID="{4976D7AC-6544-4747-B542-17E17DA923DA}" presName="hierChild3" presStyleCnt="0"/>
      <dgm:spPr/>
    </dgm:pt>
  </dgm:ptLst>
  <dgm:cxnLst>
    <dgm:cxn modelId="{12B82912-1634-470D-9836-019D935D058D}" type="presOf" srcId="{4976D7AC-6544-4747-B542-17E17DA923DA}" destId="{635C0D0D-5E43-4421-8E52-A45C753CF1F7}" srcOrd="1" destOrd="0" presId="urn:microsoft.com/office/officeart/2005/8/layout/orgChart1"/>
    <dgm:cxn modelId="{B4012518-5E80-4006-9451-EF4B89E2EA4A}" srcId="{4976D7AC-6544-4747-B542-17E17DA923DA}" destId="{21FE694C-A138-4388-8E2C-0E607D0AA0C5}" srcOrd="0" destOrd="0" parTransId="{739F328C-EC10-446E-9D27-5B4593571699}" sibTransId="{080C679B-1154-42B2-8E44-B5D8C9C4EF42}"/>
    <dgm:cxn modelId="{6CAF3E19-B715-4457-A66A-252697E96407}" type="presOf" srcId="{21FE694C-A138-4388-8E2C-0E607D0AA0C5}" destId="{7816432B-7224-4574-B1B7-4D511F1ADC2C}" srcOrd="1" destOrd="0" presId="urn:microsoft.com/office/officeart/2005/8/layout/orgChart1"/>
    <dgm:cxn modelId="{6207912C-9FD4-4993-A207-DC873F8C2E3B}" type="presOf" srcId="{21FE694C-A138-4388-8E2C-0E607D0AA0C5}" destId="{01DBEEE2-D24D-46A9-8F4C-08318149F929}" srcOrd="0" destOrd="0" presId="urn:microsoft.com/office/officeart/2005/8/layout/orgChart1"/>
    <dgm:cxn modelId="{0DBD7B2D-70F5-4DD5-BB0E-AE8DBF0C7DFE}" type="presOf" srcId="{70842A8E-6391-480A-8729-913B37323EA0}" destId="{FBE66FE1-6C2E-4D50-AECC-F45A9E52185E}" srcOrd="1" destOrd="0" presId="urn:microsoft.com/office/officeart/2005/8/layout/orgChart1"/>
    <dgm:cxn modelId="{507DEC50-F840-4FF9-B65E-6F5ACE20E11F}" type="presOf" srcId="{472B65ED-3E99-41FC-BA41-7B8177B407CB}" destId="{153F7BBC-691C-42C1-95D4-0ACDA7A150A6}" srcOrd="0" destOrd="0" presId="urn:microsoft.com/office/officeart/2005/8/layout/orgChart1"/>
    <dgm:cxn modelId="{A7EF948A-C023-4E2A-96F2-271816FF079D}" srcId="{4976D7AC-6544-4747-B542-17E17DA923DA}" destId="{F570285F-B953-49B4-9366-965307993131}" srcOrd="2" destOrd="0" parTransId="{472B65ED-3E99-41FC-BA41-7B8177B407CB}" sibTransId="{5C55E089-6642-4F2B-A669-91EF6C7670E9}"/>
    <dgm:cxn modelId="{78C3D896-DF07-46F7-A34F-DD9FE8F56D87}" type="presOf" srcId="{18293B87-0A1B-4719-83A2-2E01B14020D3}" destId="{24312897-E4D0-4804-9341-6F0A0FC4A66D}" srcOrd="0" destOrd="0" presId="urn:microsoft.com/office/officeart/2005/8/layout/orgChart1"/>
    <dgm:cxn modelId="{C92F5A9F-7382-4F03-9DA1-744D28DEC26F}" type="presOf" srcId="{F570285F-B953-49B4-9366-965307993131}" destId="{8DA6790D-2524-47C1-B61D-80A4BDF0E412}" srcOrd="1" destOrd="0" presId="urn:microsoft.com/office/officeart/2005/8/layout/orgChart1"/>
    <dgm:cxn modelId="{FA3EE2A2-F365-4CA7-BCB5-D6831D5798C5}" type="presOf" srcId="{739F328C-EC10-446E-9D27-5B4593571699}" destId="{95C77183-3D8A-472A-9030-1FF644B4B54E}" srcOrd="0" destOrd="0" presId="urn:microsoft.com/office/officeart/2005/8/layout/orgChart1"/>
    <dgm:cxn modelId="{8FC925BA-EB3E-4B59-B17E-6B02189C42D1}" srcId="{369CDA5C-1BF3-4509-AD1A-6F21434B6C33}" destId="{4976D7AC-6544-4747-B542-17E17DA923DA}" srcOrd="0" destOrd="0" parTransId="{692C7C92-83C5-4B52-86AA-AE608E457813}" sibTransId="{622B7656-F30C-443F-A235-BF98B40E7B5D}"/>
    <dgm:cxn modelId="{386637E0-1EFA-4805-B4F4-105A00F38188}" type="presOf" srcId="{F570285F-B953-49B4-9366-965307993131}" destId="{6520CC34-F9E1-49E6-93AC-AA6601CC0D91}" srcOrd="0" destOrd="0" presId="urn:microsoft.com/office/officeart/2005/8/layout/orgChart1"/>
    <dgm:cxn modelId="{97EBA0E9-1D5A-440B-B921-C7254F86ABF8}" type="presOf" srcId="{369CDA5C-1BF3-4509-AD1A-6F21434B6C33}" destId="{83A90F83-3637-4C41-A1AD-974D770D4722}" srcOrd="0" destOrd="0" presId="urn:microsoft.com/office/officeart/2005/8/layout/orgChart1"/>
    <dgm:cxn modelId="{D93568EE-DF05-45A6-B9B0-B58D1028C8E4}" type="presOf" srcId="{4976D7AC-6544-4747-B542-17E17DA923DA}" destId="{869C131E-F732-4142-8879-FAF10997F1D7}" srcOrd="0" destOrd="0" presId="urn:microsoft.com/office/officeart/2005/8/layout/orgChart1"/>
    <dgm:cxn modelId="{0107AFF9-974E-4921-98FD-DBAD0346E9EE}" type="presOf" srcId="{70842A8E-6391-480A-8729-913B37323EA0}" destId="{F60B4A5A-2966-4377-90F9-AE3446A9BACE}" srcOrd="0" destOrd="0" presId="urn:microsoft.com/office/officeart/2005/8/layout/orgChart1"/>
    <dgm:cxn modelId="{13BA90FD-9CDF-41CD-81B8-C9FDAF093FA1}" srcId="{4976D7AC-6544-4747-B542-17E17DA923DA}" destId="{70842A8E-6391-480A-8729-913B37323EA0}" srcOrd="1" destOrd="0" parTransId="{18293B87-0A1B-4719-83A2-2E01B14020D3}" sibTransId="{2D78235D-19D9-4513-93ED-17C9D0775486}"/>
    <dgm:cxn modelId="{CBD202C8-9C42-4602-9086-293BA2F61FAE}" type="presParOf" srcId="{83A90F83-3637-4C41-A1AD-974D770D4722}" destId="{49C0FED3-52E8-4CCA-A1C5-AB6F1F0FCFDF}" srcOrd="0" destOrd="0" presId="urn:microsoft.com/office/officeart/2005/8/layout/orgChart1"/>
    <dgm:cxn modelId="{0B22DA36-D05E-4559-8C32-25FAB805D2B4}" type="presParOf" srcId="{49C0FED3-52E8-4CCA-A1C5-AB6F1F0FCFDF}" destId="{9FE77226-B3F8-4063-B257-77B47987AE44}" srcOrd="0" destOrd="0" presId="urn:microsoft.com/office/officeart/2005/8/layout/orgChart1"/>
    <dgm:cxn modelId="{036D0EBF-5A86-4E07-8F3B-BB07036C40BA}" type="presParOf" srcId="{9FE77226-B3F8-4063-B257-77B47987AE44}" destId="{869C131E-F732-4142-8879-FAF10997F1D7}" srcOrd="0" destOrd="0" presId="urn:microsoft.com/office/officeart/2005/8/layout/orgChart1"/>
    <dgm:cxn modelId="{8C4274B1-E96E-4F41-A3D8-0234E9077CBA}" type="presParOf" srcId="{9FE77226-B3F8-4063-B257-77B47987AE44}" destId="{635C0D0D-5E43-4421-8E52-A45C753CF1F7}" srcOrd="1" destOrd="0" presId="urn:microsoft.com/office/officeart/2005/8/layout/orgChart1"/>
    <dgm:cxn modelId="{94C4EB39-F6FB-448D-BC07-994A561B61C2}" type="presParOf" srcId="{49C0FED3-52E8-4CCA-A1C5-AB6F1F0FCFDF}" destId="{23A17CEA-3D64-4F2B-8344-E7828C5F4EA5}" srcOrd="1" destOrd="0" presId="urn:microsoft.com/office/officeart/2005/8/layout/orgChart1"/>
    <dgm:cxn modelId="{D6DBBF89-F0ED-4958-AA85-5B800066372E}" type="presParOf" srcId="{23A17CEA-3D64-4F2B-8344-E7828C5F4EA5}" destId="{95C77183-3D8A-472A-9030-1FF644B4B54E}" srcOrd="0" destOrd="0" presId="urn:microsoft.com/office/officeart/2005/8/layout/orgChart1"/>
    <dgm:cxn modelId="{482B33F5-4586-49F8-9248-37ED6058DE0E}" type="presParOf" srcId="{23A17CEA-3D64-4F2B-8344-E7828C5F4EA5}" destId="{3E58CAF7-5DBB-469D-9743-1AC98A9F7573}" srcOrd="1" destOrd="0" presId="urn:microsoft.com/office/officeart/2005/8/layout/orgChart1"/>
    <dgm:cxn modelId="{DCD166E5-7290-427D-9498-2B350776D091}" type="presParOf" srcId="{3E58CAF7-5DBB-469D-9743-1AC98A9F7573}" destId="{79D1CED0-F05A-4A43-BAEA-C003129FA546}" srcOrd="0" destOrd="0" presId="urn:microsoft.com/office/officeart/2005/8/layout/orgChart1"/>
    <dgm:cxn modelId="{42366671-8837-4352-B5B6-A2AB285365C0}" type="presParOf" srcId="{79D1CED0-F05A-4A43-BAEA-C003129FA546}" destId="{01DBEEE2-D24D-46A9-8F4C-08318149F929}" srcOrd="0" destOrd="0" presId="urn:microsoft.com/office/officeart/2005/8/layout/orgChart1"/>
    <dgm:cxn modelId="{0EFD9AE4-0363-4B3C-AE9B-2FF99DF3913B}" type="presParOf" srcId="{79D1CED0-F05A-4A43-BAEA-C003129FA546}" destId="{7816432B-7224-4574-B1B7-4D511F1ADC2C}" srcOrd="1" destOrd="0" presId="urn:microsoft.com/office/officeart/2005/8/layout/orgChart1"/>
    <dgm:cxn modelId="{8A8B14C9-72B4-42FE-9A57-79A0D9F2396D}" type="presParOf" srcId="{3E58CAF7-5DBB-469D-9743-1AC98A9F7573}" destId="{D34D4929-F05A-4743-BFA1-2D254FCAC797}" srcOrd="1" destOrd="0" presId="urn:microsoft.com/office/officeart/2005/8/layout/orgChart1"/>
    <dgm:cxn modelId="{B2C0C3A5-9E6D-4FE6-8ACE-0645B0C25876}" type="presParOf" srcId="{3E58CAF7-5DBB-469D-9743-1AC98A9F7573}" destId="{3DE67ACD-AECA-4CF3-B1A6-4AB931AFD064}" srcOrd="2" destOrd="0" presId="urn:microsoft.com/office/officeart/2005/8/layout/orgChart1"/>
    <dgm:cxn modelId="{9355B323-6C69-4BAD-A6BF-289D25541280}" type="presParOf" srcId="{23A17CEA-3D64-4F2B-8344-E7828C5F4EA5}" destId="{24312897-E4D0-4804-9341-6F0A0FC4A66D}" srcOrd="2" destOrd="0" presId="urn:microsoft.com/office/officeart/2005/8/layout/orgChart1"/>
    <dgm:cxn modelId="{AEC19F30-E9D5-4445-A33F-336149C8AE53}" type="presParOf" srcId="{23A17CEA-3D64-4F2B-8344-E7828C5F4EA5}" destId="{DD5F3BC1-C3B7-4DF5-BC0F-CD3A64CE452D}" srcOrd="3" destOrd="0" presId="urn:microsoft.com/office/officeart/2005/8/layout/orgChart1"/>
    <dgm:cxn modelId="{2F7B7B60-0C78-4DAD-AA2C-664A1C40655A}" type="presParOf" srcId="{DD5F3BC1-C3B7-4DF5-BC0F-CD3A64CE452D}" destId="{3365807A-3B97-44D8-9A6D-70FE06EA9210}" srcOrd="0" destOrd="0" presId="urn:microsoft.com/office/officeart/2005/8/layout/orgChart1"/>
    <dgm:cxn modelId="{A448BC63-86AC-46FC-B0DB-61A40B1F7A85}" type="presParOf" srcId="{3365807A-3B97-44D8-9A6D-70FE06EA9210}" destId="{F60B4A5A-2966-4377-90F9-AE3446A9BACE}" srcOrd="0" destOrd="0" presId="urn:microsoft.com/office/officeart/2005/8/layout/orgChart1"/>
    <dgm:cxn modelId="{050F0FE0-3838-423A-9CCE-DEDED94DEF11}" type="presParOf" srcId="{3365807A-3B97-44D8-9A6D-70FE06EA9210}" destId="{FBE66FE1-6C2E-4D50-AECC-F45A9E52185E}" srcOrd="1" destOrd="0" presId="urn:microsoft.com/office/officeart/2005/8/layout/orgChart1"/>
    <dgm:cxn modelId="{87F9E503-F18C-4275-A550-A4F70417E0F0}" type="presParOf" srcId="{DD5F3BC1-C3B7-4DF5-BC0F-CD3A64CE452D}" destId="{047E6976-3014-4DEC-96B0-FD34E691E4C3}" srcOrd="1" destOrd="0" presId="urn:microsoft.com/office/officeart/2005/8/layout/orgChart1"/>
    <dgm:cxn modelId="{A7186273-2133-493E-8B48-449C639C8205}" type="presParOf" srcId="{DD5F3BC1-C3B7-4DF5-BC0F-CD3A64CE452D}" destId="{D9A97E7B-F2B4-4F26-817A-3AECFDE2481D}" srcOrd="2" destOrd="0" presId="urn:microsoft.com/office/officeart/2005/8/layout/orgChart1"/>
    <dgm:cxn modelId="{B7CF01F2-8D37-4758-9D91-5AD5FDD8AB72}" type="presParOf" srcId="{23A17CEA-3D64-4F2B-8344-E7828C5F4EA5}" destId="{153F7BBC-691C-42C1-95D4-0ACDA7A150A6}" srcOrd="4" destOrd="0" presId="urn:microsoft.com/office/officeart/2005/8/layout/orgChart1"/>
    <dgm:cxn modelId="{8174EC41-6FA4-4BB6-A9B1-8864E68E382B}" type="presParOf" srcId="{23A17CEA-3D64-4F2B-8344-E7828C5F4EA5}" destId="{549D6603-F5CD-4672-B48C-818C90FBA938}" srcOrd="5" destOrd="0" presId="urn:microsoft.com/office/officeart/2005/8/layout/orgChart1"/>
    <dgm:cxn modelId="{440E953A-B896-4E08-9E96-76BBF32E6DCC}" type="presParOf" srcId="{549D6603-F5CD-4672-B48C-818C90FBA938}" destId="{DD4160A1-5D66-4C02-9E99-C27F3A511927}" srcOrd="0" destOrd="0" presId="urn:microsoft.com/office/officeart/2005/8/layout/orgChart1"/>
    <dgm:cxn modelId="{EA9695A4-42BD-4AD1-A125-D3AAE21EF2AD}" type="presParOf" srcId="{DD4160A1-5D66-4C02-9E99-C27F3A511927}" destId="{6520CC34-F9E1-49E6-93AC-AA6601CC0D91}" srcOrd="0" destOrd="0" presId="urn:microsoft.com/office/officeart/2005/8/layout/orgChart1"/>
    <dgm:cxn modelId="{3D9EE941-5E4F-4673-A072-2A98E2D0AB0C}" type="presParOf" srcId="{DD4160A1-5D66-4C02-9E99-C27F3A511927}" destId="{8DA6790D-2524-47C1-B61D-80A4BDF0E412}" srcOrd="1" destOrd="0" presId="urn:microsoft.com/office/officeart/2005/8/layout/orgChart1"/>
    <dgm:cxn modelId="{E66E9F5B-589D-4177-872F-465265DF88C5}" type="presParOf" srcId="{549D6603-F5CD-4672-B48C-818C90FBA938}" destId="{AAF30B26-C9DE-4924-B7E5-AB69FEE811B1}" srcOrd="1" destOrd="0" presId="urn:microsoft.com/office/officeart/2005/8/layout/orgChart1"/>
    <dgm:cxn modelId="{F7A0D634-7474-4C02-8AC5-B69041FBFE06}" type="presParOf" srcId="{549D6603-F5CD-4672-B48C-818C90FBA938}" destId="{12C89666-0267-40ED-A8F8-6997EB6A0AEE}" srcOrd="2" destOrd="0" presId="urn:microsoft.com/office/officeart/2005/8/layout/orgChart1"/>
    <dgm:cxn modelId="{EB668787-525A-4367-8B68-CDBA6A7360A0}" type="presParOf" srcId="{49C0FED3-52E8-4CCA-A1C5-AB6F1F0FCFDF}" destId="{B98185EF-3DAB-4FDC-A290-3BFFE35E92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F75A6-64F5-49D8-89B5-215DED4587D0}">
      <dsp:nvSpPr>
        <dsp:cNvPr id="0" name=""/>
        <dsp:cNvSpPr/>
      </dsp:nvSpPr>
      <dsp:spPr>
        <a:xfrm>
          <a:off x="0" y="1035825"/>
          <a:ext cx="12192000" cy="4786349"/>
        </a:xfrm>
        <a:prstGeom prst="rightArrow">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39443-4775-49A5-9293-6D32CF3DE588}">
      <dsp:nvSpPr>
        <dsp:cNvPr id="0" name=""/>
        <dsp:cNvSpPr/>
      </dsp:nvSpPr>
      <dsp:spPr>
        <a:xfrm>
          <a:off x="8034932" y="2232412"/>
          <a:ext cx="2937867" cy="239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chemeClr val="bg1"/>
              </a:solidFill>
            </a:rPr>
            <a:t>Allah’ın varlığı ve birliğine dair delilleri bilmek gereklidir.</a:t>
          </a:r>
        </a:p>
      </dsp:txBody>
      <dsp:txXfrm>
        <a:off x="8034932" y="2232412"/>
        <a:ext cx="2937867" cy="2393174"/>
      </dsp:txXfrm>
    </dsp:sp>
    <dsp:sp modelId="{C43ACC9D-0799-4D89-A720-2328F3B92266}">
      <dsp:nvSpPr>
        <dsp:cNvPr id="0" name=""/>
        <dsp:cNvSpPr/>
      </dsp:nvSpPr>
      <dsp:spPr>
        <a:xfrm>
          <a:off x="4509492" y="2232412"/>
          <a:ext cx="2937867" cy="239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chemeClr val="bg1"/>
              </a:solidFill>
            </a:rPr>
            <a:t>İmana dair şüpheleri giderebilmek için</a:t>
          </a:r>
        </a:p>
      </dsp:txBody>
      <dsp:txXfrm>
        <a:off x="4509492" y="2232412"/>
        <a:ext cx="2937867" cy="2393174"/>
      </dsp:txXfrm>
    </dsp:sp>
    <dsp:sp modelId="{24BA495D-1A86-48DC-AB55-611D7B3C46C6}">
      <dsp:nvSpPr>
        <dsp:cNvPr id="0" name=""/>
        <dsp:cNvSpPr/>
      </dsp:nvSpPr>
      <dsp:spPr>
        <a:xfrm>
          <a:off x="984051" y="2232412"/>
          <a:ext cx="2937867" cy="2393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25120" rIns="0" bIns="325120" numCol="1" spcCol="1270" anchor="ctr" anchorCtr="0">
          <a:noAutofit/>
        </a:bodyPr>
        <a:lstStyle/>
        <a:p>
          <a:pPr marL="0" lvl="0" indent="0" algn="ctr" defTabSz="1422400">
            <a:lnSpc>
              <a:spcPct val="90000"/>
            </a:lnSpc>
            <a:spcBef>
              <a:spcPct val="0"/>
            </a:spcBef>
            <a:spcAft>
              <a:spcPct val="35000"/>
            </a:spcAft>
            <a:buNone/>
          </a:pPr>
          <a:r>
            <a:rPr lang="tr-TR" sz="3200" kern="1200" dirty="0">
              <a:solidFill>
                <a:schemeClr val="bg1"/>
              </a:solidFill>
            </a:rPr>
            <a:t>İmanı taklitten tahkike çıkarabilmek için</a:t>
          </a:r>
        </a:p>
      </dsp:txBody>
      <dsp:txXfrm>
        <a:off x="984051" y="2232412"/>
        <a:ext cx="2937867" cy="2393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F7BBC-691C-42C1-95D4-0ACDA7A150A6}">
      <dsp:nvSpPr>
        <dsp:cNvPr id="0" name=""/>
        <dsp:cNvSpPr/>
      </dsp:nvSpPr>
      <dsp:spPr>
        <a:xfrm>
          <a:off x="6096000" y="3132478"/>
          <a:ext cx="4257934" cy="593042"/>
        </a:xfrm>
        <a:custGeom>
          <a:avLst/>
          <a:gdLst/>
          <a:ahLst/>
          <a:cxnLst/>
          <a:rect l="0" t="0" r="0" b="0"/>
          <a:pathLst>
            <a:path>
              <a:moveTo>
                <a:pt x="0" y="0"/>
              </a:moveTo>
              <a:lnTo>
                <a:pt x="0" y="296521"/>
              </a:lnTo>
              <a:lnTo>
                <a:pt x="4257934" y="296521"/>
              </a:lnTo>
              <a:lnTo>
                <a:pt x="4257934" y="5930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312897-E4D0-4804-9341-6F0A0FC4A66D}">
      <dsp:nvSpPr>
        <dsp:cNvPr id="0" name=""/>
        <dsp:cNvSpPr/>
      </dsp:nvSpPr>
      <dsp:spPr>
        <a:xfrm>
          <a:off x="6050280" y="3132478"/>
          <a:ext cx="91440" cy="593042"/>
        </a:xfrm>
        <a:custGeom>
          <a:avLst/>
          <a:gdLst/>
          <a:ahLst/>
          <a:cxnLst/>
          <a:rect l="0" t="0" r="0" b="0"/>
          <a:pathLst>
            <a:path>
              <a:moveTo>
                <a:pt x="45720" y="0"/>
              </a:moveTo>
              <a:lnTo>
                <a:pt x="45720" y="5930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C77183-3D8A-472A-9030-1FF644B4B54E}">
      <dsp:nvSpPr>
        <dsp:cNvPr id="0" name=""/>
        <dsp:cNvSpPr/>
      </dsp:nvSpPr>
      <dsp:spPr>
        <a:xfrm>
          <a:off x="1838065" y="3132478"/>
          <a:ext cx="4257934" cy="593042"/>
        </a:xfrm>
        <a:custGeom>
          <a:avLst/>
          <a:gdLst/>
          <a:ahLst/>
          <a:cxnLst/>
          <a:rect l="0" t="0" r="0" b="0"/>
          <a:pathLst>
            <a:path>
              <a:moveTo>
                <a:pt x="4257934" y="0"/>
              </a:moveTo>
              <a:lnTo>
                <a:pt x="4257934" y="296521"/>
              </a:lnTo>
              <a:lnTo>
                <a:pt x="0" y="296521"/>
              </a:lnTo>
              <a:lnTo>
                <a:pt x="0" y="59304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9C131E-F732-4142-8879-FAF10997F1D7}">
      <dsp:nvSpPr>
        <dsp:cNvPr id="0" name=""/>
        <dsp:cNvSpPr/>
      </dsp:nvSpPr>
      <dsp:spPr>
        <a:xfrm>
          <a:off x="2202871" y="1720471"/>
          <a:ext cx="7786257" cy="141200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Allah’ın varlığının ve birliğinin delillerinden bazıları</a:t>
          </a:r>
        </a:p>
      </dsp:txBody>
      <dsp:txXfrm>
        <a:off x="2202871" y="1720471"/>
        <a:ext cx="7786257" cy="1412006"/>
      </dsp:txXfrm>
    </dsp:sp>
    <dsp:sp modelId="{01DBEEE2-D24D-46A9-8F4C-08318149F929}">
      <dsp:nvSpPr>
        <dsp:cNvPr id="0" name=""/>
        <dsp:cNvSpPr/>
      </dsp:nvSpPr>
      <dsp:spPr>
        <a:xfrm>
          <a:off x="5619" y="3725521"/>
          <a:ext cx="3664891" cy="141200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kern="1200" dirty="0"/>
            <a:t>Sırf akıldan çıkarılan deliller: </a:t>
          </a:r>
        </a:p>
        <a:p>
          <a:pPr marL="0" lvl="0" indent="0" algn="ctr" defTabSz="1022350">
            <a:lnSpc>
              <a:spcPct val="90000"/>
            </a:lnSpc>
            <a:spcBef>
              <a:spcPct val="0"/>
            </a:spcBef>
            <a:spcAft>
              <a:spcPct val="35000"/>
            </a:spcAft>
            <a:buNone/>
          </a:pPr>
          <a:r>
            <a:rPr lang="tr-TR" sz="2300" kern="1200" dirty="0"/>
            <a:t>Ontolojik delil</a:t>
          </a:r>
        </a:p>
      </dsp:txBody>
      <dsp:txXfrm>
        <a:off x="5619" y="3725521"/>
        <a:ext cx="3664891" cy="1412006"/>
      </dsp:txXfrm>
    </dsp:sp>
    <dsp:sp modelId="{F60B4A5A-2966-4377-90F9-AE3446A9BACE}">
      <dsp:nvSpPr>
        <dsp:cNvPr id="0" name=""/>
        <dsp:cNvSpPr/>
      </dsp:nvSpPr>
      <dsp:spPr>
        <a:xfrm>
          <a:off x="4263554" y="3725521"/>
          <a:ext cx="3664891" cy="141200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kern="1200" dirty="0"/>
            <a:t>Dış alemden çıkarılan deliller:</a:t>
          </a:r>
        </a:p>
        <a:p>
          <a:pPr marL="0" lvl="0" indent="0" algn="ctr" defTabSz="1022350">
            <a:lnSpc>
              <a:spcPct val="90000"/>
            </a:lnSpc>
            <a:spcBef>
              <a:spcPct val="0"/>
            </a:spcBef>
            <a:spcAft>
              <a:spcPct val="35000"/>
            </a:spcAft>
            <a:buNone/>
          </a:pPr>
          <a:r>
            <a:rPr lang="tr-TR" sz="2300" kern="1200" dirty="0"/>
            <a:t>Kozmolojik delil ve teolojik delil</a:t>
          </a:r>
        </a:p>
      </dsp:txBody>
      <dsp:txXfrm>
        <a:off x="4263554" y="3725521"/>
        <a:ext cx="3664891" cy="1412006"/>
      </dsp:txXfrm>
    </dsp:sp>
    <dsp:sp modelId="{6520CC34-F9E1-49E6-93AC-AA6601CC0D91}">
      <dsp:nvSpPr>
        <dsp:cNvPr id="0" name=""/>
        <dsp:cNvSpPr/>
      </dsp:nvSpPr>
      <dsp:spPr>
        <a:xfrm>
          <a:off x="8521488" y="3725521"/>
          <a:ext cx="3664891" cy="141200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tr-TR" sz="2300" kern="1200" dirty="0"/>
            <a:t>İnsanın manevi ve ruhi aleminden çıkarılan deliller:</a:t>
          </a:r>
        </a:p>
        <a:p>
          <a:pPr marL="0" lvl="0" indent="0" algn="ctr" defTabSz="1022350">
            <a:lnSpc>
              <a:spcPct val="90000"/>
            </a:lnSpc>
            <a:spcBef>
              <a:spcPct val="0"/>
            </a:spcBef>
            <a:spcAft>
              <a:spcPct val="35000"/>
            </a:spcAft>
            <a:buNone/>
          </a:pPr>
          <a:r>
            <a:rPr lang="tr-TR" sz="2300" kern="1200" dirty="0"/>
            <a:t>Dini tecrübe delili ve ahlak delili</a:t>
          </a:r>
        </a:p>
      </dsp:txBody>
      <dsp:txXfrm>
        <a:off x="8521488" y="3725521"/>
        <a:ext cx="3664891" cy="14120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24.11.2020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24.11.2020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24.11.2020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24.11.2020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24.11.2020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24.11.2020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24.11.2020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24.11.2020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24.11.2020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24.11.2020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l8v7oEIYXE" TargetMode="External"/><Relationship Id="rId2" Type="http://schemas.openxmlformats.org/officeDocument/2006/relationships/slideLayout" Target="../slideLayouts/slideLayout7.xml"/><Relationship Id="rId1" Type="http://schemas.openxmlformats.org/officeDocument/2006/relationships/video" Target="https://www.youtube.com/embed/Ll8v7oEIYXE"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MlzVfQnDCs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lB91BA0tXC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24710" y="3244334"/>
            <a:ext cx="4742580" cy="369332"/>
          </a:xfrm>
          <a:prstGeom prst="rect">
            <a:avLst/>
          </a:prstGeom>
        </p:spPr>
        <p:txBody>
          <a:bodyPr wrap="none">
            <a:spAutoFit/>
          </a:bodyPr>
          <a:lstStyle/>
          <a:p>
            <a:r>
              <a:rPr lang="tr-TR" dirty="0">
                <a:hlinkClick r:id="rId3"/>
              </a:rPr>
              <a:t>https://www.youtube.com/watch?v=Ll8v7oEIYXE</a:t>
            </a:r>
            <a:endParaRPr lang="tr-TR" dirty="0"/>
          </a:p>
        </p:txBody>
      </p:sp>
      <p:pic>
        <p:nvPicPr>
          <p:cNvPr id="3" name="Ll8v7oEIYXE"/>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984543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24691" y="1529431"/>
            <a:ext cx="5721929" cy="3956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Nitekim cahiliye Arapları Allah’a inanmakla birlikte O’na ulaşmak için putları aracı kılıyor ve onlara bazı üstün özellikler vererek Allah’a şirk koşuyorlardı.</a:t>
            </a:r>
          </a:p>
        </p:txBody>
      </p:sp>
      <p:pic>
        <p:nvPicPr>
          <p:cNvPr id="3" name="Resim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96003" y="1529431"/>
            <a:ext cx="5971306" cy="3956970"/>
          </a:xfrm>
          <a:prstGeom prst="rect">
            <a:avLst/>
          </a:prstGeom>
        </p:spPr>
      </p:pic>
    </p:spTree>
    <p:extLst>
      <p:ext uri="{BB962C8B-B14F-4D97-AF65-F5344CB8AC3E}">
        <p14:creationId xmlns:p14="http://schemas.microsoft.com/office/powerpoint/2010/main" val="408663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957456" y="1857384"/>
            <a:ext cx="5957453" cy="41549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Dikkat et, hâlis din yalnız Allah'ındır. O'nu bırakıp kendilerine bir takım dostlar edinenler: Onlara, bizi sadece Allah'a yaklaştırsınlar diye kulluk ediyoruz, derler. Doğrusu Allah, ayrılığa düştükleri şeylerde aralarında hüküm verecektir. Şüphesiz Allah, yalancı ve inkârcı kimseyi doğru yola iletmez. </a:t>
            </a:r>
            <a:r>
              <a:rPr lang="tr-TR" sz="2000" dirty="0" err="1"/>
              <a:t>Zümer</a:t>
            </a:r>
            <a:r>
              <a:rPr lang="tr-TR" sz="2000" dirty="0"/>
              <a:t> </a:t>
            </a:r>
            <a:r>
              <a:rPr lang="tr-TR" sz="2000" dirty="0" err="1"/>
              <a:t>Sûresi</a:t>
            </a:r>
            <a:r>
              <a:rPr lang="tr-TR" sz="2000" dirty="0"/>
              <a:t>, 3.</a:t>
            </a:r>
          </a:p>
        </p:txBody>
      </p:sp>
      <p:sp>
        <p:nvSpPr>
          <p:cNvPr id="3" name="Dikdörtgen 2"/>
          <p:cNvSpPr/>
          <p:nvPr/>
        </p:nvSpPr>
        <p:spPr>
          <a:xfrm>
            <a:off x="277091" y="1857384"/>
            <a:ext cx="5403272" cy="4154984"/>
          </a:xfrm>
          <a:prstGeom prst="rect">
            <a:avLst/>
          </a:prstGeom>
          <a:ln w="76200">
            <a:solidFill>
              <a:schemeClr val="accent1">
                <a:lumMod val="90000"/>
                <a:lumOff val="10000"/>
              </a:schemeClr>
            </a:solidFill>
          </a:ln>
        </p:spPr>
        <p:txBody>
          <a:bodyPr wrap="square">
            <a:spAutoFit/>
          </a:bodyPr>
          <a:lstStyle/>
          <a:p>
            <a:pPr algn="ctr"/>
            <a:r>
              <a:rPr lang="ar-SA"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اَلَا لِلّٰهِ الدّ۪ينُ الْخَالِصُۜ وَالَّذ۪ينَ اتَّخَذُوا مِنْ دُونِه۪ٓ اَوْلِيَٓاءَۢ مَا نَعْبُدُهُمْ اِلَّا لِيُقَرِّبُونَٓا اِلَى اللّٰهِ زُلْفٰىۜ اِنَّ اللّٰهَ يَحْكُمُ بَيْنَهُمْ ف۪ي مَا هُمْ ف۪يهِ يَخْتَلِفُونَۜ اِنَّ اللّٰهَ لَا يَهْد۪ي مَنْ هُوَ كَاذِبٌ كَفَّارٌ ﴿٣﴾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27818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368631829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16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869C131E-F732-4142-8879-FAF10997F1D7}"/>
                                            </p:graphicEl>
                                          </p:spTgt>
                                        </p:tgtEl>
                                        <p:attrNameLst>
                                          <p:attrName>style.visibility</p:attrName>
                                        </p:attrNameLst>
                                      </p:cBhvr>
                                      <p:to>
                                        <p:strVal val="visible"/>
                                      </p:to>
                                    </p:set>
                                    <p:animEffect transition="in" filter="fade">
                                      <p:cBhvr>
                                        <p:cTn id="7" dur="1000"/>
                                        <p:tgtEl>
                                          <p:spTgt spid="4">
                                            <p:graphicEl>
                                              <a:dgm id="{869C131E-F732-4142-8879-FAF10997F1D7}"/>
                                            </p:graphicEl>
                                          </p:spTgt>
                                        </p:tgtEl>
                                      </p:cBhvr>
                                    </p:animEffect>
                                    <p:anim calcmode="lin" valueType="num">
                                      <p:cBhvr>
                                        <p:cTn id="8" dur="1000" fill="hold"/>
                                        <p:tgtEl>
                                          <p:spTgt spid="4">
                                            <p:graphicEl>
                                              <a:dgm id="{869C131E-F732-4142-8879-FAF10997F1D7}"/>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69C131E-F732-4142-8879-FAF10997F1D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95C77183-3D8A-472A-9030-1FF644B4B54E}"/>
                                            </p:graphicEl>
                                          </p:spTgt>
                                        </p:tgtEl>
                                        <p:attrNameLst>
                                          <p:attrName>style.visibility</p:attrName>
                                        </p:attrNameLst>
                                      </p:cBhvr>
                                      <p:to>
                                        <p:strVal val="visible"/>
                                      </p:to>
                                    </p:set>
                                    <p:animEffect transition="in" filter="fade">
                                      <p:cBhvr>
                                        <p:cTn id="14" dur="1000"/>
                                        <p:tgtEl>
                                          <p:spTgt spid="4">
                                            <p:graphicEl>
                                              <a:dgm id="{95C77183-3D8A-472A-9030-1FF644B4B54E}"/>
                                            </p:graphicEl>
                                          </p:spTgt>
                                        </p:tgtEl>
                                      </p:cBhvr>
                                    </p:animEffect>
                                    <p:anim calcmode="lin" valueType="num">
                                      <p:cBhvr>
                                        <p:cTn id="15" dur="1000" fill="hold"/>
                                        <p:tgtEl>
                                          <p:spTgt spid="4">
                                            <p:graphicEl>
                                              <a:dgm id="{95C77183-3D8A-472A-9030-1FF644B4B54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95C77183-3D8A-472A-9030-1FF644B4B54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01DBEEE2-D24D-46A9-8F4C-08318149F929}"/>
                                            </p:graphicEl>
                                          </p:spTgt>
                                        </p:tgtEl>
                                        <p:attrNameLst>
                                          <p:attrName>style.visibility</p:attrName>
                                        </p:attrNameLst>
                                      </p:cBhvr>
                                      <p:to>
                                        <p:strVal val="visible"/>
                                      </p:to>
                                    </p:set>
                                    <p:animEffect transition="in" filter="fade">
                                      <p:cBhvr>
                                        <p:cTn id="19" dur="1000"/>
                                        <p:tgtEl>
                                          <p:spTgt spid="4">
                                            <p:graphicEl>
                                              <a:dgm id="{01DBEEE2-D24D-46A9-8F4C-08318149F929}"/>
                                            </p:graphicEl>
                                          </p:spTgt>
                                        </p:tgtEl>
                                      </p:cBhvr>
                                    </p:animEffect>
                                    <p:anim calcmode="lin" valueType="num">
                                      <p:cBhvr>
                                        <p:cTn id="20" dur="1000" fill="hold"/>
                                        <p:tgtEl>
                                          <p:spTgt spid="4">
                                            <p:graphicEl>
                                              <a:dgm id="{01DBEEE2-D24D-46A9-8F4C-08318149F929}"/>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01DBEEE2-D24D-46A9-8F4C-08318149F92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24312897-E4D0-4804-9341-6F0A0FC4A66D}"/>
                                            </p:graphicEl>
                                          </p:spTgt>
                                        </p:tgtEl>
                                        <p:attrNameLst>
                                          <p:attrName>style.visibility</p:attrName>
                                        </p:attrNameLst>
                                      </p:cBhvr>
                                      <p:to>
                                        <p:strVal val="visible"/>
                                      </p:to>
                                    </p:set>
                                    <p:animEffect transition="in" filter="fade">
                                      <p:cBhvr>
                                        <p:cTn id="26" dur="1000"/>
                                        <p:tgtEl>
                                          <p:spTgt spid="4">
                                            <p:graphicEl>
                                              <a:dgm id="{24312897-E4D0-4804-9341-6F0A0FC4A66D}"/>
                                            </p:graphicEl>
                                          </p:spTgt>
                                        </p:tgtEl>
                                      </p:cBhvr>
                                    </p:animEffect>
                                    <p:anim calcmode="lin" valueType="num">
                                      <p:cBhvr>
                                        <p:cTn id="27" dur="1000" fill="hold"/>
                                        <p:tgtEl>
                                          <p:spTgt spid="4">
                                            <p:graphicEl>
                                              <a:dgm id="{24312897-E4D0-4804-9341-6F0A0FC4A66D}"/>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24312897-E4D0-4804-9341-6F0A0FC4A66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F60B4A5A-2966-4377-90F9-AE3446A9BACE}"/>
                                            </p:graphicEl>
                                          </p:spTgt>
                                        </p:tgtEl>
                                        <p:attrNameLst>
                                          <p:attrName>style.visibility</p:attrName>
                                        </p:attrNameLst>
                                      </p:cBhvr>
                                      <p:to>
                                        <p:strVal val="visible"/>
                                      </p:to>
                                    </p:set>
                                    <p:animEffect transition="in" filter="fade">
                                      <p:cBhvr>
                                        <p:cTn id="31" dur="1000"/>
                                        <p:tgtEl>
                                          <p:spTgt spid="4">
                                            <p:graphicEl>
                                              <a:dgm id="{F60B4A5A-2966-4377-90F9-AE3446A9BACE}"/>
                                            </p:graphicEl>
                                          </p:spTgt>
                                        </p:tgtEl>
                                      </p:cBhvr>
                                    </p:animEffect>
                                    <p:anim calcmode="lin" valueType="num">
                                      <p:cBhvr>
                                        <p:cTn id="32" dur="1000" fill="hold"/>
                                        <p:tgtEl>
                                          <p:spTgt spid="4">
                                            <p:graphicEl>
                                              <a:dgm id="{F60B4A5A-2966-4377-90F9-AE3446A9BACE}"/>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F60B4A5A-2966-4377-90F9-AE3446A9BACE}"/>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153F7BBC-691C-42C1-95D4-0ACDA7A150A6}"/>
                                            </p:graphicEl>
                                          </p:spTgt>
                                        </p:tgtEl>
                                        <p:attrNameLst>
                                          <p:attrName>style.visibility</p:attrName>
                                        </p:attrNameLst>
                                      </p:cBhvr>
                                      <p:to>
                                        <p:strVal val="visible"/>
                                      </p:to>
                                    </p:set>
                                    <p:animEffect transition="in" filter="fade">
                                      <p:cBhvr>
                                        <p:cTn id="38" dur="1000"/>
                                        <p:tgtEl>
                                          <p:spTgt spid="4">
                                            <p:graphicEl>
                                              <a:dgm id="{153F7BBC-691C-42C1-95D4-0ACDA7A150A6}"/>
                                            </p:graphicEl>
                                          </p:spTgt>
                                        </p:tgtEl>
                                      </p:cBhvr>
                                    </p:animEffect>
                                    <p:anim calcmode="lin" valueType="num">
                                      <p:cBhvr>
                                        <p:cTn id="39" dur="1000" fill="hold"/>
                                        <p:tgtEl>
                                          <p:spTgt spid="4">
                                            <p:graphicEl>
                                              <a:dgm id="{153F7BBC-691C-42C1-95D4-0ACDA7A150A6}"/>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153F7BBC-691C-42C1-95D4-0ACDA7A150A6}"/>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6520CC34-F9E1-49E6-93AC-AA6601CC0D91}"/>
                                            </p:graphicEl>
                                          </p:spTgt>
                                        </p:tgtEl>
                                        <p:attrNameLst>
                                          <p:attrName>style.visibility</p:attrName>
                                        </p:attrNameLst>
                                      </p:cBhvr>
                                      <p:to>
                                        <p:strVal val="visible"/>
                                      </p:to>
                                    </p:set>
                                    <p:animEffect transition="in" filter="fade">
                                      <p:cBhvr>
                                        <p:cTn id="43" dur="1000"/>
                                        <p:tgtEl>
                                          <p:spTgt spid="4">
                                            <p:graphicEl>
                                              <a:dgm id="{6520CC34-F9E1-49E6-93AC-AA6601CC0D91}"/>
                                            </p:graphicEl>
                                          </p:spTgt>
                                        </p:tgtEl>
                                      </p:cBhvr>
                                    </p:animEffect>
                                    <p:anim calcmode="lin" valueType="num">
                                      <p:cBhvr>
                                        <p:cTn id="44" dur="1000" fill="hold"/>
                                        <p:tgtEl>
                                          <p:spTgt spid="4">
                                            <p:graphicEl>
                                              <a:dgm id="{6520CC34-F9E1-49E6-93AC-AA6601CC0D91}"/>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6520CC34-F9E1-49E6-93AC-AA6601CC0D9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46366" y="143977"/>
            <a:ext cx="11651670" cy="922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dirty="0"/>
              <a:t>1. Sırf akıldan çıkarılan deliller: </a:t>
            </a:r>
          </a:p>
          <a:p>
            <a:pPr lvl="0" algn="ctr"/>
            <a:r>
              <a:rPr lang="tr-TR" sz="3200" dirty="0"/>
              <a:t>Ontolojik delil (Mükemmel/</a:t>
            </a:r>
            <a:r>
              <a:rPr lang="tr-TR" sz="3200" dirty="0" err="1"/>
              <a:t>Ekmel</a:t>
            </a:r>
            <a:r>
              <a:rPr lang="tr-TR" sz="3200" dirty="0"/>
              <a:t> varlık)</a:t>
            </a:r>
          </a:p>
        </p:txBody>
      </p:sp>
      <p:sp>
        <p:nvSpPr>
          <p:cNvPr id="3" name="Yuvarlatılmış Dikdörtgen 2"/>
          <p:cNvSpPr/>
          <p:nvPr/>
        </p:nvSpPr>
        <p:spPr>
          <a:xfrm>
            <a:off x="346366" y="1233055"/>
            <a:ext cx="5957453" cy="3713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Ben yetkin bir varlık olmadığım halde kemal yani olgunluk fikrine sahibim. Ben yetkin bir varlık olmadığıma göre bendeki kemal fikri, «</a:t>
            </a:r>
            <a:r>
              <a:rPr lang="tr-TR" sz="3300" b="1" dirty="0"/>
              <a:t>mutlak </a:t>
            </a:r>
            <a:r>
              <a:rPr lang="tr-TR" sz="3300" b="1" dirty="0" err="1"/>
              <a:t>kemal</a:t>
            </a:r>
            <a:r>
              <a:rPr lang="tr-TR" sz="3300" dirty="0" err="1"/>
              <a:t>»e</a:t>
            </a:r>
            <a:r>
              <a:rPr lang="tr-TR" sz="3300" dirty="0"/>
              <a:t> sahip bir varlıktan gelmiştir ki o da Yüce Allah’tır. </a:t>
            </a:r>
          </a:p>
        </p:txBody>
      </p:sp>
      <p:sp>
        <p:nvSpPr>
          <p:cNvPr id="4" name="Yuvarlatılmış Dikdörtgen 3"/>
          <p:cNvSpPr/>
          <p:nvPr/>
        </p:nvSpPr>
        <p:spPr>
          <a:xfrm>
            <a:off x="346366" y="5167746"/>
            <a:ext cx="11651670" cy="1537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İnsan ve insan dışındaki varlıklar kendilerinin yaratıcısı olsalardı kendilerini bütün mükemmel sıfatlarla yaratırlardı.</a:t>
            </a: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42363" y="1233055"/>
            <a:ext cx="5555673" cy="3713018"/>
          </a:xfrm>
          <a:prstGeom prst="rect">
            <a:avLst/>
          </a:prstGeom>
        </p:spPr>
      </p:pic>
    </p:spTree>
    <p:extLst>
      <p:ext uri="{BB962C8B-B14F-4D97-AF65-F5344CB8AC3E}">
        <p14:creationId xmlns:p14="http://schemas.microsoft.com/office/powerpoint/2010/main" val="143921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21676" y="1260764"/>
            <a:ext cx="5015342" cy="1939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err="1"/>
              <a:t>Ekmel</a:t>
            </a:r>
            <a:r>
              <a:rPr lang="tr-TR" sz="3300" dirty="0"/>
              <a:t> Varlık delilini İslâm düşüncesinde ilk kullanan kişi Farabi’dir. </a:t>
            </a:r>
            <a:r>
              <a:rPr lang="tr-TR" sz="2000" dirty="0"/>
              <a:t>(el-</a:t>
            </a:r>
            <a:r>
              <a:rPr lang="tr-TR" sz="2000" dirty="0" err="1"/>
              <a:t>Medînetü’l</a:t>
            </a:r>
            <a:r>
              <a:rPr lang="tr-TR" sz="2000" dirty="0"/>
              <a:t>-</a:t>
            </a:r>
            <a:r>
              <a:rPr lang="tr-TR" sz="2000" dirty="0" err="1"/>
              <a:t>Fâdıla</a:t>
            </a:r>
            <a:r>
              <a:rPr lang="tr-TR" sz="2000" dirty="0"/>
              <a:t>) </a:t>
            </a:r>
            <a:endParaRPr lang="tr-TR" sz="2800" dirty="0"/>
          </a:p>
        </p:txBody>
      </p:sp>
      <p:sp>
        <p:nvSpPr>
          <p:cNvPr id="3" name="Yuvarlatılmış Dikdörtgen 2"/>
          <p:cNvSpPr/>
          <p:nvPr/>
        </p:nvSpPr>
        <p:spPr>
          <a:xfrm>
            <a:off x="221675" y="3685309"/>
            <a:ext cx="5015343" cy="18288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err="1"/>
              <a:t>Ekmel</a:t>
            </a:r>
            <a:r>
              <a:rPr lang="tr-TR" sz="3300" dirty="0"/>
              <a:t> Varlık delilini Batı felsefesinde sistemli hale getiren kişi </a:t>
            </a:r>
            <a:r>
              <a:rPr lang="tr-TR" sz="3300" dirty="0" err="1"/>
              <a:t>Descartes’dir</a:t>
            </a:r>
            <a:r>
              <a:rPr lang="tr-TR" sz="3300" dirty="0"/>
              <a:t>.</a:t>
            </a: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9528" y="1260765"/>
            <a:ext cx="6477768" cy="4253346"/>
          </a:xfrm>
          <a:prstGeom prst="rect">
            <a:avLst/>
          </a:prstGeom>
        </p:spPr>
      </p:pic>
    </p:spTree>
    <p:extLst>
      <p:ext uri="{BB962C8B-B14F-4D97-AF65-F5344CB8AC3E}">
        <p14:creationId xmlns:p14="http://schemas.microsoft.com/office/powerpoint/2010/main" val="339368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şağı Ok 1"/>
          <p:cNvSpPr/>
          <p:nvPr/>
        </p:nvSpPr>
        <p:spPr>
          <a:xfrm rot="17190950">
            <a:off x="801382" y="1313626"/>
            <a:ext cx="4825752" cy="3574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6600" dirty="0"/>
              <a:t>Şiir vakti</a:t>
            </a:r>
          </a:p>
        </p:txBody>
      </p:sp>
      <p:sp>
        <p:nvSpPr>
          <p:cNvPr id="3" name="Dikdörtgen 2"/>
          <p:cNvSpPr/>
          <p:nvPr/>
        </p:nvSpPr>
        <p:spPr>
          <a:xfrm>
            <a:off x="6289964" y="-18330"/>
            <a:ext cx="5167746" cy="6986528"/>
          </a:xfrm>
          <a:prstGeom prst="rect">
            <a:avLst/>
          </a:prstGeom>
          <a:solidFill>
            <a:srgbClr val="92D050"/>
          </a:solidFill>
        </p:spPr>
        <p:txBody>
          <a:bodyPr wrap="square">
            <a:spAutoFit/>
          </a:bodyPr>
          <a:lstStyle/>
          <a:p>
            <a:pPr algn="ctr"/>
            <a:r>
              <a:rPr lang="tr-TR" sz="2800" b="1" dirty="0"/>
              <a:t>BİR USTANIN ELİ DEĞMİŞ</a:t>
            </a:r>
          </a:p>
          <a:p>
            <a:pPr algn="ctr"/>
            <a:r>
              <a:rPr lang="tr-TR" sz="2800" dirty="0"/>
              <a:t>Gözlerini aç da bir bak,</a:t>
            </a:r>
          </a:p>
          <a:p>
            <a:pPr algn="ctr"/>
            <a:r>
              <a:rPr lang="tr-TR" sz="2800" dirty="0"/>
              <a:t>Şu </a:t>
            </a:r>
            <a:r>
              <a:rPr lang="tr-TR" sz="2800" dirty="0" err="1"/>
              <a:t>semavat</a:t>
            </a:r>
            <a:r>
              <a:rPr lang="tr-TR" sz="2800" dirty="0"/>
              <a:t> zambak </a:t>
            </a:r>
            <a:r>
              <a:rPr lang="tr-TR" sz="2800" dirty="0" err="1"/>
              <a:t>zambak</a:t>
            </a:r>
            <a:r>
              <a:rPr lang="tr-TR" sz="2800" dirty="0"/>
              <a:t>.</a:t>
            </a:r>
          </a:p>
          <a:p>
            <a:pPr algn="ctr"/>
            <a:r>
              <a:rPr lang="tr-TR" sz="2800" dirty="0"/>
              <a:t>Göklerdeki düzene bak,</a:t>
            </a:r>
          </a:p>
          <a:p>
            <a:pPr algn="ctr"/>
            <a:r>
              <a:rPr lang="tr-TR" sz="2800" dirty="0"/>
              <a:t>Bir ustanın eli değmiş.</a:t>
            </a:r>
          </a:p>
          <a:p>
            <a:pPr algn="ctr"/>
            <a:endParaRPr lang="tr-TR" sz="2800" dirty="0"/>
          </a:p>
          <a:p>
            <a:pPr algn="ctr"/>
            <a:r>
              <a:rPr lang="tr-TR" sz="2800" dirty="0"/>
              <a:t>Su vurmamış sahralara,</a:t>
            </a:r>
          </a:p>
          <a:p>
            <a:pPr algn="ctr"/>
            <a:r>
              <a:rPr lang="tr-TR" sz="2800" dirty="0"/>
              <a:t>Yağmur inen topraklara,</a:t>
            </a:r>
          </a:p>
          <a:p>
            <a:pPr algn="ctr"/>
            <a:r>
              <a:rPr lang="tr-TR" sz="2800" dirty="0"/>
              <a:t>Yeşeren şu ağaçlara</a:t>
            </a:r>
          </a:p>
          <a:p>
            <a:pPr algn="ctr"/>
            <a:r>
              <a:rPr lang="tr-TR" sz="2800" dirty="0"/>
              <a:t>Bir ustanın eli değmiş.</a:t>
            </a:r>
          </a:p>
          <a:p>
            <a:pPr algn="ctr"/>
            <a:endParaRPr lang="tr-TR" sz="2800" dirty="0"/>
          </a:p>
          <a:p>
            <a:pPr algn="ctr"/>
            <a:r>
              <a:rPr lang="tr-TR" sz="2800" dirty="0"/>
              <a:t>Işık saçan balıklara,</a:t>
            </a:r>
          </a:p>
          <a:p>
            <a:pPr algn="ctr"/>
            <a:r>
              <a:rPr lang="tr-TR" sz="2800" dirty="0"/>
              <a:t>Alev </a:t>
            </a:r>
            <a:r>
              <a:rPr lang="tr-TR" sz="2800" dirty="0" err="1"/>
              <a:t>alev</a:t>
            </a:r>
            <a:r>
              <a:rPr lang="tr-TR" sz="2800" dirty="0"/>
              <a:t> volkanlara,</a:t>
            </a:r>
          </a:p>
          <a:p>
            <a:pPr algn="ctr"/>
            <a:r>
              <a:rPr lang="tr-TR" sz="2800" dirty="0"/>
              <a:t>Yere düşen yapraklara</a:t>
            </a:r>
          </a:p>
          <a:p>
            <a:pPr algn="ctr"/>
            <a:r>
              <a:rPr lang="tr-TR" sz="2800" dirty="0"/>
              <a:t>Bir ustanın eli değmiş.</a:t>
            </a:r>
          </a:p>
          <a:p>
            <a:pPr algn="ctr"/>
            <a:r>
              <a:rPr lang="tr-TR" sz="2800" dirty="0"/>
              <a:t>İrfan Coşkun</a:t>
            </a:r>
          </a:p>
        </p:txBody>
      </p:sp>
    </p:spTree>
    <p:extLst>
      <p:ext uri="{BB962C8B-B14F-4D97-AF65-F5344CB8AC3E}">
        <p14:creationId xmlns:p14="http://schemas.microsoft.com/office/powerpoint/2010/main" val="242955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lzVfQnDCs4"/>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4" name="Dikdörtgen 3"/>
          <p:cNvSpPr/>
          <p:nvPr/>
        </p:nvSpPr>
        <p:spPr>
          <a:xfrm>
            <a:off x="3048000" y="3105835"/>
            <a:ext cx="7010400" cy="369332"/>
          </a:xfrm>
          <a:prstGeom prst="rect">
            <a:avLst/>
          </a:prstGeom>
        </p:spPr>
        <p:txBody>
          <a:bodyPr wrap="square">
            <a:spAutoFit/>
          </a:bodyPr>
          <a:lstStyle/>
          <a:p>
            <a:r>
              <a:rPr lang="tr-TR" dirty="0"/>
              <a:t>https://www.youtube.com/watch?v=MlzVfQnDCs4&amp;feature=youtu.be</a:t>
            </a:r>
          </a:p>
        </p:txBody>
      </p:sp>
    </p:spTree>
    <p:extLst>
      <p:ext uri="{BB962C8B-B14F-4D97-AF65-F5344CB8AC3E}">
        <p14:creationId xmlns:p14="http://schemas.microsoft.com/office/powerpoint/2010/main" val="2647985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46366" y="143977"/>
            <a:ext cx="11651670" cy="922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dirty="0"/>
              <a:t>2. Dış alemden çıkarılan deliller:</a:t>
            </a:r>
          </a:p>
          <a:p>
            <a:pPr lvl="0" algn="ctr"/>
            <a:r>
              <a:rPr lang="tr-TR" sz="3200" dirty="0"/>
              <a:t>Kozmolojik delil ve teolojik delil (Gaye ve Nizam Delili)</a:t>
            </a:r>
          </a:p>
        </p:txBody>
      </p:sp>
      <p:sp>
        <p:nvSpPr>
          <p:cNvPr id="3" name="Yuvarlatılmış Dikdörtgen 2"/>
          <p:cNvSpPr/>
          <p:nvPr/>
        </p:nvSpPr>
        <p:spPr>
          <a:xfrm>
            <a:off x="221675" y="1371601"/>
            <a:ext cx="5957453" cy="196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300" dirty="0"/>
              <a:t>Bu delil İslâm alimleri tarafından da kullanıldığı için hem kozmolojik hem de teolojik delildir.</a:t>
            </a:r>
          </a:p>
        </p:txBody>
      </p:sp>
      <p:sp>
        <p:nvSpPr>
          <p:cNvPr id="4" name="Yuvarlatılmış Dikdörtgen 3"/>
          <p:cNvSpPr/>
          <p:nvPr/>
        </p:nvSpPr>
        <p:spPr>
          <a:xfrm>
            <a:off x="214748" y="3643745"/>
            <a:ext cx="5957453" cy="3075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a:t>Bu delile göre evrende bir düzen vardır ve bu düzende her varlık belirli bir gayeye yönelik yaratılmıştır. Bu düzen de kendiliğinden meydana gelmeyeceğine göre bir yaratıcı var demektir.</a:t>
            </a:r>
          </a:p>
        </p:txBody>
      </p:sp>
      <p:pic>
        <p:nvPicPr>
          <p:cNvPr id="5" name="Resim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9554629">
            <a:off x="6644881" y="2138743"/>
            <a:ext cx="5154516" cy="3430975"/>
          </a:xfrm>
          <a:prstGeom prst="rect">
            <a:avLst/>
          </a:prstGeom>
        </p:spPr>
      </p:pic>
    </p:spTree>
    <p:extLst>
      <p:ext uri="{BB962C8B-B14F-4D97-AF65-F5344CB8AC3E}">
        <p14:creationId xmlns:p14="http://schemas.microsoft.com/office/powerpoint/2010/main" val="358909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957456" y="693604"/>
            <a:ext cx="5957453" cy="21236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Göklerin ve yerin yaratılışında, gece ile gündüzün birbiri ardınca gelip gidişinde aklıselim sahipleri için gerçekten açık ibretler vardır. </a:t>
            </a:r>
            <a:r>
              <a:rPr lang="tr-TR" sz="1200" dirty="0" err="1"/>
              <a:t>Âl</a:t>
            </a:r>
            <a:r>
              <a:rPr lang="tr-TR" sz="1200" dirty="0"/>
              <a:t>-i </a:t>
            </a:r>
            <a:r>
              <a:rPr lang="tr-TR" sz="1200" dirty="0" err="1"/>
              <a:t>İmrân</a:t>
            </a:r>
            <a:r>
              <a:rPr lang="tr-TR" sz="1200" dirty="0"/>
              <a:t> </a:t>
            </a:r>
            <a:r>
              <a:rPr lang="tr-TR" sz="1200" dirty="0" err="1"/>
              <a:t>Sûresi</a:t>
            </a:r>
            <a:r>
              <a:rPr lang="tr-TR" sz="1200" dirty="0"/>
              <a:t>, 190.</a:t>
            </a:r>
          </a:p>
        </p:txBody>
      </p:sp>
      <p:sp>
        <p:nvSpPr>
          <p:cNvPr id="3" name="Dikdörtgen 2"/>
          <p:cNvSpPr/>
          <p:nvPr/>
        </p:nvSpPr>
        <p:spPr>
          <a:xfrm>
            <a:off x="277091" y="693603"/>
            <a:ext cx="5403272" cy="2123658"/>
          </a:xfrm>
          <a:prstGeom prst="rect">
            <a:avLst/>
          </a:prstGeom>
          <a:ln w="76200">
            <a:solidFill>
              <a:schemeClr val="accent1">
                <a:lumMod val="90000"/>
                <a:lumOff val="10000"/>
              </a:schemeClr>
            </a:solidFill>
          </a:ln>
        </p:spPr>
        <p:txBody>
          <a:bodyPr wrap="square">
            <a:spAutoFit/>
          </a:bodyPr>
          <a:lstStyle/>
          <a:p>
            <a:pPr algn="ctr"/>
            <a:r>
              <a:rPr lang="ar-SA"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 ف۪ي خَلْقِ السَّمٰوَاتِ وَالْاَرْضِ وَاخْتِلَافِ الَّيْلِ وَالنَّهَارِ لَاٰيَاتٍ لِاُو۬لِي الْاَلْبَابِۚ ﴿١٩٠﴾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Dikdörtgen 3"/>
          <p:cNvSpPr/>
          <p:nvPr/>
        </p:nvSpPr>
        <p:spPr>
          <a:xfrm>
            <a:off x="277091" y="3076583"/>
            <a:ext cx="5403272" cy="3477875"/>
          </a:xfrm>
          <a:prstGeom prst="rect">
            <a:avLst/>
          </a:prstGeom>
          <a:ln w="76200">
            <a:solidFill>
              <a:schemeClr val="accent1">
                <a:lumMod val="90000"/>
                <a:lumOff val="10000"/>
              </a:schemeClr>
            </a:solidFill>
          </a:ln>
        </p:spPr>
        <p:txBody>
          <a:bodyPr wrap="square">
            <a:spAutoFit/>
          </a:bodyPr>
          <a:lstStyle/>
          <a:p>
            <a:pPr algn="ctr"/>
            <a:r>
              <a:rPr lang="ar-SA" sz="4400">
                <a:latin typeface="Shaikh Hamdullah Mushaf" panose="03020500000000020004" pitchFamily="66" charset="-78"/>
                <a:ea typeface="Shaikh Hamdullah Mushaf" panose="03020500000000020004" pitchFamily="66" charset="-78"/>
                <a:cs typeface="Shaikh Hamdullah Mushaf" panose="03020500000000020004" pitchFamily="66" charset="-78"/>
              </a:rPr>
              <a:t>اَلَّذ۪ينَ يَذْكُرُونَ اللّٰهَ قِيَاماً وَقُعُوداً وَعَلٰى جُنُوبِهِمْ وَيَتَفَكَّرُونَ ف۪ي خَلْقِ السَّمٰوَاتِ وَالْاَرْضِۚ رَبَّنَا مَا خَلَقْتَ هٰذَا بَاطِلاًۚ سُبْحَانَكَ فَقِنَا عَذَابَ النَّارِ ﴿١٩١﴾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6" name="Yuvarlatılmış Dikdörtgen 5"/>
          <p:cNvSpPr/>
          <p:nvPr/>
        </p:nvSpPr>
        <p:spPr>
          <a:xfrm>
            <a:off x="5957456" y="3076583"/>
            <a:ext cx="5957453" cy="3477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Onlar, ayakta dururken, otururken, yanları üzerine yatarken (her vakit) Allah'ı anarlar, göklerin ve yerin yaratılışı hakkında derin derin düşünürler (ve şöyle derler:) Rabbimiz! Sen bunu boşuna yaratmadın. Seni </a:t>
            </a:r>
            <a:r>
              <a:rPr lang="tr-TR" sz="2800" dirty="0" err="1"/>
              <a:t>tesbih</a:t>
            </a:r>
            <a:r>
              <a:rPr lang="tr-TR" sz="2800" dirty="0"/>
              <a:t> ederiz. Bizi cehennem azabından koru! </a:t>
            </a:r>
            <a:r>
              <a:rPr lang="tr-TR" sz="1200" dirty="0" err="1"/>
              <a:t>Âl</a:t>
            </a:r>
            <a:r>
              <a:rPr lang="tr-TR" sz="1200" dirty="0"/>
              <a:t>-i </a:t>
            </a:r>
            <a:r>
              <a:rPr lang="tr-TR" sz="1200" dirty="0" err="1"/>
              <a:t>İmrân</a:t>
            </a:r>
            <a:r>
              <a:rPr lang="tr-TR" sz="1200" dirty="0"/>
              <a:t> </a:t>
            </a:r>
            <a:r>
              <a:rPr lang="tr-TR" sz="1200" dirty="0" err="1"/>
              <a:t>Sûresi</a:t>
            </a:r>
            <a:r>
              <a:rPr lang="tr-TR" sz="1200" dirty="0"/>
              <a:t>, 191. </a:t>
            </a:r>
          </a:p>
        </p:txBody>
      </p:sp>
    </p:spTree>
    <p:extLst>
      <p:ext uri="{BB962C8B-B14F-4D97-AF65-F5344CB8AC3E}">
        <p14:creationId xmlns:p14="http://schemas.microsoft.com/office/powerpoint/2010/main" val="116519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35530" y="1870364"/>
            <a:ext cx="5375561" cy="4100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Evrendeki düzen ve gayenin aksamadan yürümesi, tek bir varlığın olması sebebiyledir.</a:t>
            </a:r>
          </a:p>
        </p:txBody>
      </p:sp>
      <p:pic>
        <p:nvPicPr>
          <p:cNvPr id="3" name="Resim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18909" y="2056867"/>
            <a:ext cx="6373091" cy="3727938"/>
          </a:xfrm>
          <a:prstGeom prst="rect">
            <a:avLst/>
          </a:prstGeom>
        </p:spPr>
      </p:pic>
    </p:spTree>
    <p:extLst>
      <p:ext uri="{BB962C8B-B14F-4D97-AF65-F5344CB8AC3E}">
        <p14:creationId xmlns:p14="http://schemas.microsoft.com/office/powerpoint/2010/main" val="218825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82431"/>
            <a:ext cx="11654972"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ALLAH'IN VARLIĞI VE BİRLİĞİ</a:t>
            </a:r>
          </a:p>
        </p:txBody>
      </p:sp>
    </p:spTree>
    <p:extLst>
      <p:ext uri="{BB962C8B-B14F-4D97-AF65-F5344CB8AC3E}">
        <p14:creationId xmlns:p14="http://schemas.microsoft.com/office/powerpoint/2010/main" val="245862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07820" y="1843531"/>
            <a:ext cx="5652653" cy="12183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Güneş ve ay bir hesaba göre (hareket etmekte) </a:t>
            </a:r>
            <a:r>
              <a:rPr lang="tr-TR" sz="3200" dirty="0" err="1"/>
              <a:t>dir</a:t>
            </a:r>
            <a:r>
              <a:rPr lang="tr-TR" sz="3200" dirty="0"/>
              <a:t>. </a:t>
            </a:r>
            <a:r>
              <a:rPr lang="tr-TR" sz="1400" dirty="0" err="1"/>
              <a:t>Rahmân</a:t>
            </a:r>
            <a:r>
              <a:rPr lang="tr-TR" sz="1400" dirty="0"/>
              <a:t> </a:t>
            </a:r>
            <a:r>
              <a:rPr lang="tr-TR" sz="1400" dirty="0" err="1"/>
              <a:t>Sûresi</a:t>
            </a:r>
            <a:r>
              <a:rPr lang="tr-TR" sz="1400" dirty="0"/>
              <a:t>  (5 - 5) </a:t>
            </a:r>
          </a:p>
        </p:txBody>
      </p:sp>
      <p:sp>
        <p:nvSpPr>
          <p:cNvPr id="3" name="Dikdörtgen 2"/>
          <p:cNvSpPr/>
          <p:nvPr/>
        </p:nvSpPr>
        <p:spPr>
          <a:xfrm>
            <a:off x="207820" y="4955427"/>
            <a:ext cx="5652653" cy="830997"/>
          </a:xfrm>
          <a:prstGeom prst="rect">
            <a:avLst/>
          </a:prstGeom>
          <a:ln w="76200">
            <a:solidFill>
              <a:schemeClr val="accent1">
                <a:lumMod val="90000"/>
                <a:lumOff val="10000"/>
              </a:schemeClr>
            </a:solidFill>
          </a:ln>
        </p:spPr>
        <p:txBody>
          <a:bodyPr wrap="square">
            <a:spAutoFit/>
          </a:bodyPr>
          <a:lstStyle/>
          <a:p>
            <a:pPr algn="ctr"/>
            <a:r>
              <a:rPr lang="ar-SA"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اَلشَّمْسُ وَالْقَمَرُ بِحُسْبَانٍۖ ﴿٥﴾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pic>
        <p:nvPicPr>
          <p:cNvPr id="4" name="Resim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4546" y="1843531"/>
            <a:ext cx="5735781" cy="3942893"/>
          </a:xfrm>
          <a:prstGeom prst="rect">
            <a:avLst/>
          </a:prstGeom>
        </p:spPr>
      </p:pic>
    </p:spTree>
    <p:extLst>
      <p:ext uri="{BB962C8B-B14F-4D97-AF65-F5344CB8AC3E}">
        <p14:creationId xmlns:p14="http://schemas.microsoft.com/office/powerpoint/2010/main" val="253837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25236" y="1511019"/>
            <a:ext cx="10210800" cy="3477875"/>
          </a:xfrm>
          <a:prstGeom prst="rect">
            <a:avLst/>
          </a:prstGeom>
          <a:ln w="76200">
            <a:solidFill>
              <a:schemeClr val="accent1">
                <a:lumMod val="90000"/>
                <a:lumOff val="10000"/>
              </a:schemeClr>
            </a:solidFill>
          </a:ln>
        </p:spPr>
        <p:txBody>
          <a:bodyPr wrap="square">
            <a:spAutoFit/>
          </a:bodyPr>
          <a:lstStyle/>
          <a:p>
            <a:pPr algn="ctr"/>
            <a:r>
              <a:rPr lang="ar-SA"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 ف۪ي خَلْقِ السَّمٰوَاتِ وَالْاَرْضِ وَاخْتِلَافِ الَّيْلِ وَالنَّهَارِ وَالْفُلْكِ الَّت۪ي تَجْر۪ي فِي الْبَحْرِ بِمَا يَنْفَعُ النَّاسَ وَمَٓا اَنْزَلَ اللّٰهُ مِنَ السَّمَٓاءِ مِنْ مَٓاءٍ فَاَحْيَا بِهِ الْاَرْضَ بَعْدَ مَوْتِهَا وَبَثَّ ف۪يهَا مِنْ كُلِّ دَٓابَّةٍۖ وَتَصْر۪يفِ الرِّيَاحِ وَالسَّحَابِ الْمُسَخَّرِ بَيْنَ السَّمَٓاءِ وَالْاَرْضِ لَاٰيَاتٍ لِقَوْمٍ يَعْقِلُونَ ﴿١٦٤﴾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7510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207818" y="1149926"/>
            <a:ext cx="11651673" cy="48780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Şüphesiz göklerin ve yerin yaratılmasında, gece ile gündüzün birbiri peşinden gelmesinde, insanlara fayda veren şeylerle yüklü olarak denizde yüzüp giden gemilerde, Allah'ın gökten indirip de ölü haldeki toprağı canlandırdığı suda, yeryüzünde her çeşit canlıyı yaymasında, rüzgârları ve yer ile gök arasında emre hazır bekleyen bulutları yönlendirmesinde düşünen bir toplum için (Allah'ın varlığını ve birliğini </a:t>
            </a:r>
            <a:r>
              <a:rPr lang="tr-TR" sz="3600" dirty="0" err="1"/>
              <a:t>isbatlayan</a:t>
            </a:r>
            <a:r>
              <a:rPr lang="tr-TR" sz="3600" dirty="0"/>
              <a:t>) birçok deliller vardır. </a:t>
            </a:r>
            <a:r>
              <a:rPr lang="tr-TR" sz="2000" dirty="0"/>
              <a:t>Bakara </a:t>
            </a:r>
            <a:r>
              <a:rPr lang="tr-TR" sz="2000" dirty="0" err="1"/>
              <a:t>Sûresi</a:t>
            </a:r>
            <a:r>
              <a:rPr lang="tr-TR" sz="2000" dirty="0"/>
              <a:t>, 164. </a:t>
            </a:r>
            <a:endParaRPr lang="tr-TR" sz="3200" dirty="0"/>
          </a:p>
        </p:txBody>
      </p:sp>
    </p:spTree>
    <p:extLst>
      <p:ext uri="{BB962C8B-B14F-4D97-AF65-F5344CB8AC3E}">
        <p14:creationId xmlns:p14="http://schemas.microsoft.com/office/powerpoint/2010/main" val="306867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10836" y="755965"/>
            <a:ext cx="5624944" cy="1953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Biz gökleri, yeri ve bunlar arasında bulunanları, oyun ve eğlence olsun diye yaratmadık. </a:t>
            </a:r>
            <a:r>
              <a:rPr lang="tr-TR" sz="1400" dirty="0" err="1"/>
              <a:t>Duhân</a:t>
            </a:r>
            <a:r>
              <a:rPr lang="tr-TR" sz="1400" dirty="0"/>
              <a:t> </a:t>
            </a:r>
            <a:r>
              <a:rPr lang="tr-TR" sz="1400" dirty="0" err="1"/>
              <a:t>Sûresi</a:t>
            </a:r>
            <a:r>
              <a:rPr lang="tr-TR" sz="1400" dirty="0"/>
              <a:t>, 38.</a:t>
            </a:r>
          </a:p>
        </p:txBody>
      </p:sp>
      <p:sp>
        <p:nvSpPr>
          <p:cNvPr id="3" name="Dikdörtgen 2"/>
          <p:cNvSpPr/>
          <p:nvPr/>
        </p:nvSpPr>
        <p:spPr>
          <a:xfrm>
            <a:off x="5929748" y="855547"/>
            <a:ext cx="6151416" cy="1754326"/>
          </a:xfrm>
          <a:prstGeom prst="rect">
            <a:avLst/>
          </a:prstGeom>
          <a:ln w="76200">
            <a:solidFill>
              <a:schemeClr val="accent1">
                <a:lumMod val="90000"/>
                <a:lumOff val="1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وَمَا خَلَقْنَا السَّمٰوَاتِ وَالْاَرْضَ وَمَا بَيْنَهُمَا لَاعِب۪ينَ ﴿٣٨﴾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10836" y="4090541"/>
            <a:ext cx="5624944" cy="1953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Onları sadece gerçek bir sebeple yarattık. Fakat onların çoğu bilmiyorlar. </a:t>
            </a:r>
            <a:r>
              <a:rPr lang="tr-TR" sz="1400" dirty="0" err="1"/>
              <a:t>Duhân</a:t>
            </a:r>
            <a:r>
              <a:rPr lang="tr-TR" sz="1400" dirty="0"/>
              <a:t> </a:t>
            </a:r>
            <a:r>
              <a:rPr lang="tr-TR" sz="1400" dirty="0" err="1"/>
              <a:t>Sûresi</a:t>
            </a:r>
            <a:r>
              <a:rPr lang="tr-TR" sz="1400" dirty="0"/>
              <a:t>, 39 </a:t>
            </a:r>
          </a:p>
        </p:txBody>
      </p:sp>
      <p:sp>
        <p:nvSpPr>
          <p:cNvPr id="5" name="Dikdörtgen 4"/>
          <p:cNvSpPr/>
          <p:nvPr/>
        </p:nvSpPr>
        <p:spPr>
          <a:xfrm>
            <a:off x="5929748" y="4190123"/>
            <a:ext cx="6151416" cy="1754326"/>
          </a:xfrm>
          <a:prstGeom prst="rect">
            <a:avLst/>
          </a:prstGeom>
          <a:ln w="76200">
            <a:solidFill>
              <a:schemeClr val="accent1">
                <a:lumMod val="90000"/>
                <a:lumOff val="1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مَا خَلَقْنَاهُمَٓا اِلَّا بِالْحَقِّ وَلٰكِنَّ اَكْثَرَهُمْ لَا يَعْلَمُونَ ﴿٣٩﴾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80614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95054" y="3244334"/>
            <a:ext cx="4801892" cy="369332"/>
          </a:xfrm>
          <a:prstGeom prst="rect">
            <a:avLst/>
          </a:prstGeom>
        </p:spPr>
        <p:txBody>
          <a:bodyPr wrap="none">
            <a:spAutoFit/>
          </a:bodyPr>
          <a:lstStyle/>
          <a:p>
            <a:r>
              <a:rPr lang="tr-TR" dirty="0"/>
              <a:t>https://www.youtube.com/watch?v=27B6e8Uui3o</a:t>
            </a:r>
          </a:p>
        </p:txBody>
      </p:sp>
      <p:pic>
        <p:nvPicPr>
          <p:cNvPr id="4" name="lB91BA0tXC0"/>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85988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46366" y="143977"/>
            <a:ext cx="11651670" cy="922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3200" dirty="0"/>
              <a:t>3. İnsanın manevi ve ruhi aleminden çıkarılan deliller:</a:t>
            </a:r>
          </a:p>
          <a:p>
            <a:pPr lvl="0" algn="ctr"/>
            <a:r>
              <a:rPr lang="tr-TR" sz="3200" dirty="0"/>
              <a:t>Dini tecrübe delili ve ahlak delili</a:t>
            </a:r>
          </a:p>
        </p:txBody>
      </p:sp>
      <p:sp>
        <p:nvSpPr>
          <p:cNvPr id="3" name="Yuvarlatılmış Dikdörtgen 2"/>
          <p:cNvSpPr/>
          <p:nvPr/>
        </p:nvSpPr>
        <p:spPr>
          <a:xfrm>
            <a:off x="346366" y="2127566"/>
            <a:ext cx="5624944" cy="1746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t>Dini tecrübe delili, insanın kişisel tecrübesiyle yaşadığı ve sonuçta onu inanmaya götüren manevi deneyimleri esas alır. </a:t>
            </a:r>
          </a:p>
        </p:txBody>
      </p:sp>
      <p:sp>
        <p:nvSpPr>
          <p:cNvPr id="4" name="Yuvarlatılmış Dikdörtgen 3"/>
          <p:cNvSpPr/>
          <p:nvPr/>
        </p:nvSpPr>
        <p:spPr>
          <a:xfrm>
            <a:off x="346366" y="3991893"/>
            <a:ext cx="5624944" cy="1986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Farklı bölgelerdeki insanların benzer tecrübeler yaşaması ortak bir dinî temelin varlığını gösterir.</a:t>
            </a:r>
          </a:p>
        </p:txBody>
      </p:sp>
      <p:pic>
        <p:nvPicPr>
          <p:cNvPr id="6" name="Resim 5"/>
          <p:cNvPicPr>
            <a:picLocks noChangeAspect="1"/>
          </p:cNvPicPr>
          <p:nvPr/>
        </p:nvPicPr>
        <p:blipFill>
          <a:blip r:embed="rId2"/>
          <a:stretch>
            <a:fillRect/>
          </a:stretch>
        </p:blipFill>
        <p:spPr>
          <a:xfrm>
            <a:off x="6179127" y="2127566"/>
            <a:ext cx="5818909" cy="3850670"/>
          </a:xfrm>
          <a:prstGeom prst="rect">
            <a:avLst/>
          </a:prstGeom>
        </p:spPr>
      </p:pic>
    </p:spTree>
    <p:extLst>
      <p:ext uri="{BB962C8B-B14F-4D97-AF65-F5344CB8AC3E}">
        <p14:creationId xmlns:p14="http://schemas.microsoft.com/office/powerpoint/2010/main" val="10213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124689" y="2127566"/>
            <a:ext cx="5874325" cy="1939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Ahlak delili ise Yüce Allah’ın varlığını bir bilgi meselesi olmaktan çok erdemli bir hayatın ön şartı olarak ele alır.</a:t>
            </a:r>
          </a:p>
        </p:txBody>
      </p:sp>
      <p:sp>
        <p:nvSpPr>
          <p:cNvPr id="5" name="Yuvarlatılmış Dikdörtgen 4"/>
          <p:cNvSpPr/>
          <p:nvPr/>
        </p:nvSpPr>
        <p:spPr>
          <a:xfrm>
            <a:off x="124689" y="4157256"/>
            <a:ext cx="5874325" cy="18209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Ahlaki olarak en iyiye ulaşmak için bunu sağlayacak bir varlık olması gerekir.</a:t>
            </a:r>
          </a:p>
        </p:txBody>
      </p:sp>
      <p:pic>
        <p:nvPicPr>
          <p:cNvPr id="4" name="Resim 3"/>
          <p:cNvPicPr>
            <a:picLocks noChangeAspect="1"/>
          </p:cNvPicPr>
          <p:nvPr/>
        </p:nvPicPr>
        <p:blipFill>
          <a:blip r:embed="rId2"/>
          <a:stretch>
            <a:fillRect/>
          </a:stretch>
        </p:blipFill>
        <p:spPr>
          <a:xfrm>
            <a:off x="6192983" y="2127566"/>
            <a:ext cx="5860472" cy="3850670"/>
          </a:xfrm>
          <a:prstGeom prst="rect">
            <a:avLst/>
          </a:prstGeom>
        </p:spPr>
      </p:pic>
    </p:spTree>
    <p:extLst>
      <p:ext uri="{BB962C8B-B14F-4D97-AF65-F5344CB8AC3E}">
        <p14:creationId xmlns:p14="http://schemas.microsoft.com/office/powerpoint/2010/main" val="95826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6366" y="1498800"/>
            <a:ext cx="11651670" cy="5386090"/>
          </a:xfrm>
          <a:prstGeom prst="rect">
            <a:avLst/>
          </a:prstGeom>
        </p:spPr>
        <p:txBody>
          <a:bodyPr wrap="square">
            <a:spAutoFit/>
          </a:bodyPr>
          <a:lstStyle/>
          <a:p>
            <a:pPr marL="285750" indent="-285750" algn="just">
              <a:buFont typeface="Wingdings" panose="05000000000000000000" pitchFamily="2" charset="2"/>
              <a:buChar char="q"/>
            </a:pPr>
            <a:r>
              <a:rPr lang="tr-TR" sz="3200" dirty="0"/>
              <a:t>O ki, birbiri ile </a:t>
            </a:r>
            <a:r>
              <a:rPr lang="tr-TR" sz="3200" dirty="0" err="1"/>
              <a:t>âhenktar</a:t>
            </a:r>
            <a:r>
              <a:rPr lang="tr-TR" sz="3200" dirty="0"/>
              <a:t> yedi göğü yaratmıştır. </a:t>
            </a:r>
            <a:r>
              <a:rPr lang="tr-TR" sz="3200" dirty="0" err="1"/>
              <a:t>Rahmân</a:t>
            </a:r>
            <a:r>
              <a:rPr lang="tr-TR" sz="3200" dirty="0"/>
              <a:t> olan Allah'ın yaratışında hiçbir uygunsuzluk göremezsin. Gözünü çevir de bir bak, bir bozukluk görebiliyor musun? Mülk </a:t>
            </a:r>
            <a:r>
              <a:rPr lang="tr-TR" sz="3200" dirty="0" err="1"/>
              <a:t>Sûresi</a:t>
            </a:r>
            <a:r>
              <a:rPr lang="tr-TR" sz="3200" dirty="0"/>
              <a:t>, 3.</a:t>
            </a:r>
          </a:p>
          <a:p>
            <a:pPr algn="just"/>
            <a:endParaRPr lang="tr-TR" sz="3200" dirty="0"/>
          </a:p>
          <a:p>
            <a:pPr marL="285750" indent="-285750" algn="just">
              <a:buFont typeface="Wingdings" panose="05000000000000000000" pitchFamily="2" charset="2"/>
              <a:buChar char="q"/>
            </a:pPr>
            <a:r>
              <a:rPr lang="tr-TR" sz="3200" dirty="0"/>
              <a:t>O, yaratıp şekillendiren, </a:t>
            </a:r>
            <a:r>
              <a:rPr lang="tr-TR" sz="3200" dirty="0" err="1"/>
              <a:t>âhenk</a:t>
            </a:r>
            <a:r>
              <a:rPr lang="tr-TR" sz="3200" dirty="0"/>
              <a:t> veren ve düzene koyandır. O, (her şeyi) ölçüyle yapıp yönlendirendir. O, yeşil bitki örtüsünü çıkaran, sonra da onları çürüyüp kararmış </a:t>
            </a:r>
            <a:r>
              <a:rPr lang="tr-TR" sz="3200" dirty="0" err="1"/>
              <a:t>çörçöpe</a:t>
            </a:r>
            <a:r>
              <a:rPr lang="tr-TR" sz="3200" dirty="0"/>
              <a:t> çevirendir.  </a:t>
            </a:r>
            <a:r>
              <a:rPr lang="tr-TR" sz="2400" dirty="0" err="1"/>
              <a:t>A'lâ</a:t>
            </a:r>
            <a:r>
              <a:rPr lang="tr-TR" sz="2400" dirty="0"/>
              <a:t> </a:t>
            </a:r>
            <a:r>
              <a:rPr lang="tr-TR" sz="2400" dirty="0" err="1"/>
              <a:t>Sûresi</a:t>
            </a:r>
            <a:r>
              <a:rPr lang="tr-TR" sz="2400" dirty="0"/>
              <a:t>, 2 – 5.</a:t>
            </a:r>
          </a:p>
          <a:p>
            <a:pPr algn="just"/>
            <a:endParaRPr lang="tr-TR" sz="2400" dirty="0"/>
          </a:p>
          <a:p>
            <a:pPr marL="285750" indent="-285750" algn="just">
              <a:buFont typeface="Wingdings" panose="05000000000000000000" pitchFamily="2" charset="2"/>
              <a:buChar char="q"/>
            </a:pPr>
            <a:r>
              <a:rPr lang="tr-TR" sz="3200" dirty="0"/>
              <a:t>Eğer yerde ve gökte Allah'tan başka ilahlar olsaydı kesinlikle ikisinin de düzeni bozulurdu. Demek ki, Arş'ın Rabbi Allah onların nitelemelerinden uzaktır, yücedir. </a:t>
            </a:r>
            <a:r>
              <a:rPr lang="tr-TR" sz="3200" dirty="0" err="1"/>
              <a:t>Enbiyâ</a:t>
            </a:r>
            <a:r>
              <a:rPr lang="tr-TR" sz="3200" dirty="0"/>
              <a:t> </a:t>
            </a:r>
            <a:r>
              <a:rPr lang="tr-TR" sz="3200" dirty="0" err="1"/>
              <a:t>Sûresi</a:t>
            </a:r>
            <a:r>
              <a:rPr lang="tr-TR" sz="3200" dirty="0"/>
              <a:t>, 22.</a:t>
            </a:r>
          </a:p>
        </p:txBody>
      </p:sp>
      <p:sp>
        <p:nvSpPr>
          <p:cNvPr id="3" name="Yuvarlatılmış Dikdörtgen 2"/>
          <p:cNvSpPr/>
          <p:nvPr/>
        </p:nvSpPr>
        <p:spPr>
          <a:xfrm>
            <a:off x="346366" y="143977"/>
            <a:ext cx="11651670" cy="922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tr-TR" sz="4400" dirty="0"/>
              <a:t>Allah’ın varlığına ve birliğine dair bazı ayetler</a:t>
            </a:r>
          </a:p>
        </p:txBody>
      </p:sp>
      <p:sp>
        <p:nvSpPr>
          <p:cNvPr id="4" name="Dikdörtgen 3"/>
          <p:cNvSpPr/>
          <p:nvPr/>
        </p:nvSpPr>
        <p:spPr>
          <a:xfrm>
            <a:off x="3048000" y="2828836"/>
            <a:ext cx="6096000" cy="369332"/>
          </a:xfrm>
          <a:prstGeom prst="rect">
            <a:avLst/>
          </a:prstGeom>
        </p:spPr>
        <p:txBody>
          <a:bodyPr>
            <a:spAutoFit/>
          </a:bodyPr>
          <a:lstStyle/>
          <a:p>
            <a:endParaRPr lang="tr-TR" dirty="0"/>
          </a:p>
        </p:txBody>
      </p:sp>
    </p:spTree>
    <p:extLst>
      <p:ext uri="{BB962C8B-B14F-4D97-AF65-F5344CB8AC3E}">
        <p14:creationId xmlns:p14="http://schemas.microsoft.com/office/powerpoint/2010/main" val="226149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6987" y="0"/>
            <a:ext cx="12208987" cy="6858000"/>
          </a:xfrm>
          <a:prstGeom prst="rect">
            <a:avLst/>
          </a:prstGeom>
        </p:spPr>
      </p:pic>
    </p:spTree>
    <p:extLst>
      <p:ext uri="{BB962C8B-B14F-4D97-AF65-F5344CB8AC3E}">
        <p14:creationId xmlns:p14="http://schemas.microsoft.com/office/powerpoint/2010/main" val="223956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51049" y="2240618"/>
            <a:ext cx="11043770" cy="2123658"/>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tr-TR" sz="6600" dirty="0">
                <a:solidFill>
                  <a:schemeClr val="accent2">
                    <a:lumMod val="50000"/>
                  </a:schemeClr>
                </a:solidFill>
              </a:rPr>
              <a:t>Allah'ım bizleri iman nuruyla nurlananlardan eyle…</a:t>
            </a:r>
            <a:endParaRPr lang="tr-TR" sz="6600" dirty="0">
              <a:ln w="0"/>
              <a:solidFill>
                <a:schemeClr val="accent2">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886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kazanımlar</a:t>
            </a:r>
          </a:p>
        </p:txBody>
      </p:sp>
      <p:sp>
        <p:nvSpPr>
          <p:cNvPr id="3" name="İçerik Yer Tutucusu 2"/>
          <p:cNvSpPr>
            <a:spLocks noGrp="1"/>
          </p:cNvSpPr>
          <p:nvPr>
            <p:ph idx="1"/>
          </p:nvPr>
        </p:nvSpPr>
        <p:spPr/>
        <p:txBody>
          <a:bodyPr>
            <a:normAutofit/>
          </a:bodyPr>
          <a:lstStyle/>
          <a:p>
            <a:r>
              <a:rPr lang="tr-TR" sz="6000" dirty="0"/>
              <a:t>Allah’ın varlığı ve birliği konusunda akli ve naklî delilleri analiz eder.</a:t>
            </a:r>
          </a:p>
        </p:txBody>
      </p:sp>
    </p:spTree>
    <p:extLst>
      <p:ext uri="{BB962C8B-B14F-4D97-AF65-F5344CB8AC3E}">
        <p14:creationId xmlns:p14="http://schemas.microsoft.com/office/powerpoint/2010/main" val="324318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21.07.2019</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957456" y="2042050"/>
            <a:ext cx="5957453" cy="3416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Sizin yaratılışınızda ve (Allah'ın) yeryüzünde yaydığı canlılarda, kesin olarak inanan bir toplum için ibret verici işaretler vardır. </a:t>
            </a:r>
            <a:r>
              <a:rPr lang="tr-TR" sz="2800" dirty="0" err="1"/>
              <a:t>Câsiye</a:t>
            </a:r>
            <a:r>
              <a:rPr lang="tr-TR" sz="2800" dirty="0"/>
              <a:t> </a:t>
            </a:r>
            <a:r>
              <a:rPr lang="tr-TR" sz="2800" dirty="0" err="1"/>
              <a:t>Sûresi</a:t>
            </a:r>
            <a:r>
              <a:rPr lang="tr-TR" sz="2800" dirty="0"/>
              <a:t>, 4.</a:t>
            </a:r>
          </a:p>
        </p:txBody>
      </p:sp>
      <p:sp>
        <p:nvSpPr>
          <p:cNvPr id="3" name="Dikdörtgen 2"/>
          <p:cNvSpPr/>
          <p:nvPr/>
        </p:nvSpPr>
        <p:spPr>
          <a:xfrm>
            <a:off x="318655" y="2042050"/>
            <a:ext cx="5403272" cy="3416320"/>
          </a:xfrm>
          <a:prstGeom prst="rect">
            <a:avLst/>
          </a:prstGeom>
          <a:ln w="76200">
            <a:solidFill>
              <a:schemeClr val="accent1">
                <a:lumMod val="90000"/>
                <a:lumOff val="10000"/>
              </a:schemeClr>
            </a:solidFill>
          </a:ln>
        </p:spPr>
        <p:txBody>
          <a:bodyPr wrap="square">
            <a:spAutoFit/>
          </a:bodyPr>
          <a:lstStyle/>
          <a:p>
            <a:pPr algn="ctr"/>
            <a:r>
              <a:rPr lang="ar-SA" sz="72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وَف۪ي خَلْقِكُمْ وَمَا يَبُثُّ مِنْ دَٓابَّةٍ اٰيَاتٌ لِقَوْمٍ يُوقِنُونَۙ ﴿٤﴾ </a:t>
            </a:r>
            <a:endParaRPr lang="tr-TR" sz="72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404723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88181" y="4849091"/>
            <a:ext cx="1460201" cy="2161308"/>
          </a:xfrm>
          <a:prstGeom prst="rect">
            <a:avLst/>
          </a:prstGeom>
        </p:spPr>
      </p:pic>
      <p:sp>
        <p:nvSpPr>
          <p:cNvPr id="3" name="Bulut Belirtme Çizgisi 2"/>
          <p:cNvSpPr/>
          <p:nvPr/>
        </p:nvSpPr>
        <p:spPr>
          <a:xfrm>
            <a:off x="0" y="117763"/>
            <a:ext cx="5836955" cy="3054929"/>
          </a:xfrm>
          <a:prstGeom prst="cloudCallout">
            <a:avLst>
              <a:gd name="adj1" fmla="val 29485"/>
              <a:gd name="adj2" fmla="val 72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Allah’ın varlığını ve birliğini ispatlayıp </a:t>
            </a:r>
            <a:r>
              <a:rPr lang="tr-TR" sz="3600" dirty="0" err="1"/>
              <a:t>delillendirmek</a:t>
            </a:r>
            <a:r>
              <a:rPr lang="tr-TR" sz="3600" dirty="0"/>
              <a:t> niçin önemlidir? </a:t>
            </a:r>
          </a:p>
        </p:txBody>
      </p:sp>
      <p:sp>
        <p:nvSpPr>
          <p:cNvPr id="4" name="Bulut Belirtme Çizgisi 3"/>
          <p:cNvSpPr/>
          <p:nvPr/>
        </p:nvSpPr>
        <p:spPr>
          <a:xfrm>
            <a:off x="6206837" y="1177637"/>
            <a:ext cx="5805054" cy="3172692"/>
          </a:xfrm>
          <a:prstGeom prst="cloudCallout">
            <a:avLst>
              <a:gd name="adj1" fmla="val -23867"/>
              <a:gd name="adj2" fmla="val 736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Size göre Allah’ın varlığını ve birliğini gösteren ne gibi deliler vardır? </a:t>
            </a:r>
          </a:p>
        </p:txBody>
      </p:sp>
    </p:spTree>
    <p:extLst>
      <p:ext uri="{BB962C8B-B14F-4D97-AF65-F5344CB8AC3E}">
        <p14:creationId xmlns:p14="http://schemas.microsoft.com/office/powerpoint/2010/main" val="31823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489363" y="318653"/>
            <a:ext cx="9199418" cy="11083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İnsan yaratılışı gereği, inancını mantıki ve akli delillere dayandırmak ister. Esasen İslâm’ın istediği de budur.</a:t>
            </a:r>
          </a:p>
        </p:txBody>
      </p:sp>
      <p:sp>
        <p:nvSpPr>
          <p:cNvPr id="4" name="Yuvarlatılmış Dikdörtgen 3"/>
          <p:cNvSpPr/>
          <p:nvPr/>
        </p:nvSpPr>
        <p:spPr>
          <a:xfrm>
            <a:off x="1489363" y="1551708"/>
            <a:ext cx="9199418" cy="1745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900" dirty="0"/>
              <a:t>İnsanlara ufuklarda ve kendi nefislerinde </a:t>
            </a:r>
            <a:r>
              <a:rPr lang="tr-TR" sz="2900" dirty="0" err="1"/>
              <a:t>âyetlerimizi</a:t>
            </a:r>
            <a:r>
              <a:rPr lang="tr-TR" sz="2900" dirty="0"/>
              <a:t> göstereceğiz ki onun (Kuran'ın) gerçek olduğu, onlara iyice belli olsun. Rabbinin her şeye şahit olması, yetmez mi? </a:t>
            </a:r>
            <a:r>
              <a:rPr lang="tr-TR" sz="800" dirty="0" err="1"/>
              <a:t>Fussilet</a:t>
            </a:r>
            <a:r>
              <a:rPr lang="tr-TR" sz="800" dirty="0"/>
              <a:t> </a:t>
            </a:r>
            <a:r>
              <a:rPr lang="tr-TR" sz="800" dirty="0" err="1"/>
              <a:t>Sûresi</a:t>
            </a:r>
            <a:r>
              <a:rPr lang="tr-TR" sz="800" dirty="0"/>
              <a:t>, 53.</a:t>
            </a:r>
            <a:r>
              <a:rPr lang="tr-TR" sz="1000" dirty="0"/>
              <a:t> </a:t>
            </a:r>
          </a:p>
        </p:txBody>
      </p:sp>
      <p:pic>
        <p:nvPicPr>
          <p:cNvPr id="3" name="Resim 2"/>
          <p:cNvPicPr>
            <a:picLocks noChangeAspect="1"/>
          </p:cNvPicPr>
          <p:nvPr/>
        </p:nvPicPr>
        <p:blipFill>
          <a:blip r:embed="rId2"/>
          <a:stretch>
            <a:fillRect/>
          </a:stretch>
        </p:blipFill>
        <p:spPr>
          <a:xfrm>
            <a:off x="1489363" y="3422072"/>
            <a:ext cx="9199418" cy="3241964"/>
          </a:xfrm>
          <a:prstGeom prst="rect">
            <a:avLst/>
          </a:prstGeom>
        </p:spPr>
      </p:pic>
    </p:spTree>
    <p:extLst>
      <p:ext uri="{BB962C8B-B14F-4D97-AF65-F5344CB8AC3E}">
        <p14:creationId xmlns:p14="http://schemas.microsoft.com/office/powerpoint/2010/main" val="3861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55700206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A1DF75A6-64F5-49D8-89B5-215DED4587D0}"/>
                                            </p:graphicEl>
                                          </p:spTgt>
                                        </p:tgtEl>
                                        <p:attrNameLst>
                                          <p:attrName>style.visibility</p:attrName>
                                        </p:attrNameLst>
                                      </p:cBhvr>
                                      <p:to>
                                        <p:strVal val="visible"/>
                                      </p:to>
                                    </p:set>
                                    <p:animEffect transition="in" filter="fade">
                                      <p:cBhvr>
                                        <p:cTn id="7" dur="1000"/>
                                        <p:tgtEl>
                                          <p:spTgt spid="3">
                                            <p:graphicEl>
                                              <a:dgm id="{A1DF75A6-64F5-49D8-89B5-215DED4587D0}"/>
                                            </p:graphicEl>
                                          </p:spTgt>
                                        </p:tgtEl>
                                      </p:cBhvr>
                                    </p:animEffect>
                                    <p:anim calcmode="lin" valueType="num">
                                      <p:cBhvr>
                                        <p:cTn id="8" dur="1000" fill="hold"/>
                                        <p:tgtEl>
                                          <p:spTgt spid="3">
                                            <p:graphicEl>
                                              <a:dgm id="{A1DF75A6-64F5-49D8-89B5-215DED4587D0}"/>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A1DF75A6-64F5-49D8-89B5-215DED4587D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24BA495D-1A86-48DC-AB55-611D7B3C46C6}"/>
                                            </p:graphicEl>
                                          </p:spTgt>
                                        </p:tgtEl>
                                        <p:attrNameLst>
                                          <p:attrName>style.visibility</p:attrName>
                                        </p:attrNameLst>
                                      </p:cBhvr>
                                      <p:to>
                                        <p:strVal val="visible"/>
                                      </p:to>
                                    </p:set>
                                    <p:animEffect transition="in" filter="fade">
                                      <p:cBhvr>
                                        <p:cTn id="14" dur="1000"/>
                                        <p:tgtEl>
                                          <p:spTgt spid="3">
                                            <p:graphicEl>
                                              <a:dgm id="{24BA495D-1A86-48DC-AB55-611D7B3C46C6}"/>
                                            </p:graphicEl>
                                          </p:spTgt>
                                        </p:tgtEl>
                                      </p:cBhvr>
                                    </p:animEffect>
                                    <p:anim calcmode="lin" valueType="num">
                                      <p:cBhvr>
                                        <p:cTn id="15" dur="1000" fill="hold"/>
                                        <p:tgtEl>
                                          <p:spTgt spid="3">
                                            <p:graphicEl>
                                              <a:dgm id="{24BA495D-1A86-48DC-AB55-611D7B3C46C6}"/>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24BA495D-1A86-48DC-AB55-611D7B3C46C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C43ACC9D-0799-4D89-A720-2328F3B92266}"/>
                                            </p:graphicEl>
                                          </p:spTgt>
                                        </p:tgtEl>
                                        <p:attrNameLst>
                                          <p:attrName>style.visibility</p:attrName>
                                        </p:attrNameLst>
                                      </p:cBhvr>
                                      <p:to>
                                        <p:strVal val="visible"/>
                                      </p:to>
                                    </p:set>
                                    <p:animEffect transition="in" filter="fade">
                                      <p:cBhvr>
                                        <p:cTn id="21" dur="1000"/>
                                        <p:tgtEl>
                                          <p:spTgt spid="3">
                                            <p:graphicEl>
                                              <a:dgm id="{C43ACC9D-0799-4D89-A720-2328F3B92266}"/>
                                            </p:graphicEl>
                                          </p:spTgt>
                                        </p:tgtEl>
                                      </p:cBhvr>
                                    </p:animEffect>
                                    <p:anim calcmode="lin" valueType="num">
                                      <p:cBhvr>
                                        <p:cTn id="22" dur="1000" fill="hold"/>
                                        <p:tgtEl>
                                          <p:spTgt spid="3">
                                            <p:graphicEl>
                                              <a:dgm id="{C43ACC9D-0799-4D89-A720-2328F3B92266}"/>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C43ACC9D-0799-4D89-A720-2328F3B92266}"/>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graphicEl>
                                              <a:dgm id="{EE239443-4775-49A5-9293-6D32CF3DE588}"/>
                                            </p:graphicEl>
                                          </p:spTgt>
                                        </p:tgtEl>
                                        <p:attrNameLst>
                                          <p:attrName>style.visibility</p:attrName>
                                        </p:attrNameLst>
                                      </p:cBhvr>
                                      <p:to>
                                        <p:strVal val="visible"/>
                                      </p:to>
                                    </p:set>
                                    <p:animEffect transition="in" filter="fade">
                                      <p:cBhvr>
                                        <p:cTn id="28" dur="1000"/>
                                        <p:tgtEl>
                                          <p:spTgt spid="3">
                                            <p:graphicEl>
                                              <a:dgm id="{EE239443-4775-49A5-9293-6D32CF3DE588}"/>
                                            </p:graphicEl>
                                          </p:spTgt>
                                        </p:tgtEl>
                                      </p:cBhvr>
                                    </p:animEffect>
                                    <p:anim calcmode="lin" valueType="num">
                                      <p:cBhvr>
                                        <p:cTn id="29" dur="1000" fill="hold"/>
                                        <p:tgtEl>
                                          <p:spTgt spid="3">
                                            <p:graphicEl>
                                              <a:dgm id="{EE239443-4775-49A5-9293-6D32CF3DE588}"/>
                                            </p:graphicEl>
                                          </p:spTgt>
                                        </p:tgtEl>
                                        <p:attrNameLst>
                                          <p:attrName>ppt_x</p:attrName>
                                        </p:attrNameLst>
                                      </p:cBhvr>
                                      <p:tavLst>
                                        <p:tav tm="0">
                                          <p:val>
                                            <p:strVal val="#ppt_x"/>
                                          </p:val>
                                        </p:tav>
                                        <p:tav tm="100000">
                                          <p:val>
                                            <p:strVal val="#ppt_x"/>
                                          </p:val>
                                        </p:tav>
                                      </p:tavLst>
                                    </p:anim>
                                    <p:anim calcmode="lin" valueType="num">
                                      <p:cBhvr>
                                        <p:cTn id="30" dur="1000" fill="hold"/>
                                        <p:tgtEl>
                                          <p:spTgt spid="3">
                                            <p:graphicEl>
                                              <a:dgm id="{EE239443-4775-49A5-9293-6D32CF3DE58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59717" y="4447311"/>
            <a:ext cx="1460201" cy="2161308"/>
          </a:xfrm>
          <a:prstGeom prst="rect">
            <a:avLst/>
          </a:prstGeom>
        </p:spPr>
      </p:pic>
      <p:sp>
        <p:nvSpPr>
          <p:cNvPr id="3" name="Bulut Belirtme Çizgisi 2"/>
          <p:cNvSpPr/>
          <p:nvPr/>
        </p:nvSpPr>
        <p:spPr>
          <a:xfrm>
            <a:off x="207819" y="180110"/>
            <a:ext cx="7841672" cy="3463636"/>
          </a:xfrm>
          <a:prstGeom prst="cloudCallout">
            <a:avLst>
              <a:gd name="adj1" fmla="val 39682"/>
              <a:gd name="adj2" fmla="val 683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Sizce inançla alakalı en büyük sorun Allah’ın varlığı konusunda mı yoksa birliği konusunda mı olmuştur?</a:t>
            </a:r>
          </a:p>
        </p:txBody>
      </p:sp>
    </p:spTree>
    <p:extLst>
      <p:ext uri="{BB962C8B-B14F-4D97-AF65-F5344CB8AC3E}">
        <p14:creationId xmlns:p14="http://schemas.microsoft.com/office/powerpoint/2010/main" val="100571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5915892" y="795140"/>
            <a:ext cx="5957453" cy="5098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Bu konudaki temel sorun Allah’ın varlığından çok birliği konusunda olmuştur. Bu sorun </a:t>
            </a:r>
            <a:r>
              <a:rPr lang="tr-TR" sz="4000" dirty="0" err="1"/>
              <a:t>Kur’ân</a:t>
            </a:r>
            <a:r>
              <a:rPr lang="tr-TR" sz="4000" dirty="0"/>
              <a:t>-ı Kerîm’de şirk olarak ifade edilir. Bunun da en büyük günah olduğu zikredilir.</a:t>
            </a:r>
          </a:p>
        </p:txBody>
      </p:sp>
      <p:pic>
        <p:nvPicPr>
          <p:cNvPr id="3" name="Resim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8545" y="795140"/>
            <a:ext cx="5514109" cy="5098474"/>
          </a:xfrm>
          <a:prstGeom prst="rect">
            <a:avLst/>
          </a:prstGeom>
        </p:spPr>
      </p:pic>
    </p:spTree>
    <p:extLst>
      <p:ext uri="{BB962C8B-B14F-4D97-AF65-F5344CB8AC3E}">
        <p14:creationId xmlns:p14="http://schemas.microsoft.com/office/powerpoint/2010/main" val="37101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Kar Payı</Template>
  <TotalTime>710</TotalTime>
  <Words>1133</Words>
  <Application>Microsoft Office PowerPoint</Application>
  <PresentationFormat>Geniş ekran</PresentationFormat>
  <Paragraphs>82</Paragraphs>
  <Slides>30</Slides>
  <Notes>0</Notes>
  <HiddenSlides>0</HiddenSlides>
  <MMClips>3</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Gill Sans MT</vt:lpstr>
      <vt:lpstr>Shaikh Hamdullah Mushaf</vt:lpstr>
      <vt:lpstr>Wingdings</vt:lpstr>
      <vt:lpstr>Wingdings 2</vt:lpstr>
      <vt:lpstr>Kar Payı</vt:lpstr>
      <vt:lpstr>PowerPoint Sunusu</vt:lpstr>
      <vt:lpstr>ALLAH'IN VARLIĞI VE BİRLİĞİ</vt:lpstr>
      <vt:lpstr>kazanımlar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56</cp:revision>
  <dcterms:created xsi:type="dcterms:W3CDTF">2019-07-15T06:01:13Z</dcterms:created>
  <dcterms:modified xsi:type="dcterms:W3CDTF">2020-11-24T18:16:10Z</dcterms:modified>
</cp:coreProperties>
</file>