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308" r:id="rId2"/>
    <p:sldId id="315" r:id="rId3"/>
    <p:sldId id="671" r:id="rId4"/>
    <p:sldId id="672" r:id="rId5"/>
    <p:sldId id="798" r:id="rId6"/>
    <p:sldId id="765" r:id="rId7"/>
    <p:sldId id="810" r:id="rId8"/>
    <p:sldId id="811" r:id="rId9"/>
    <p:sldId id="774" r:id="rId10"/>
    <p:sldId id="797" r:id="rId11"/>
    <p:sldId id="800" r:id="rId12"/>
    <p:sldId id="801" r:id="rId13"/>
    <p:sldId id="784" r:id="rId14"/>
    <p:sldId id="802" r:id="rId15"/>
    <p:sldId id="763" r:id="rId16"/>
    <p:sldId id="292" r:id="rId17"/>
    <p:sldId id="289" r:id="rId18"/>
    <p:sldId id="804" r:id="rId19"/>
    <p:sldId id="803" r:id="rId20"/>
    <p:sldId id="805" r:id="rId21"/>
    <p:sldId id="807" r:id="rId22"/>
    <p:sldId id="808" r:id="rId23"/>
    <p:sldId id="796" r:id="rId24"/>
    <p:sldId id="260" r:id="rId2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rullah Yalçın" initials="NY" lastIdx="4" clrIdx="0">
    <p:extLst>
      <p:ext uri="{19B8F6BF-5375-455C-9EA6-DF929625EA0E}">
        <p15:presenceInfo xmlns:p15="http://schemas.microsoft.com/office/powerpoint/2012/main" userId="aff33922cbf709c4" providerId="Windows Live"/>
      </p:ext>
    </p:extLst>
  </p:cmAuthor>
  <p:cmAuthor id="2" name="DELL" initials="D" lastIdx="1" clrIdx="1">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4" autoAdjust="0"/>
    <p:restoredTop sz="88000" autoAdjust="0"/>
  </p:normalViewPr>
  <p:slideViewPr>
    <p:cSldViewPr snapToGrid="0">
      <p:cViewPr varScale="1">
        <p:scale>
          <a:sx n="76" d="100"/>
          <a:sy n="76" d="100"/>
        </p:scale>
        <p:origin x="103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85490-303C-4848-B73A-065CB946B99C}" type="datetimeFigureOut">
              <a:rPr lang="tr-TR" smtClean="0"/>
              <a:t>9.11.2020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FA7D9-4703-429B-B8BF-4F5A2B34CDAA}" type="slidenum">
              <a:rPr lang="tr-TR" smtClean="0"/>
              <a:t>‹#›</a:t>
            </a:fld>
            <a:endParaRPr lang="tr-TR"/>
          </a:p>
        </p:txBody>
      </p:sp>
    </p:spTree>
    <p:extLst>
      <p:ext uri="{BB962C8B-B14F-4D97-AF65-F5344CB8AC3E}">
        <p14:creationId xmlns:p14="http://schemas.microsoft.com/office/powerpoint/2010/main" val="387756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E793FFD-0A5D-4C97-BD27-B35CF8BE671F}" type="datetimeFigureOut">
              <a:rPr lang="tr-TR" smtClean="0"/>
              <a:t>9.11.2020</a:t>
            </a:fld>
            <a:endParaRPr lang="tr-T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831420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9.11.2020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00000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E793FFD-0A5D-4C97-BD27-B35CF8BE671F}" type="datetimeFigureOut">
              <a:rPr lang="tr-TR" smtClean="0"/>
              <a:t>9.11.2020</a:t>
            </a:fld>
            <a:endParaRPr lang="tr-TR"/>
          </a:p>
        </p:txBody>
      </p:sp>
      <p:sp>
        <p:nvSpPr>
          <p:cNvPr id="5" name="Footer Placeholder 4"/>
          <p:cNvSpPr>
            <a:spLocks noGrp="1"/>
          </p:cNvSpPr>
          <p:nvPr>
            <p:ph type="ftr" sz="quarter" idx="11"/>
          </p:nvPr>
        </p:nvSpPr>
        <p:spPr>
          <a:xfrm>
            <a:off x="774923" y="5951811"/>
            <a:ext cx="7896279" cy="365125"/>
          </a:xfrm>
        </p:spPr>
        <p:txBody>
          <a:bodyPr/>
          <a:lstStyle/>
          <a:p>
            <a:endParaRPr lang="tr-T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50713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9.11.2020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558300" y="5956137"/>
            <a:ext cx="1052508" cy="365125"/>
          </a:xfrm>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8262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9.11.2020</a:t>
            </a:fld>
            <a:endParaRPr lang="tr-T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9094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E793FFD-0A5D-4C97-BD27-B35CF8BE671F}" type="datetimeFigureOut">
              <a:rPr lang="tr-TR" smtClean="0"/>
              <a:t>9.11.2020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28159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E793FFD-0A5D-4C97-BD27-B35CF8BE671F}" type="datetimeFigureOut">
              <a:rPr lang="tr-TR" smtClean="0"/>
              <a:t>9.11.2020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3154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E793FFD-0A5D-4C97-BD27-B35CF8BE671F}" type="datetimeFigureOut">
              <a:rPr lang="tr-TR" smtClean="0"/>
              <a:t>9.11.2020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402361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93FFD-0A5D-4C97-BD27-B35CF8BE671F}" type="datetimeFigureOut">
              <a:rPr lang="tr-TR" smtClean="0"/>
              <a:t>9.11.2020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164220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9.11.2020</a:t>
            </a:fld>
            <a:endParaRPr lang="tr-T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224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2E793FFD-0A5D-4C97-BD27-B35CF8BE671F}" type="datetimeFigureOut">
              <a:rPr lang="tr-TR" smtClean="0"/>
              <a:t>9.11.2020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63152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E793FFD-0A5D-4C97-BD27-B35CF8BE671F}" type="datetimeFigureOut">
              <a:rPr lang="tr-TR" smtClean="0"/>
              <a:t>9.11.2020</a:t>
            </a:fld>
            <a:endParaRPr lang="tr-T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CEB90C4-7313-4D23-B365-C0B992AB05B2}" type="slidenum">
              <a:rPr lang="tr-TR" smtClean="0"/>
              <a:t>‹#›</a:t>
            </a:fld>
            <a:endParaRPr lang="tr-T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44913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https://www.youtube.com/embed/UxwvRVLEKkw?feature=oembed"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500743" y="788597"/>
            <a:ext cx="13193486" cy="1475013"/>
          </a:xfrm>
        </p:spPr>
        <p:txBody>
          <a:bodyPr>
            <a:noAutofit/>
          </a:bodyPr>
          <a:lstStyle/>
          <a:p>
            <a:pPr algn="ctr"/>
            <a:r>
              <a:rPr lang="tr-TR" sz="9600" cap="none" dirty="0">
                <a:ln w="0"/>
                <a:solidFill>
                  <a:schemeClr val="accent1">
                    <a:lumMod val="90000"/>
                    <a:lumOff val="10000"/>
                  </a:schemeClr>
                </a:solidFill>
                <a:effectLst>
                  <a:outerShdw blurRad="38100" dist="19050" dir="2700000" algn="tl" rotWithShape="0">
                    <a:schemeClr val="dk1">
                      <a:alpha val="40000"/>
                    </a:schemeClr>
                  </a:outerShdw>
                </a:effectLst>
              </a:rPr>
              <a:t>İnsanın Doğası ve Din</a:t>
            </a:r>
          </a:p>
        </p:txBody>
      </p:sp>
    </p:spTree>
    <p:extLst>
      <p:ext uri="{BB962C8B-B14F-4D97-AF65-F5344CB8AC3E}">
        <p14:creationId xmlns:p14="http://schemas.microsoft.com/office/powerpoint/2010/main" val="32248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96F68F5-B6E5-4BBF-A949-B1654E37C0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309534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Ä°lgili resim">
            <a:extLst>
              <a:ext uri="{FF2B5EF4-FFF2-40B4-BE49-F238E27FC236}">
                <a16:creationId xmlns:a16="http://schemas.microsoft.com/office/drawing/2014/main" id="{54172B2D-F475-4284-B22C-90C84164FE1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45913" y="4890847"/>
            <a:ext cx="1319444" cy="1773003"/>
          </a:xfrm>
          <a:prstGeom prst="rect">
            <a:avLst/>
          </a:prstGeom>
          <a:noFill/>
          <a:extLst>
            <a:ext uri="{909E8E84-426E-40DD-AFC4-6F175D3DCCD1}">
              <a14:hiddenFill xmlns:a14="http://schemas.microsoft.com/office/drawing/2010/main">
                <a:solidFill>
                  <a:srgbClr val="FFFFFF"/>
                </a:solidFill>
              </a14:hiddenFill>
            </a:ext>
          </a:extLst>
        </p:spPr>
      </p:pic>
      <p:sp>
        <p:nvSpPr>
          <p:cNvPr id="4" name="Bulut Belirtme Çizgisi 5">
            <a:extLst>
              <a:ext uri="{FF2B5EF4-FFF2-40B4-BE49-F238E27FC236}">
                <a16:creationId xmlns:a16="http://schemas.microsoft.com/office/drawing/2014/main" id="{1633F68E-C38E-4F8D-94B2-A38708FC8B22}"/>
              </a:ext>
            </a:extLst>
          </p:cNvPr>
          <p:cNvSpPr/>
          <p:nvPr/>
        </p:nvSpPr>
        <p:spPr>
          <a:xfrm>
            <a:off x="130003" y="579120"/>
            <a:ext cx="7275632" cy="3570849"/>
          </a:xfrm>
          <a:prstGeom prst="cloudCallout">
            <a:avLst>
              <a:gd name="adj1" fmla="val 33475"/>
              <a:gd name="adj2" fmla="val 78237"/>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ea typeface="Shaikh Hamdullah Mushaf" panose="03020500000000020004" pitchFamily="66" charset="-78"/>
                <a:cs typeface="Shaikh Hamdullah Mushaf" panose="03020500000000020004" pitchFamily="66" charset="-78"/>
              </a:rPr>
              <a:t>Hanif ne demektir?</a:t>
            </a:r>
          </a:p>
        </p:txBody>
      </p:sp>
    </p:spTree>
    <p:extLst>
      <p:ext uri="{BB962C8B-B14F-4D97-AF65-F5344CB8AC3E}">
        <p14:creationId xmlns:p14="http://schemas.microsoft.com/office/powerpoint/2010/main" val="45554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uvarlatılmış Dikdörtgen 2">
            <a:extLst>
              <a:ext uri="{FF2B5EF4-FFF2-40B4-BE49-F238E27FC236}">
                <a16:creationId xmlns:a16="http://schemas.microsoft.com/office/drawing/2014/main" id="{8D3C2F7C-3503-4025-B9AE-A4B240D66B6D}"/>
              </a:ext>
            </a:extLst>
          </p:cNvPr>
          <p:cNvSpPr/>
          <p:nvPr/>
        </p:nvSpPr>
        <p:spPr>
          <a:xfrm>
            <a:off x="200970" y="1836153"/>
            <a:ext cx="5513927" cy="401934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200" b="1" dirty="0"/>
              <a:t>Hanif: </a:t>
            </a:r>
            <a:r>
              <a:rPr lang="tr-TR" sz="3200" dirty="0"/>
              <a:t>Bâtıldan yüz çevirip, yalnız bir olan Allah’a (</a:t>
            </a:r>
            <a:r>
              <a:rPr lang="tr-TR" sz="3200" dirty="0" err="1"/>
              <a:t>c.c</a:t>
            </a:r>
            <a:r>
              <a:rPr lang="tr-TR" sz="3200" dirty="0"/>
              <a:t>.) yönelen, doğruya ve hakka bağlanan, gerçeğe dönen kişi demektir. </a:t>
            </a:r>
            <a:r>
              <a:rPr lang="tr-TR" sz="3200" b="1" dirty="0" err="1"/>
              <a:t>Haniflik</a:t>
            </a:r>
            <a:r>
              <a:rPr lang="tr-TR" sz="3200" dirty="0"/>
              <a:t> aynı zamanda Hz. İbrahim’in dininin özel adıdır.</a:t>
            </a:r>
          </a:p>
        </p:txBody>
      </p:sp>
      <p:pic>
        <p:nvPicPr>
          <p:cNvPr id="3" name="Resim 2">
            <a:extLst>
              <a:ext uri="{FF2B5EF4-FFF2-40B4-BE49-F238E27FC236}">
                <a16:creationId xmlns:a16="http://schemas.microsoft.com/office/drawing/2014/main" id="{25CEB894-805B-4E7A-95A6-5A30EB5A7B7F}"/>
              </a:ext>
            </a:extLst>
          </p:cNvPr>
          <p:cNvPicPr>
            <a:picLocks noChangeAspect="1"/>
          </p:cNvPicPr>
          <p:nvPr/>
        </p:nvPicPr>
        <p:blipFill>
          <a:blip r:embed="rId2"/>
          <a:stretch>
            <a:fillRect/>
          </a:stretch>
        </p:blipFill>
        <p:spPr>
          <a:xfrm>
            <a:off x="5978769" y="1836153"/>
            <a:ext cx="6119446" cy="4019340"/>
          </a:xfrm>
          <a:prstGeom prst="rect">
            <a:avLst/>
          </a:prstGeom>
        </p:spPr>
      </p:pic>
    </p:spTree>
    <p:extLst>
      <p:ext uri="{BB962C8B-B14F-4D97-AF65-F5344CB8AC3E}">
        <p14:creationId xmlns:p14="http://schemas.microsoft.com/office/powerpoint/2010/main" val="352055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72A835A4-F289-4610-83BC-0F74159E3E11}"/>
              </a:ext>
            </a:extLst>
          </p:cNvPr>
          <p:cNvPicPr>
            <a:picLocks noChangeAspect="1"/>
          </p:cNvPicPr>
          <p:nvPr/>
        </p:nvPicPr>
        <p:blipFill>
          <a:blip r:embed="rId2"/>
          <a:stretch>
            <a:fillRect/>
          </a:stretch>
        </p:blipFill>
        <p:spPr>
          <a:xfrm>
            <a:off x="0" y="0"/>
            <a:ext cx="12192000" cy="6858000"/>
          </a:xfrm>
          <a:prstGeom prst="rect">
            <a:avLst/>
          </a:prstGeom>
        </p:spPr>
      </p:pic>
      <p:sp>
        <p:nvSpPr>
          <p:cNvPr id="2" name="Dikdörtgen: Köşeleri Yuvarlatılmış 1">
            <a:extLst>
              <a:ext uri="{FF2B5EF4-FFF2-40B4-BE49-F238E27FC236}">
                <a16:creationId xmlns:a16="http://schemas.microsoft.com/office/drawing/2014/main" id="{BC293CA0-6C32-4DFD-8916-9E9A4236E926}"/>
              </a:ext>
            </a:extLst>
          </p:cNvPr>
          <p:cNvSpPr/>
          <p:nvPr/>
        </p:nvSpPr>
        <p:spPr>
          <a:xfrm>
            <a:off x="1575916" y="4411225"/>
            <a:ext cx="9040167" cy="18589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İnsan başına gelen sıkıntılı hadiselerde teselli bulacağı, kendisini güvende hissedeceği bir liman arar. İşte bu liman Yüce Rabbimizdir. </a:t>
            </a:r>
          </a:p>
        </p:txBody>
      </p:sp>
    </p:spTree>
    <p:extLst>
      <p:ext uri="{BB962C8B-B14F-4D97-AF65-F5344CB8AC3E}">
        <p14:creationId xmlns:p14="http://schemas.microsoft.com/office/powerpoint/2010/main" val="131022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2">
            <a:extLst>
              <a:ext uri="{FF2B5EF4-FFF2-40B4-BE49-F238E27FC236}">
                <a16:creationId xmlns:a16="http://schemas.microsoft.com/office/drawing/2014/main" id="{E7BBE648-DB47-440C-B97D-662C8072C697}"/>
              </a:ext>
            </a:extLst>
          </p:cNvPr>
          <p:cNvSpPr/>
          <p:nvPr/>
        </p:nvSpPr>
        <p:spPr>
          <a:xfrm>
            <a:off x="6631913" y="839037"/>
            <a:ext cx="5395964" cy="5179926"/>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ar-AE" sz="4400" b="1"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وَاِذَا مَسَّ الْاِنْسَانَ ضُرٌّ دَعَا رَبَّهُ مُن۪يباً اِلَيْهِ </a:t>
            </a:r>
            <a:r>
              <a:rPr lang="ar-AE" sz="44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ثُمَّ اِذَا خَوَّلَهُ نِعْمَةً مِنْهُ نَسِيَ مَا كَانَ يَدْعُٓوا اِلَيْهِ مِنْ قَبْلُ وَجَعَلَ لِلّٰهِ اَنْدَاداً لِيُضِلَّ عَنْ سَب۪يلِه۪ۜ قُلْ تَمَتَّعْ بِكُفْرِكَ قَل۪يلاًۗ اِنَّكَ مِنْ اَصْحَابِ النَّارِ ﴿٨﴾</a:t>
            </a:r>
          </a:p>
        </p:txBody>
      </p:sp>
      <p:sp>
        <p:nvSpPr>
          <p:cNvPr id="3" name="Dikdörtgen: Köşeleri Yuvarlatılmış 2">
            <a:extLst>
              <a:ext uri="{FF2B5EF4-FFF2-40B4-BE49-F238E27FC236}">
                <a16:creationId xmlns:a16="http://schemas.microsoft.com/office/drawing/2014/main" id="{28F690D7-350D-4E19-9C80-2495FC54EF19}"/>
              </a:ext>
            </a:extLst>
          </p:cNvPr>
          <p:cNvSpPr/>
          <p:nvPr/>
        </p:nvSpPr>
        <p:spPr>
          <a:xfrm>
            <a:off x="164123" y="839037"/>
            <a:ext cx="6065855" cy="51799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000" b="1" u="sng" dirty="0"/>
              <a:t>İnsanın başına bir sıkıntı geldi mi rabbine yönelip O’na yalvarır; </a:t>
            </a:r>
            <a:r>
              <a:rPr lang="tr-TR" sz="3000" dirty="0"/>
              <a:t>sonra rabbi ona katından bir nimet verince, daha önce yalvardığını unutarak yolundan saptırmak için Allah’a eşler koşmaya kalkar. De ki ona: "İnkârcı tutumunla biraz eğlenedur bakalım! Gerçek şu ki sen ateşi boylayacaklardan birisin! </a:t>
            </a:r>
            <a:r>
              <a:rPr lang="tr-TR" sz="2800" dirty="0"/>
              <a:t>(</a:t>
            </a:r>
            <a:r>
              <a:rPr lang="tr-TR" sz="2800" dirty="0" err="1"/>
              <a:t>Zümer</a:t>
            </a:r>
            <a:r>
              <a:rPr lang="tr-TR" sz="2800" dirty="0"/>
              <a:t>, 8)</a:t>
            </a:r>
            <a:endParaRPr lang="tr-TR" sz="3000" dirty="0"/>
          </a:p>
        </p:txBody>
      </p:sp>
    </p:spTree>
    <p:extLst>
      <p:ext uri="{BB962C8B-B14F-4D97-AF65-F5344CB8AC3E}">
        <p14:creationId xmlns:p14="http://schemas.microsoft.com/office/powerpoint/2010/main" val="228837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1BA71548-902C-428D-973E-BF92240B3EFA}"/>
              </a:ext>
            </a:extLst>
          </p:cNvPr>
          <p:cNvPicPr>
            <a:picLocks noChangeAspect="1"/>
          </p:cNvPicPr>
          <p:nvPr/>
        </p:nvPicPr>
        <p:blipFill>
          <a:blip r:embed="rId2"/>
          <a:stretch>
            <a:fillRect/>
          </a:stretch>
        </p:blipFill>
        <p:spPr>
          <a:xfrm>
            <a:off x="0" y="0"/>
            <a:ext cx="12192000" cy="6858000"/>
          </a:xfrm>
          <a:prstGeom prst="rect">
            <a:avLst/>
          </a:prstGeom>
        </p:spPr>
      </p:pic>
      <p:sp>
        <p:nvSpPr>
          <p:cNvPr id="2" name="Dikdörtgen: Köşeleri Yuvarlatılmış 1">
            <a:extLst>
              <a:ext uri="{FF2B5EF4-FFF2-40B4-BE49-F238E27FC236}">
                <a16:creationId xmlns:a16="http://schemas.microsoft.com/office/drawing/2014/main" id="{20ABE773-8B13-4D4B-AC1D-7903C3545207}"/>
              </a:ext>
            </a:extLst>
          </p:cNvPr>
          <p:cNvSpPr/>
          <p:nvPr/>
        </p:nvSpPr>
        <p:spPr>
          <a:xfrm>
            <a:off x="103833" y="170823"/>
            <a:ext cx="4287297" cy="28336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Din, insanın sevgi, merhamet ve kardeşlik gibi iyi ve güzel duygularının geliştirilmesine,</a:t>
            </a:r>
          </a:p>
        </p:txBody>
      </p:sp>
      <p:sp>
        <p:nvSpPr>
          <p:cNvPr id="5" name="Dikdörtgen: Köşeleri Yuvarlatılmış 4">
            <a:extLst>
              <a:ext uri="{FF2B5EF4-FFF2-40B4-BE49-F238E27FC236}">
                <a16:creationId xmlns:a16="http://schemas.microsoft.com/office/drawing/2014/main" id="{FC0FBA90-7134-448B-A603-273D19230753}"/>
              </a:ext>
            </a:extLst>
          </p:cNvPr>
          <p:cNvSpPr/>
          <p:nvPr/>
        </p:nvSpPr>
        <p:spPr>
          <a:xfrm>
            <a:off x="7043894" y="5124659"/>
            <a:ext cx="5055995" cy="16529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Yüce bir güce (Allah’a, dine) inanmak insanı güçlü kılar.</a:t>
            </a:r>
          </a:p>
        </p:txBody>
      </p:sp>
      <p:sp>
        <p:nvSpPr>
          <p:cNvPr id="6" name="Dikdörtgen: Köşeleri Yuvarlatılmış 5">
            <a:extLst>
              <a:ext uri="{FF2B5EF4-FFF2-40B4-BE49-F238E27FC236}">
                <a16:creationId xmlns:a16="http://schemas.microsoft.com/office/drawing/2014/main" id="{A5139CAD-9418-4DA1-A3D0-267F3BBF7BF9}"/>
              </a:ext>
            </a:extLst>
          </p:cNvPr>
          <p:cNvSpPr/>
          <p:nvPr/>
        </p:nvSpPr>
        <p:spPr>
          <a:xfrm>
            <a:off x="7043895" y="80386"/>
            <a:ext cx="5148106" cy="23111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000" dirty="0"/>
              <a:t>acelecilik, sabırsızlık ve cimrilik gibi kötü duygularının ise kontrol altında alınmasına katkı sağlar.</a:t>
            </a:r>
          </a:p>
        </p:txBody>
      </p:sp>
    </p:spTree>
    <p:extLst>
      <p:ext uri="{BB962C8B-B14F-4D97-AF65-F5344CB8AC3E}">
        <p14:creationId xmlns:p14="http://schemas.microsoft.com/office/powerpoint/2010/main" val="8767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41390" y="518239"/>
            <a:ext cx="5777090" cy="2246769"/>
          </a:xfrm>
          <a:prstGeom prst="rect">
            <a:avLst/>
          </a:prstGeom>
          <a:ln w="762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800" dirty="0">
                <a:ln w="0"/>
                <a:solidFill>
                  <a:schemeClr val="tx1"/>
                </a:solidFill>
                <a:effectLst>
                  <a:outerShdw blurRad="38100" dist="19050" dir="2700000" algn="tl" rotWithShape="0">
                    <a:schemeClr val="dk1">
                      <a:alpha val="40000"/>
                    </a:schemeClr>
                  </a:outerShdw>
                </a:effectLst>
              </a:rPr>
              <a:t>İnsan belli noktada maddi doyuma ulaştığında içerisindeki manevi boşluğu din ile doldurmazsa, bu boşluğu batıl inançlar, kötü arkadaşlar ve kötü alışkanlıklarla doldurmaya çalışacaktır. </a:t>
            </a:r>
          </a:p>
        </p:txBody>
      </p:sp>
      <p:sp>
        <p:nvSpPr>
          <p:cNvPr id="6" name="Yuvarlatılmış Dikdörtgen 5"/>
          <p:cNvSpPr/>
          <p:nvPr/>
        </p:nvSpPr>
        <p:spPr>
          <a:xfrm>
            <a:off x="141390" y="3171981"/>
            <a:ext cx="5777090" cy="6856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effectLst>
                  <a:outerShdw blurRad="38100" dist="38100" dir="2700000" algn="tl">
                    <a:srgbClr val="000000">
                      <a:alpha val="43137"/>
                    </a:srgbClr>
                  </a:outerShdw>
                </a:effectLst>
              </a:rPr>
              <a:t>Peki bu mümkün müdür?</a:t>
            </a:r>
          </a:p>
        </p:txBody>
      </p:sp>
      <p:sp>
        <p:nvSpPr>
          <p:cNvPr id="7" name="Yuvarlatılmış Dikdörtgen 6"/>
          <p:cNvSpPr/>
          <p:nvPr/>
        </p:nvSpPr>
        <p:spPr>
          <a:xfrm>
            <a:off x="141390" y="4039259"/>
            <a:ext cx="1487387" cy="56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Asla!</a:t>
            </a:r>
          </a:p>
        </p:txBody>
      </p:sp>
      <p:sp>
        <p:nvSpPr>
          <p:cNvPr id="9" name="Yuvarlatılmış Dikdörtgen 8"/>
          <p:cNvSpPr/>
          <p:nvPr/>
        </p:nvSpPr>
        <p:spPr>
          <a:xfrm>
            <a:off x="4375432" y="4039259"/>
            <a:ext cx="1543048" cy="56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Çünkü</a:t>
            </a:r>
          </a:p>
        </p:txBody>
      </p:sp>
      <p:sp>
        <p:nvSpPr>
          <p:cNvPr id="11" name="Dikdörtgen 10"/>
          <p:cNvSpPr/>
          <p:nvPr/>
        </p:nvSpPr>
        <p:spPr>
          <a:xfrm>
            <a:off x="141387" y="4836905"/>
            <a:ext cx="5777090" cy="830997"/>
          </a:xfrm>
          <a:prstGeom prst="rect">
            <a:avLst/>
          </a:prstGeom>
          <a:ln w="76200"/>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ar-SA" sz="4800" dirty="0">
                <a:ln w="0"/>
                <a:solidFill>
                  <a:schemeClr val="tx1"/>
                </a:solidFill>
                <a:effectLst>
                  <a:outerShdw blurRad="38100" dist="19050" dir="2700000" algn="tl" rotWithShape="0">
                    <a:schemeClr val="dk1">
                      <a:alpha val="40000"/>
                    </a:schemeClr>
                  </a:outerShdw>
                </a:effectLst>
                <a:latin typeface="Amiri QuranWeb"/>
              </a:rPr>
              <a:t>أَلاَ بِذِكْرِ اللّهِ تَطْمَئِنُّ الْقُلُوبُ</a:t>
            </a:r>
            <a:endParaRPr lang="tr-TR" sz="4800" dirty="0">
              <a:ln w="0"/>
              <a:solidFill>
                <a:schemeClr val="tx1"/>
              </a:solidFill>
              <a:effectLst>
                <a:outerShdw blurRad="38100" dist="19050" dir="2700000" algn="tl" rotWithShape="0">
                  <a:schemeClr val="dk1">
                    <a:alpha val="40000"/>
                  </a:schemeClr>
                </a:outerShdw>
              </a:effectLst>
            </a:endParaRPr>
          </a:p>
        </p:txBody>
      </p:sp>
      <p:sp>
        <p:nvSpPr>
          <p:cNvPr id="13" name="Metin kutusu 12"/>
          <p:cNvSpPr txBox="1"/>
          <p:nvPr/>
        </p:nvSpPr>
        <p:spPr>
          <a:xfrm>
            <a:off x="141386" y="5840404"/>
            <a:ext cx="5777089" cy="830997"/>
          </a:xfrm>
          <a:prstGeom prst="rect">
            <a:avLst/>
          </a:prstGeom>
          <a:ln w="762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400" dirty="0"/>
              <a:t>Bilesiniz ki kalpler ancak Allah’ı anmakla huzur bulur. </a:t>
            </a:r>
            <a:r>
              <a:rPr lang="tr-TR" sz="1600" dirty="0" err="1"/>
              <a:t>Rad</a:t>
            </a:r>
            <a:r>
              <a:rPr lang="tr-TR" sz="1600" dirty="0"/>
              <a:t>, 13/28</a:t>
            </a:r>
          </a:p>
        </p:txBody>
      </p:sp>
      <p:pic>
        <p:nvPicPr>
          <p:cNvPr id="5" name="Resim 4">
            <a:extLst>
              <a:ext uri="{FF2B5EF4-FFF2-40B4-BE49-F238E27FC236}">
                <a16:creationId xmlns:a16="http://schemas.microsoft.com/office/drawing/2014/main" id="{5C9BBD5A-76A9-4896-A752-52ECE576B0D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6000" y="518239"/>
            <a:ext cx="6065274" cy="6153162"/>
          </a:xfrm>
          <a:prstGeom prst="rect">
            <a:avLst/>
          </a:prstGeom>
        </p:spPr>
      </p:pic>
    </p:spTree>
    <p:extLst>
      <p:ext uri="{BB962C8B-B14F-4D97-AF65-F5344CB8AC3E}">
        <p14:creationId xmlns:p14="http://schemas.microsoft.com/office/powerpoint/2010/main" val="199038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P spid="11"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Çapraz Köşeli Dikdörtgen 1"/>
          <p:cNvSpPr/>
          <p:nvPr/>
        </p:nvSpPr>
        <p:spPr>
          <a:xfrm>
            <a:off x="101600" y="769257"/>
            <a:ext cx="5646057" cy="1596571"/>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700" dirty="0"/>
              <a:t>Din, insanın kendi başına cevabını bulamayacağı soruları cevaplar ve bu hususta insana yol gösterir.</a:t>
            </a:r>
          </a:p>
        </p:txBody>
      </p:sp>
      <p:sp>
        <p:nvSpPr>
          <p:cNvPr id="3" name="Yuvarlatılmış Çapraz Köşeli Dikdörtgen 2"/>
          <p:cNvSpPr/>
          <p:nvPr/>
        </p:nvSpPr>
        <p:spPr>
          <a:xfrm>
            <a:off x="6295908" y="4448628"/>
            <a:ext cx="5646057" cy="1930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Gibi soruların cevabı yalnızca Allah tarafından gönderilen din sayesinde cevaplanabilir.</a:t>
            </a:r>
          </a:p>
        </p:txBody>
      </p:sp>
      <p:sp>
        <p:nvSpPr>
          <p:cNvPr id="4" name="Yuvarlatılmış Dikdörtgen 3"/>
          <p:cNvSpPr/>
          <p:nvPr/>
        </p:nvSpPr>
        <p:spPr>
          <a:xfrm>
            <a:off x="101599" y="2634344"/>
            <a:ext cx="5646057" cy="6676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Ben kimim?</a:t>
            </a:r>
          </a:p>
        </p:txBody>
      </p:sp>
      <p:sp>
        <p:nvSpPr>
          <p:cNvPr id="5" name="Yuvarlatılmış Dikdörtgen 4"/>
          <p:cNvSpPr/>
          <p:nvPr/>
        </p:nvSpPr>
        <p:spPr>
          <a:xfrm>
            <a:off x="101600" y="3512456"/>
            <a:ext cx="5646057" cy="6676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Nereden geldim?</a:t>
            </a:r>
          </a:p>
        </p:txBody>
      </p:sp>
      <p:sp>
        <p:nvSpPr>
          <p:cNvPr id="6" name="Yuvarlatılmış Dikdörtgen 5"/>
          <p:cNvSpPr/>
          <p:nvPr/>
        </p:nvSpPr>
        <p:spPr>
          <a:xfrm>
            <a:off x="101600" y="4448628"/>
            <a:ext cx="5646057" cy="6676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Niçin yaratıldım?</a:t>
            </a:r>
          </a:p>
        </p:txBody>
      </p:sp>
      <p:sp>
        <p:nvSpPr>
          <p:cNvPr id="7" name="Yuvarlatılmış Dikdörtgen 6"/>
          <p:cNvSpPr/>
          <p:nvPr/>
        </p:nvSpPr>
        <p:spPr>
          <a:xfrm>
            <a:off x="101600" y="5326740"/>
            <a:ext cx="5646057" cy="9724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Öldükten sonra ne olacağım?</a:t>
            </a:r>
          </a:p>
        </p:txBody>
      </p:sp>
      <p:pic>
        <p:nvPicPr>
          <p:cNvPr id="8" name="Resim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95908" y="769257"/>
            <a:ext cx="5646057" cy="3468914"/>
          </a:xfrm>
          <a:prstGeom prst="rect">
            <a:avLst/>
          </a:prstGeom>
        </p:spPr>
      </p:pic>
    </p:spTree>
    <p:extLst>
      <p:ext uri="{BB962C8B-B14F-4D97-AF65-F5344CB8AC3E}">
        <p14:creationId xmlns:p14="http://schemas.microsoft.com/office/powerpoint/2010/main" val="360963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strVal val="#ppt_x"/>
                                          </p:val>
                                        </p:tav>
                                        <p:tav tm="100000">
                                          <p:val>
                                            <p:strVal val="#ppt_x"/>
                                          </p:val>
                                        </p:tav>
                                      </p:tavLst>
                                    </p:anim>
                                    <p:anim calcmode="lin" valueType="num">
                                      <p:cBhvr>
                                        <p:cTn id="5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Ä°lgili resim">
            <a:extLst>
              <a:ext uri="{FF2B5EF4-FFF2-40B4-BE49-F238E27FC236}">
                <a16:creationId xmlns:a16="http://schemas.microsoft.com/office/drawing/2014/main" id="{54172B2D-F475-4284-B22C-90C84164FE1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45913" y="4890847"/>
            <a:ext cx="1319444" cy="1773003"/>
          </a:xfrm>
          <a:prstGeom prst="rect">
            <a:avLst/>
          </a:prstGeom>
          <a:noFill/>
          <a:extLst>
            <a:ext uri="{909E8E84-426E-40DD-AFC4-6F175D3DCCD1}">
              <a14:hiddenFill xmlns:a14="http://schemas.microsoft.com/office/drawing/2010/main">
                <a:solidFill>
                  <a:srgbClr val="FFFFFF"/>
                </a:solidFill>
              </a14:hiddenFill>
            </a:ext>
          </a:extLst>
        </p:spPr>
      </p:pic>
      <p:sp>
        <p:nvSpPr>
          <p:cNvPr id="4" name="Bulut Belirtme Çizgisi 5">
            <a:extLst>
              <a:ext uri="{FF2B5EF4-FFF2-40B4-BE49-F238E27FC236}">
                <a16:creationId xmlns:a16="http://schemas.microsoft.com/office/drawing/2014/main" id="{1633F68E-C38E-4F8D-94B2-A38708FC8B22}"/>
              </a:ext>
            </a:extLst>
          </p:cNvPr>
          <p:cNvSpPr/>
          <p:nvPr/>
        </p:nvSpPr>
        <p:spPr>
          <a:xfrm>
            <a:off x="130003" y="579120"/>
            <a:ext cx="7275632" cy="3570849"/>
          </a:xfrm>
          <a:prstGeom prst="cloudCallout">
            <a:avLst>
              <a:gd name="adj1" fmla="val 33475"/>
              <a:gd name="adj2" fmla="val 78237"/>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ea typeface="Shaikh Hamdullah Mushaf" panose="03020500000000020004" pitchFamily="66" charset="-78"/>
                <a:cs typeface="Shaikh Hamdullah Mushaf" panose="03020500000000020004" pitchFamily="66" charset="-78"/>
              </a:rPr>
              <a:t>Dinin toplum hayatında nasıl bir yeri vardır?</a:t>
            </a:r>
          </a:p>
        </p:txBody>
      </p:sp>
    </p:spTree>
    <p:extLst>
      <p:ext uri="{BB962C8B-B14F-4D97-AF65-F5344CB8AC3E}">
        <p14:creationId xmlns:p14="http://schemas.microsoft.com/office/powerpoint/2010/main" val="417844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8B567722-5E56-4C38-865D-974233253012}"/>
              </a:ext>
            </a:extLst>
          </p:cNvPr>
          <p:cNvSpPr/>
          <p:nvPr/>
        </p:nvSpPr>
        <p:spPr>
          <a:xfrm>
            <a:off x="103833" y="1150537"/>
            <a:ext cx="6065855" cy="52301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000" dirty="0"/>
              <a:t>Din ve değerler toplumda öğrenilir ve toplumda yaşanır.</a:t>
            </a:r>
          </a:p>
        </p:txBody>
      </p:sp>
      <p:pic>
        <p:nvPicPr>
          <p:cNvPr id="4" name="Resim 3">
            <a:extLst>
              <a:ext uri="{FF2B5EF4-FFF2-40B4-BE49-F238E27FC236}">
                <a16:creationId xmlns:a16="http://schemas.microsoft.com/office/drawing/2014/main" id="{780D1A8A-6C10-4CC4-B475-75F0D4B3E6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82637" y="1150537"/>
            <a:ext cx="5218444" cy="5230166"/>
          </a:xfrm>
          <a:prstGeom prst="rect">
            <a:avLst/>
          </a:prstGeom>
        </p:spPr>
      </p:pic>
    </p:spTree>
    <p:extLst>
      <p:ext uri="{BB962C8B-B14F-4D97-AF65-F5344CB8AC3E}">
        <p14:creationId xmlns:p14="http://schemas.microsoft.com/office/powerpoint/2010/main" val="143889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dirty="0"/>
              <a:t>Neler öğreneceğiz?</a:t>
            </a:r>
          </a:p>
        </p:txBody>
      </p:sp>
      <p:sp>
        <p:nvSpPr>
          <p:cNvPr id="3" name="İçerik Yer Tutucusu 2"/>
          <p:cNvSpPr>
            <a:spLocks noGrp="1"/>
          </p:cNvSpPr>
          <p:nvPr>
            <p:ph idx="1"/>
          </p:nvPr>
        </p:nvSpPr>
        <p:spPr>
          <a:xfrm>
            <a:off x="581193" y="2477541"/>
            <a:ext cx="11029615" cy="3678303"/>
          </a:xfrm>
        </p:spPr>
        <p:txBody>
          <a:bodyPr>
            <a:normAutofit/>
          </a:bodyPr>
          <a:lstStyle/>
          <a:p>
            <a:r>
              <a:rPr lang="tr-TR" sz="6000" dirty="0">
                <a:solidFill>
                  <a:schemeClr val="accent1">
                    <a:lumMod val="90000"/>
                    <a:lumOff val="10000"/>
                  </a:schemeClr>
                </a:solidFill>
              </a:rPr>
              <a:t>İslam inancında imanın mahiyetini araştırır.</a:t>
            </a:r>
          </a:p>
        </p:txBody>
      </p:sp>
    </p:spTree>
    <p:extLst>
      <p:ext uri="{BB962C8B-B14F-4D97-AF65-F5344CB8AC3E}">
        <p14:creationId xmlns:p14="http://schemas.microsoft.com/office/powerpoint/2010/main" val="4044009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8B567722-5E56-4C38-865D-974233253012}"/>
              </a:ext>
            </a:extLst>
          </p:cNvPr>
          <p:cNvSpPr/>
          <p:nvPr/>
        </p:nvSpPr>
        <p:spPr>
          <a:xfrm>
            <a:off x="103833" y="685172"/>
            <a:ext cx="6065855" cy="5829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Dini bayramlar, sünnet törenleri, toplu namazlar, zekât ve sadaka gibi ibadetler dinin toplumsal hayattaki örneklerindendir. </a:t>
            </a:r>
          </a:p>
        </p:txBody>
      </p:sp>
      <p:pic>
        <p:nvPicPr>
          <p:cNvPr id="3" name="Resim 2">
            <a:extLst>
              <a:ext uri="{FF2B5EF4-FFF2-40B4-BE49-F238E27FC236}">
                <a16:creationId xmlns:a16="http://schemas.microsoft.com/office/drawing/2014/main" id="{692F5228-7F83-4E0B-8B7D-AB7F9361B7F7}"/>
              </a:ext>
            </a:extLst>
          </p:cNvPr>
          <p:cNvPicPr>
            <a:picLocks noChangeAspect="1"/>
          </p:cNvPicPr>
          <p:nvPr/>
        </p:nvPicPr>
        <p:blipFill>
          <a:blip r:embed="rId2"/>
          <a:stretch>
            <a:fillRect/>
          </a:stretch>
        </p:blipFill>
        <p:spPr>
          <a:xfrm>
            <a:off x="6258867" y="685172"/>
            <a:ext cx="5829300" cy="5829300"/>
          </a:xfrm>
          <a:prstGeom prst="rect">
            <a:avLst/>
          </a:prstGeom>
        </p:spPr>
      </p:pic>
    </p:spTree>
    <p:extLst>
      <p:ext uri="{BB962C8B-B14F-4D97-AF65-F5344CB8AC3E}">
        <p14:creationId xmlns:p14="http://schemas.microsoft.com/office/powerpoint/2010/main" val="140878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990811F7-DAAC-4391-A1DC-AB91573327BC}"/>
              </a:ext>
            </a:extLst>
          </p:cNvPr>
          <p:cNvPicPr>
            <a:picLocks noChangeAspect="1"/>
          </p:cNvPicPr>
          <p:nvPr/>
        </p:nvPicPr>
        <p:blipFill>
          <a:blip r:embed="rId2"/>
          <a:stretch>
            <a:fillRect/>
          </a:stretch>
        </p:blipFill>
        <p:spPr>
          <a:xfrm>
            <a:off x="-1" y="-1"/>
            <a:ext cx="12192001" cy="6858001"/>
          </a:xfrm>
          <a:prstGeom prst="rect">
            <a:avLst/>
          </a:prstGeom>
        </p:spPr>
      </p:pic>
      <p:sp>
        <p:nvSpPr>
          <p:cNvPr id="6" name="Yuvarlatılmış Dikdörtgen 2">
            <a:extLst>
              <a:ext uri="{FF2B5EF4-FFF2-40B4-BE49-F238E27FC236}">
                <a16:creationId xmlns:a16="http://schemas.microsoft.com/office/drawing/2014/main" id="{8D3C2F7C-3503-4025-B9AE-A4B240D66B6D}"/>
              </a:ext>
            </a:extLst>
          </p:cNvPr>
          <p:cNvSpPr/>
          <p:nvPr/>
        </p:nvSpPr>
        <p:spPr>
          <a:xfrm>
            <a:off x="90437" y="92947"/>
            <a:ext cx="7656841" cy="3336052"/>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400" dirty="0"/>
              <a:t>Din, millî birlik ve bütünleşmenin de vazgeçilmez unsurlarından biridir. Nitekim Akrabalarla, komşularla ve diğer insanlarla olan ilişkilerin güçlendirilmesinde hiç şüphesiz dinin etkisi büyüktür.</a:t>
            </a:r>
          </a:p>
        </p:txBody>
      </p:sp>
    </p:spTree>
    <p:extLst>
      <p:ext uri="{BB962C8B-B14F-4D97-AF65-F5344CB8AC3E}">
        <p14:creationId xmlns:p14="http://schemas.microsoft.com/office/powerpoint/2010/main" val="216735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8B567722-5E56-4C38-865D-974233253012}"/>
              </a:ext>
            </a:extLst>
          </p:cNvPr>
          <p:cNvSpPr/>
          <p:nvPr/>
        </p:nvSpPr>
        <p:spPr>
          <a:xfrm>
            <a:off x="103834" y="1258092"/>
            <a:ext cx="5412712" cy="53738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Din, insanın kültürel hayatında da önemli bir yer tutar. Türkülerimizde, şarkılarımızda dine dair ifadelere sıkça yer verilir. Evlerimizdeki levhalar, </a:t>
            </a:r>
            <a:r>
              <a:rPr lang="tr-TR" sz="3600" dirty="0" err="1"/>
              <a:t>tesbihler</a:t>
            </a:r>
            <a:r>
              <a:rPr lang="tr-TR" sz="3600" dirty="0"/>
              <a:t>, seccadeler dinin kültürümüz üzerindeki yansımalarıdır.</a:t>
            </a:r>
          </a:p>
        </p:txBody>
      </p:sp>
      <p:pic>
        <p:nvPicPr>
          <p:cNvPr id="3" name="Resim 2">
            <a:extLst>
              <a:ext uri="{FF2B5EF4-FFF2-40B4-BE49-F238E27FC236}">
                <a16:creationId xmlns:a16="http://schemas.microsoft.com/office/drawing/2014/main" id="{02742CEA-7EA8-40BB-A096-E7D39C1C13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41923" y="1258092"/>
            <a:ext cx="6346243" cy="5373818"/>
          </a:xfrm>
          <a:prstGeom prst="rect">
            <a:avLst/>
          </a:prstGeom>
        </p:spPr>
      </p:pic>
    </p:spTree>
    <p:extLst>
      <p:ext uri="{BB962C8B-B14F-4D97-AF65-F5344CB8AC3E}">
        <p14:creationId xmlns:p14="http://schemas.microsoft.com/office/powerpoint/2010/main" val="404705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2">
            <a:extLst>
              <a:ext uri="{FF2B5EF4-FFF2-40B4-BE49-F238E27FC236}">
                <a16:creationId xmlns:a16="http://schemas.microsoft.com/office/drawing/2014/main" id="{C48428F3-ED25-482C-BEE5-4BE33ABCB25C}"/>
              </a:ext>
            </a:extLst>
          </p:cNvPr>
          <p:cNvSpPr/>
          <p:nvPr/>
        </p:nvSpPr>
        <p:spPr>
          <a:xfrm>
            <a:off x="1879043" y="2723104"/>
            <a:ext cx="8695172" cy="3356147"/>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Din tarihten beri insan ile bütünleşmiş fıtri bir gerçekliktir. Gözle görülür bu gerçeklik insanın bireysel hayatında, toplumsal hayatta ve kültür hayatında çok önemli izler bırakmıştır ve hala da bırakmaya devam ediyor.  </a:t>
            </a:r>
          </a:p>
        </p:txBody>
      </p:sp>
      <p:sp>
        <p:nvSpPr>
          <p:cNvPr id="3" name="Yuvarlatılmış Dikdörtgen 2">
            <a:extLst>
              <a:ext uri="{FF2B5EF4-FFF2-40B4-BE49-F238E27FC236}">
                <a16:creationId xmlns:a16="http://schemas.microsoft.com/office/drawing/2014/main" id="{74B212EF-3BDA-468A-97C8-B8A7E2A02544}"/>
              </a:ext>
            </a:extLst>
          </p:cNvPr>
          <p:cNvSpPr/>
          <p:nvPr/>
        </p:nvSpPr>
        <p:spPr>
          <a:xfrm>
            <a:off x="4749521" y="1055079"/>
            <a:ext cx="2692958" cy="1165607"/>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Velhasıl…</a:t>
            </a:r>
          </a:p>
        </p:txBody>
      </p:sp>
    </p:spTree>
    <p:extLst>
      <p:ext uri="{BB962C8B-B14F-4D97-AF65-F5344CB8AC3E}">
        <p14:creationId xmlns:p14="http://schemas.microsoft.com/office/powerpoint/2010/main" val="368263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5686" y="1801227"/>
            <a:ext cx="9260627" cy="32555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Metin kutusu 2"/>
          <p:cNvSpPr txBox="1"/>
          <p:nvPr/>
        </p:nvSpPr>
        <p:spPr>
          <a:xfrm>
            <a:off x="9005454" y="5929747"/>
            <a:ext cx="3034145" cy="830997"/>
          </a:xfrm>
          <a:prstGeom prst="rect">
            <a:avLst/>
          </a:prstGeom>
          <a:noFill/>
          <a:ln w="76200">
            <a:solidFill>
              <a:schemeClr val="tx1"/>
            </a:solidFill>
          </a:ln>
        </p:spPr>
        <p:txBody>
          <a:bodyPr wrap="square" rtlCol="0">
            <a:spAutoFit/>
          </a:bodyPr>
          <a:lstStyle/>
          <a:p>
            <a:pPr algn="ctr"/>
            <a:r>
              <a:rPr lang="tr-TR" sz="2400" b="1" dirty="0"/>
              <a:t>Tekirdağ/Çerkezköy</a:t>
            </a:r>
          </a:p>
          <a:p>
            <a:pPr algn="ctr"/>
            <a:r>
              <a:rPr lang="tr-TR" sz="2400" b="1" dirty="0"/>
              <a:t>08.11.2020</a:t>
            </a:r>
          </a:p>
        </p:txBody>
      </p:sp>
    </p:spTree>
    <p:extLst>
      <p:ext uri="{BB962C8B-B14F-4D97-AF65-F5344CB8AC3E}">
        <p14:creationId xmlns:p14="http://schemas.microsoft.com/office/powerpoint/2010/main" val="419958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Ä°lgili resim">
            <a:extLst>
              <a:ext uri="{FF2B5EF4-FFF2-40B4-BE49-F238E27FC236}">
                <a16:creationId xmlns:a16="http://schemas.microsoft.com/office/drawing/2014/main" id="{54172B2D-F475-4284-B22C-90C84164FE1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45913" y="4890847"/>
            <a:ext cx="1319444" cy="1773003"/>
          </a:xfrm>
          <a:prstGeom prst="rect">
            <a:avLst/>
          </a:prstGeom>
          <a:noFill/>
          <a:extLst>
            <a:ext uri="{909E8E84-426E-40DD-AFC4-6F175D3DCCD1}">
              <a14:hiddenFill xmlns:a14="http://schemas.microsoft.com/office/drawing/2010/main">
                <a:solidFill>
                  <a:srgbClr val="FFFFFF"/>
                </a:solidFill>
              </a14:hiddenFill>
            </a:ext>
          </a:extLst>
        </p:spPr>
      </p:pic>
      <p:sp>
        <p:nvSpPr>
          <p:cNvPr id="4" name="Bulut Belirtme Çizgisi 5">
            <a:extLst>
              <a:ext uri="{FF2B5EF4-FFF2-40B4-BE49-F238E27FC236}">
                <a16:creationId xmlns:a16="http://schemas.microsoft.com/office/drawing/2014/main" id="{1633F68E-C38E-4F8D-94B2-A38708FC8B22}"/>
              </a:ext>
            </a:extLst>
          </p:cNvPr>
          <p:cNvSpPr/>
          <p:nvPr/>
        </p:nvSpPr>
        <p:spPr>
          <a:xfrm>
            <a:off x="130003" y="579120"/>
            <a:ext cx="7275632" cy="3570849"/>
          </a:xfrm>
          <a:prstGeom prst="cloudCallout">
            <a:avLst>
              <a:gd name="adj1" fmla="val 33475"/>
              <a:gd name="adj2" fmla="val 78237"/>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ea typeface="Shaikh Hamdullah Mushaf" panose="03020500000000020004" pitchFamily="66" charset="-78"/>
                <a:cs typeface="Shaikh Hamdullah Mushaf" panose="03020500000000020004" pitchFamily="66" charset="-78"/>
              </a:rPr>
              <a:t>İnsanın mutlu olabilmesi için ne gibi ihtiyaçlarının karşılanması gerekir?</a:t>
            </a:r>
          </a:p>
        </p:txBody>
      </p:sp>
    </p:spTree>
    <p:extLst>
      <p:ext uri="{BB962C8B-B14F-4D97-AF65-F5344CB8AC3E}">
        <p14:creationId xmlns:p14="http://schemas.microsoft.com/office/powerpoint/2010/main" val="264304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uvarlatılmış Dikdörtgen 2">
            <a:extLst>
              <a:ext uri="{FF2B5EF4-FFF2-40B4-BE49-F238E27FC236}">
                <a16:creationId xmlns:a16="http://schemas.microsoft.com/office/drawing/2014/main" id="{8D3C2F7C-3503-4025-B9AE-A4B240D66B6D}"/>
              </a:ext>
            </a:extLst>
          </p:cNvPr>
          <p:cNvSpPr/>
          <p:nvPr/>
        </p:nvSpPr>
        <p:spPr>
          <a:xfrm>
            <a:off x="200970" y="1254507"/>
            <a:ext cx="5667268" cy="518263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4400" dirty="0"/>
              <a:t>İnsan maddi ve manevi yönü olan bir varlıktır. Sağlıklı bir hayat sürebilmesi için her iki yönünün de beslenmesi gerekiyor.</a:t>
            </a:r>
          </a:p>
        </p:txBody>
      </p:sp>
      <p:pic>
        <p:nvPicPr>
          <p:cNvPr id="2" name="Resim 1">
            <a:extLst>
              <a:ext uri="{FF2B5EF4-FFF2-40B4-BE49-F238E27FC236}">
                <a16:creationId xmlns:a16="http://schemas.microsoft.com/office/drawing/2014/main" id="{0548EE2B-8DA3-476B-BB4B-E9965B414F4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335297" y="1254507"/>
            <a:ext cx="4491613" cy="5182631"/>
          </a:xfrm>
          <a:prstGeom prst="rect">
            <a:avLst/>
          </a:prstGeom>
        </p:spPr>
      </p:pic>
    </p:spTree>
    <p:extLst>
      <p:ext uri="{BB962C8B-B14F-4D97-AF65-F5344CB8AC3E}">
        <p14:creationId xmlns:p14="http://schemas.microsoft.com/office/powerpoint/2010/main" val="365878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Ä°lgili resim">
            <a:extLst>
              <a:ext uri="{FF2B5EF4-FFF2-40B4-BE49-F238E27FC236}">
                <a16:creationId xmlns:a16="http://schemas.microsoft.com/office/drawing/2014/main" id="{54172B2D-F475-4284-B22C-90C84164FE1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45913" y="4890847"/>
            <a:ext cx="1319444" cy="1773003"/>
          </a:xfrm>
          <a:prstGeom prst="rect">
            <a:avLst/>
          </a:prstGeom>
          <a:noFill/>
          <a:extLst>
            <a:ext uri="{909E8E84-426E-40DD-AFC4-6F175D3DCCD1}">
              <a14:hiddenFill xmlns:a14="http://schemas.microsoft.com/office/drawing/2010/main">
                <a:solidFill>
                  <a:srgbClr val="FFFFFF"/>
                </a:solidFill>
              </a14:hiddenFill>
            </a:ext>
          </a:extLst>
        </p:spPr>
      </p:pic>
      <p:sp>
        <p:nvSpPr>
          <p:cNvPr id="4" name="Bulut Belirtme Çizgisi 5">
            <a:extLst>
              <a:ext uri="{FF2B5EF4-FFF2-40B4-BE49-F238E27FC236}">
                <a16:creationId xmlns:a16="http://schemas.microsoft.com/office/drawing/2014/main" id="{1633F68E-C38E-4F8D-94B2-A38708FC8B22}"/>
              </a:ext>
            </a:extLst>
          </p:cNvPr>
          <p:cNvSpPr/>
          <p:nvPr/>
        </p:nvSpPr>
        <p:spPr>
          <a:xfrm>
            <a:off x="130003" y="579120"/>
            <a:ext cx="7275632" cy="3570849"/>
          </a:xfrm>
          <a:prstGeom prst="cloudCallout">
            <a:avLst>
              <a:gd name="adj1" fmla="val 33475"/>
              <a:gd name="adj2" fmla="val 78237"/>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ea typeface="Shaikh Hamdullah Mushaf" panose="03020500000000020004" pitchFamily="66" charset="-78"/>
                <a:cs typeface="Shaikh Hamdullah Mushaf" panose="03020500000000020004" pitchFamily="66" charset="-78"/>
              </a:rPr>
              <a:t>İnsanın manevi olarak ne gibi ihtiyaçları vardır?</a:t>
            </a:r>
          </a:p>
        </p:txBody>
      </p:sp>
    </p:spTree>
    <p:extLst>
      <p:ext uri="{BB962C8B-B14F-4D97-AF65-F5344CB8AC3E}">
        <p14:creationId xmlns:p14="http://schemas.microsoft.com/office/powerpoint/2010/main" val="282837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FA0BE641-EF17-4163-94B4-BD150F7B4EED}"/>
              </a:ext>
            </a:extLst>
          </p:cNvPr>
          <p:cNvPicPr>
            <a:picLocks noChangeAspect="1"/>
          </p:cNvPicPr>
          <p:nvPr/>
        </p:nvPicPr>
        <p:blipFill>
          <a:blip r:embed="rId2"/>
          <a:stretch>
            <a:fillRect/>
          </a:stretch>
        </p:blipFill>
        <p:spPr>
          <a:xfrm>
            <a:off x="0" y="1"/>
            <a:ext cx="12192000" cy="6858000"/>
          </a:xfrm>
          <a:prstGeom prst="rect">
            <a:avLst/>
          </a:prstGeom>
        </p:spPr>
      </p:pic>
      <p:sp>
        <p:nvSpPr>
          <p:cNvPr id="2" name="Dikdörtgen: Köşeleri Yuvarlatılmış 1">
            <a:extLst>
              <a:ext uri="{FF2B5EF4-FFF2-40B4-BE49-F238E27FC236}">
                <a16:creationId xmlns:a16="http://schemas.microsoft.com/office/drawing/2014/main" id="{E8F81017-9824-426C-A4B7-4F763C4AAE4F}"/>
              </a:ext>
            </a:extLst>
          </p:cNvPr>
          <p:cNvSpPr/>
          <p:nvPr/>
        </p:nvSpPr>
        <p:spPr>
          <a:xfrm>
            <a:off x="6615165" y="1261070"/>
            <a:ext cx="5382567" cy="19945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Hiç şüphesiz inanma ihtiyacı insanın manevi ihtiyaçlarının başında gelir.</a:t>
            </a:r>
          </a:p>
        </p:txBody>
      </p:sp>
      <p:sp>
        <p:nvSpPr>
          <p:cNvPr id="3" name="Yuvarlatılmış Dikdörtgen 1">
            <a:extLst>
              <a:ext uri="{FF2B5EF4-FFF2-40B4-BE49-F238E27FC236}">
                <a16:creationId xmlns:a16="http://schemas.microsoft.com/office/drawing/2014/main" id="{15958F9F-1725-4642-A846-E762E3B15DD1}"/>
              </a:ext>
            </a:extLst>
          </p:cNvPr>
          <p:cNvSpPr/>
          <p:nvPr/>
        </p:nvSpPr>
        <p:spPr>
          <a:xfrm>
            <a:off x="6615165" y="3356151"/>
            <a:ext cx="5382567" cy="2130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Allah’a </a:t>
            </a:r>
            <a:r>
              <a:rPr lang="tr-TR" sz="3200" dirty="0" err="1"/>
              <a:t>îman</a:t>
            </a:r>
            <a:r>
              <a:rPr lang="tr-TR" sz="3200" dirty="0"/>
              <a:t> fıtrat gereği olmakla beraber aynı zamanda da bir ihtiyaçtır, zarurettir. Tarih de buna şahittir.</a:t>
            </a:r>
          </a:p>
        </p:txBody>
      </p:sp>
    </p:spTree>
    <p:extLst>
      <p:ext uri="{BB962C8B-B14F-4D97-AF65-F5344CB8AC3E}">
        <p14:creationId xmlns:p14="http://schemas.microsoft.com/office/powerpoint/2010/main" val="74455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ACAA9262-D4B7-4C69-9187-FF6BCEAE1ECE}"/>
              </a:ext>
            </a:extLst>
          </p:cNvPr>
          <p:cNvPicPr>
            <a:picLocks noChangeAspect="1"/>
          </p:cNvPicPr>
          <p:nvPr/>
        </p:nvPicPr>
        <p:blipFill>
          <a:blip r:embed="rId2"/>
          <a:stretch>
            <a:fillRect/>
          </a:stretch>
        </p:blipFill>
        <p:spPr>
          <a:xfrm>
            <a:off x="0" y="0"/>
            <a:ext cx="12192000" cy="6858000"/>
          </a:xfrm>
          <a:prstGeom prst="rect">
            <a:avLst/>
          </a:prstGeom>
        </p:spPr>
      </p:pic>
      <p:sp>
        <p:nvSpPr>
          <p:cNvPr id="3" name="Metin kutusu 2">
            <a:extLst>
              <a:ext uri="{FF2B5EF4-FFF2-40B4-BE49-F238E27FC236}">
                <a16:creationId xmlns:a16="http://schemas.microsoft.com/office/drawing/2014/main" id="{F319C4AD-E030-47AF-9E01-CE3396360E4A}"/>
              </a:ext>
            </a:extLst>
          </p:cNvPr>
          <p:cNvSpPr txBox="1"/>
          <p:nvPr/>
        </p:nvSpPr>
        <p:spPr>
          <a:xfrm>
            <a:off x="1139582" y="2390254"/>
            <a:ext cx="10205007" cy="2077492"/>
          </a:xfrm>
          <a:prstGeom prst="rect">
            <a:avLst/>
          </a:prstGeom>
          <a:ln w="76200">
            <a:prstDash val="solid"/>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sz="4300" dirty="0">
                <a:ln w="0"/>
                <a:solidFill>
                  <a:schemeClr val="tx1"/>
                </a:solidFill>
                <a:effectLst>
                  <a:outerShdw blurRad="38100" dist="19050" dir="2700000" algn="tl" rotWithShape="0">
                    <a:schemeClr val="dk1">
                      <a:alpha val="40000"/>
                    </a:schemeClr>
                  </a:outerShdw>
                </a:effectLst>
              </a:rPr>
              <a:t>Tarihte bireysel olarak herhangi bir dine inanmayanlara rastlamak mümkün olsa bile dinsiz bir topluma rastlanılmamıştır.</a:t>
            </a:r>
          </a:p>
        </p:txBody>
      </p:sp>
    </p:spTree>
    <p:extLst>
      <p:ext uri="{BB962C8B-B14F-4D97-AF65-F5344CB8AC3E}">
        <p14:creationId xmlns:p14="http://schemas.microsoft.com/office/powerpoint/2010/main" val="65146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C45F85C5-CC76-4C07-8E0D-DAC3E5F0E650}"/>
              </a:ext>
            </a:extLst>
          </p:cNvPr>
          <p:cNvSpPr txBox="1"/>
          <p:nvPr/>
        </p:nvSpPr>
        <p:spPr>
          <a:xfrm>
            <a:off x="3047163" y="3246846"/>
            <a:ext cx="6094324" cy="369332"/>
          </a:xfrm>
          <a:prstGeom prst="rect">
            <a:avLst/>
          </a:prstGeom>
          <a:noFill/>
        </p:spPr>
        <p:txBody>
          <a:bodyPr wrap="square">
            <a:spAutoFit/>
          </a:bodyPr>
          <a:lstStyle/>
          <a:p>
            <a:r>
              <a:rPr lang="tr-TR" dirty="0"/>
              <a:t>https://www.youtube.com/watch?v=UxwvRVLEKkw</a:t>
            </a:r>
          </a:p>
        </p:txBody>
      </p:sp>
      <p:pic>
        <p:nvPicPr>
          <p:cNvPr id="4" name="Çevrimiçi Medya 3" title="İnsan Doğasında Din Var Mıdır? | Kafamda Deli Sorular">
            <a:hlinkClick r:id="" action="ppaction://media"/>
            <a:extLst>
              <a:ext uri="{FF2B5EF4-FFF2-40B4-BE49-F238E27FC236}">
                <a16:creationId xmlns:a16="http://schemas.microsoft.com/office/drawing/2014/main" id="{2BD12FF7-02EB-4CB3-AE46-C66AF9CE5672}"/>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1140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DA9F7324-6F2A-4DC9-8E14-43258F4630AA}"/>
              </a:ext>
            </a:extLst>
          </p:cNvPr>
          <p:cNvPicPr>
            <a:picLocks noChangeAspect="1"/>
          </p:cNvPicPr>
          <p:nvPr/>
        </p:nvPicPr>
        <p:blipFill>
          <a:blip r:embed="rId2"/>
          <a:stretch>
            <a:fillRect/>
          </a:stretch>
        </p:blipFill>
        <p:spPr>
          <a:xfrm>
            <a:off x="0" y="0"/>
            <a:ext cx="12197442" cy="6858000"/>
          </a:xfrm>
          <a:prstGeom prst="rect">
            <a:avLst/>
          </a:prstGeom>
        </p:spPr>
      </p:pic>
      <p:sp>
        <p:nvSpPr>
          <p:cNvPr id="2" name="Yuvarlatılmış Dikdörtgen 2">
            <a:extLst>
              <a:ext uri="{FF2B5EF4-FFF2-40B4-BE49-F238E27FC236}">
                <a16:creationId xmlns:a16="http://schemas.microsoft.com/office/drawing/2014/main" id="{E7BBE648-DB47-440C-B97D-662C8072C697}"/>
              </a:ext>
            </a:extLst>
          </p:cNvPr>
          <p:cNvSpPr/>
          <p:nvPr/>
        </p:nvSpPr>
        <p:spPr>
          <a:xfrm>
            <a:off x="6631913" y="1914212"/>
            <a:ext cx="5395964" cy="3788228"/>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ar-AE" sz="44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فَاَقِمْ وَجْهَكَ لِلدّ۪ينِ</a:t>
            </a:r>
            <a:r>
              <a:rPr lang="ar-AE" sz="4400" b="1" dirty="0">
                <a:latin typeface="Shaikh Hamdullah Mushaf" panose="03020500000000020004" pitchFamily="66" charset="-78"/>
                <a:ea typeface="Shaikh Hamdullah Mushaf" panose="03020500000000020004" pitchFamily="66" charset="-78"/>
                <a:cs typeface="Shaikh Hamdullah Mushaf" panose="03020500000000020004" pitchFamily="66" charset="-78"/>
              </a:rPr>
              <a:t> </a:t>
            </a:r>
            <a:r>
              <a:rPr lang="ar-AE" sz="4400" b="1" dirty="0">
                <a:solidFill>
                  <a:srgbClr val="FF0000"/>
                </a:solidFill>
                <a:latin typeface="Shaikh Hamdullah Mushaf" panose="03020500000000020004" pitchFamily="66" charset="-78"/>
                <a:ea typeface="Shaikh Hamdullah Mushaf" panose="03020500000000020004" pitchFamily="66" charset="-78"/>
                <a:cs typeface="Shaikh Hamdullah Mushaf" panose="03020500000000020004" pitchFamily="66" charset="-78"/>
              </a:rPr>
              <a:t>حَن۪يفاًۜ</a:t>
            </a:r>
            <a:r>
              <a:rPr lang="ar-AE" sz="4400" b="1" dirty="0">
                <a:latin typeface="Shaikh Hamdullah Mushaf" panose="03020500000000020004" pitchFamily="66" charset="-78"/>
                <a:ea typeface="Shaikh Hamdullah Mushaf" panose="03020500000000020004" pitchFamily="66" charset="-78"/>
                <a:cs typeface="Shaikh Hamdullah Mushaf" panose="03020500000000020004" pitchFamily="66" charset="-78"/>
              </a:rPr>
              <a:t> </a:t>
            </a:r>
            <a:r>
              <a:rPr lang="ar-AE" sz="44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فِطْرَتَ اللّٰهِ الَّت۪ي فَطَرَ النَّاسَ عَلَيْهَاۜ لَا تَبْد۪يلَ لِخَلْقِ اللّٰهِۜ ذٰلِكَ الدّ۪ينُ الْقَيِّمُۗ وَلٰكِنَّ اَكْثَرَ النَّاسِ لَا يَعْلَمُونَۗ ﴿٣٠﴾</a:t>
            </a:r>
          </a:p>
        </p:txBody>
      </p:sp>
      <p:sp>
        <p:nvSpPr>
          <p:cNvPr id="3" name="Dikdörtgen: Köşeleri Yuvarlatılmış 2">
            <a:extLst>
              <a:ext uri="{FF2B5EF4-FFF2-40B4-BE49-F238E27FC236}">
                <a16:creationId xmlns:a16="http://schemas.microsoft.com/office/drawing/2014/main" id="{28F690D7-350D-4E19-9C80-2495FC54EF19}"/>
              </a:ext>
            </a:extLst>
          </p:cNvPr>
          <p:cNvSpPr/>
          <p:nvPr/>
        </p:nvSpPr>
        <p:spPr>
          <a:xfrm>
            <a:off x="164123" y="1914212"/>
            <a:ext cx="6065855" cy="37882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 O halde sen </a:t>
            </a:r>
            <a:r>
              <a:rPr lang="tr-TR" sz="3200" b="1" dirty="0" err="1">
                <a:solidFill>
                  <a:schemeClr val="bg1"/>
                </a:solidFill>
              </a:rPr>
              <a:t>hanîf</a:t>
            </a:r>
            <a:r>
              <a:rPr lang="tr-TR" sz="3200" dirty="0"/>
              <a:t> olarak bütün varlığınla dine, Allah insanları hangi fıtrat üzere yaratmışsa ona yönel! Allah’ın yaratmasında değişme olmaz. İşte doğru din budur; fakat insanların çoğu bilmezler. (Rûm, 30)</a:t>
            </a:r>
            <a:endParaRPr lang="tr-TR" sz="5400" dirty="0"/>
          </a:p>
        </p:txBody>
      </p:sp>
    </p:spTree>
    <p:extLst>
      <p:ext uri="{BB962C8B-B14F-4D97-AF65-F5344CB8AC3E}">
        <p14:creationId xmlns:p14="http://schemas.microsoft.com/office/powerpoint/2010/main" val="77434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Kar Payı">
  <a:themeElements>
    <a:clrScheme name="Kar Pay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9630</TotalTime>
  <Words>598</Words>
  <Application>Microsoft Office PowerPoint</Application>
  <PresentationFormat>Geniş ekran</PresentationFormat>
  <Paragraphs>41</Paragraphs>
  <Slides>24</Slides>
  <Notes>0</Notes>
  <HiddenSlides>0</HiddenSlides>
  <MMClips>1</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24</vt:i4>
      </vt:variant>
    </vt:vector>
  </HeadingPairs>
  <TitlesOfParts>
    <vt:vector size="30" baseType="lpstr">
      <vt:lpstr>Amiri QuranWeb</vt:lpstr>
      <vt:lpstr>Calibri</vt:lpstr>
      <vt:lpstr>Gill Sans MT</vt:lpstr>
      <vt:lpstr>Shaikh Hamdullah Mushaf</vt:lpstr>
      <vt:lpstr>Wingdings 2</vt:lpstr>
      <vt:lpstr>Kar Payı</vt:lpstr>
      <vt:lpstr>İnsanın Doğası ve Din</vt:lpstr>
      <vt:lpstr>Neler öğreneceğiz?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ALLAH İNANCI VE İNSAN</dc:title>
  <dc:creator>Nurullah Yalçın</dc:creator>
  <cp:lastModifiedBy>Nurullah Yalçın</cp:lastModifiedBy>
  <cp:revision>624</cp:revision>
  <dcterms:created xsi:type="dcterms:W3CDTF">2019-07-15T06:01:13Z</dcterms:created>
  <dcterms:modified xsi:type="dcterms:W3CDTF">2020-11-08T21:08:54Z</dcterms:modified>
</cp:coreProperties>
</file>