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8" r:id="rId2"/>
    <p:sldId id="315" r:id="rId3"/>
    <p:sldId id="671" r:id="rId4"/>
    <p:sldId id="797" r:id="rId5"/>
    <p:sldId id="827" r:id="rId6"/>
    <p:sldId id="672" r:id="rId7"/>
    <p:sldId id="811" r:id="rId8"/>
    <p:sldId id="812" r:id="rId9"/>
    <p:sldId id="814" r:id="rId10"/>
    <p:sldId id="798" r:id="rId11"/>
    <p:sldId id="815" r:id="rId12"/>
    <p:sldId id="816" r:id="rId13"/>
    <p:sldId id="799" r:id="rId14"/>
    <p:sldId id="817" r:id="rId15"/>
    <p:sldId id="819" r:id="rId16"/>
    <p:sldId id="800" r:id="rId17"/>
    <p:sldId id="820" r:id="rId18"/>
    <p:sldId id="849" r:id="rId19"/>
    <p:sldId id="801" r:id="rId20"/>
    <p:sldId id="821" r:id="rId21"/>
    <p:sldId id="822" r:id="rId22"/>
    <p:sldId id="823" r:id="rId23"/>
    <p:sldId id="802" r:id="rId24"/>
    <p:sldId id="824" r:id="rId25"/>
    <p:sldId id="826" r:id="rId26"/>
    <p:sldId id="803" r:id="rId27"/>
    <p:sldId id="828" r:id="rId28"/>
    <p:sldId id="804" r:id="rId29"/>
    <p:sldId id="829" r:id="rId30"/>
    <p:sldId id="830" r:id="rId31"/>
    <p:sldId id="805" r:id="rId32"/>
    <p:sldId id="832" r:id="rId33"/>
    <p:sldId id="831" r:id="rId34"/>
    <p:sldId id="834" r:id="rId35"/>
    <p:sldId id="835" r:id="rId36"/>
    <p:sldId id="807" r:id="rId37"/>
    <p:sldId id="837" r:id="rId38"/>
    <p:sldId id="840" r:id="rId39"/>
    <p:sldId id="836" r:id="rId40"/>
    <p:sldId id="850" r:id="rId41"/>
    <p:sldId id="808" r:id="rId42"/>
    <p:sldId id="841" r:id="rId43"/>
    <p:sldId id="842" r:id="rId44"/>
    <p:sldId id="848" r:id="rId45"/>
    <p:sldId id="809" r:id="rId46"/>
    <p:sldId id="843" r:id="rId47"/>
    <p:sldId id="844" r:id="rId48"/>
    <p:sldId id="845" r:id="rId49"/>
    <p:sldId id="810" r:id="rId50"/>
    <p:sldId id="846" r:id="rId51"/>
    <p:sldId id="796" r:id="rId52"/>
    <p:sldId id="847" r:id="rId53"/>
    <p:sldId id="260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C9A25-C082-46E9-872A-2BCFD317737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54DD974-4F3C-4E89-9537-A39425A1E807}">
      <dgm:prSet phldrT="[Metin]"/>
      <dgm:spPr/>
      <dgm:t>
        <a:bodyPr/>
        <a:lstStyle/>
        <a:p>
          <a:r>
            <a:rPr lang="tr-TR" dirty="0"/>
            <a:t>İslam İnanç Esaslarının Özellikleri</a:t>
          </a:r>
        </a:p>
      </dgm:t>
    </dgm:pt>
    <dgm:pt modelId="{D3DEC883-2D38-48C8-AF34-25316581D2FF}" type="parTrans" cxnId="{9D823CE5-31B0-4F71-8C93-0BC4B7302623}">
      <dgm:prSet/>
      <dgm:spPr/>
      <dgm:t>
        <a:bodyPr/>
        <a:lstStyle/>
        <a:p>
          <a:endParaRPr lang="tr-TR"/>
        </a:p>
      </dgm:t>
    </dgm:pt>
    <dgm:pt modelId="{09D5BF3B-05EB-45CC-8B7C-06BE66DB9865}" type="sibTrans" cxnId="{9D823CE5-31B0-4F71-8C93-0BC4B7302623}">
      <dgm:prSet/>
      <dgm:spPr/>
      <dgm:t>
        <a:bodyPr/>
        <a:lstStyle/>
        <a:p>
          <a:endParaRPr lang="tr-TR"/>
        </a:p>
      </dgm:t>
    </dgm:pt>
    <dgm:pt modelId="{4AADAF51-15CB-42B4-BEE4-93B3E22F9AB7}">
      <dgm:prSet phldrT="[Metin]"/>
      <dgm:spPr/>
      <dgm:t>
        <a:bodyPr/>
        <a:lstStyle/>
        <a:p>
          <a:r>
            <a:rPr lang="tr-TR" dirty="0"/>
            <a:t>Zorlama yoktur</a:t>
          </a:r>
        </a:p>
      </dgm:t>
    </dgm:pt>
    <dgm:pt modelId="{497AFCAF-09F3-4110-A9C1-1972F3BA06A9}" type="parTrans" cxnId="{0F582E8F-8DBD-44E1-9A56-394CA1451EBC}">
      <dgm:prSet/>
      <dgm:spPr/>
      <dgm:t>
        <a:bodyPr/>
        <a:lstStyle/>
        <a:p>
          <a:endParaRPr lang="tr-TR"/>
        </a:p>
      </dgm:t>
    </dgm:pt>
    <dgm:pt modelId="{A5A63750-1016-4BBF-8D66-8AF35BC2017F}" type="sibTrans" cxnId="{0F582E8F-8DBD-44E1-9A56-394CA1451EBC}">
      <dgm:prSet/>
      <dgm:spPr/>
      <dgm:t>
        <a:bodyPr/>
        <a:lstStyle/>
        <a:p>
          <a:endParaRPr lang="tr-TR"/>
        </a:p>
      </dgm:t>
    </dgm:pt>
    <dgm:pt modelId="{46E346A2-3A15-49C6-99B1-4C116BC537D4}">
      <dgm:prSet phldrT="[Metin]"/>
      <dgm:spPr/>
      <dgm:t>
        <a:bodyPr/>
        <a:lstStyle/>
        <a:p>
          <a:r>
            <a:rPr lang="tr-TR" dirty="0"/>
            <a:t>Değişmez ve sabittir</a:t>
          </a:r>
        </a:p>
      </dgm:t>
    </dgm:pt>
    <dgm:pt modelId="{4400E8A8-D48C-4712-AC2A-3298D6173FFE}" type="parTrans" cxnId="{155304DE-33C2-48FD-BEF1-9DAB6112D63D}">
      <dgm:prSet/>
      <dgm:spPr/>
      <dgm:t>
        <a:bodyPr/>
        <a:lstStyle/>
        <a:p>
          <a:endParaRPr lang="tr-TR"/>
        </a:p>
      </dgm:t>
    </dgm:pt>
    <dgm:pt modelId="{899EACD0-0D71-4015-9080-A382EEC85D00}" type="sibTrans" cxnId="{155304DE-33C2-48FD-BEF1-9DAB6112D63D}">
      <dgm:prSet/>
      <dgm:spPr/>
      <dgm:t>
        <a:bodyPr/>
        <a:lstStyle/>
        <a:p>
          <a:endParaRPr lang="tr-TR"/>
        </a:p>
      </dgm:t>
    </dgm:pt>
    <dgm:pt modelId="{215A88A4-B90F-4CEE-92A1-3E391447A0B9}">
      <dgm:prSet phldrT="[Metin]"/>
      <dgm:spPr/>
      <dgm:t>
        <a:bodyPr/>
        <a:lstStyle/>
        <a:p>
          <a:r>
            <a:rPr lang="tr-TR" dirty="0"/>
            <a:t>Kesin (</a:t>
          </a:r>
          <a:r>
            <a:rPr lang="tr-TR" dirty="0" err="1"/>
            <a:t>yakin</a:t>
          </a:r>
          <a:r>
            <a:rPr lang="tr-TR" dirty="0"/>
            <a:t>) bilgi verir, dogmatik değildir</a:t>
          </a:r>
        </a:p>
      </dgm:t>
    </dgm:pt>
    <dgm:pt modelId="{8BABADB7-B69F-438C-A19C-8D0F6984EE0C}" type="parTrans" cxnId="{3AF6BF03-B264-464D-8807-E92B5EC1B2D7}">
      <dgm:prSet/>
      <dgm:spPr/>
      <dgm:t>
        <a:bodyPr/>
        <a:lstStyle/>
        <a:p>
          <a:endParaRPr lang="tr-TR"/>
        </a:p>
      </dgm:t>
    </dgm:pt>
    <dgm:pt modelId="{3D0B6983-4A1E-4E1F-8D2C-8D23387F11C5}" type="sibTrans" cxnId="{3AF6BF03-B264-464D-8807-E92B5EC1B2D7}">
      <dgm:prSet/>
      <dgm:spPr/>
      <dgm:t>
        <a:bodyPr/>
        <a:lstStyle/>
        <a:p>
          <a:endParaRPr lang="tr-TR"/>
        </a:p>
      </dgm:t>
    </dgm:pt>
    <dgm:pt modelId="{28DB789F-EBDA-4474-9BE8-16EFDF91A8CE}">
      <dgm:prSet/>
      <dgm:spPr/>
      <dgm:t>
        <a:bodyPr/>
        <a:lstStyle/>
        <a:p>
          <a:r>
            <a:rPr lang="tr-TR" dirty="0"/>
            <a:t>İnsan fıtratına uygundur</a:t>
          </a:r>
        </a:p>
      </dgm:t>
    </dgm:pt>
    <dgm:pt modelId="{43694C6C-EF58-4AC1-A9D3-EF0129506644}" type="parTrans" cxnId="{A9D4533C-A6B0-41D5-A052-B92B6BB9EB13}">
      <dgm:prSet/>
      <dgm:spPr/>
      <dgm:t>
        <a:bodyPr/>
        <a:lstStyle/>
        <a:p>
          <a:endParaRPr lang="tr-TR"/>
        </a:p>
      </dgm:t>
    </dgm:pt>
    <dgm:pt modelId="{6151421E-96FB-4924-93A2-8B14A4B727D6}" type="sibTrans" cxnId="{A9D4533C-A6B0-41D5-A052-B92B6BB9EB13}">
      <dgm:prSet/>
      <dgm:spPr/>
      <dgm:t>
        <a:bodyPr/>
        <a:lstStyle/>
        <a:p>
          <a:endParaRPr lang="tr-TR"/>
        </a:p>
      </dgm:t>
    </dgm:pt>
    <dgm:pt modelId="{004193A6-E291-4957-9D73-2DC85FF1CEFC}">
      <dgm:prSet/>
      <dgm:spPr/>
      <dgm:t>
        <a:bodyPr/>
        <a:lstStyle/>
        <a:p>
          <a:r>
            <a:rPr lang="tr-TR" dirty="0"/>
            <a:t>Açık ve sadedir</a:t>
          </a:r>
        </a:p>
      </dgm:t>
    </dgm:pt>
    <dgm:pt modelId="{4618843B-7C7E-495E-A098-79B044F80659}" type="parTrans" cxnId="{EDFBD240-6AC6-4644-A422-2D92CBD1F934}">
      <dgm:prSet/>
      <dgm:spPr/>
      <dgm:t>
        <a:bodyPr/>
        <a:lstStyle/>
        <a:p>
          <a:endParaRPr lang="tr-TR"/>
        </a:p>
      </dgm:t>
    </dgm:pt>
    <dgm:pt modelId="{1F9B1C23-8ACB-4107-BF62-7175AB995385}" type="sibTrans" cxnId="{EDFBD240-6AC6-4644-A422-2D92CBD1F934}">
      <dgm:prSet/>
      <dgm:spPr/>
      <dgm:t>
        <a:bodyPr/>
        <a:lstStyle/>
        <a:p>
          <a:endParaRPr lang="tr-TR"/>
        </a:p>
      </dgm:t>
    </dgm:pt>
    <dgm:pt modelId="{AD5DE197-8465-4C29-805B-17FB5AAE72E1}">
      <dgm:prSet/>
      <dgm:spPr/>
      <dgm:t>
        <a:bodyPr/>
        <a:lstStyle/>
        <a:p>
          <a:r>
            <a:rPr lang="tr-TR" dirty="0"/>
            <a:t>Bir bütündür, bölünme kabul etmez</a:t>
          </a:r>
        </a:p>
      </dgm:t>
    </dgm:pt>
    <dgm:pt modelId="{F40BB9AE-9BF9-4EA2-9B0E-EAE01F716617}" type="parTrans" cxnId="{D88D9ACC-5C1D-4C7D-A0C1-EB66E6E93679}">
      <dgm:prSet/>
      <dgm:spPr/>
      <dgm:t>
        <a:bodyPr/>
        <a:lstStyle/>
        <a:p>
          <a:endParaRPr lang="tr-TR"/>
        </a:p>
      </dgm:t>
    </dgm:pt>
    <dgm:pt modelId="{5C7EC2F6-3A04-411B-B4C3-C0BA0B2FD6B4}" type="sibTrans" cxnId="{D88D9ACC-5C1D-4C7D-A0C1-EB66E6E93679}">
      <dgm:prSet/>
      <dgm:spPr/>
      <dgm:t>
        <a:bodyPr/>
        <a:lstStyle/>
        <a:p>
          <a:endParaRPr lang="tr-TR"/>
        </a:p>
      </dgm:t>
    </dgm:pt>
    <dgm:pt modelId="{F19285F7-5398-4682-856B-51A94F694F2F}" type="pres">
      <dgm:prSet presAssocID="{B06C9A25-C082-46E9-872A-2BCFD317737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2209D4-0A07-4731-A864-AC3387DFEE26}" type="pres">
      <dgm:prSet presAssocID="{954DD974-4F3C-4E89-9537-A39425A1E807}" presName="centerShape" presStyleLbl="node0" presStyleIdx="0" presStyleCnt="1" custScaleX="113979" custScaleY="108182"/>
      <dgm:spPr/>
    </dgm:pt>
    <dgm:pt modelId="{9E8190D1-4205-42BA-A0AB-6B8A5AE37B8E}" type="pres">
      <dgm:prSet presAssocID="{497AFCAF-09F3-4110-A9C1-1972F3BA06A9}" presName="parTrans" presStyleLbl="sibTrans2D1" presStyleIdx="0" presStyleCnt="6"/>
      <dgm:spPr/>
    </dgm:pt>
    <dgm:pt modelId="{BE7DB11B-23C4-4250-A1D3-900F9EFBACDE}" type="pres">
      <dgm:prSet presAssocID="{497AFCAF-09F3-4110-A9C1-1972F3BA06A9}" presName="connectorText" presStyleLbl="sibTrans2D1" presStyleIdx="0" presStyleCnt="6"/>
      <dgm:spPr/>
    </dgm:pt>
    <dgm:pt modelId="{4DC6530E-0024-4D4C-8237-C19ABF50CF04}" type="pres">
      <dgm:prSet presAssocID="{4AADAF51-15CB-42B4-BEE4-93B3E22F9AB7}" presName="node" presStyleLbl="node1" presStyleIdx="0" presStyleCnt="6" custScaleX="144586" custScaleY="112129">
        <dgm:presLayoutVars>
          <dgm:bulletEnabled val="1"/>
        </dgm:presLayoutVars>
      </dgm:prSet>
      <dgm:spPr/>
    </dgm:pt>
    <dgm:pt modelId="{2120AE6C-CC9B-44DF-A7B7-78287DE76806}" type="pres">
      <dgm:prSet presAssocID="{4400E8A8-D48C-4712-AC2A-3298D6173FFE}" presName="parTrans" presStyleLbl="sibTrans2D1" presStyleIdx="1" presStyleCnt="6"/>
      <dgm:spPr/>
    </dgm:pt>
    <dgm:pt modelId="{CF10051B-0B80-422D-8502-835B1DAC00B1}" type="pres">
      <dgm:prSet presAssocID="{4400E8A8-D48C-4712-AC2A-3298D6173FFE}" presName="connectorText" presStyleLbl="sibTrans2D1" presStyleIdx="1" presStyleCnt="6"/>
      <dgm:spPr/>
    </dgm:pt>
    <dgm:pt modelId="{EA243D08-E87D-4920-8D80-1FD1C23110AE}" type="pres">
      <dgm:prSet presAssocID="{46E346A2-3A15-49C6-99B1-4C116BC537D4}" presName="node" presStyleLbl="node1" presStyleIdx="1" presStyleCnt="6" custScaleX="144586" custScaleY="112129" custRadScaleRad="113599" custRadScaleInc="4668">
        <dgm:presLayoutVars>
          <dgm:bulletEnabled val="1"/>
        </dgm:presLayoutVars>
      </dgm:prSet>
      <dgm:spPr/>
    </dgm:pt>
    <dgm:pt modelId="{C41E49D3-C131-43D1-BFAF-9671A35B26F4}" type="pres">
      <dgm:prSet presAssocID="{F40BB9AE-9BF9-4EA2-9B0E-EAE01F716617}" presName="parTrans" presStyleLbl="sibTrans2D1" presStyleIdx="2" presStyleCnt="6"/>
      <dgm:spPr/>
    </dgm:pt>
    <dgm:pt modelId="{A9ECA123-F6C3-4601-B366-5921C236C41C}" type="pres">
      <dgm:prSet presAssocID="{F40BB9AE-9BF9-4EA2-9B0E-EAE01F716617}" presName="connectorText" presStyleLbl="sibTrans2D1" presStyleIdx="2" presStyleCnt="6"/>
      <dgm:spPr/>
    </dgm:pt>
    <dgm:pt modelId="{09EAB68F-1444-4777-BB09-30E065B07982}" type="pres">
      <dgm:prSet presAssocID="{AD5DE197-8465-4C29-805B-17FB5AAE72E1}" presName="node" presStyleLbl="node1" presStyleIdx="2" presStyleCnt="6" custScaleX="144586" custScaleY="112129" custRadScaleRad="113221" custRadScaleInc="-5846">
        <dgm:presLayoutVars>
          <dgm:bulletEnabled val="1"/>
        </dgm:presLayoutVars>
      </dgm:prSet>
      <dgm:spPr/>
    </dgm:pt>
    <dgm:pt modelId="{95FE2091-075D-4E9C-870E-6167530BC3E5}" type="pres">
      <dgm:prSet presAssocID="{4618843B-7C7E-495E-A098-79B044F80659}" presName="parTrans" presStyleLbl="sibTrans2D1" presStyleIdx="3" presStyleCnt="6"/>
      <dgm:spPr/>
    </dgm:pt>
    <dgm:pt modelId="{228D9F95-72B9-4F19-8F0B-3365B99BA8CE}" type="pres">
      <dgm:prSet presAssocID="{4618843B-7C7E-495E-A098-79B044F80659}" presName="connectorText" presStyleLbl="sibTrans2D1" presStyleIdx="3" presStyleCnt="6"/>
      <dgm:spPr/>
    </dgm:pt>
    <dgm:pt modelId="{540C172A-8A55-44AA-908B-528D7355E2A8}" type="pres">
      <dgm:prSet presAssocID="{004193A6-E291-4957-9D73-2DC85FF1CEFC}" presName="node" presStyleLbl="node1" presStyleIdx="3" presStyleCnt="6" custScaleX="144586" custScaleY="112129">
        <dgm:presLayoutVars>
          <dgm:bulletEnabled val="1"/>
        </dgm:presLayoutVars>
      </dgm:prSet>
      <dgm:spPr/>
    </dgm:pt>
    <dgm:pt modelId="{CE59D504-768D-4CE3-9B8C-8D47F149DFEE}" type="pres">
      <dgm:prSet presAssocID="{8BABADB7-B69F-438C-A19C-8D0F6984EE0C}" presName="parTrans" presStyleLbl="sibTrans2D1" presStyleIdx="4" presStyleCnt="6"/>
      <dgm:spPr/>
    </dgm:pt>
    <dgm:pt modelId="{0F3483E8-6C12-4673-86D2-A45314F5EA15}" type="pres">
      <dgm:prSet presAssocID="{8BABADB7-B69F-438C-A19C-8D0F6984EE0C}" presName="connectorText" presStyleLbl="sibTrans2D1" presStyleIdx="4" presStyleCnt="6"/>
      <dgm:spPr/>
    </dgm:pt>
    <dgm:pt modelId="{59FE9BAA-E6E6-4E4C-927D-095A9E43EA56}" type="pres">
      <dgm:prSet presAssocID="{215A88A4-B90F-4CEE-92A1-3E391447A0B9}" presName="node" presStyleLbl="node1" presStyleIdx="4" presStyleCnt="6" custScaleX="144586" custScaleY="112129" custRadScaleRad="115918" custRadScaleInc="4510">
        <dgm:presLayoutVars>
          <dgm:bulletEnabled val="1"/>
        </dgm:presLayoutVars>
      </dgm:prSet>
      <dgm:spPr/>
    </dgm:pt>
    <dgm:pt modelId="{AD699472-74BA-4FF3-9ECC-483E1174539D}" type="pres">
      <dgm:prSet presAssocID="{43694C6C-EF58-4AC1-A9D3-EF0129506644}" presName="parTrans" presStyleLbl="sibTrans2D1" presStyleIdx="5" presStyleCnt="6"/>
      <dgm:spPr/>
    </dgm:pt>
    <dgm:pt modelId="{74766B5A-D7E8-4492-8E91-9BB5AD86EEE5}" type="pres">
      <dgm:prSet presAssocID="{43694C6C-EF58-4AC1-A9D3-EF0129506644}" presName="connectorText" presStyleLbl="sibTrans2D1" presStyleIdx="5" presStyleCnt="6"/>
      <dgm:spPr/>
    </dgm:pt>
    <dgm:pt modelId="{F8289380-80CE-49A7-B80E-267281857968}" type="pres">
      <dgm:prSet presAssocID="{28DB789F-EBDA-4474-9BE8-16EFDF91A8CE}" presName="node" presStyleLbl="node1" presStyleIdx="5" presStyleCnt="6" custScaleX="144586" custScaleY="112129" custRadScaleRad="114566" custRadScaleInc="-1754">
        <dgm:presLayoutVars>
          <dgm:bulletEnabled val="1"/>
        </dgm:presLayoutVars>
      </dgm:prSet>
      <dgm:spPr/>
    </dgm:pt>
  </dgm:ptLst>
  <dgm:cxnLst>
    <dgm:cxn modelId="{3AF6BF03-B264-464D-8807-E92B5EC1B2D7}" srcId="{954DD974-4F3C-4E89-9537-A39425A1E807}" destId="{215A88A4-B90F-4CEE-92A1-3E391447A0B9}" srcOrd="4" destOrd="0" parTransId="{8BABADB7-B69F-438C-A19C-8D0F6984EE0C}" sibTransId="{3D0B6983-4A1E-4E1F-8D2C-8D23387F11C5}"/>
    <dgm:cxn modelId="{74306E09-B747-450C-B43E-BD99E3A7402F}" type="presOf" srcId="{F40BB9AE-9BF9-4EA2-9B0E-EAE01F716617}" destId="{A9ECA123-F6C3-4601-B366-5921C236C41C}" srcOrd="1" destOrd="0" presId="urn:microsoft.com/office/officeart/2005/8/layout/radial5"/>
    <dgm:cxn modelId="{52B37E1F-9E83-464D-9F9B-4BD13EDD9704}" type="presOf" srcId="{954DD974-4F3C-4E89-9537-A39425A1E807}" destId="{792209D4-0A07-4731-A864-AC3387DFEE26}" srcOrd="0" destOrd="0" presId="urn:microsoft.com/office/officeart/2005/8/layout/radial5"/>
    <dgm:cxn modelId="{17C27726-B732-4991-8EFB-8BD526EF8C83}" type="presOf" srcId="{8BABADB7-B69F-438C-A19C-8D0F6984EE0C}" destId="{CE59D504-768D-4CE3-9B8C-8D47F149DFEE}" srcOrd="0" destOrd="0" presId="urn:microsoft.com/office/officeart/2005/8/layout/radial5"/>
    <dgm:cxn modelId="{A9D4533C-A6B0-41D5-A052-B92B6BB9EB13}" srcId="{954DD974-4F3C-4E89-9537-A39425A1E807}" destId="{28DB789F-EBDA-4474-9BE8-16EFDF91A8CE}" srcOrd="5" destOrd="0" parTransId="{43694C6C-EF58-4AC1-A9D3-EF0129506644}" sibTransId="{6151421E-96FB-4924-93A2-8B14A4B727D6}"/>
    <dgm:cxn modelId="{4859C43D-B976-4AAC-95B4-277D672B1370}" type="presOf" srcId="{4400E8A8-D48C-4712-AC2A-3298D6173FFE}" destId="{2120AE6C-CC9B-44DF-A7B7-78287DE76806}" srcOrd="0" destOrd="0" presId="urn:microsoft.com/office/officeart/2005/8/layout/radial5"/>
    <dgm:cxn modelId="{637B353F-CAA3-4DEB-989F-C036D0227855}" type="presOf" srcId="{B06C9A25-C082-46E9-872A-2BCFD3177371}" destId="{F19285F7-5398-4682-856B-51A94F694F2F}" srcOrd="0" destOrd="0" presId="urn:microsoft.com/office/officeart/2005/8/layout/radial5"/>
    <dgm:cxn modelId="{EDFBD240-6AC6-4644-A422-2D92CBD1F934}" srcId="{954DD974-4F3C-4E89-9537-A39425A1E807}" destId="{004193A6-E291-4957-9D73-2DC85FF1CEFC}" srcOrd="3" destOrd="0" parTransId="{4618843B-7C7E-495E-A098-79B044F80659}" sibTransId="{1F9B1C23-8ACB-4107-BF62-7175AB995385}"/>
    <dgm:cxn modelId="{81ECE542-DEE9-4CAB-86C2-696B6CAE8EEA}" type="presOf" srcId="{4400E8A8-D48C-4712-AC2A-3298D6173FFE}" destId="{CF10051B-0B80-422D-8502-835B1DAC00B1}" srcOrd="1" destOrd="0" presId="urn:microsoft.com/office/officeart/2005/8/layout/radial5"/>
    <dgm:cxn modelId="{EF02AF64-E5B5-499A-BB45-C6D858F1E21E}" type="presOf" srcId="{497AFCAF-09F3-4110-A9C1-1972F3BA06A9}" destId="{BE7DB11B-23C4-4250-A1D3-900F9EFBACDE}" srcOrd="1" destOrd="0" presId="urn:microsoft.com/office/officeart/2005/8/layout/radial5"/>
    <dgm:cxn modelId="{52483977-3422-42FD-8B1F-E7EFDBD95FD7}" type="presOf" srcId="{215A88A4-B90F-4CEE-92A1-3E391447A0B9}" destId="{59FE9BAA-E6E6-4E4C-927D-095A9E43EA56}" srcOrd="0" destOrd="0" presId="urn:microsoft.com/office/officeart/2005/8/layout/radial5"/>
    <dgm:cxn modelId="{2D24977C-4CAD-406B-A1AE-42CBE3DE9090}" type="presOf" srcId="{497AFCAF-09F3-4110-A9C1-1972F3BA06A9}" destId="{9E8190D1-4205-42BA-A0AB-6B8A5AE37B8E}" srcOrd="0" destOrd="0" presId="urn:microsoft.com/office/officeart/2005/8/layout/radial5"/>
    <dgm:cxn modelId="{B19D1782-DD57-4628-BD8E-6B4106B629B6}" type="presOf" srcId="{F40BB9AE-9BF9-4EA2-9B0E-EAE01F716617}" destId="{C41E49D3-C131-43D1-BFAF-9671A35B26F4}" srcOrd="0" destOrd="0" presId="urn:microsoft.com/office/officeart/2005/8/layout/radial5"/>
    <dgm:cxn modelId="{2FCE278D-17C4-4DA8-8F63-BFED979FD864}" type="presOf" srcId="{004193A6-E291-4957-9D73-2DC85FF1CEFC}" destId="{540C172A-8A55-44AA-908B-528D7355E2A8}" srcOrd="0" destOrd="0" presId="urn:microsoft.com/office/officeart/2005/8/layout/radial5"/>
    <dgm:cxn modelId="{0F582E8F-8DBD-44E1-9A56-394CA1451EBC}" srcId="{954DD974-4F3C-4E89-9537-A39425A1E807}" destId="{4AADAF51-15CB-42B4-BEE4-93B3E22F9AB7}" srcOrd="0" destOrd="0" parTransId="{497AFCAF-09F3-4110-A9C1-1972F3BA06A9}" sibTransId="{A5A63750-1016-4BBF-8D66-8AF35BC2017F}"/>
    <dgm:cxn modelId="{61D4A292-C97A-4543-AA3F-CDC8748F76FE}" type="presOf" srcId="{43694C6C-EF58-4AC1-A9D3-EF0129506644}" destId="{AD699472-74BA-4FF3-9ECC-483E1174539D}" srcOrd="0" destOrd="0" presId="urn:microsoft.com/office/officeart/2005/8/layout/radial5"/>
    <dgm:cxn modelId="{06CED599-7CB3-40F2-BF4F-334E344BEC11}" type="presOf" srcId="{43694C6C-EF58-4AC1-A9D3-EF0129506644}" destId="{74766B5A-D7E8-4492-8E91-9BB5AD86EEE5}" srcOrd="1" destOrd="0" presId="urn:microsoft.com/office/officeart/2005/8/layout/radial5"/>
    <dgm:cxn modelId="{9A4ED69B-2CB4-4249-8670-376E1771B0E4}" type="presOf" srcId="{AD5DE197-8465-4C29-805B-17FB5AAE72E1}" destId="{09EAB68F-1444-4777-BB09-30E065B07982}" srcOrd="0" destOrd="0" presId="urn:microsoft.com/office/officeart/2005/8/layout/radial5"/>
    <dgm:cxn modelId="{84FF6B9E-F6AF-443B-AE71-15660148FC07}" type="presOf" srcId="{28DB789F-EBDA-4474-9BE8-16EFDF91A8CE}" destId="{F8289380-80CE-49A7-B80E-267281857968}" srcOrd="0" destOrd="0" presId="urn:microsoft.com/office/officeart/2005/8/layout/radial5"/>
    <dgm:cxn modelId="{A7A6A19E-A1F5-4FDF-BA89-7A5A6C2C8664}" type="presOf" srcId="{8BABADB7-B69F-438C-A19C-8D0F6984EE0C}" destId="{0F3483E8-6C12-4673-86D2-A45314F5EA15}" srcOrd="1" destOrd="0" presId="urn:microsoft.com/office/officeart/2005/8/layout/radial5"/>
    <dgm:cxn modelId="{448DBFA8-003B-44AB-8520-C270728518F1}" type="presOf" srcId="{4618843B-7C7E-495E-A098-79B044F80659}" destId="{95FE2091-075D-4E9C-870E-6167530BC3E5}" srcOrd="0" destOrd="0" presId="urn:microsoft.com/office/officeart/2005/8/layout/radial5"/>
    <dgm:cxn modelId="{2505CBB2-D98A-4318-AAA4-7FDD2E6DE750}" type="presOf" srcId="{4618843B-7C7E-495E-A098-79B044F80659}" destId="{228D9F95-72B9-4F19-8F0B-3365B99BA8CE}" srcOrd="1" destOrd="0" presId="urn:microsoft.com/office/officeart/2005/8/layout/radial5"/>
    <dgm:cxn modelId="{AAE5DAB8-80F0-4410-9F17-9F78B53538BA}" type="presOf" srcId="{4AADAF51-15CB-42B4-BEE4-93B3E22F9AB7}" destId="{4DC6530E-0024-4D4C-8237-C19ABF50CF04}" srcOrd="0" destOrd="0" presId="urn:microsoft.com/office/officeart/2005/8/layout/radial5"/>
    <dgm:cxn modelId="{24E3D1BA-5BF5-4166-9CFE-3851FF20C129}" type="presOf" srcId="{46E346A2-3A15-49C6-99B1-4C116BC537D4}" destId="{EA243D08-E87D-4920-8D80-1FD1C23110AE}" srcOrd="0" destOrd="0" presId="urn:microsoft.com/office/officeart/2005/8/layout/radial5"/>
    <dgm:cxn modelId="{D88D9ACC-5C1D-4C7D-A0C1-EB66E6E93679}" srcId="{954DD974-4F3C-4E89-9537-A39425A1E807}" destId="{AD5DE197-8465-4C29-805B-17FB5AAE72E1}" srcOrd="2" destOrd="0" parTransId="{F40BB9AE-9BF9-4EA2-9B0E-EAE01F716617}" sibTransId="{5C7EC2F6-3A04-411B-B4C3-C0BA0B2FD6B4}"/>
    <dgm:cxn modelId="{155304DE-33C2-48FD-BEF1-9DAB6112D63D}" srcId="{954DD974-4F3C-4E89-9537-A39425A1E807}" destId="{46E346A2-3A15-49C6-99B1-4C116BC537D4}" srcOrd="1" destOrd="0" parTransId="{4400E8A8-D48C-4712-AC2A-3298D6173FFE}" sibTransId="{899EACD0-0D71-4015-9080-A382EEC85D00}"/>
    <dgm:cxn modelId="{9D823CE5-31B0-4F71-8C93-0BC4B7302623}" srcId="{B06C9A25-C082-46E9-872A-2BCFD3177371}" destId="{954DD974-4F3C-4E89-9537-A39425A1E807}" srcOrd="0" destOrd="0" parTransId="{D3DEC883-2D38-48C8-AF34-25316581D2FF}" sibTransId="{09D5BF3B-05EB-45CC-8B7C-06BE66DB9865}"/>
    <dgm:cxn modelId="{1A5B1350-F4C8-45CA-A386-E65F479D840E}" type="presParOf" srcId="{F19285F7-5398-4682-856B-51A94F694F2F}" destId="{792209D4-0A07-4731-A864-AC3387DFEE26}" srcOrd="0" destOrd="0" presId="urn:microsoft.com/office/officeart/2005/8/layout/radial5"/>
    <dgm:cxn modelId="{07FC6B51-65F0-4BFE-B20D-8BE318F24867}" type="presParOf" srcId="{F19285F7-5398-4682-856B-51A94F694F2F}" destId="{9E8190D1-4205-42BA-A0AB-6B8A5AE37B8E}" srcOrd="1" destOrd="0" presId="urn:microsoft.com/office/officeart/2005/8/layout/radial5"/>
    <dgm:cxn modelId="{0C749CF5-393E-4926-9A3E-0028CD93F376}" type="presParOf" srcId="{9E8190D1-4205-42BA-A0AB-6B8A5AE37B8E}" destId="{BE7DB11B-23C4-4250-A1D3-900F9EFBACDE}" srcOrd="0" destOrd="0" presId="urn:microsoft.com/office/officeart/2005/8/layout/radial5"/>
    <dgm:cxn modelId="{957FBC00-74CB-459D-A96A-F16A4FAB4BA1}" type="presParOf" srcId="{F19285F7-5398-4682-856B-51A94F694F2F}" destId="{4DC6530E-0024-4D4C-8237-C19ABF50CF04}" srcOrd="2" destOrd="0" presId="urn:microsoft.com/office/officeart/2005/8/layout/radial5"/>
    <dgm:cxn modelId="{5579288A-845E-4DAE-AD52-5FFF9C72497E}" type="presParOf" srcId="{F19285F7-5398-4682-856B-51A94F694F2F}" destId="{2120AE6C-CC9B-44DF-A7B7-78287DE76806}" srcOrd="3" destOrd="0" presId="urn:microsoft.com/office/officeart/2005/8/layout/radial5"/>
    <dgm:cxn modelId="{A25AD3DF-457A-443F-A1BF-BB8473DC114A}" type="presParOf" srcId="{2120AE6C-CC9B-44DF-A7B7-78287DE76806}" destId="{CF10051B-0B80-422D-8502-835B1DAC00B1}" srcOrd="0" destOrd="0" presId="urn:microsoft.com/office/officeart/2005/8/layout/radial5"/>
    <dgm:cxn modelId="{0B747E10-1C50-48EC-99DE-1C052D10EC0D}" type="presParOf" srcId="{F19285F7-5398-4682-856B-51A94F694F2F}" destId="{EA243D08-E87D-4920-8D80-1FD1C23110AE}" srcOrd="4" destOrd="0" presId="urn:microsoft.com/office/officeart/2005/8/layout/radial5"/>
    <dgm:cxn modelId="{3B66C07A-0026-44E7-BA61-4F741AC9BD13}" type="presParOf" srcId="{F19285F7-5398-4682-856B-51A94F694F2F}" destId="{C41E49D3-C131-43D1-BFAF-9671A35B26F4}" srcOrd="5" destOrd="0" presId="urn:microsoft.com/office/officeart/2005/8/layout/radial5"/>
    <dgm:cxn modelId="{15DBCAE5-0898-417F-9A97-814B8279F1D9}" type="presParOf" srcId="{C41E49D3-C131-43D1-BFAF-9671A35B26F4}" destId="{A9ECA123-F6C3-4601-B366-5921C236C41C}" srcOrd="0" destOrd="0" presId="urn:microsoft.com/office/officeart/2005/8/layout/radial5"/>
    <dgm:cxn modelId="{1968B35A-7A57-4994-B45A-44C65E29CECA}" type="presParOf" srcId="{F19285F7-5398-4682-856B-51A94F694F2F}" destId="{09EAB68F-1444-4777-BB09-30E065B07982}" srcOrd="6" destOrd="0" presId="urn:microsoft.com/office/officeart/2005/8/layout/radial5"/>
    <dgm:cxn modelId="{70D1A518-0E62-44F1-AC4B-4899B6EC83BF}" type="presParOf" srcId="{F19285F7-5398-4682-856B-51A94F694F2F}" destId="{95FE2091-075D-4E9C-870E-6167530BC3E5}" srcOrd="7" destOrd="0" presId="urn:microsoft.com/office/officeart/2005/8/layout/radial5"/>
    <dgm:cxn modelId="{D2A8ACCF-753A-45B9-862E-B1A4819D5438}" type="presParOf" srcId="{95FE2091-075D-4E9C-870E-6167530BC3E5}" destId="{228D9F95-72B9-4F19-8F0B-3365B99BA8CE}" srcOrd="0" destOrd="0" presId="urn:microsoft.com/office/officeart/2005/8/layout/radial5"/>
    <dgm:cxn modelId="{F19487F9-A500-4B3A-9158-A2A037E8F4FA}" type="presParOf" srcId="{F19285F7-5398-4682-856B-51A94F694F2F}" destId="{540C172A-8A55-44AA-908B-528D7355E2A8}" srcOrd="8" destOrd="0" presId="urn:microsoft.com/office/officeart/2005/8/layout/radial5"/>
    <dgm:cxn modelId="{26C169C0-37D4-47A1-A71F-47E984D6D988}" type="presParOf" srcId="{F19285F7-5398-4682-856B-51A94F694F2F}" destId="{CE59D504-768D-4CE3-9B8C-8D47F149DFEE}" srcOrd="9" destOrd="0" presId="urn:microsoft.com/office/officeart/2005/8/layout/radial5"/>
    <dgm:cxn modelId="{6AE21AFB-DF8E-4573-8203-60BC667100FD}" type="presParOf" srcId="{CE59D504-768D-4CE3-9B8C-8D47F149DFEE}" destId="{0F3483E8-6C12-4673-86D2-A45314F5EA15}" srcOrd="0" destOrd="0" presId="urn:microsoft.com/office/officeart/2005/8/layout/radial5"/>
    <dgm:cxn modelId="{DE47C3EE-A71C-40C8-8E9B-AD3E0BFE3D92}" type="presParOf" srcId="{F19285F7-5398-4682-856B-51A94F694F2F}" destId="{59FE9BAA-E6E6-4E4C-927D-095A9E43EA56}" srcOrd="10" destOrd="0" presId="urn:microsoft.com/office/officeart/2005/8/layout/radial5"/>
    <dgm:cxn modelId="{68F1A485-B044-4BA5-8B15-659E9AF748A1}" type="presParOf" srcId="{F19285F7-5398-4682-856B-51A94F694F2F}" destId="{AD699472-74BA-4FF3-9ECC-483E1174539D}" srcOrd="11" destOrd="0" presId="urn:microsoft.com/office/officeart/2005/8/layout/radial5"/>
    <dgm:cxn modelId="{0329286E-FA2D-4BA9-988B-9EFA238B55B2}" type="presParOf" srcId="{AD699472-74BA-4FF3-9ECC-483E1174539D}" destId="{74766B5A-D7E8-4492-8E91-9BB5AD86EEE5}" srcOrd="0" destOrd="0" presId="urn:microsoft.com/office/officeart/2005/8/layout/radial5"/>
    <dgm:cxn modelId="{DE96F3DE-B1FC-451C-9BD3-595A41CF7B7A}" type="presParOf" srcId="{F19285F7-5398-4682-856B-51A94F694F2F}" destId="{F8289380-80CE-49A7-B80E-26728185796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209D4-0A07-4731-A864-AC3387DFEE26}">
      <dsp:nvSpPr>
        <dsp:cNvPr id="0" name=""/>
        <dsp:cNvSpPr/>
      </dsp:nvSpPr>
      <dsp:spPr>
        <a:xfrm>
          <a:off x="5078828" y="2463562"/>
          <a:ext cx="2034342" cy="1930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İslam İnanç Esaslarının Özellikleri</a:t>
          </a:r>
        </a:p>
      </dsp:txBody>
      <dsp:txXfrm>
        <a:off x="5376750" y="2746332"/>
        <a:ext cx="1438498" cy="1365335"/>
      </dsp:txXfrm>
    </dsp:sp>
    <dsp:sp modelId="{9E8190D1-4205-42BA-A0AB-6B8A5AE37B8E}">
      <dsp:nvSpPr>
        <dsp:cNvPr id="0" name=""/>
        <dsp:cNvSpPr/>
      </dsp:nvSpPr>
      <dsp:spPr>
        <a:xfrm rot="16200000">
          <a:off x="5950894" y="1891345"/>
          <a:ext cx="29021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5994426" y="2057535"/>
        <a:ext cx="203148" cy="367974"/>
      </dsp:txXfrm>
    </dsp:sp>
    <dsp:sp modelId="{4DC6530E-0024-4D4C-8237-C19ABF50CF04}">
      <dsp:nvSpPr>
        <dsp:cNvPr id="0" name=""/>
        <dsp:cNvSpPr/>
      </dsp:nvSpPr>
      <dsp:spPr>
        <a:xfrm>
          <a:off x="4791981" y="-106586"/>
          <a:ext cx="2608037" cy="202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Zorlama yoktur</a:t>
          </a:r>
        </a:p>
      </dsp:txBody>
      <dsp:txXfrm>
        <a:off x="5173919" y="189614"/>
        <a:ext cx="1844161" cy="1430179"/>
      </dsp:txXfrm>
    </dsp:sp>
    <dsp:sp modelId="{2120AE6C-CC9B-44DF-A7B7-78287DE76806}">
      <dsp:nvSpPr>
        <dsp:cNvPr id="0" name=""/>
        <dsp:cNvSpPr/>
      </dsp:nvSpPr>
      <dsp:spPr>
        <a:xfrm rot="19884024">
          <a:off x="7082219" y="2491040"/>
          <a:ext cx="34342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7088504" y="2638357"/>
        <a:ext cx="240395" cy="367974"/>
      </dsp:txXfrm>
    </dsp:sp>
    <dsp:sp modelId="{EA243D08-E87D-4920-8D80-1FD1C23110AE}">
      <dsp:nvSpPr>
        <dsp:cNvPr id="0" name=""/>
        <dsp:cNvSpPr/>
      </dsp:nvSpPr>
      <dsp:spPr>
        <a:xfrm>
          <a:off x="7309673" y="1045042"/>
          <a:ext cx="2608037" cy="202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Değişmez ve sabittir</a:t>
          </a:r>
        </a:p>
      </dsp:txBody>
      <dsp:txXfrm>
        <a:off x="7691611" y="1341242"/>
        <a:ext cx="1844161" cy="1430179"/>
      </dsp:txXfrm>
    </dsp:sp>
    <dsp:sp modelId="{C41E49D3-C131-43D1-BFAF-9671A35B26F4}">
      <dsp:nvSpPr>
        <dsp:cNvPr id="0" name=""/>
        <dsp:cNvSpPr/>
      </dsp:nvSpPr>
      <dsp:spPr>
        <a:xfrm rot="1694772">
          <a:off x="7084450" y="3743976"/>
          <a:ext cx="33725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7090474" y="3842692"/>
        <a:ext cx="236081" cy="367974"/>
      </dsp:txXfrm>
    </dsp:sp>
    <dsp:sp modelId="{09EAB68F-1444-4777-BB09-30E065B07982}">
      <dsp:nvSpPr>
        <dsp:cNvPr id="0" name=""/>
        <dsp:cNvSpPr/>
      </dsp:nvSpPr>
      <dsp:spPr>
        <a:xfrm>
          <a:off x="7309686" y="3770307"/>
          <a:ext cx="2608037" cy="202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Bir bütündür, bölünme kabul etmez</a:t>
          </a:r>
        </a:p>
      </dsp:txBody>
      <dsp:txXfrm>
        <a:off x="7691624" y="4066507"/>
        <a:ext cx="1844161" cy="1430179"/>
      </dsp:txXfrm>
    </dsp:sp>
    <dsp:sp modelId="{95FE2091-075D-4E9C-870E-6167530BC3E5}">
      <dsp:nvSpPr>
        <dsp:cNvPr id="0" name=""/>
        <dsp:cNvSpPr/>
      </dsp:nvSpPr>
      <dsp:spPr>
        <a:xfrm rot="5400000">
          <a:off x="5950894" y="4353363"/>
          <a:ext cx="29021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>
        <a:off x="5994426" y="4432490"/>
        <a:ext cx="203148" cy="367974"/>
      </dsp:txXfrm>
    </dsp:sp>
    <dsp:sp modelId="{540C172A-8A55-44AA-908B-528D7355E2A8}">
      <dsp:nvSpPr>
        <dsp:cNvPr id="0" name=""/>
        <dsp:cNvSpPr/>
      </dsp:nvSpPr>
      <dsp:spPr>
        <a:xfrm>
          <a:off x="4791981" y="4942006"/>
          <a:ext cx="2608037" cy="202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Açık ve sadedir</a:t>
          </a:r>
        </a:p>
      </dsp:txBody>
      <dsp:txXfrm>
        <a:off x="5173919" y="5238206"/>
        <a:ext cx="1844161" cy="1430179"/>
      </dsp:txXfrm>
    </dsp:sp>
    <dsp:sp modelId="{CE59D504-768D-4CE3-9B8C-8D47F149DFEE}">
      <dsp:nvSpPr>
        <dsp:cNvPr id="0" name=""/>
        <dsp:cNvSpPr/>
      </dsp:nvSpPr>
      <dsp:spPr>
        <a:xfrm rot="9081180">
          <a:off x="4726291" y="3768284"/>
          <a:ext cx="37459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831792" y="3864004"/>
        <a:ext cx="262217" cy="367974"/>
      </dsp:txXfrm>
    </dsp:sp>
    <dsp:sp modelId="{59FE9BAA-E6E6-4E4C-927D-095A9E43EA56}">
      <dsp:nvSpPr>
        <dsp:cNvPr id="0" name=""/>
        <dsp:cNvSpPr/>
      </dsp:nvSpPr>
      <dsp:spPr>
        <a:xfrm>
          <a:off x="2224052" y="3820524"/>
          <a:ext cx="2608037" cy="202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Kesin (</a:t>
          </a:r>
          <a:r>
            <a:rPr lang="tr-TR" sz="2300" kern="1200" dirty="0" err="1"/>
            <a:t>yakin</a:t>
          </a:r>
          <a:r>
            <a:rPr lang="tr-TR" sz="2300" kern="1200" dirty="0"/>
            <a:t>) bilgi verir, dogmatik değildir</a:t>
          </a:r>
        </a:p>
      </dsp:txBody>
      <dsp:txXfrm>
        <a:off x="2605990" y="4116724"/>
        <a:ext cx="1844161" cy="1430179"/>
      </dsp:txXfrm>
    </dsp:sp>
    <dsp:sp modelId="{AD699472-74BA-4FF3-9ECC-483E1174539D}">
      <dsp:nvSpPr>
        <dsp:cNvPr id="0" name=""/>
        <dsp:cNvSpPr/>
      </dsp:nvSpPr>
      <dsp:spPr>
        <a:xfrm rot="12568428">
          <a:off x="4756384" y="2466725"/>
          <a:ext cx="359114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/>
        </a:p>
      </dsp:txBody>
      <dsp:txXfrm rot="10800000">
        <a:off x="4857147" y="2615887"/>
        <a:ext cx="251380" cy="367974"/>
      </dsp:txXfrm>
    </dsp:sp>
    <dsp:sp modelId="{F8289380-80CE-49A7-B80E-267281857968}">
      <dsp:nvSpPr>
        <dsp:cNvPr id="0" name=""/>
        <dsp:cNvSpPr/>
      </dsp:nvSpPr>
      <dsp:spPr>
        <a:xfrm>
          <a:off x="2274273" y="994779"/>
          <a:ext cx="2608037" cy="2022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İnsan fıtratına uygundur</a:t>
          </a:r>
        </a:p>
      </dsp:txBody>
      <dsp:txXfrm>
        <a:off x="2656211" y="1290979"/>
        <a:ext cx="1844161" cy="1430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yTqpZW3TBo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UtL15AW_DU?feature=oembed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iNoC_ybJCw?feature=oembed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308150" y="1532175"/>
            <a:ext cx="12808300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İslam İnanç Esaslarının </a:t>
            </a:r>
            <a:b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Özellikleri</a:t>
            </a:r>
            <a:endParaRPr lang="tr-TR" sz="115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2861896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dirty="0"/>
              <a:t>İslam’ın iman esasları değişmez ve sabittir.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2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6CD41B-1A7E-467B-9E2A-E4A952D47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6A5E91E-3A0A-440A-B8F6-FCD4335E9C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89DCA31-70AD-4F1C-A472-4B5478517473}"/>
              </a:ext>
            </a:extLst>
          </p:cNvPr>
          <p:cNvSpPr/>
          <p:nvPr/>
        </p:nvSpPr>
        <p:spPr>
          <a:xfrm>
            <a:off x="221226" y="131927"/>
            <a:ext cx="10308527" cy="1578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Zamana, mekâna, kişi ve toplumlara göre değişmez. Ezeli ve ebedi gerçekler olarak inanılır.  </a:t>
            </a:r>
          </a:p>
        </p:txBody>
      </p:sp>
    </p:spTree>
    <p:extLst>
      <p:ext uri="{BB962C8B-B14F-4D97-AF65-F5344CB8AC3E}">
        <p14:creationId xmlns:p14="http://schemas.microsoft.com/office/powerpoint/2010/main" val="25976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C6FE631-FFF7-4631-9F88-4CFC76A9CBF9}"/>
              </a:ext>
            </a:extLst>
          </p:cNvPr>
          <p:cNvSpPr/>
          <p:nvPr/>
        </p:nvSpPr>
        <p:spPr>
          <a:xfrm>
            <a:off x="211015" y="1671162"/>
            <a:ext cx="5446207" cy="42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O, </a:t>
            </a:r>
            <a:r>
              <a:rPr lang="tr-TR" sz="3200" dirty="0" err="1"/>
              <a:t>Nûh’a</a:t>
            </a:r>
            <a:r>
              <a:rPr lang="tr-TR" sz="3200" dirty="0"/>
              <a:t> buyurduklarını, sana </a:t>
            </a:r>
            <a:r>
              <a:rPr lang="tr-TR" sz="3200" dirty="0" err="1"/>
              <a:t>vahyettiklerimizi</a:t>
            </a:r>
            <a:r>
              <a:rPr lang="tr-TR" sz="3200" dirty="0"/>
              <a:t>, </a:t>
            </a:r>
            <a:r>
              <a:rPr lang="tr-TR" sz="3200" dirty="0" err="1"/>
              <a:t>İbrâhim’e</a:t>
            </a:r>
            <a:r>
              <a:rPr lang="tr-TR" sz="3200" dirty="0"/>
              <a:t>, Mûsâ’ya ve </a:t>
            </a:r>
            <a:r>
              <a:rPr lang="tr-TR" sz="3200" dirty="0" err="1"/>
              <a:t>Îsâ’ya</a:t>
            </a:r>
            <a:r>
              <a:rPr lang="tr-TR" sz="3200" dirty="0"/>
              <a:t> buyurduklarımızı size din kıldı ki o dini ayakta tutasınız, o konuda ayrılığa düşmeyesiniz. </a:t>
            </a:r>
            <a:r>
              <a:rPr lang="tr-TR" sz="2000" dirty="0"/>
              <a:t>(</a:t>
            </a:r>
            <a:r>
              <a:rPr lang="tr-TR" sz="2000" dirty="0" err="1"/>
              <a:t>Şûrâ</a:t>
            </a:r>
            <a:r>
              <a:rPr lang="tr-TR" sz="2000" dirty="0"/>
              <a:t>, 13)</a:t>
            </a:r>
            <a:endParaRPr lang="tr-TR" sz="6000" dirty="0"/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8C1ED082-452F-4C99-A884-0E70E5FFA8A6}"/>
              </a:ext>
            </a:extLst>
          </p:cNvPr>
          <p:cNvSpPr/>
          <p:nvPr/>
        </p:nvSpPr>
        <p:spPr>
          <a:xfrm>
            <a:off x="6095999" y="1671163"/>
            <a:ext cx="5884985" cy="432268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شَرَعَ لَكُمْ مِنَ الدّ۪ينِ مَا وَصّٰى بِه۪ نُوحاً وَالَّـذ۪ٓي اَوْحَيْنَٓا اِلَيْكَ وَمَا وَصَّيْنَا بِه۪ٓ اِبْرٰه۪يمَ وَمُوسٰى وَع۪يسٰٓى اَنْ اَق۪يمُوا الدّ۪ينَ وَلَا تَتَفَرَّقُوا ف۪يهِۜ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53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2950447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/>
              <a:t>İslam’ın iman esasları bir bütündür, bölünme kabul etmez.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3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A0007C-36DF-40DE-B18E-C3E0E620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28155D8-1836-434F-A2B6-CBCAF75275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749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5FF60BC-561B-4274-B693-95C0A87A5E57}"/>
              </a:ext>
            </a:extLst>
          </p:cNvPr>
          <p:cNvSpPr/>
          <p:nvPr/>
        </p:nvSpPr>
        <p:spPr>
          <a:xfrm>
            <a:off x="160071" y="103240"/>
            <a:ext cx="11867806" cy="2123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500" dirty="0"/>
              <a:t>İman esaslarının tamamı birbiriyle bağlantılı olduğu için biri inkar edildiğinde diğerleri de inkar edilmiş olacak.</a:t>
            </a:r>
          </a:p>
        </p:txBody>
      </p:sp>
    </p:spTree>
    <p:extLst>
      <p:ext uri="{BB962C8B-B14F-4D97-AF65-F5344CB8AC3E}">
        <p14:creationId xmlns:p14="http://schemas.microsoft.com/office/powerpoint/2010/main" val="11565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C6FE631-FFF7-4631-9F88-4CFC76A9CBF9}"/>
              </a:ext>
            </a:extLst>
          </p:cNvPr>
          <p:cNvSpPr/>
          <p:nvPr/>
        </p:nvSpPr>
        <p:spPr>
          <a:xfrm>
            <a:off x="100484" y="1477108"/>
            <a:ext cx="5667269" cy="4718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Yoksa siz kitabın bir kısmına inanıp bir kısmını inkâr mı ediyorsunuz? İçinizden bu şekilde davranan birinin dünya hayatındaki cezası ancak rezil </a:t>
            </a:r>
            <a:r>
              <a:rPr lang="tr-TR" sz="3000" dirty="0" err="1"/>
              <a:t>rüsvâ</a:t>
            </a:r>
            <a:r>
              <a:rPr lang="tr-TR" sz="3000" dirty="0"/>
              <a:t> olmaktır; kıyamet gününde ise onlar azabın en şiddetlisine itilirler. Allah sizin yapmakta olduğunuzdan habersiz değildir. </a:t>
            </a:r>
            <a:r>
              <a:rPr lang="tr-TR" dirty="0"/>
              <a:t>(Bakara, 85)</a:t>
            </a:r>
            <a:endParaRPr lang="tr-TR" sz="3000" dirty="0"/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0A262F3D-2381-4D30-8A9D-8EEA1B6F3DF0}"/>
              </a:ext>
            </a:extLst>
          </p:cNvPr>
          <p:cNvSpPr/>
          <p:nvPr/>
        </p:nvSpPr>
        <p:spPr>
          <a:xfrm>
            <a:off x="6095999" y="1477108"/>
            <a:ext cx="5884985" cy="471836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اَفَتُؤْمِنُونَ بِبَعْضِ الْكِتَابِ وَتَكْفُرُونَ بِبَعْضٍۚ فَمَا جَزَٓاءُ مَنْ يَفْعَلُ ذٰلِكَ مِنْكُمْ اِلَّا خِزْيٌ فِي الْحَيٰوةِ الدُّنْيَاۚ وَيَوْمَ الْقِيٰمَةِ يُرَدُّونَ اِلٰٓى اَشَدِّ الْعَذَابِۜ وَمَا اللّٰهُ بِغَافِلٍ عَمَّا تَعْمَلُونَ ﴿٨٥﴾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1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2948562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/>
              <a:t>İslam’ın iman esasları açık ve sadedir.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4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0D57349-72E4-42C5-9116-046F3FC92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9266A0-2068-44EB-A8A5-A78785240E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5B24FDA-3A5B-4F64-AB9E-6AFDB5A2B107}"/>
              </a:ext>
            </a:extLst>
          </p:cNvPr>
          <p:cNvSpPr/>
          <p:nvPr/>
        </p:nvSpPr>
        <p:spPr>
          <a:xfrm>
            <a:off x="1667162" y="1902137"/>
            <a:ext cx="8509225" cy="305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İman esaslarının yorumlanmasında bazı farklılıklar olsa da bu esaslar özünde herkesin anlayabileceği açıklıkta ve sadeliktedir.</a:t>
            </a:r>
          </a:p>
        </p:txBody>
      </p:sp>
    </p:spTree>
    <p:extLst>
      <p:ext uri="{BB962C8B-B14F-4D97-AF65-F5344CB8AC3E}">
        <p14:creationId xmlns:p14="http://schemas.microsoft.com/office/powerpoint/2010/main" val="30000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5AC4AF4-AC47-4DFD-8777-EA2A873B02B6}"/>
              </a:ext>
            </a:extLst>
          </p:cNvPr>
          <p:cNvSpPr txBox="1"/>
          <p:nvPr/>
        </p:nvSpPr>
        <p:spPr>
          <a:xfrm>
            <a:off x="3048838" y="91665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/>
              <a:t>https://www.youtube.com/watch?v=3yTqpZW3TBo</a:t>
            </a:r>
          </a:p>
        </p:txBody>
      </p:sp>
      <p:pic>
        <p:nvPicPr>
          <p:cNvPr id="2" name="Çevrimiçi Medya 1" title="Musab YÜKSEL | Ey Gönül Bakma Cihane ( Müziksiz ) Nihavend">
            <a:hlinkClick r:id="" action="ppaction://media"/>
            <a:extLst>
              <a:ext uri="{FF2B5EF4-FFF2-40B4-BE49-F238E27FC236}">
                <a16:creationId xmlns:a16="http://schemas.microsoft.com/office/drawing/2014/main" id="{18334A16-8122-4A9E-948A-8905E40C7C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763701"/>
            <a:ext cx="10671349" cy="60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2851847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/>
              <a:t>İslam’ın iman esasları kesin (</a:t>
            </a:r>
            <a:r>
              <a:rPr lang="tr-TR" sz="6600" dirty="0" err="1"/>
              <a:t>yakin</a:t>
            </a:r>
            <a:r>
              <a:rPr lang="tr-TR" sz="6600" dirty="0"/>
              <a:t>) bilgi verir, dogmatik değildir.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5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3850C1-6435-4F37-94AD-E9363E69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İslam’ın inanç esaslarının özelliklerini ayet ve hadisler ışığında analiz eder.</a:t>
            </a:r>
            <a:endParaRPr lang="tr-TR" sz="60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8D9C740-EE78-4CF7-AD11-93B380F52F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EBA4A5D-4607-40DC-8E40-9E10FDD06061}"/>
              </a:ext>
            </a:extLst>
          </p:cNvPr>
          <p:cNvSpPr/>
          <p:nvPr/>
        </p:nvSpPr>
        <p:spPr>
          <a:xfrm>
            <a:off x="295562" y="161424"/>
            <a:ext cx="6872154" cy="2522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Kur’ân iman esaslarına körü körüne değil, bilerek inanılmasını ister.</a:t>
            </a:r>
          </a:p>
        </p:txBody>
      </p:sp>
    </p:spTree>
    <p:extLst>
      <p:ext uri="{BB962C8B-B14F-4D97-AF65-F5344CB8AC3E}">
        <p14:creationId xmlns:p14="http://schemas.microsoft.com/office/powerpoint/2010/main" val="34610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BFE981F-2A34-4EDA-8D70-8A3C48BF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C14603E0-2C3F-45F7-9936-F54A64BE0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962" y="1100295"/>
            <a:ext cx="6250075" cy="5757705"/>
          </a:xfrm>
          <a:prstGeom prst="rect">
            <a:avLst/>
          </a:prstGeom>
        </p:spPr>
      </p:pic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AEE80E0C-4344-4381-AC38-B16FE3D7D4F0}"/>
              </a:ext>
            </a:extLst>
          </p:cNvPr>
          <p:cNvSpPr/>
          <p:nvPr/>
        </p:nvSpPr>
        <p:spPr>
          <a:xfrm>
            <a:off x="-1" y="87924"/>
            <a:ext cx="12192000" cy="92444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1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لَوْ كَانَ ف۪يهِمَٓا اٰلِهَةٌ اِلَّا اللّٰهُ لَفَسَدَتَاۚ فَسُبْحَانَ اللّٰهِ رَبِّ الْعَرْشِ عَمَّا يَصِفُونَ ﴿٢٢﴾</a:t>
            </a:r>
            <a:endParaRPr lang="tr-TR" sz="41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79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5">
            <a:extLst>
              <a:ext uri="{FF2B5EF4-FFF2-40B4-BE49-F238E27FC236}">
                <a16:creationId xmlns:a16="http://schemas.microsoft.com/office/drawing/2014/main" id="{5FE7E5AE-9CBE-4D04-9D0C-0C845C5103A5}"/>
              </a:ext>
            </a:extLst>
          </p:cNvPr>
          <p:cNvSpPr/>
          <p:nvPr/>
        </p:nvSpPr>
        <p:spPr>
          <a:xfrm>
            <a:off x="89810" y="180870"/>
            <a:ext cx="4974559" cy="2582427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err="1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Yakin</a:t>
            </a:r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Bilgi?</a:t>
            </a:r>
          </a:p>
        </p:txBody>
      </p:sp>
      <p:sp>
        <p:nvSpPr>
          <p:cNvPr id="3" name="Kaydırma: Dikey 2">
            <a:extLst>
              <a:ext uri="{FF2B5EF4-FFF2-40B4-BE49-F238E27FC236}">
                <a16:creationId xmlns:a16="http://schemas.microsoft.com/office/drawing/2014/main" id="{ADFA9511-623F-4BB7-864E-9D0679A8142A}"/>
              </a:ext>
            </a:extLst>
          </p:cNvPr>
          <p:cNvSpPr/>
          <p:nvPr/>
        </p:nvSpPr>
        <p:spPr>
          <a:xfrm>
            <a:off x="5285432" y="1547447"/>
            <a:ext cx="6360607" cy="456195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Aksine ihtimal olmayan, şüphenin zıddı bir anlam taşıyan, yani kesinlik derecesinde yerleşmiş sağlam ve güvenilir bilgiye denir.</a:t>
            </a:r>
          </a:p>
        </p:txBody>
      </p:sp>
    </p:spTree>
    <p:extLst>
      <p:ext uri="{BB962C8B-B14F-4D97-AF65-F5344CB8AC3E}">
        <p14:creationId xmlns:p14="http://schemas.microsoft.com/office/powerpoint/2010/main" val="36002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3082960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/>
              <a:t>İslam’ın iman esasları insan fıtratına uygundur.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6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855EB0-9E3D-49B0-93BA-F7D42B5E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EAD66D8-1481-4183-A361-E30C008B1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084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178361B-5743-42BA-8930-8B22F9CFB6E9}"/>
              </a:ext>
            </a:extLst>
          </p:cNvPr>
          <p:cNvSpPr/>
          <p:nvPr/>
        </p:nvSpPr>
        <p:spPr>
          <a:xfrm>
            <a:off x="693768" y="4763729"/>
            <a:ext cx="10544502" cy="1725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Günümüze kadar iman esaslarının hiçbiri ilme, akla, sağduyuya, vicdana aykırı olduğu konusunda ciddi bir itiraza uğramamıştır. Çünkü din fıtrata uygundur.</a:t>
            </a:r>
          </a:p>
        </p:txBody>
      </p:sp>
    </p:spTree>
    <p:extLst>
      <p:ext uri="{BB962C8B-B14F-4D97-AF65-F5344CB8AC3E}">
        <p14:creationId xmlns:p14="http://schemas.microsoft.com/office/powerpoint/2010/main" val="1220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C6FE631-FFF7-4631-9F88-4CFC76A9CBF9}"/>
              </a:ext>
            </a:extLst>
          </p:cNvPr>
          <p:cNvSpPr/>
          <p:nvPr/>
        </p:nvSpPr>
        <p:spPr>
          <a:xfrm>
            <a:off x="211015" y="833349"/>
            <a:ext cx="5707464" cy="5461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O halde sen </a:t>
            </a:r>
            <a:r>
              <a:rPr lang="tr-TR" sz="3600" b="1" i="1" u="sng" dirty="0" err="1"/>
              <a:t>hanîf</a:t>
            </a:r>
            <a:r>
              <a:rPr lang="tr-TR" sz="3600" dirty="0"/>
              <a:t> olarak bütün varlığınla dine, Allah insanları hangi </a:t>
            </a:r>
            <a:r>
              <a:rPr lang="tr-TR" sz="3600" b="1" i="1" u="sng" dirty="0">
                <a:solidFill>
                  <a:schemeClr val="bg1"/>
                </a:solidFill>
              </a:rPr>
              <a:t>fıtrat</a:t>
            </a:r>
            <a:r>
              <a:rPr lang="tr-TR" sz="3600" dirty="0"/>
              <a:t> üzere yaratmışsa ona yönel! Allah’ın yaratmasında değişme olmaz. İşte doğru din budur; fakat insanların çoğu bilmezler. </a:t>
            </a:r>
            <a:r>
              <a:rPr lang="tr-TR" sz="1400" dirty="0"/>
              <a:t>(Rûm, 30)</a:t>
            </a:r>
            <a:endParaRPr lang="tr-TR" sz="4800" dirty="0"/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CAD02A8F-9668-40C7-B9A3-9E26B7424092}"/>
              </a:ext>
            </a:extLst>
          </p:cNvPr>
          <p:cNvSpPr/>
          <p:nvPr/>
        </p:nvSpPr>
        <p:spPr>
          <a:xfrm>
            <a:off x="6096000" y="833349"/>
            <a:ext cx="5884985" cy="546127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فَاَقِمْ وَجْهَكَ لِلدّ۪ينِ</a:t>
            </a:r>
            <a:r>
              <a:rPr lang="ar-AE" sz="5400" b="1" dirty="0">
                <a:solidFill>
                  <a:srgbClr val="FF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حَن۪يفاًۜ</a:t>
            </a:r>
            <a:r>
              <a:rPr lang="ar-AE" sz="5400" b="1" dirty="0">
                <a:solidFill>
                  <a:schemeClr val="accent6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فِطْرَتَ </a:t>
            </a:r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اللّٰهِ الَّت۪ي فَطَرَ النَّاسَ عَلَيْهَاۜ لَا تَبْد۪يلَ لِخَلْقِ اللّٰهِۜ ذٰلِكَ الدّ۪ينُ الْقَيِّمُۗ وَلٰكِنَّ اَكْثَرَ النَّاسِ لَا يَعْلَمُونَۗ ﴿٣٠﴾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66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401935" y="3082960"/>
            <a:ext cx="11505362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/>
              <a:t>Sonuç olarak İslam’ın iman esasları Kur’ân-ı Kerîm’den ve sahih hadislerden çıkarılmıştır. Bütünlük arz eder.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03BEA19-0491-4BA9-8207-FA4F93EC1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791" y="342218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4F43D22-E141-4087-9D1F-EE431A06EF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4205574-B59C-4500-A1EF-05954AEF4B43}"/>
              </a:ext>
            </a:extLst>
          </p:cNvPr>
          <p:cNvSpPr/>
          <p:nvPr/>
        </p:nvSpPr>
        <p:spPr>
          <a:xfrm>
            <a:off x="907807" y="2188028"/>
            <a:ext cx="7144377" cy="205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İmanın geçerli kabul olabilmesinin şartları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DC92E2-0164-43E8-897C-9E0FFAE1D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1051" y="1765998"/>
            <a:ext cx="3416441" cy="45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2950447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dirty="0"/>
              <a:t>İmanda şüphe olmamalıdır. Şüphe ile iman bir arada bulunmaz.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4FEEC64-C0D7-47E3-A00B-01567F5D3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2A48E3E-6977-4739-8EAA-998E01AF3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353" y="0"/>
            <a:ext cx="727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F6069EA-82E6-4BCF-BC1E-E753C53BB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İslam inanç esasları ifadesinden ne anlıyorsunuz? Nelerdir bunlar? 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9B33D5B-B41F-4B9A-8345-FB1F9FAF0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038" y="0"/>
            <a:ext cx="9231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2950447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/>
              <a:t>İman edilmesi gereken hususların hepsine inanılmalı, tamamı bir bütünlük içinde kabul edilmelidir.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2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37AFC14-2A04-41EA-9BDB-EE25ABD0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33C1DA1-B2F3-4438-9763-21AAEE6C9D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0632CDA-99B2-4F6F-B02D-48D564C53F94}"/>
              </a:ext>
            </a:extLst>
          </p:cNvPr>
          <p:cNvSpPr/>
          <p:nvPr/>
        </p:nvSpPr>
        <p:spPr>
          <a:xfrm>
            <a:off x="1017449" y="196324"/>
            <a:ext cx="10157101" cy="214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Kur’ân-ı Kerîm’in bir hükmüne, bir farz veya yasağına inanmayan veya geçerliliğini kabul etmeyen kişi İslâm’a göre iman sahibi değildir.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4498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3E42709-80C5-4EAE-99DA-480D67E36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833" y="-1"/>
            <a:ext cx="78102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8E85774-B9C3-4BE9-A6A8-BBD3041A5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367" y="1065124"/>
            <a:ext cx="9353266" cy="51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9908E873-BCE5-4BF0-9741-D1468286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6226" y="0"/>
            <a:ext cx="7179547" cy="6858000"/>
          </a:xfrm>
          <a:prstGeom prst="rect">
            <a:avLst/>
          </a:prstGeom>
        </p:spPr>
      </p:pic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342EC579-9D3A-480F-9300-1CB1123E0F67}"/>
              </a:ext>
            </a:extLst>
          </p:cNvPr>
          <p:cNvSpPr/>
          <p:nvPr/>
        </p:nvSpPr>
        <p:spPr>
          <a:xfrm>
            <a:off x="2506226" y="10048"/>
            <a:ext cx="7179548" cy="141681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İman, inanılması gereken esaslar açısından artmaz veya eksilmez. </a:t>
            </a:r>
          </a:p>
        </p:txBody>
      </p:sp>
      <p:sp>
        <p:nvSpPr>
          <p:cNvPr id="8" name="Yuvarlatılmış Dikdörtgen 2">
            <a:extLst>
              <a:ext uri="{FF2B5EF4-FFF2-40B4-BE49-F238E27FC236}">
                <a16:creationId xmlns:a16="http://schemas.microsoft.com/office/drawing/2014/main" id="{138F5BE1-7315-452E-9ED6-F4C340C08157}"/>
              </a:ext>
            </a:extLst>
          </p:cNvPr>
          <p:cNvSpPr/>
          <p:nvPr/>
        </p:nvSpPr>
        <p:spPr>
          <a:xfrm>
            <a:off x="2506226" y="5526593"/>
            <a:ext cx="7179549" cy="132135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İman, nitelik bakımından artar veya eksilir.</a:t>
            </a:r>
          </a:p>
        </p:txBody>
      </p:sp>
    </p:spTree>
    <p:extLst>
      <p:ext uri="{BB962C8B-B14F-4D97-AF65-F5344CB8AC3E}">
        <p14:creationId xmlns:p14="http://schemas.microsoft.com/office/powerpoint/2010/main" val="5826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3032718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err="1"/>
              <a:t>Ye’s</a:t>
            </a:r>
            <a:r>
              <a:rPr lang="tr-TR" sz="6000" dirty="0"/>
              <a:t> (ümitsizlik) halinden önce iman edilmelidir.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3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73C0954-7A22-40BE-95A0-588F8025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EBD96C0-3664-47AD-A9C6-0E034B1CD1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F633814-11A9-4B09-A40E-0D068327D6A2}"/>
              </a:ext>
            </a:extLst>
          </p:cNvPr>
          <p:cNvSpPr/>
          <p:nvPr/>
        </p:nvSpPr>
        <p:spPr>
          <a:xfrm>
            <a:off x="1041679" y="4622242"/>
            <a:ext cx="10108642" cy="2145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Can boğaza dayanınca yapılan imanın da tövbenin de bir manası yoktur. Çünkü böyle bir durumda irade tamamen ortadan kalkar.</a:t>
            </a:r>
          </a:p>
        </p:txBody>
      </p:sp>
    </p:spTree>
    <p:extLst>
      <p:ext uri="{BB962C8B-B14F-4D97-AF65-F5344CB8AC3E}">
        <p14:creationId xmlns:p14="http://schemas.microsoft.com/office/powerpoint/2010/main" val="29594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40EAAD6-22B9-44BD-B76F-CFC4B761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C6FE631-FFF7-4631-9F88-4CFC76A9CBF9}"/>
              </a:ext>
            </a:extLst>
          </p:cNvPr>
          <p:cNvSpPr/>
          <p:nvPr/>
        </p:nvSpPr>
        <p:spPr>
          <a:xfrm>
            <a:off x="823965" y="4755937"/>
            <a:ext cx="10544069" cy="193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Dehşetli cezamızı gördüklerinde, "Allah’ın birliğine inandık, O’na ortak koştuğumuz şeyleri de şimdi reddetmekteyiz" derler. </a:t>
            </a:r>
            <a:r>
              <a:rPr lang="tr-TR" sz="2800" dirty="0"/>
              <a:t>(</a:t>
            </a:r>
            <a:r>
              <a:rPr lang="tr-TR" sz="2800" dirty="0" err="1"/>
              <a:t>Mü’min</a:t>
            </a:r>
            <a:r>
              <a:rPr lang="tr-TR" sz="2800" dirty="0"/>
              <a:t> Suresi, 84)</a:t>
            </a:r>
            <a:endParaRPr lang="tr-TR" sz="4000" dirty="0"/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D72966B7-4309-44D6-B11A-786DC61B38AC}"/>
              </a:ext>
            </a:extLst>
          </p:cNvPr>
          <p:cNvSpPr/>
          <p:nvPr/>
        </p:nvSpPr>
        <p:spPr>
          <a:xfrm>
            <a:off x="823965" y="163072"/>
            <a:ext cx="10544069" cy="193899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فَلَمَّا رَاَوْا بَأْسَنَا قَالُٓوا اٰمَنَّا بِاللّٰهِ وَحْدَهُ وَكَفَرْنَا بِمَا كُنَّا بِه۪ مُشْرِك۪ينَ ﴿٨٤﴾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4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5F8E04F-5146-4E88-8B08-2EA0484705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8E8ACEC-6DE8-40E1-8D80-4879E31DF18F}"/>
              </a:ext>
            </a:extLst>
          </p:cNvPr>
          <p:cNvSpPr/>
          <p:nvPr/>
        </p:nvSpPr>
        <p:spPr>
          <a:xfrm>
            <a:off x="530887" y="3531156"/>
            <a:ext cx="11130223" cy="286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 Yoksa kötülükleri yapıp </a:t>
            </a:r>
            <a:r>
              <a:rPr lang="tr-TR" sz="3600" dirty="0" err="1"/>
              <a:t>yapıp</a:t>
            </a:r>
            <a:r>
              <a:rPr lang="tr-TR" sz="3600" dirty="0"/>
              <a:t> da içlerinden birine ölüm gelip çattığında "Ben şimdi tövbe ettim" diyenlerle kâfir olarak ölenler için kabul edilecek tövbe yoktur. Onlar için acı bir azap hazırlamışızdır. (Nisa, 18)</a:t>
            </a:r>
            <a:endParaRPr lang="tr-TR" sz="6000" dirty="0"/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AFBC3B73-C628-499B-932E-2482DB87576C}"/>
              </a:ext>
            </a:extLst>
          </p:cNvPr>
          <p:cNvSpPr/>
          <p:nvPr/>
        </p:nvSpPr>
        <p:spPr>
          <a:xfrm>
            <a:off x="530887" y="251207"/>
            <a:ext cx="11130222" cy="230107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وَلَيْسَتِ التَّوْبَةُ لِلَّذ۪ينَ يَعْمَلُونَ السَّيِّـَٔاتِۚ حَتّٰٓى اِذَا حَضَرَ اَحَدَهُمُ الْمَوْتُ قَالَ اِنّ۪ي تُبْتُ الْـٰٔنَ وَلَا الَّذ۪ينَ يَمُوتُونَ وَهُمْ كُفَّارٌۜ اُو۬لٰٓئِكَ اَعْتَدْنَا لَهُمْ عَذَاباً اَل۪يماً ﴿١٨﴾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64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0CAD73D-F6EC-492C-8873-3E122F2BC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589" y="0"/>
            <a:ext cx="918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7D0806F-1B21-49F0-8136-CA292EA22B70}"/>
              </a:ext>
            </a:extLst>
          </p:cNvPr>
          <p:cNvSpPr txBox="1"/>
          <p:nvPr/>
        </p:nvSpPr>
        <p:spPr>
          <a:xfrm>
            <a:off x="3650064" y="7156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https://www.youtube.com/watch?v=qUtL15AW_DU</a:t>
            </a:r>
          </a:p>
        </p:txBody>
      </p:sp>
      <p:pic>
        <p:nvPicPr>
          <p:cNvPr id="2" name="Çevrimiçi Medya 1" title="Türk Hava Yolları - Hayal Edince">
            <a:hlinkClick r:id="" action="ppaction://media"/>
            <a:extLst>
              <a:ext uri="{FF2B5EF4-FFF2-40B4-BE49-F238E27FC236}">
                <a16:creationId xmlns:a16="http://schemas.microsoft.com/office/drawing/2014/main" id="{EA9D0465-97DF-4E10-8901-80A15294A1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2901" y="528795"/>
            <a:ext cx="11251920" cy="63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2950447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/>
              <a:t>İmana şirk karıştırılmamalıdır.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4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5E7E83C-7438-4506-A9C3-DC10C777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522C391-9B1E-4E25-A3B5-A899E4302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828" y="0"/>
            <a:ext cx="10250344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2DF45E0-4FFF-4D89-85E0-A6B588BDDFAF}"/>
              </a:ext>
            </a:extLst>
          </p:cNvPr>
          <p:cNvSpPr txBox="1"/>
          <p:nvPr/>
        </p:nvSpPr>
        <p:spPr>
          <a:xfrm>
            <a:off x="970828" y="478525"/>
            <a:ext cx="102503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AE" sz="4400" b="1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اَلَّذ۪ينَ اٰمَنُوا وَلَمْ يَلْبِسُٓوا ا۪يمَانَهُمْ بِظُلْمٍ اُو۬لٰٓئِكَ لَهُمُ الْاَمْنُ وَهُمْ مُهْتَدُونَ۟ ﴿٨٢﴾</a:t>
            </a:r>
            <a:endParaRPr lang="tr-TR" sz="4400" b="1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0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E34098-9357-455C-813C-A362233A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0A15581-0080-4E8E-A2E2-EB2A4470782A}"/>
              </a:ext>
            </a:extLst>
          </p:cNvPr>
          <p:cNvSpPr txBox="1"/>
          <p:nvPr/>
        </p:nvSpPr>
        <p:spPr>
          <a:xfrm>
            <a:off x="304883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https://www.youtube.com/watch?v=GiNoC_ybJCw</a:t>
            </a:r>
          </a:p>
        </p:txBody>
      </p:sp>
      <p:pic>
        <p:nvPicPr>
          <p:cNvPr id="2" name="Çevrimiçi Medya 1" title="Senin Ravzan Güzel Kokar - Musab&amp;Yasin">
            <a:hlinkClick r:id="" action="ppaction://media"/>
            <a:extLst>
              <a:ext uri="{FF2B5EF4-FFF2-40B4-BE49-F238E27FC236}">
                <a16:creationId xmlns:a16="http://schemas.microsoft.com/office/drawing/2014/main" id="{E3FCBA8A-E5E6-4DF9-97BF-77438D06E7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7489" y="599133"/>
            <a:ext cx="11153670" cy="62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3082959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/>
              <a:t>Kur’ân ayetleri ve dinî hükümler alay konusu yapılmamalıdır.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5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00DC3C3-6547-4A91-95B5-414503B3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6068077-45EA-402D-A8C9-E35DC1E663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1FAD222-27B5-4027-811E-21CA4B4AFBEF}"/>
              </a:ext>
            </a:extLst>
          </p:cNvPr>
          <p:cNvSpPr/>
          <p:nvPr/>
        </p:nvSpPr>
        <p:spPr>
          <a:xfrm>
            <a:off x="1272899" y="247943"/>
            <a:ext cx="10245591" cy="3181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Dini hükümleri küçümsemek, alay konusu yapmak, dini ahkam üzerine rastgele konuşmak iman açısından çok tehlikelidir. Hatta kişiyi dinden çıkarır. Çünkü alay etmek ile inkar etmek ayette aynı kategoride değerlendirilmiştir.</a:t>
            </a:r>
          </a:p>
        </p:txBody>
      </p:sp>
    </p:spTree>
    <p:extLst>
      <p:ext uri="{BB962C8B-B14F-4D97-AF65-F5344CB8AC3E}">
        <p14:creationId xmlns:p14="http://schemas.microsoft.com/office/powerpoint/2010/main" val="21635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B84F13F-77C1-4E3D-8B6B-403E51DCC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" y="1203290"/>
            <a:ext cx="12184468" cy="44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98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D4E4758-60E6-43C5-A5F4-1CC52968E15D}"/>
              </a:ext>
            </a:extLst>
          </p:cNvPr>
          <p:cNvSpPr txBox="1"/>
          <p:nvPr/>
        </p:nvSpPr>
        <p:spPr>
          <a:xfrm>
            <a:off x="483995" y="1166842"/>
            <a:ext cx="112240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600" dirty="0"/>
              <a:t>﴾104﴿ Onlar, iyi yaptıklarını sandıkları halde, dünya hayatında çabaları boşa giden kimselerdir."</a:t>
            </a:r>
          </a:p>
          <a:p>
            <a:pPr algn="just"/>
            <a:r>
              <a:rPr lang="tr-TR" sz="3600" dirty="0"/>
              <a:t>﴾105﴿ İşte onlar, rablerinin </a:t>
            </a:r>
            <a:r>
              <a:rPr lang="tr-TR" sz="3600" dirty="0" err="1"/>
              <a:t>âyetlerini</a:t>
            </a:r>
            <a:r>
              <a:rPr lang="tr-TR" sz="3600" dirty="0"/>
              <a:t> ve O’na kavuşmayı inkâr eden, bu yüzden amelleri boşa gitmiş olanlardır; bu sebeple biz kıyamet gününde onların (dünyadaki) amellerine değer vermeyiz.</a:t>
            </a:r>
          </a:p>
          <a:p>
            <a:pPr algn="just"/>
            <a:r>
              <a:rPr lang="tr-TR" sz="3600" dirty="0"/>
              <a:t>﴾106﴿ İnkâr etmeleri, </a:t>
            </a:r>
            <a:r>
              <a:rPr lang="tr-TR" sz="3600" dirty="0" err="1"/>
              <a:t>âyetlerimi</a:t>
            </a:r>
            <a:r>
              <a:rPr lang="tr-TR" sz="3600" dirty="0"/>
              <a:t> ve resullerimi alaya almaları sebebiyle işte onların cezası cehennemdir. (</a:t>
            </a:r>
            <a:r>
              <a:rPr lang="tr-TR" sz="3600" dirty="0" err="1"/>
              <a:t>Kehf</a:t>
            </a:r>
            <a:r>
              <a:rPr lang="tr-TR" sz="3600" dirty="0"/>
              <a:t>, 104-106)</a:t>
            </a:r>
          </a:p>
        </p:txBody>
      </p:sp>
    </p:spTree>
    <p:extLst>
      <p:ext uri="{BB962C8B-B14F-4D97-AF65-F5344CB8AC3E}">
        <p14:creationId xmlns:p14="http://schemas.microsoft.com/office/powerpoint/2010/main" val="1991163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3032717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/>
              <a:t>Mümin kişi, Yüce Allah’ın rahmetinden ne ümitsiz ne de emin olmalıdır.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6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0CCB67B-B42F-4F00-A31F-99794838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CA852D7F-6363-432D-90E6-86E4481085B7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1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2209D4-0A07-4731-A864-AC3387DFE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792209D4-0A07-4731-A864-AC3387DFE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92209D4-0A07-4731-A864-AC3387DFE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92209D4-0A07-4731-A864-AC3387DFE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190D1-4205-42BA-A0AB-6B8A5AE37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E8190D1-4205-42BA-A0AB-6B8A5AE37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E8190D1-4205-42BA-A0AB-6B8A5AE37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E8190D1-4205-42BA-A0AB-6B8A5AE37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530E-0024-4D4C-8237-C19ABF50C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DC6530E-0024-4D4C-8237-C19ABF50C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DC6530E-0024-4D4C-8237-C19ABF50C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DC6530E-0024-4D4C-8237-C19ABF50C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20AE6C-CC9B-44DF-A7B7-78287DE7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120AE6C-CC9B-44DF-A7B7-78287DE76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120AE6C-CC9B-44DF-A7B7-78287DE7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120AE6C-CC9B-44DF-A7B7-78287DE76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243D08-E87D-4920-8D80-1FD1C2311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EA243D08-E87D-4920-8D80-1FD1C2311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A243D08-E87D-4920-8D80-1FD1C2311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EA243D08-E87D-4920-8D80-1FD1C2311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E49D3-C131-43D1-BFAF-9671A35B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41E49D3-C131-43D1-BFAF-9671A35B2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41E49D3-C131-43D1-BFAF-9671A35B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C41E49D3-C131-43D1-BFAF-9671A35B2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EAB68F-1444-4777-BB09-30E065B07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09EAB68F-1444-4777-BB09-30E065B07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9EAB68F-1444-4777-BB09-30E065B07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09EAB68F-1444-4777-BB09-30E065B07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FE2091-075D-4E9C-870E-6167530BC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95FE2091-075D-4E9C-870E-6167530BC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95FE2091-075D-4E9C-870E-6167530BC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95FE2091-075D-4E9C-870E-6167530BC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0C172A-8A55-44AA-908B-528D7355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540C172A-8A55-44AA-908B-528D7355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40C172A-8A55-44AA-908B-528D7355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40C172A-8A55-44AA-908B-528D7355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9D504-768D-4CE3-9B8C-8D47F149D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CE59D504-768D-4CE3-9B8C-8D47F149D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CE59D504-768D-4CE3-9B8C-8D47F149D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CE59D504-768D-4CE3-9B8C-8D47F149D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FE9BAA-E6E6-4E4C-927D-095A9E43E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59FE9BAA-E6E6-4E4C-927D-095A9E43E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59FE9BAA-E6E6-4E4C-927D-095A9E43E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59FE9BAA-E6E6-4E4C-927D-095A9E43E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699472-74BA-4FF3-9ECC-483E1174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AD699472-74BA-4FF3-9ECC-483E11745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D699472-74BA-4FF3-9ECC-483E1174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AD699472-74BA-4FF3-9ECC-483E1174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89380-80CE-49A7-B80E-26728185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F8289380-80CE-49A7-B80E-267281857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8289380-80CE-49A7-B80E-26728185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F8289380-80CE-49A7-B80E-267281857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7C18D0-8646-4E02-8882-96B1B9C7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BAB09EC0-7485-49FE-AD1D-6CB918CD75F0}"/>
              </a:ext>
            </a:extLst>
          </p:cNvPr>
          <p:cNvSpPr/>
          <p:nvPr/>
        </p:nvSpPr>
        <p:spPr>
          <a:xfrm>
            <a:off x="2666999" y="0"/>
            <a:ext cx="6858000" cy="136657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وَلَا تَايْـَٔسُوا مِنْ رَوْحِ اللّٰهِۜ اِنَّهُ لَا يَايْـَٔسُ مِنْ رَوْحِ اللّٰهِ اِلَّا الْقَوْمُ الْكَافِرُونَ ﴿٨٧﴾</a:t>
            </a:r>
            <a:endParaRPr lang="tr-TR" sz="36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27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C48428F3-ED25-482C-BEE5-4BE33ABCB25C}"/>
              </a:ext>
            </a:extLst>
          </p:cNvPr>
          <p:cNvSpPr/>
          <p:nvPr/>
        </p:nvSpPr>
        <p:spPr>
          <a:xfrm>
            <a:off x="1879043" y="2723104"/>
            <a:ext cx="8695172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Bir insanın mümin sayılması ve ahirette kurtuluşa ulaşabilmesi için zikredilen şartları taşıması gerekir. Ancak bu şartlara uyan kişi </a:t>
            </a:r>
            <a:r>
              <a:rPr lang="tr-TR" sz="3600" b="1" i="1" u="sng" dirty="0" err="1"/>
              <a:t>dareyn</a:t>
            </a:r>
            <a:r>
              <a:rPr lang="tr-TR" sz="3600" dirty="0"/>
              <a:t> saadetine ulaşacaktır.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4B212EF-3BDA-468A-97C8-B8A7E2A02544}"/>
              </a:ext>
            </a:extLst>
          </p:cNvPr>
          <p:cNvSpPr/>
          <p:nvPr/>
        </p:nvSpPr>
        <p:spPr>
          <a:xfrm>
            <a:off x="4749521" y="1055079"/>
            <a:ext cx="2692958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</p:txBody>
      </p:sp>
    </p:spTree>
    <p:extLst>
      <p:ext uri="{BB962C8B-B14F-4D97-AF65-F5344CB8AC3E}">
        <p14:creationId xmlns:p14="http://schemas.microsoft.com/office/powerpoint/2010/main" val="3682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39D4E70-1FC3-45BA-8745-46F8E412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4" y="0"/>
            <a:ext cx="6879771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02.12.2020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036654" y="3022669"/>
            <a:ext cx="10118690" cy="3043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dirty="0"/>
              <a:t>İman esaslarında zorlama yoktur.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5C0513FA-464D-4509-9619-1BFD965845E5}"/>
              </a:ext>
            </a:extLst>
          </p:cNvPr>
          <p:cNvSpPr/>
          <p:nvPr/>
        </p:nvSpPr>
        <p:spPr>
          <a:xfrm>
            <a:off x="3746360" y="864158"/>
            <a:ext cx="4699279" cy="115556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800" dirty="0"/>
              <a:t>1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79C6D0-1936-4940-8C38-D898330D3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89" y="151300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5B1BFF-5670-434D-A6CF-2B3AE2155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07B524-92F0-42F8-A0FF-8D7C8AB511C3}"/>
              </a:ext>
            </a:extLst>
          </p:cNvPr>
          <p:cNvSpPr/>
          <p:nvPr/>
        </p:nvSpPr>
        <p:spPr>
          <a:xfrm>
            <a:off x="5987845" y="1170633"/>
            <a:ext cx="6001135" cy="4516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İslam’ın özü samimiyet, içtenlik ve Allah (</a:t>
            </a:r>
            <a:r>
              <a:rPr lang="tr-TR" sz="3600" dirty="0" err="1"/>
              <a:t>c.c</a:t>
            </a:r>
            <a:r>
              <a:rPr lang="tr-TR" sz="3600" dirty="0"/>
              <a:t>.) rızasına dayanır. Zorlamanın söz konusu olduğu durumda samimiyet kalkar, riya ve gösteriş ortaya çıkar.</a:t>
            </a:r>
          </a:p>
        </p:txBody>
      </p:sp>
    </p:spTree>
    <p:extLst>
      <p:ext uri="{BB962C8B-B14F-4D97-AF65-F5344CB8AC3E}">
        <p14:creationId xmlns:p14="http://schemas.microsoft.com/office/powerpoint/2010/main" val="34861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93F1AEF-C86F-4490-8C2A-DDA6743ABA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1603205-CF62-4D39-BD36-A21E70E82961}"/>
              </a:ext>
            </a:extLst>
          </p:cNvPr>
          <p:cNvSpPr/>
          <p:nvPr/>
        </p:nvSpPr>
        <p:spPr>
          <a:xfrm>
            <a:off x="3080657" y="947057"/>
            <a:ext cx="6030686" cy="1170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قُلْ اٰمِنُوا بِه۪ٓ اَوْ لَا تُؤْمِنُواۜ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C8C09C1-02DB-4166-8669-00004B3DE04B}"/>
              </a:ext>
            </a:extLst>
          </p:cNvPr>
          <p:cNvSpPr/>
          <p:nvPr/>
        </p:nvSpPr>
        <p:spPr>
          <a:xfrm>
            <a:off x="3080657" y="2366389"/>
            <a:ext cx="6030686" cy="117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De ki: Siz ona inanın veya inanmayın. </a:t>
            </a:r>
            <a:r>
              <a:rPr lang="tr-TR" sz="1400" dirty="0"/>
              <a:t>(</a:t>
            </a:r>
            <a:r>
              <a:rPr lang="tr-TR" sz="1400" dirty="0" err="1"/>
              <a:t>İsrâ</a:t>
            </a:r>
            <a:r>
              <a:rPr lang="tr-TR" sz="1400" dirty="0"/>
              <a:t>, 107)</a:t>
            </a:r>
            <a:endParaRPr lang="tr-TR" sz="166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343058A-C77A-4E59-95D7-C52C1C80E07B}"/>
              </a:ext>
            </a:extLst>
          </p:cNvPr>
          <p:cNvSpPr/>
          <p:nvPr/>
        </p:nvSpPr>
        <p:spPr>
          <a:xfrm>
            <a:off x="1336431" y="3726685"/>
            <a:ext cx="10410091" cy="1288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وَقُلِ الْحَقُّ مِنْ رَبِّكُمْ فَمَنْ شَٓاءَ فَلْيُؤْمِنْ وَمَنْ شَٓاءَ فَلْيَكْفُرْۙ</a:t>
            </a:r>
            <a:endParaRPr lang="tr-TR" sz="13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AD7BC0F-BCF2-467C-84BA-3792450255A7}"/>
              </a:ext>
            </a:extLst>
          </p:cNvPr>
          <p:cNvSpPr/>
          <p:nvPr/>
        </p:nvSpPr>
        <p:spPr>
          <a:xfrm>
            <a:off x="1336430" y="5205054"/>
            <a:ext cx="10410091" cy="1170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Ve de ki: Gerçek, rabbinizden gelendir. Artık dileyen iman etsin dileyen inkâr etsin. </a:t>
            </a:r>
            <a:r>
              <a:rPr lang="tr-TR" sz="2800" dirty="0"/>
              <a:t>(</a:t>
            </a:r>
            <a:r>
              <a:rPr lang="tr-TR" sz="2800" dirty="0" err="1"/>
              <a:t>Kehf</a:t>
            </a:r>
            <a:r>
              <a:rPr lang="tr-TR" sz="2800" dirty="0"/>
              <a:t>, 29)</a:t>
            </a:r>
            <a:endParaRPr lang="tr-TR" sz="413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64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CE998A2-A34E-42D5-B6DA-F6EED81E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9898</TotalTime>
  <Words>979</Words>
  <Application>Microsoft Office PowerPoint</Application>
  <PresentationFormat>Geniş ekran</PresentationFormat>
  <Paragraphs>77</Paragraphs>
  <Slides>53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8" baseType="lpstr">
      <vt:lpstr>Calibri</vt:lpstr>
      <vt:lpstr>Gill Sans MT</vt:lpstr>
      <vt:lpstr>Shaikh Hamdullah Mushaf</vt:lpstr>
      <vt:lpstr>Wingdings 2</vt:lpstr>
      <vt:lpstr>Kar Payı</vt:lpstr>
      <vt:lpstr>2. İslam İnanç Esaslarının  Özellikleri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651</cp:revision>
  <dcterms:created xsi:type="dcterms:W3CDTF">2019-07-15T06:01:13Z</dcterms:created>
  <dcterms:modified xsi:type="dcterms:W3CDTF">2020-12-02T19:19:41Z</dcterms:modified>
</cp:coreProperties>
</file>