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Lst>
  <p:notesMasterIdLst>
    <p:notesMasterId r:id="rId111"/>
  </p:notesMasterIdLst>
  <p:handoutMasterIdLst>
    <p:handoutMasterId r:id="rId112"/>
  </p:handoutMasterIdLst>
  <p:sldIdLst>
    <p:sldId id="308" r:id="rId2"/>
    <p:sldId id="378" r:id="rId3"/>
    <p:sldId id="421" r:id="rId4"/>
    <p:sldId id="422" r:id="rId5"/>
    <p:sldId id="381" r:id="rId6"/>
    <p:sldId id="364" r:id="rId7"/>
    <p:sldId id="361" r:id="rId8"/>
    <p:sldId id="411" r:id="rId9"/>
    <p:sldId id="382" r:id="rId10"/>
    <p:sldId id="309" r:id="rId11"/>
    <p:sldId id="428" r:id="rId12"/>
    <p:sldId id="432" r:id="rId13"/>
    <p:sldId id="433" r:id="rId14"/>
    <p:sldId id="434" r:id="rId15"/>
    <p:sldId id="435" r:id="rId16"/>
    <p:sldId id="436" r:id="rId17"/>
    <p:sldId id="437" r:id="rId18"/>
    <p:sldId id="431" r:id="rId19"/>
    <p:sldId id="430" r:id="rId20"/>
    <p:sldId id="438" r:id="rId21"/>
    <p:sldId id="427" r:id="rId22"/>
    <p:sldId id="404" r:id="rId23"/>
    <p:sldId id="410" r:id="rId24"/>
    <p:sldId id="426" r:id="rId25"/>
    <p:sldId id="423" r:id="rId26"/>
    <p:sldId id="424" r:id="rId27"/>
    <p:sldId id="356" r:id="rId28"/>
    <p:sldId id="325" r:id="rId29"/>
    <p:sldId id="323" r:id="rId30"/>
    <p:sldId id="386" r:id="rId31"/>
    <p:sldId id="392" r:id="rId32"/>
    <p:sldId id="393" r:id="rId33"/>
    <p:sldId id="394" r:id="rId34"/>
    <p:sldId id="358" r:id="rId35"/>
    <p:sldId id="359" r:id="rId36"/>
    <p:sldId id="360" r:id="rId37"/>
    <p:sldId id="363" r:id="rId38"/>
    <p:sldId id="357" r:id="rId39"/>
    <p:sldId id="399" r:id="rId40"/>
    <p:sldId id="365" r:id="rId41"/>
    <p:sldId id="366" r:id="rId42"/>
    <p:sldId id="429" r:id="rId43"/>
    <p:sldId id="387" r:id="rId44"/>
    <p:sldId id="396" r:id="rId45"/>
    <p:sldId id="403" r:id="rId46"/>
    <p:sldId id="389" r:id="rId47"/>
    <p:sldId id="335" r:id="rId48"/>
    <p:sldId id="337" r:id="rId49"/>
    <p:sldId id="390" r:id="rId50"/>
    <p:sldId id="333" r:id="rId51"/>
    <p:sldId id="412" r:id="rId52"/>
    <p:sldId id="413" r:id="rId53"/>
    <p:sldId id="362" r:id="rId54"/>
    <p:sldId id="329" r:id="rId55"/>
    <p:sldId id="331" r:id="rId56"/>
    <p:sldId id="414" r:id="rId57"/>
    <p:sldId id="367" r:id="rId58"/>
    <p:sldId id="368" r:id="rId59"/>
    <p:sldId id="408" r:id="rId60"/>
    <p:sldId id="439" r:id="rId61"/>
    <p:sldId id="406" r:id="rId62"/>
    <p:sldId id="415" r:id="rId63"/>
    <p:sldId id="416" r:id="rId64"/>
    <p:sldId id="417" r:id="rId65"/>
    <p:sldId id="418" r:id="rId66"/>
    <p:sldId id="419" r:id="rId67"/>
    <p:sldId id="395" r:id="rId68"/>
    <p:sldId id="314" r:id="rId69"/>
    <p:sldId id="315" r:id="rId70"/>
    <p:sldId id="425" r:id="rId71"/>
    <p:sldId id="324" r:id="rId72"/>
    <p:sldId id="349" r:id="rId73"/>
    <p:sldId id="350" r:id="rId74"/>
    <p:sldId id="341" r:id="rId75"/>
    <p:sldId id="345" r:id="rId76"/>
    <p:sldId id="342" r:id="rId77"/>
    <p:sldId id="401" r:id="rId78"/>
    <p:sldId id="402" r:id="rId79"/>
    <p:sldId id="351" r:id="rId80"/>
    <p:sldId id="400" r:id="rId81"/>
    <p:sldId id="353" r:id="rId82"/>
    <p:sldId id="330" r:id="rId83"/>
    <p:sldId id="354" r:id="rId84"/>
    <p:sldId id="346" r:id="rId85"/>
    <p:sldId id="352" r:id="rId86"/>
    <p:sldId id="343" r:id="rId87"/>
    <p:sldId id="347" r:id="rId88"/>
    <p:sldId id="348" r:id="rId89"/>
    <p:sldId id="336" r:id="rId90"/>
    <p:sldId id="369" r:id="rId91"/>
    <p:sldId id="370" r:id="rId92"/>
    <p:sldId id="371" r:id="rId93"/>
    <p:sldId id="372" r:id="rId94"/>
    <p:sldId id="373" r:id="rId95"/>
    <p:sldId id="374" r:id="rId96"/>
    <p:sldId id="375" r:id="rId97"/>
    <p:sldId id="376" r:id="rId98"/>
    <p:sldId id="377" r:id="rId99"/>
    <p:sldId id="339" r:id="rId100"/>
    <p:sldId id="379" r:id="rId101"/>
    <p:sldId id="380" r:id="rId102"/>
    <p:sldId id="383" r:id="rId103"/>
    <p:sldId id="384" r:id="rId104"/>
    <p:sldId id="397" r:id="rId105"/>
    <p:sldId id="385" r:id="rId106"/>
    <p:sldId id="391" r:id="rId107"/>
    <p:sldId id="407" r:id="rId108"/>
    <p:sldId id="420" r:id="rId109"/>
    <p:sldId id="310" r:id="rId110"/>
  </p:sldIdLst>
  <p:sldSz cx="12192000" cy="6858000"/>
  <p:notesSz cx="6858000" cy="9144000"/>
  <p:custDataLst>
    <p:tags r:id="rId113"/>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XbguukARCqhTJFrvevEgw==" hashData="0FEaQ0nyLiQ1qFr7193gFRwlyaR6bayz0GYeLlEZyQ5hf59fUMKTgmrep8otrKRRyBXyFRXdQORm6FfhvowgV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DC6FF"/>
    <a:srgbClr val="66CCFF"/>
    <a:srgbClr val="FFCC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26" autoAdjust="0"/>
    <p:restoredTop sz="94545" autoAdjust="0"/>
  </p:normalViewPr>
  <p:slideViewPr>
    <p:cSldViewPr>
      <p:cViewPr varScale="1">
        <p:scale>
          <a:sx n="108" d="100"/>
          <a:sy n="108" d="100"/>
        </p:scale>
        <p:origin x="344"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gs" Target="tags/tag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7.10.2018</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174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DD220-5418-40DF-ABA9-1CFF7C9C7F78}"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2595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277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C9686E-141C-492B-A3F6-AE0DA1585EFC}"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7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37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B1D336-3215-4FFB-A79B-F3D4F10BC910}"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57503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482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DD17D7-A251-4CC5-B313-8F4A1C1EA243}"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331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584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F9DEE1-1E2F-4443-BD5B-B6CFCB28C80F}"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839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584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F9DEE1-1E2F-4443-BD5B-B6CFCB28C80F}"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6833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277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C9686E-141C-492B-A3F6-AE0DA1585EFC}"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613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686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E55D0-8AD8-47C2-A5EF-9ABC68A617DB}"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7164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3891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19B5C5-FF3E-46C7-813D-0FA0F38B18F9}"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528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lvl="0"/>
            <a:endParaRPr lang="tr-TR" dirty="0"/>
          </a:p>
        </p:txBody>
      </p:sp>
    </p:spTree>
    <p:extLst>
      <p:ext uri="{BB962C8B-B14F-4D97-AF65-F5344CB8AC3E}">
        <p14:creationId xmlns:p14="http://schemas.microsoft.com/office/powerpoint/2010/main" val="277608126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34998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92" r:id="rId1"/>
    <p:sldLayoutId id="2147484391" r:id="rId2"/>
    <p:sldLayoutId id="2147484363" r:id="rId3"/>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1.jp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slide" Target="slide107.xml"/><Relationship Id="rId5" Type="http://schemas.openxmlformats.org/officeDocument/2006/relationships/slide" Target="slide61.xml"/><Relationship Id="rId4" Type="http://schemas.openxmlformats.org/officeDocument/2006/relationships/slide" Target="slide53.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8.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0.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tulipandrose.net/" TargetMode="Externa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7.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8.tif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9.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5.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6.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7.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0.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slide" Target="slide1.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3.xml"/><Relationship Id="rId4" Type="http://schemas.openxmlformats.org/officeDocument/2006/relationships/image" Target="../media/image9.tiff"/></Relationships>
</file>

<file path=ppt/slides/_rels/slide8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8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5.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89.jpeg"/><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slide" Target="slide1.xml"/></Relationships>
</file>

<file path=ppt/slides/_rels/slide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2.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3.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5.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slide" Target="slide1.xml"/><Relationship Id="rId4" Type="http://schemas.openxmlformats.org/officeDocument/2006/relationships/image" Target="../media/image98.jpg"/></Relationships>
</file>

<file path=ppt/slides/_rels/slide9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9.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9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11">
            <a:hlinkClick r:id="rId2" action="ppaction://hlinksldjump"/>
            <a:extLst>
              <a:ext uri="{FF2B5EF4-FFF2-40B4-BE49-F238E27FC236}">
                <a16:creationId xmlns:a16="http://schemas.microsoft.com/office/drawing/2014/main" id="{6B830CFE-CF4F-3F41-9698-DB3CD49B93D0}"/>
              </a:ext>
            </a:extLst>
          </p:cNvPr>
          <p:cNvSpPr>
            <a:spLocks noChangeArrowheads="1"/>
          </p:cNvSpPr>
          <p:nvPr/>
        </p:nvSpPr>
        <p:spPr bwMode="auto">
          <a:xfrm>
            <a:off x="8904312" y="2420887"/>
            <a:ext cx="2232248" cy="28803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6" name="Rectangle 11">
            <a:hlinkClick r:id="rId3" action="ppaction://hlinksldjump"/>
            <a:extLst>
              <a:ext uri="{FF2B5EF4-FFF2-40B4-BE49-F238E27FC236}">
                <a16:creationId xmlns:a16="http://schemas.microsoft.com/office/drawing/2014/main" id="{CF0B76CC-0B2B-9647-916C-591AC157F447}"/>
              </a:ext>
            </a:extLst>
          </p:cNvPr>
          <p:cNvSpPr>
            <a:spLocks noChangeArrowheads="1"/>
          </p:cNvSpPr>
          <p:nvPr/>
        </p:nvSpPr>
        <p:spPr bwMode="auto">
          <a:xfrm>
            <a:off x="8904312" y="2708921"/>
            <a:ext cx="2016224" cy="288031"/>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8" name="Rectangle 11">
            <a:hlinkClick r:id="rId4" action="ppaction://hlinksldjump"/>
            <a:extLst>
              <a:ext uri="{FF2B5EF4-FFF2-40B4-BE49-F238E27FC236}">
                <a16:creationId xmlns:a16="http://schemas.microsoft.com/office/drawing/2014/main" id="{76A41FA9-F854-6947-8B69-1BC1F6F00392}"/>
              </a:ext>
            </a:extLst>
          </p:cNvPr>
          <p:cNvSpPr>
            <a:spLocks noChangeArrowheads="1"/>
          </p:cNvSpPr>
          <p:nvPr/>
        </p:nvSpPr>
        <p:spPr bwMode="auto">
          <a:xfrm>
            <a:off x="8940316" y="2996951"/>
            <a:ext cx="2016224" cy="28803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9" name="Rectangle 11">
            <a:hlinkClick r:id="rId5" action="ppaction://hlinksldjump"/>
            <a:extLst>
              <a:ext uri="{FF2B5EF4-FFF2-40B4-BE49-F238E27FC236}">
                <a16:creationId xmlns:a16="http://schemas.microsoft.com/office/drawing/2014/main" id="{D9DB7260-0BA0-5142-ACAC-7CD3F62BD7A7}"/>
              </a:ext>
            </a:extLst>
          </p:cNvPr>
          <p:cNvSpPr>
            <a:spLocks noChangeArrowheads="1"/>
          </p:cNvSpPr>
          <p:nvPr/>
        </p:nvSpPr>
        <p:spPr bwMode="auto">
          <a:xfrm>
            <a:off x="8940316" y="3284985"/>
            <a:ext cx="2016224" cy="432047"/>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10" name="Rectangle 11">
            <a:hlinkClick r:id="rId6" action="ppaction://hlinksldjump"/>
            <a:extLst>
              <a:ext uri="{FF2B5EF4-FFF2-40B4-BE49-F238E27FC236}">
                <a16:creationId xmlns:a16="http://schemas.microsoft.com/office/drawing/2014/main" id="{6D24EB09-4136-7949-BC0B-52E6A4FC94F2}"/>
              </a:ext>
            </a:extLst>
          </p:cNvPr>
          <p:cNvSpPr>
            <a:spLocks noChangeArrowheads="1"/>
          </p:cNvSpPr>
          <p:nvPr/>
        </p:nvSpPr>
        <p:spPr bwMode="auto">
          <a:xfrm>
            <a:off x="8832304" y="3717031"/>
            <a:ext cx="2088232" cy="28803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pic>
        <p:nvPicPr>
          <p:cNvPr id="3" name="Picture 2">
            <a:extLst>
              <a:ext uri="{FF2B5EF4-FFF2-40B4-BE49-F238E27FC236}">
                <a16:creationId xmlns:a16="http://schemas.microsoft.com/office/drawing/2014/main" id="{138225CE-717B-4940-9566-6E46D352C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1">
            <a:hlinkClick r:id="rId2" action="ppaction://hlinksldjump"/>
            <a:extLst>
              <a:ext uri="{FF2B5EF4-FFF2-40B4-BE49-F238E27FC236}">
                <a16:creationId xmlns:a16="http://schemas.microsoft.com/office/drawing/2014/main" id="{3B770B95-6469-1C42-BCF6-603C3CE36A23}"/>
              </a:ext>
            </a:extLst>
          </p:cNvPr>
          <p:cNvSpPr>
            <a:spLocks noChangeArrowheads="1"/>
          </p:cNvSpPr>
          <p:nvPr/>
        </p:nvSpPr>
        <p:spPr bwMode="auto">
          <a:xfrm>
            <a:off x="8904312" y="2420887"/>
            <a:ext cx="2232248" cy="28803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12" name="Rectangle 11">
            <a:hlinkClick r:id="rId3" action="ppaction://hlinksldjump"/>
            <a:extLst>
              <a:ext uri="{FF2B5EF4-FFF2-40B4-BE49-F238E27FC236}">
                <a16:creationId xmlns:a16="http://schemas.microsoft.com/office/drawing/2014/main" id="{F0F55743-AEE7-D74A-B508-C8B8E0156F3E}"/>
              </a:ext>
            </a:extLst>
          </p:cNvPr>
          <p:cNvSpPr>
            <a:spLocks noChangeArrowheads="1"/>
          </p:cNvSpPr>
          <p:nvPr/>
        </p:nvSpPr>
        <p:spPr bwMode="auto">
          <a:xfrm>
            <a:off x="8904312" y="2708921"/>
            <a:ext cx="2052228" cy="288031"/>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13" name="Rectangle 11">
            <a:hlinkClick r:id="rId4" action="ppaction://hlinksldjump"/>
            <a:extLst>
              <a:ext uri="{FF2B5EF4-FFF2-40B4-BE49-F238E27FC236}">
                <a16:creationId xmlns:a16="http://schemas.microsoft.com/office/drawing/2014/main" id="{29A0690C-1F01-424C-90F6-9201256AFA09}"/>
              </a:ext>
            </a:extLst>
          </p:cNvPr>
          <p:cNvSpPr>
            <a:spLocks noChangeArrowheads="1"/>
          </p:cNvSpPr>
          <p:nvPr/>
        </p:nvSpPr>
        <p:spPr bwMode="auto">
          <a:xfrm>
            <a:off x="8904312" y="2996950"/>
            <a:ext cx="1908212" cy="199381"/>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14" name="Rectangle 11">
            <a:hlinkClick r:id="rId5" action="ppaction://hlinksldjump"/>
            <a:extLst>
              <a:ext uri="{FF2B5EF4-FFF2-40B4-BE49-F238E27FC236}">
                <a16:creationId xmlns:a16="http://schemas.microsoft.com/office/drawing/2014/main" id="{065C29E9-804E-8841-987D-6D1893F94BCD}"/>
              </a:ext>
            </a:extLst>
          </p:cNvPr>
          <p:cNvSpPr>
            <a:spLocks noChangeArrowheads="1"/>
          </p:cNvSpPr>
          <p:nvPr/>
        </p:nvSpPr>
        <p:spPr bwMode="auto">
          <a:xfrm>
            <a:off x="8940316" y="3248980"/>
            <a:ext cx="2016224" cy="379397"/>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15" name="Rectangle 11">
            <a:hlinkClick r:id="rId6" action="ppaction://hlinksldjump"/>
            <a:extLst>
              <a:ext uri="{FF2B5EF4-FFF2-40B4-BE49-F238E27FC236}">
                <a16:creationId xmlns:a16="http://schemas.microsoft.com/office/drawing/2014/main" id="{607F912C-16BE-3F41-9C2D-88F45F7805AC}"/>
              </a:ext>
            </a:extLst>
          </p:cNvPr>
          <p:cNvSpPr>
            <a:spLocks noChangeArrowheads="1"/>
          </p:cNvSpPr>
          <p:nvPr/>
        </p:nvSpPr>
        <p:spPr bwMode="auto">
          <a:xfrm>
            <a:off x="8976320" y="3753036"/>
            <a:ext cx="1836204" cy="252026"/>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3263900" y="296863"/>
            <a:ext cx="5592766"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a:cs typeface="Arial" charset="0"/>
              </a:rPr>
              <a:t>Dinlerin Kökeni Nedir</a:t>
            </a:r>
            <a:r>
              <a:rPr lang="tr-TR" sz="3600" b="1" dirty="0">
                <a:cs typeface="Arial" charset="0"/>
              </a:rPr>
              <a:t>?</a:t>
            </a:r>
          </a:p>
        </p:txBody>
      </p:sp>
      <p:sp>
        <p:nvSpPr>
          <p:cNvPr id="6" name="Rectangle 3"/>
          <p:cNvSpPr>
            <a:spLocks noChangeArrowheads="1"/>
          </p:cNvSpPr>
          <p:nvPr/>
        </p:nvSpPr>
        <p:spPr bwMode="auto">
          <a:xfrm>
            <a:off x="1811524" y="944725"/>
            <a:ext cx="8604956" cy="30603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İslam’a göre dinin kaynağı, Allah’ın seçip vahiy verdiği nebilere dayanır. Fakat din olgusunun kökeni ile ilgili bazı düşünürlerce çeşitli görüşler ileri sürülmüştür. Bu teorilere göre dinler genel anlamda </a:t>
            </a:r>
            <a:r>
              <a:rPr lang="tr-TR" sz="3200" dirty="0">
                <a:solidFill>
                  <a:srgbClr val="92D050"/>
                </a:solidFill>
                <a:cs typeface="Arial" charset="0"/>
              </a:rPr>
              <a:t>animizm</a:t>
            </a:r>
            <a:r>
              <a:rPr lang="tr-TR" sz="3200" dirty="0">
                <a:cs typeface="Arial" charset="0"/>
              </a:rPr>
              <a:t>, </a:t>
            </a:r>
            <a:r>
              <a:rPr lang="tr-TR" sz="3200" dirty="0">
                <a:solidFill>
                  <a:srgbClr val="92D050"/>
                </a:solidFill>
                <a:cs typeface="Arial" charset="0"/>
              </a:rPr>
              <a:t>korku</a:t>
            </a:r>
            <a:r>
              <a:rPr lang="tr-TR" sz="3200" dirty="0">
                <a:cs typeface="Arial" charset="0"/>
              </a:rPr>
              <a:t>, </a:t>
            </a:r>
            <a:r>
              <a:rPr lang="tr-TR" sz="3200" dirty="0">
                <a:solidFill>
                  <a:srgbClr val="92D050"/>
                </a:solidFill>
                <a:cs typeface="Arial" charset="0"/>
              </a:rPr>
              <a:t>totemizm</a:t>
            </a:r>
            <a:r>
              <a:rPr lang="tr-TR" sz="3200" dirty="0">
                <a:cs typeface="Arial" charset="0"/>
              </a:rPr>
              <a:t> ve </a:t>
            </a:r>
            <a:r>
              <a:rPr lang="tr-TR" sz="3200" dirty="0">
                <a:solidFill>
                  <a:srgbClr val="92D050"/>
                </a:solidFill>
                <a:cs typeface="Arial" charset="0"/>
              </a:rPr>
              <a:t>cehalet</a:t>
            </a:r>
            <a:r>
              <a:rPr lang="tr-TR" sz="3200" dirty="0">
                <a:cs typeface="Arial" charset="0"/>
              </a:rPr>
              <a:t> sonucu ortaya çıkmıştır. </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13242566"/>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17694"/>
            <a:ext cx="6336704" cy="6811957"/>
          </a:xfrm>
          <a:prstGeom prst="rect">
            <a:avLst/>
          </a:prstGeom>
        </p:spPr>
      </p:pic>
    </p:spTree>
    <p:extLst>
      <p:ext uri="{BB962C8B-B14F-4D97-AF65-F5344CB8AC3E}">
        <p14:creationId xmlns:p14="http://schemas.microsoft.com/office/powerpoint/2010/main" val="3444424653"/>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1427" name="Rectangle 3"/>
          <p:cNvSpPr>
            <a:spLocks noChangeArrowheads="1"/>
          </p:cNvSpPr>
          <p:nvPr/>
        </p:nvSpPr>
        <p:spPr bwMode="auto">
          <a:xfrm>
            <a:off x="1992314" y="117476"/>
            <a:ext cx="820737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92D050"/>
                </a:solidFill>
              </a:rPr>
              <a:t>Pozitivizm</a:t>
            </a:r>
            <a:r>
              <a:rPr lang="tr-TR" sz="3200" dirty="0">
                <a:solidFill>
                  <a:srgbClr val="FFFFFF"/>
                </a:solidFill>
              </a:rPr>
              <a:t>: Teoloji ve metafizik içermeyen, sadece fiziksel veya maddi dünyanın gerçeklerine dayanan bilim anlayışı. Pozitivizmi kuran, akıl ve bilimi ön plana çıkaran </a:t>
            </a:r>
            <a:r>
              <a:rPr lang="tr-TR" sz="3200" dirty="0" err="1">
                <a:solidFill>
                  <a:srgbClr val="FFC000"/>
                </a:solidFill>
              </a:rPr>
              <a:t>Auguste</a:t>
            </a:r>
            <a:r>
              <a:rPr lang="tr-TR" sz="3200" dirty="0">
                <a:solidFill>
                  <a:srgbClr val="FFC000"/>
                </a:solidFill>
              </a:rPr>
              <a:t> </a:t>
            </a:r>
            <a:r>
              <a:rPr lang="tr-TR" sz="3200" dirty="0" err="1">
                <a:solidFill>
                  <a:srgbClr val="FFC000"/>
                </a:solidFill>
              </a:rPr>
              <a:t>Comte</a:t>
            </a:r>
            <a:r>
              <a:rPr lang="tr-TR" sz="3200" dirty="0">
                <a:solidFill>
                  <a:srgbClr val="FFC000"/>
                </a:solidFill>
              </a:rPr>
              <a:t> </a:t>
            </a:r>
            <a:r>
              <a:rPr lang="tr-TR" sz="2400" i="1" dirty="0">
                <a:solidFill>
                  <a:schemeClr val="tx1">
                    <a:lumMod val="75000"/>
                  </a:schemeClr>
                </a:solidFill>
              </a:rPr>
              <a:t>(1798-1857)</a:t>
            </a:r>
            <a:r>
              <a:rPr lang="tr-TR" sz="2800" dirty="0">
                <a:solidFill>
                  <a:schemeClr val="tx1">
                    <a:lumMod val="75000"/>
                  </a:schemeClr>
                </a:solidFill>
              </a:rPr>
              <a:t> </a:t>
            </a:r>
            <a:r>
              <a:rPr lang="tr-TR" sz="3200" dirty="0">
                <a:solidFill>
                  <a:srgbClr val="FFFFFF"/>
                </a:solidFill>
              </a:rPr>
              <a:t>dinlerin ve yaratıcı tanrı fikrinin yok olacağını ümit etmişti. Ama öyle olmadı </a:t>
            </a:r>
            <a:r>
              <a:rPr lang="tr-TR" sz="3200" dirty="0">
                <a:solidFill>
                  <a:srgbClr val="FFFFFF"/>
                </a:solidFill>
                <a:sym typeface="Wingdings" pitchFamily="2" charset="2"/>
              </a:rPr>
              <a:t></a:t>
            </a:r>
            <a:endParaRPr lang="tr-TR" sz="3200" dirty="0">
              <a:solidFill>
                <a:srgbClr val="FFFFFF"/>
              </a:solidFill>
            </a:endParaRPr>
          </a:p>
          <a:p>
            <a:pPr marL="1588" indent="-1588" eaLnBrk="1" hangingPunct="1">
              <a:spcBef>
                <a:spcPct val="20000"/>
              </a:spcBef>
              <a:buClr>
                <a:srgbClr val="BAD41A"/>
              </a:buClr>
              <a:defRPr/>
            </a:pPr>
            <a:r>
              <a:rPr lang="tr-TR" sz="1000" dirty="0">
                <a:solidFill>
                  <a:srgbClr val="FFFFFF"/>
                </a:solidFill>
              </a:rPr>
              <a:t>  </a:t>
            </a: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808" y="3609020"/>
            <a:ext cx="6455552" cy="324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Home2">
            <a:hlinkClick r:id="rId3" action="ppaction://hlinksldjump"/>
            <a:extLst>
              <a:ext uri="{FF2B5EF4-FFF2-40B4-BE49-F238E27FC236}">
                <a16:creationId xmlns:a16="http://schemas.microsoft.com/office/drawing/2014/main" id="{9F64FC6E-85F4-A142-B404-54E1E3A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709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1427"/>
                                        </p:tgtEl>
                                        <p:attrNameLst>
                                          <p:attrName>style.visibility</p:attrName>
                                        </p:attrNameLst>
                                      </p:cBhvr>
                                      <p:to>
                                        <p:strVal val="visible"/>
                                      </p:to>
                                    </p:set>
                                    <p:animEffect transition="in" filter="fade">
                                      <p:cBhvr>
                                        <p:cTn id="7" dur="20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72"/>
          <a:stretch/>
        </p:blipFill>
        <p:spPr>
          <a:xfrm>
            <a:off x="3827748" y="0"/>
            <a:ext cx="4369308" cy="6858000"/>
          </a:xfrm>
          <a:prstGeom prst="rect">
            <a:avLst/>
          </a:prstGeom>
        </p:spPr>
      </p:pic>
      <p:pic>
        <p:nvPicPr>
          <p:cNvPr id="3" name="Picture 11" descr="Home2">
            <a:hlinkClick r:id="rId3" action="ppaction://hlinksldjump"/>
            <a:extLst>
              <a:ext uri="{FF2B5EF4-FFF2-40B4-BE49-F238E27FC236}">
                <a16:creationId xmlns:a16="http://schemas.microsoft.com/office/drawing/2014/main" id="{DBB8EBBB-71FF-E94E-9953-92A50EDAC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509955"/>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A190F3-CC17-F34A-849B-460A7AA3E05C}"/>
              </a:ext>
            </a:extLst>
          </p:cNvPr>
          <p:cNvPicPr>
            <a:picLocks noGrp="1" noChangeAspect="1"/>
          </p:cNvPicPr>
          <p:nvPr>
            <p:ph idx="1"/>
          </p:nvPr>
        </p:nvPicPr>
        <p:blipFill>
          <a:blip r:embed="rId2"/>
          <a:stretch>
            <a:fillRect/>
          </a:stretch>
        </p:blipFill>
        <p:spPr/>
      </p:pic>
      <p:pic>
        <p:nvPicPr>
          <p:cNvPr id="6" name="Picture 5">
            <a:extLst>
              <a:ext uri="{FF2B5EF4-FFF2-40B4-BE49-F238E27FC236}">
                <a16:creationId xmlns:a16="http://schemas.microsoft.com/office/drawing/2014/main" id="{A1169691-5952-6B4F-9C47-7F1788B87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 y="8620"/>
            <a:ext cx="12192000" cy="5642282"/>
          </a:xfrm>
          <a:prstGeom prst="rect">
            <a:avLst/>
          </a:prstGeom>
        </p:spPr>
      </p:pic>
    </p:spTree>
    <p:extLst>
      <p:ext uri="{BB962C8B-B14F-4D97-AF65-F5344CB8AC3E}">
        <p14:creationId xmlns:p14="http://schemas.microsoft.com/office/powerpoint/2010/main" val="3773873364"/>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2171564" y="44624"/>
            <a:ext cx="7848600" cy="65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92D050"/>
                </a:solidFill>
              </a:rPr>
              <a:t>Dünyada en yoğun ateist nüfus yoğunluğu</a:t>
            </a:r>
            <a:endParaRPr lang="tr-TR" sz="3200" dirty="0">
              <a:solidFill>
                <a:srgbClr val="FFFFFF"/>
              </a:solidFill>
            </a:endParaRPr>
          </a:p>
        </p:txBody>
      </p:sp>
      <p:pic>
        <p:nvPicPr>
          <p:cNvPr id="2" name="Picture 1"/>
          <p:cNvPicPr>
            <a:picLocks noChangeAspect="1"/>
          </p:cNvPicPr>
          <p:nvPr/>
        </p:nvPicPr>
        <p:blipFill rotWithShape="1">
          <a:blip r:embed="rId2"/>
          <a:srcRect t="13853"/>
          <a:stretch/>
        </p:blipFill>
        <p:spPr>
          <a:xfrm>
            <a:off x="1030543" y="620688"/>
            <a:ext cx="10142021" cy="6219914"/>
          </a:xfrm>
          <a:prstGeom prst="rect">
            <a:avLst/>
          </a:prstGeom>
        </p:spPr>
      </p:pic>
      <p:pic>
        <p:nvPicPr>
          <p:cNvPr id="5" name="Picture 11" descr="Home2">
            <a:hlinkClick r:id="rId3" action="ppaction://hlinksldjump"/>
            <a:extLst>
              <a:ext uri="{FF2B5EF4-FFF2-40B4-BE49-F238E27FC236}">
                <a16:creationId xmlns:a16="http://schemas.microsoft.com/office/drawing/2014/main" id="{3E44FB33-E66A-FF41-AC61-C3F33219F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258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3467708" y="944563"/>
            <a:ext cx="5254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Dinler olmasaydı, toplumsal hayat nasıl olurdu?</a:t>
            </a:r>
          </a:p>
        </p:txBody>
      </p:sp>
      <p:sp>
        <p:nvSpPr>
          <p:cNvPr id="5" name="Rectangle 3"/>
          <p:cNvSpPr>
            <a:spLocks noChangeArrowheads="1"/>
          </p:cNvSpPr>
          <p:nvPr/>
        </p:nvSpPr>
        <p:spPr bwMode="auto">
          <a:xfrm>
            <a:off x="4619836" y="188914"/>
            <a:ext cx="29527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ctr" eaLnBrk="1" hangingPunct="1">
              <a:spcBef>
                <a:spcPct val="20000"/>
              </a:spcBef>
              <a:buClr>
                <a:srgbClr val="BAD41A"/>
              </a:buClr>
              <a:defRPr/>
            </a:pPr>
            <a:r>
              <a:rPr lang="tr-TR" sz="3600" dirty="0">
                <a:solidFill>
                  <a:srgbClr val="FFFF00"/>
                </a:solidFill>
              </a:rPr>
              <a:t>Düşünelim!</a:t>
            </a:r>
          </a:p>
        </p:txBody>
      </p:sp>
      <p:pic>
        <p:nvPicPr>
          <p:cNvPr id="25605" name="Picture 2" descr="http://www.charliekassel.com/imgs/sml/Tree_B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2143126"/>
            <a:ext cx="650398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Home2">
            <a:hlinkClick r:id="rId3" action="ppaction://hlinksldjump"/>
            <a:extLst>
              <a:ext uri="{FF2B5EF4-FFF2-40B4-BE49-F238E27FC236}">
                <a16:creationId xmlns:a16="http://schemas.microsoft.com/office/drawing/2014/main" id="{C58DEEA8-55C1-1C48-85EB-C372ECB9E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0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44739"/>
                                        </p:tgtEl>
                                        <p:attrNameLst>
                                          <p:attrName>style.visibility</p:attrName>
                                        </p:attrNameLst>
                                      </p:cBhvr>
                                      <p:to>
                                        <p:strVal val="visible"/>
                                      </p:to>
                                    </p:set>
                                    <p:animEffect transition="in" filter="fade">
                                      <p:cBhvr>
                                        <p:cTn id="12"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E9F3A-8EA2-FB49-A672-B77A05278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016733"/>
            <a:ext cx="10693188"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“Ey iman edenler! Allah’a, Elçisine, Elçisinin indirdiği kitaba ve daha önce indirdiği kitaba iman edin. Kim Allah’ı, meleklerini, kitaplarını, elçilerini ve ahiret gününü inkâr ederse, işte o, gerçekten iyice sapıtmış demektir.”</a:t>
            </a:r>
            <a:r>
              <a:rPr lang="tr-TR" sz="3200" dirty="0">
                <a:cs typeface="Arial" charset="0"/>
              </a:rPr>
              <a:t> </a:t>
            </a:r>
            <a:r>
              <a:rPr lang="tr-TR" sz="1800" b="1" i="1" dirty="0">
                <a:solidFill>
                  <a:schemeClr val="bg1">
                    <a:lumMod val="20000"/>
                    <a:lumOff val="80000"/>
                  </a:schemeClr>
                </a:solidFill>
                <a:cs typeface="Arial" charset="0"/>
              </a:rPr>
              <a:t>(Nisa [4] 136). </a:t>
            </a:r>
            <a:endParaRPr lang="tr-TR" sz="2800" b="1" i="1" dirty="0">
              <a:solidFill>
                <a:schemeClr val="bg1">
                  <a:lumMod val="20000"/>
                  <a:lumOff val="80000"/>
                </a:schemeClr>
              </a:solidFill>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263900" y="297024"/>
            <a:ext cx="5664076" cy="719707"/>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Kur’an’dan Mesajlar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425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14FD6-50A3-CB4F-884F-010F16E34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416052" y="188640"/>
            <a:ext cx="9360468" cy="2592076"/>
          </a:xfrm>
          <a:prstGeom prst="rect">
            <a:avLst/>
          </a:prstGeom>
          <a:solidFill>
            <a:srgbClr val="000000">
              <a:alpha val="60000"/>
            </a:srgbClr>
          </a:solidFill>
          <a:ln>
            <a:noFill/>
          </a:ln>
          <a:extLst/>
        </p:spPr>
        <p:txBody>
          <a:bodyPr/>
          <a:lstStyle/>
          <a:p>
            <a:pPr eaLnBrk="1" hangingPunct="1">
              <a:spcBef>
                <a:spcPct val="20000"/>
              </a:spcBef>
              <a:buClr>
                <a:srgbClr val="BAD41A"/>
              </a:buClr>
              <a:defRPr/>
            </a:pPr>
            <a:r>
              <a:rPr lang="tr-TR" sz="3200" dirty="0"/>
              <a:t>Allah bu ayette </a:t>
            </a:r>
            <a:r>
              <a:rPr lang="tr-TR" sz="3200" dirty="0" err="1"/>
              <a:t>Mü’minlerden</a:t>
            </a:r>
            <a:r>
              <a:rPr lang="tr-TR" sz="3200" dirty="0"/>
              <a:t> iman etmelerini istiyor. İman edenlerin nelere, nasıl inanmaları gerektiğini bildiriyor. Bu ayette İslam inanç esasları </a:t>
            </a:r>
            <a:r>
              <a:rPr lang="tr-TR" sz="3200" dirty="0" err="1"/>
              <a:t>ard</a:t>
            </a:r>
            <a:r>
              <a:rPr lang="tr-TR" sz="3200" dirty="0"/>
              <a:t> arda sıralanarak bunlara iman etmeyen kimselerin düşeceği vahim durum belirtiliyor.</a:t>
            </a:r>
          </a:p>
        </p:txBody>
      </p:sp>
      <p:pic>
        <p:nvPicPr>
          <p:cNvPr id="5" name="Picture 11" descr="Home2">
            <a:hlinkClick r:id="rId3" action="ppaction://hlinksldjump"/>
            <a:extLst>
              <a:ext uri="{FF2B5EF4-FFF2-40B4-BE49-F238E27FC236}">
                <a16:creationId xmlns:a16="http://schemas.microsoft.com/office/drawing/2014/main" id="{E716E947-563B-8041-8C47-5DA15E5AD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969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0701" y="4971183"/>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044138" y="6525703"/>
            <a:ext cx="2028526" cy="3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ctr" eaLnBrk="1" hangingPunct="1">
              <a:spcBef>
                <a:spcPct val="20000"/>
              </a:spcBef>
              <a:buClr>
                <a:schemeClr val="tx2"/>
              </a:buClr>
            </a:pPr>
            <a:r>
              <a:rPr lang="tr-TR" sz="1400" dirty="0">
                <a:cs typeface="Arial" charset="0"/>
              </a:rPr>
              <a:t>Ekim 2018</a:t>
            </a:r>
            <a:endParaRPr lang="tr-TR" sz="1400" dirty="0"/>
          </a:p>
        </p:txBody>
      </p:sp>
      <p:sp>
        <p:nvSpPr>
          <p:cNvPr id="7178" name="Rectangle 4"/>
          <p:cNvSpPr>
            <a:spLocks noChangeArrowheads="1"/>
          </p:cNvSpPr>
          <p:nvPr/>
        </p:nvSpPr>
        <p:spPr bwMode="auto">
          <a:xfrm>
            <a:off x="1163452" y="874192"/>
            <a:ext cx="983487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eaLnBrk="1" hangingPunct="1">
              <a:spcBef>
                <a:spcPct val="20000"/>
              </a:spcBef>
              <a:buClr>
                <a:schemeClr val="tx2"/>
              </a:buClr>
              <a:buFont typeface="Times" pitchFamily="18" charset="0"/>
              <a:buChar char="•"/>
            </a:pPr>
            <a:r>
              <a:rPr lang="tr-TR" sz="2000" dirty="0"/>
              <a:t>Abdullah Bektaş, Mustafa Nezihi Pekşen vd., </a:t>
            </a:r>
            <a:r>
              <a:rPr lang="tr-TR" sz="2000" dirty="0">
                <a:solidFill>
                  <a:srgbClr val="FFFF00"/>
                </a:solidFill>
              </a:rPr>
              <a:t>Din Kültürü ve Ahlak Bilgisi</a:t>
            </a:r>
            <a:r>
              <a:rPr lang="tr-TR" sz="2000" dirty="0"/>
              <a:t>, 9. Sınıf, MEB, Ankara 2018. </a:t>
            </a:r>
          </a:p>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a:t>
            </a:r>
          </a:p>
          <a:p>
            <a:pPr marL="184150" indent="-184150" eaLnBrk="1" hangingPunct="1">
              <a:spcBef>
                <a:spcPct val="20000"/>
              </a:spcBef>
              <a:buClr>
                <a:schemeClr val="tx2"/>
              </a:buClr>
              <a:buFont typeface="Times" pitchFamily="18" charset="0"/>
              <a:buChar char="•"/>
            </a:pPr>
            <a:r>
              <a:rPr lang="tr-TR" sz="2000" dirty="0"/>
              <a:t>Recai Doğan, </a:t>
            </a:r>
            <a:r>
              <a:rPr lang="tr-TR" sz="2000" dirty="0">
                <a:solidFill>
                  <a:srgbClr val="FFFF00"/>
                </a:solidFill>
              </a:rPr>
              <a:t>Din Kültürü ve Ahlak Bilgisi</a:t>
            </a:r>
            <a:r>
              <a:rPr lang="tr-TR" sz="2000" dirty="0"/>
              <a:t>, 9. Sınıf, </a:t>
            </a:r>
            <a:r>
              <a:rPr lang="tr-TR" sz="2000" dirty="0" err="1"/>
              <a:t>Nev</a:t>
            </a:r>
            <a:r>
              <a:rPr lang="tr-TR" sz="2000" dirty="0"/>
              <a:t> Kitap, Ankara 2018.</a:t>
            </a:r>
          </a:p>
        </p:txBody>
      </p:sp>
      <p:sp>
        <p:nvSpPr>
          <p:cNvPr id="7179" name="Rectangle 3"/>
          <p:cNvSpPr>
            <a:spLocks noChangeArrowheads="1"/>
          </p:cNvSpPr>
          <p:nvPr/>
        </p:nvSpPr>
        <p:spPr bwMode="auto">
          <a:xfrm>
            <a:off x="4835860" y="188640"/>
            <a:ext cx="2520628" cy="6855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1499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11424" y="188640"/>
            <a:ext cx="10405156" cy="356439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Animizm</a:t>
            </a:r>
            <a:r>
              <a:rPr lang="tr-TR" sz="3200" dirty="0">
                <a:cs typeface="Arial" charset="0"/>
              </a:rPr>
              <a:t>: Edward </a:t>
            </a:r>
            <a:r>
              <a:rPr lang="tr-TR" sz="3200" dirty="0" err="1">
                <a:cs typeface="Arial" charset="0"/>
              </a:rPr>
              <a:t>Burnett</a:t>
            </a:r>
            <a:r>
              <a:rPr lang="tr-TR" sz="3200" dirty="0">
                <a:cs typeface="Arial" charset="0"/>
              </a:rPr>
              <a:t> </a:t>
            </a:r>
            <a:r>
              <a:rPr lang="tr-TR" sz="3200" dirty="0" err="1">
                <a:cs typeface="Arial" charset="0"/>
              </a:rPr>
              <a:t>Tylor’a</a:t>
            </a:r>
            <a:r>
              <a:rPr lang="tr-TR" sz="3200" dirty="0">
                <a:cs typeface="Arial" charset="0"/>
              </a:rPr>
              <a:t> </a:t>
            </a:r>
            <a:r>
              <a:rPr lang="tr-TR" sz="2800" i="1" dirty="0">
                <a:solidFill>
                  <a:schemeClr val="tx1">
                    <a:lumMod val="75000"/>
                  </a:schemeClr>
                </a:solidFill>
                <a:cs typeface="Arial" charset="0"/>
              </a:rPr>
              <a:t>(1832-1917)</a:t>
            </a:r>
            <a:r>
              <a:rPr lang="tr-TR" sz="3200" dirty="0">
                <a:cs typeface="Arial" charset="0"/>
              </a:rPr>
              <a:t> göre insanlar, uykudayken geçici olarak ayrılan, ölüm durumunda ise tamamen bedeni terk eden bir ruh fikrine ulaştı ve tabiattaki hayvan, bitki, eşya vb. varlıklara da ruh atfetti </a:t>
            </a:r>
            <a:r>
              <a:rPr lang="tr-TR" sz="2800" i="1" dirty="0">
                <a:solidFill>
                  <a:schemeClr val="tx1">
                    <a:lumMod val="75000"/>
                  </a:schemeClr>
                </a:solidFill>
                <a:cs typeface="Arial" charset="0"/>
              </a:rPr>
              <a:t>(animizm)</a:t>
            </a:r>
            <a:r>
              <a:rPr lang="tr-TR" sz="3200" dirty="0">
                <a:cs typeface="Arial" charset="0"/>
              </a:rPr>
              <a:t>. Ölenlerin ruhlarının varlıklarını sürdürdükleri inancı, atalar kültünü </a:t>
            </a:r>
            <a:r>
              <a:rPr lang="tr-TR" sz="2800" i="1" dirty="0">
                <a:solidFill>
                  <a:schemeClr val="tx1">
                    <a:lumMod val="75000"/>
                  </a:schemeClr>
                </a:solidFill>
                <a:cs typeface="Arial" charset="0"/>
              </a:rPr>
              <a:t>(tapınmayı)</a:t>
            </a:r>
            <a:r>
              <a:rPr lang="tr-TR" sz="3200" dirty="0">
                <a:cs typeface="Arial" charset="0"/>
              </a:rPr>
              <a:t> meydana getirdi ve dinlerin kökenini oluşturdu. </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11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188640"/>
            <a:ext cx="10333148" cy="590465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Animizmin, dinin en önemli unsuru olan </a:t>
            </a:r>
            <a:r>
              <a:rPr lang="tr-TR" sz="3200" u="sng" dirty="0">
                <a:cs typeface="Arial" charset="0"/>
              </a:rPr>
              <a:t>ahlakla ilgili</a:t>
            </a:r>
            <a:r>
              <a:rPr lang="tr-TR" sz="3200" dirty="0">
                <a:cs typeface="Arial" charset="0"/>
              </a:rPr>
              <a:t> bir şey içermediği için dinin ve Tanrı inancının kökeni olamaz. Yine Andrew </a:t>
            </a:r>
            <a:r>
              <a:rPr lang="tr-TR" sz="3200" dirty="0" err="1">
                <a:cs typeface="Arial" charset="0"/>
              </a:rPr>
              <a:t>Lang</a:t>
            </a:r>
            <a:r>
              <a:rPr lang="tr-TR" sz="3200" dirty="0">
                <a:cs typeface="Arial" charset="0"/>
              </a:rPr>
              <a:t> </a:t>
            </a:r>
            <a:r>
              <a:rPr lang="tr-TR" sz="2800" i="1" dirty="0">
                <a:solidFill>
                  <a:schemeClr val="tx1">
                    <a:lumMod val="75000"/>
                  </a:schemeClr>
                </a:solidFill>
                <a:cs typeface="Arial" charset="0"/>
              </a:rPr>
              <a:t>(1844-1912)</a:t>
            </a:r>
            <a:r>
              <a:rPr lang="tr-TR" sz="3200" dirty="0">
                <a:cs typeface="Arial" charset="0"/>
              </a:rPr>
              <a:t>, Dinin Oluşumu </a:t>
            </a:r>
            <a:r>
              <a:rPr lang="tr-TR" sz="2800" i="1" dirty="0">
                <a:solidFill>
                  <a:schemeClr val="tx1">
                    <a:lumMod val="75000"/>
                  </a:schemeClr>
                </a:solidFill>
                <a:cs typeface="Arial" charset="0"/>
              </a:rPr>
              <a:t>(</a:t>
            </a:r>
            <a:r>
              <a:rPr lang="tr-TR" sz="2800" i="1" dirty="0" err="1">
                <a:solidFill>
                  <a:schemeClr val="tx1">
                    <a:lumMod val="75000"/>
                  </a:schemeClr>
                </a:solidFill>
                <a:cs typeface="Arial" charset="0"/>
              </a:rPr>
              <a:t>The</a:t>
            </a:r>
            <a:r>
              <a:rPr lang="tr-TR" sz="2800" i="1" dirty="0">
                <a:solidFill>
                  <a:schemeClr val="tx1">
                    <a:lumMod val="75000"/>
                  </a:schemeClr>
                </a:solidFill>
                <a:cs typeface="Arial" charset="0"/>
              </a:rPr>
              <a:t> </a:t>
            </a:r>
            <a:r>
              <a:rPr lang="tr-TR" sz="2800" i="1" dirty="0" err="1">
                <a:solidFill>
                  <a:schemeClr val="tx1">
                    <a:lumMod val="75000"/>
                  </a:schemeClr>
                </a:solidFill>
                <a:cs typeface="Arial" charset="0"/>
              </a:rPr>
              <a:t>Making</a:t>
            </a:r>
            <a:r>
              <a:rPr lang="tr-TR" sz="2800" i="1" dirty="0">
                <a:solidFill>
                  <a:schemeClr val="tx1">
                    <a:lumMod val="75000"/>
                  </a:schemeClr>
                </a:solidFill>
                <a:cs typeface="Arial" charset="0"/>
              </a:rPr>
              <a:t> of </a:t>
            </a:r>
            <a:r>
              <a:rPr lang="tr-TR" sz="2800" i="1" dirty="0" err="1">
                <a:solidFill>
                  <a:schemeClr val="tx1">
                    <a:lumMod val="75000"/>
                  </a:schemeClr>
                </a:solidFill>
                <a:cs typeface="Arial" charset="0"/>
              </a:rPr>
              <a:t>Religion</a:t>
            </a:r>
            <a:r>
              <a:rPr lang="tr-TR" sz="2800" i="1" dirty="0">
                <a:solidFill>
                  <a:schemeClr val="tx1">
                    <a:lumMod val="75000"/>
                  </a:schemeClr>
                </a:solidFill>
                <a:cs typeface="Arial" charset="0"/>
              </a:rPr>
              <a:t>)</a:t>
            </a:r>
            <a:r>
              <a:rPr lang="tr-TR" sz="3200" dirty="0">
                <a:cs typeface="Arial" charset="0"/>
              </a:rPr>
              <a:t> adlı kitabında yaptığı araştırmalar sonucunda Güneydoğu Avustralya’daki ve </a:t>
            </a:r>
            <a:r>
              <a:rPr lang="tr-TR" sz="3200" dirty="0" err="1">
                <a:cs typeface="Arial" charset="0"/>
              </a:rPr>
              <a:t>Andaman</a:t>
            </a:r>
            <a:r>
              <a:rPr lang="tr-TR" sz="3200" dirty="0">
                <a:cs typeface="Arial" charset="0"/>
              </a:rPr>
              <a:t> adalarındaki ilkel halklarda ne atalar kültüne ne de doğa kültlerine rastlanmadığını belirterek ahlâkî kurallara insanların uyup uymadığını denetleyen, gökte bulunan Tanrı fikrine her yerde rastlandığına dikkat çekmiştir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Schmidt</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The</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Origin</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And</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Growth</a:t>
            </a:r>
            <a:r>
              <a:rPr lang="tr-TR" sz="1800" b="1" i="1" dirty="0">
                <a:solidFill>
                  <a:schemeClr val="bg1">
                    <a:lumMod val="20000"/>
                    <a:lumOff val="80000"/>
                  </a:schemeClr>
                </a:solidFill>
                <a:cs typeface="Arial" charset="0"/>
              </a:rPr>
              <a:t> Of </a:t>
            </a:r>
            <a:r>
              <a:rPr lang="tr-TR" sz="1800" b="1" i="1" dirty="0" err="1">
                <a:solidFill>
                  <a:schemeClr val="bg1">
                    <a:lumMod val="20000"/>
                    <a:lumOff val="80000"/>
                  </a:schemeClr>
                </a:solidFill>
                <a:cs typeface="Arial" charset="0"/>
              </a:rPr>
              <a:t>Religion</a:t>
            </a:r>
            <a:r>
              <a:rPr lang="tr-TR" sz="1800" b="1" i="1" dirty="0">
                <a:solidFill>
                  <a:schemeClr val="bg1">
                    <a:lumMod val="20000"/>
                    <a:lumOff val="80000"/>
                  </a:schemeClr>
                </a:solidFill>
                <a:cs typeface="Arial" charset="0"/>
              </a:rPr>
              <a:t>, s. 172-184, 205-206; Ramazan Adıbelli, "Monoteizm ve Yüce Varlık Konusunda Wilhelm </a:t>
            </a:r>
            <a:r>
              <a:rPr lang="tr-TR" sz="1800" b="1" i="1" dirty="0" err="1">
                <a:solidFill>
                  <a:schemeClr val="bg1">
                    <a:lumMod val="20000"/>
                    <a:lumOff val="80000"/>
                  </a:schemeClr>
                </a:solidFill>
                <a:cs typeface="Arial" charset="0"/>
              </a:rPr>
              <a:t>Schmidt</a:t>
            </a:r>
            <a:r>
              <a:rPr lang="tr-TR" sz="1800" b="1" i="1" dirty="0">
                <a:solidFill>
                  <a:schemeClr val="bg1">
                    <a:lumMod val="20000"/>
                    <a:lumOff val="80000"/>
                  </a:schemeClr>
                </a:solidFill>
                <a:cs typeface="Arial" charset="0"/>
              </a:rPr>
              <a:t> ile </a:t>
            </a:r>
            <a:r>
              <a:rPr lang="tr-TR" sz="1800" b="1" i="1" dirty="0" err="1">
                <a:solidFill>
                  <a:schemeClr val="bg1">
                    <a:lumMod val="20000"/>
                    <a:lumOff val="80000"/>
                  </a:schemeClr>
                </a:solidFill>
                <a:cs typeface="Arial" charset="0"/>
              </a:rPr>
              <a:t>Raffaele</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Pettazzoni</a:t>
            </a:r>
            <a:r>
              <a:rPr lang="tr-TR" sz="1800" b="1" i="1" dirty="0">
                <a:solidFill>
                  <a:schemeClr val="bg1">
                    <a:lumMod val="20000"/>
                    <a:lumOff val="80000"/>
                  </a:schemeClr>
                </a:solidFill>
                <a:cs typeface="Arial" charset="0"/>
              </a:rPr>
              <a:t> Arasındaki Tartışma", Ankara Üniversitesi İlahiyat Fakültesi Dergisi, 50/2 (2009), s. 120; Tümer- Küçük, Dinler Tarihi, s. 30; </a:t>
            </a:r>
            <a:r>
              <a:rPr lang="tr-TR" sz="1800" b="1" i="1" dirty="0" err="1">
                <a:solidFill>
                  <a:schemeClr val="bg1">
                    <a:lumMod val="20000"/>
                    <a:lumOff val="80000"/>
                  </a:schemeClr>
                </a:solidFill>
                <a:cs typeface="Arial" charset="0"/>
              </a:rPr>
              <a:t>Pettazoni</a:t>
            </a:r>
            <a:r>
              <a:rPr lang="tr-TR" sz="1800" b="1" i="1" dirty="0">
                <a:solidFill>
                  <a:schemeClr val="bg1">
                    <a:lumMod val="20000"/>
                    <a:lumOff val="80000"/>
                  </a:schemeClr>
                </a:solidFill>
                <a:cs typeface="Arial" charset="0"/>
              </a:rPr>
              <a:t>‚ "Tanrının Sıfatları Üzerine," çev. Fuat Aydın, Sakarya Üniversitesi İlahiyat Fakültesi Dergisi, 3 (2001): 54). </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42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11424" y="188640"/>
            <a:ext cx="10405156" cy="403244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Korku</a:t>
            </a:r>
            <a:r>
              <a:rPr lang="tr-TR" sz="3200" dirty="0">
                <a:cs typeface="Arial" charset="0"/>
              </a:rPr>
              <a:t>: </a:t>
            </a:r>
            <a:r>
              <a:rPr lang="tr-TR" sz="3200" dirty="0" err="1">
                <a:cs typeface="Arial" charset="0"/>
              </a:rPr>
              <a:t>Herbert</a:t>
            </a:r>
            <a:r>
              <a:rPr lang="tr-TR" sz="3200" dirty="0">
                <a:cs typeface="Arial" charset="0"/>
              </a:rPr>
              <a:t> </a:t>
            </a:r>
            <a:r>
              <a:rPr lang="tr-TR" sz="3200" dirty="0" err="1">
                <a:cs typeface="Arial" charset="0"/>
              </a:rPr>
              <a:t>Spencer</a:t>
            </a:r>
            <a:r>
              <a:rPr lang="tr-TR" sz="3200" dirty="0">
                <a:cs typeface="Arial" charset="0"/>
              </a:rPr>
              <a:t> </a:t>
            </a:r>
            <a:r>
              <a:rPr lang="tr-TR" sz="2800" i="1" dirty="0">
                <a:solidFill>
                  <a:schemeClr val="tx1">
                    <a:lumMod val="75000"/>
                  </a:schemeClr>
                </a:solidFill>
                <a:cs typeface="Arial" charset="0"/>
              </a:rPr>
              <a:t>(1820-1903)</a:t>
            </a:r>
            <a:r>
              <a:rPr lang="tr-TR" sz="3200" dirty="0">
                <a:cs typeface="Arial" charset="0"/>
              </a:rPr>
              <a:t> ilkel kabile dinlerinin kaynağının korku sonucu ‘atalara tapınma’ olduğunu ileri sürmüştür. </a:t>
            </a:r>
            <a:r>
              <a:rPr lang="tr-TR" sz="3200" dirty="0" err="1">
                <a:cs typeface="Arial" charset="0"/>
              </a:rPr>
              <a:t>Max</a:t>
            </a:r>
            <a:r>
              <a:rPr lang="tr-TR" sz="3200" dirty="0">
                <a:cs typeface="Arial" charset="0"/>
              </a:rPr>
              <a:t> </a:t>
            </a:r>
            <a:r>
              <a:rPr lang="tr-TR" sz="3200" dirty="0" err="1">
                <a:cs typeface="Arial" charset="0"/>
              </a:rPr>
              <a:t>Müller</a:t>
            </a:r>
            <a:r>
              <a:rPr lang="tr-TR" sz="3200" dirty="0">
                <a:cs typeface="Arial" charset="0"/>
              </a:rPr>
              <a:t> </a:t>
            </a:r>
            <a:r>
              <a:rPr lang="tr-TR" sz="2800" i="1" dirty="0">
                <a:solidFill>
                  <a:schemeClr val="tx1">
                    <a:lumMod val="75000"/>
                  </a:schemeClr>
                </a:solidFill>
                <a:cs typeface="Arial" charset="0"/>
              </a:rPr>
              <a:t>(1823-1900)</a:t>
            </a:r>
            <a:r>
              <a:rPr lang="tr-TR" sz="3200" dirty="0">
                <a:cs typeface="Arial" charset="0"/>
              </a:rPr>
              <a:t> ise, Tanrı fikrinin kaynağını tabiat güçlerine dayandırdığı için korkuya dayandırmıştır. </a:t>
            </a:r>
            <a:r>
              <a:rPr lang="tr-TR" sz="3200" dirty="0" err="1">
                <a:cs typeface="Arial" charset="0"/>
              </a:rPr>
              <a:t>Müller</a:t>
            </a:r>
            <a:r>
              <a:rPr lang="tr-TR" sz="3200" dirty="0">
                <a:cs typeface="Arial" charset="0"/>
              </a:rPr>
              <a:t> bunun için de özellikle Hinduizm’in kutsal kitaplarından olan Vedalarda yer alan tanrı adlarının tabiat kuvvetleri ve varlıklarıyla ilgili olmasını görüşüne dayanak olarak kullanmıştır.</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4250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188640"/>
            <a:ext cx="10333148" cy="457250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Oysaki Hindu tanrıları arasında tabiat güçleri ile ilişkilendiren tanrılar olmasına rağmen Hinduların en önemli tanrılarından olan </a:t>
            </a:r>
            <a:r>
              <a:rPr lang="tr-TR" sz="3200" dirty="0" err="1">
                <a:cs typeface="Arial" charset="0"/>
              </a:rPr>
              <a:t>Vişnu</a:t>
            </a:r>
            <a:r>
              <a:rPr lang="tr-TR" sz="3200" dirty="0">
                <a:cs typeface="Arial" charset="0"/>
              </a:rPr>
              <a:t> </a:t>
            </a:r>
            <a:r>
              <a:rPr lang="tr-TR" sz="3200" dirty="0" err="1">
                <a:cs typeface="Arial" charset="0"/>
              </a:rPr>
              <a:t>Şiva</a:t>
            </a:r>
            <a:r>
              <a:rPr lang="tr-TR" sz="3200" dirty="0">
                <a:cs typeface="Arial" charset="0"/>
              </a:rPr>
              <a:t> vb. tanrıların tabiat güçleri ile ilişkilendirilmediği, aksine insan, yarı hayvan yarı insan şeklinde tasavvur edildikleri bilinmektedir. </a:t>
            </a:r>
          </a:p>
          <a:p>
            <a:pPr marL="1588" indent="19050" eaLnBrk="1" hangingPunct="1">
              <a:spcBef>
                <a:spcPct val="20000"/>
              </a:spcBef>
              <a:buClr>
                <a:schemeClr val="tx2"/>
              </a:buClr>
              <a:defRPr/>
            </a:pPr>
            <a:r>
              <a:rPr lang="tr-TR" sz="3200" dirty="0">
                <a:cs typeface="Arial" charset="0"/>
              </a:rPr>
              <a:t>Doğaya karşı duyulan korku ile doğaüstüne yönelme, dinlerin uydurulduklarını göstermez. Çünkü ilahi dinlere inanan insanlar da çaresizlikleri sonucu Yaratıcıya yönelirler. </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32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188640"/>
            <a:ext cx="9253028"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Totemizm</a:t>
            </a:r>
            <a:r>
              <a:rPr lang="tr-TR" sz="3200" dirty="0">
                <a:cs typeface="Arial" charset="0"/>
              </a:rPr>
              <a:t>: Sigmund Freud </a:t>
            </a:r>
            <a:r>
              <a:rPr lang="tr-TR" sz="2800" i="1" dirty="0">
                <a:solidFill>
                  <a:schemeClr val="tx1">
                    <a:lumMod val="75000"/>
                  </a:schemeClr>
                </a:solidFill>
                <a:cs typeface="Arial" charset="0"/>
              </a:rPr>
              <a:t>(1859-1939)</a:t>
            </a:r>
            <a:r>
              <a:rPr lang="tr-TR" sz="3200" dirty="0">
                <a:cs typeface="Arial" charset="0"/>
              </a:rPr>
              <a:t> Totem ve Tabu kitabında; klan üyelerinin, kendilerini onun soyundan geldiğini kabul ettikleri hayvan veya bitkiyi totem olarak kabul edip kutsallaştırdıklarını ve onunla ilgili yasaklamalar ortaya çıktığını ileri sürdü. Onlarla ilgili inanç ve uygulamaların da dini düşünceyi doğurduğunu savundu.</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451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55440" y="188640"/>
            <a:ext cx="10117124"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Totem inancının dine kaynak olabileceği ihtimalinin olmadığı da ortaya çıkmıştır. Totem hayvanı veya bitkisinin dokunulmaz hale getirilmesinin daha çok </a:t>
            </a:r>
            <a:r>
              <a:rPr lang="tr-TR" sz="3200" u="sng" dirty="0">
                <a:cs typeface="Arial" charset="0"/>
              </a:rPr>
              <a:t>ekonomik nedenlere</a:t>
            </a:r>
            <a:r>
              <a:rPr lang="tr-TR" sz="3200" dirty="0">
                <a:cs typeface="Arial" charset="0"/>
              </a:rPr>
              <a:t> dayalı olduğunun anlaşılması, dinin kaynağının totemizm olduğu tezini çürütmektedir.</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137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188640"/>
            <a:ext cx="9973108" cy="20882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Cehalet</a:t>
            </a:r>
            <a:r>
              <a:rPr lang="tr-TR" sz="3200" dirty="0">
                <a:cs typeface="Arial" charset="0"/>
              </a:rPr>
              <a:t>: İnsanların bilgisizliklerinden dolayı doğa üstü şeylere inandıkları iddia edilmiştir. Oysaki Allah’ın yarattıklarına dair bilgilerimiz arttıkça nice bilim insanı bu nedenle bilimi sevmiş, ona hayranlığı artmıştır.</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222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55440" y="188640"/>
            <a:ext cx="10117124" cy="428447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Avusturyalı bir Katolik rahip olan etnolog </a:t>
            </a:r>
            <a:r>
              <a:rPr lang="tr-TR" sz="3200" dirty="0">
                <a:solidFill>
                  <a:srgbClr val="FFC000"/>
                </a:solidFill>
                <a:cs typeface="Arial" charset="0"/>
              </a:rPr>
              <a:t>Wilhelm </a:t>
            </a:r>
            <a:r>
              <a:rPr lang="tr-TR" sz="3200" dirty="0" err="1">
                <a:solidFill>
                  <a:srgbClr val="FFC000"/>
                </a:solidFill>
                <a:cs typeface="Arial" charset="0"/>
              </a:rPr>
              <a:t>Schmidt</a:t>
            </a:r>
            <a:r>
              <a:rPr lang="tr-TR" sz="3200" dirty="0">
                <a:solidFill>
                  <a:srgbClr val="FFC000"/>
                </a:solidFill>
                <a:cs typeface="Arial" charset="0"/>
              </a:rPr>
              <a:t> </a:t>
            </a:r>
            <a:r>
              <a:rPr lang="tr-TR" sz="2800" i="1" dirty="0">
                <a:solidFill>
                  <a:schemeClr val="tx1">
                    <a:lumMod val="75000"/>
                  </a:schemeClr>
                </a:solidFill>
                <a:cs typeface="Arial" charset="0"/>
              </a:rPr>
              <a:t>(1868-1954)</a:t>
            </a:r>
            <a:r>
              <a:rPr lang="tr-TR" sz="3200" dirty="0">
                <a:cs typeface="Arial" charset="0"/>
              </a:rPr>
              <a:t>, ilkel kabileler olarak nitelendirilen topluluklar arasında yapmış olduğu araştırmalardan hareketle bu toplulukların dinlerinin merkezinde bir </a:t>
            </a:r>
            <a:r>
              <a:rPr lang="tr-TR" sz="3200" dirty="0">
                <a:solidFill>
                  <a:srgbClr val="92D050"/>
                </a:solidFill>
                <a:cs typeface="Arial" charset="0"/>
              </a:rPr>
              <a:t>tek tanrı inancı</a:t>
            </a:r>
            <a:r>
              <a:rPr lang="tr-TR" sz="3200" dirty="0">
                <a:cs typeface="Arial" charset="0"/>
              </a:rPr>
              <a:t> olduğunu tespit etti. Ona göre çok tanrıcılığa dayalı inançlar daha sonra ortaya çıkmış inançlardır. İşte dinler, bu tek tanrı inancı etrafında oluşmuştur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Prof.Dr</a:t>
            </a:r>
            <a:r>
              <a:rPr lang="tr-TR" sz="1800" b="1" i="1" dirty="0">
                <a:solidFill>
                  <a:schemeClr val="bg1">
                    <a:lumMod val="20000"/>
                    <a:lumOff val="80000"/>
                  </a:schemeClr>
                </a:solidFill>
                <a:cs typeface="Arial" charset="0"/>
              </a:rPr>
              <a:t>. İsmail Taşpınar, ‘Dinler Tarihine Göre Dinin Tarifi, Tasnifi, Kaynağı ve İslam’ı Diğer Dinlerden Ayıran Özellikler,’’ Bütün Boyutlarıyla Din, s. 122-123).</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240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188640"/>
            <a:ext cx="9613068" cy="331236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Dolayısıyla din olgusu, bazı düşünürlerin iddia ettiği gibi çeşitli gerekçelerle uydurulmuş değildir. Düşünürlerin ileri sürdükleri ‘kanıtlar’ değişik şekillerde yorumlanabilmekte, kesinlikten uzak kalmaktadırlar. Bu teoriler gerçeği yansıtmaktan çok, sahiplerinin önyargılarını ortaya koymaktadırlar </a:t>
            </a:r>
            <a:r>
              <a:rPr lang="tr-TR" sz="1800" b="1" i="1" dirty="0">
                <a:solidFill>
                  <a:schemeClr val="bg1">
                    <a:lumMod val="20000"/>
                    <a:lumOff val="80000"/>
                  </a:schemeClr>
                </a:solidFill>
                <a:cs typeface="Arial" charset="0"/>
              </a:rPr>
              <a:t>(Alper Bilgili, Bilim Ne Değildir?, İstanbul Haziran 2017, s. 92-93). </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430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4" name="Rectangle 3">
            <a:extLst>
              <a:ext uri="{FF2B5EF4-FFF2-40B4-BE49-F238E27FC236}">
                <a16:creationId xmlns:a16="http://schemas.microsoft.com/office/drawing/2014/main" id="{C8CF7479-08E4-9648-806D-41901BCDAEC2}"/>
              </a:ext>
            </a:extLst>
          </p:cNvPr>
          <p:cNvSpPr>
            <a:spLocks noChangeArrowheads="1"/>
          </p:cNvSpPr>
          <p:nvPr/>
        </p:nvSpPr>
        <p:spPr bwMode="auto">
          <a:xfrm>
            <a:off x="2999657" y="188640"/>
            <a:ext cx="6192562" cy="719707"/>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Dinin Tanımı ve Kaynağı</a:t>
            </a:r>
          </a:p>
        </p:txBody>
      </p:sp>
      <p:sp>
        <p:nvSpPr>
          <p:cNvPr id="6" name="Rectangle 3">
            <a:extLst>
              <a:ext uri="{FF2B5EF4-FFF2-40B4-BE49-F238E27FC236}">
                <a16:creationId xmlns:a16="http://schemas.microsoft.com/office/drawing/2014/main" id="{324DA5BE-4F9E-A54E-BBDA-F7BBC17888B4}"/>
              </a:ext>
            </a:extLst>
          </p:cNvPr>
          <p:cNvSpPr>
            <a:spLocks noChangeArrowheads="1"/>
          </p:cNvSpPr>
          <p:nvPr/>
        </p:nvSpPr>
        <p:spPr bwMode="auto">
          <a:xfrm>
            <a:off x="803412" y="908721"/>
            <a:ext cx="10693188"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00B0F0"/>
                </a:solidFill>
                <a:cs typeface="Arial" charset="0"/>
              </a:rPr>
              <a:t>Din; Allah tarafından peygamberler </a:t>
            </a:r>
            <a:r>
              <a:rPr lang="tr-TR" sz="2800" i="1" dirty="0">
                <a:solidFill>
                  <a:srgbClr val="0070C0"/>
                </a:solidFill>
                <a:cs typeface="Arial" charset="0"/>
              </a:rPr>
              <a:t>(nebi-</a:t>
            </a:r>
            <a:r>
              <a:rPr lang="tr-TR" sz="2800" i="1" dirty="0" err="1">
                <a:solidFill>
                  <a:srgbClr val="0070C0"/>
                </a:solidFill>
                <a:cs typeface="Arial" charset="0"/>
              </a:rPr>
              <a:t>rasul</a:t>
            </a:r>
            <a:r>
              <a:rPr lang="tr-TR" sz="2800" i="1" dirty="0">
                <a:solidFill>
                  <a:srgbClr val="0070C0"/>
                </a:solidFill>
                <a:cs typeface="Arial" charset="0"/>
              </a:rPr>
              <a:t>)</a:t>
            </a:r>
            <a:r>
              <a:rPr lang="tr-TR" sz="3200" dirty="0">
                <a:solidFill>
                  <a:srgbClr val="0070C0"/>
                </a:solidFill>
                <a:cs typeface="Arial" charset="0"/>
              </a:rPr>
              <a:t> </a:t>
            </a:r>
            <a:r>
              <a:rPr lang="tr-TR" sz="3200" dirty="0">
                <a:solidFill>
                  <a:srgbClr val="00B0F0"/>
                </a:solidFill>
                <a:cs typeface="Arial" charset="0"/>
              </a:rPr>
              <a:t>aracılığıyla, </a:t>
            </a:r>
            <a:r>
              <a:rPr lang="tr-TR" sz="3200" dirty="0">
                <a:solidFill>
                  <a:srgbClr val="00B0F0"/>
                </a:solidFill>
              </a:rPr>
              <a:t>insanları dünya ve ahirette mutluluğa ulaştırmak için</a:t>
            </a:r>
            <a:r>
              <a:rPr lang="tr-TR" sz="3200" dirty="0">
                <a:solidFill>
                  <a:srgbClr val="00B0F0"/>
                </a:solidFill>
                <a:cs typeface="Arial" charset="0"/>
              </a:rPr>
              <a:t> akıl sahibi insanları kendi istek ve hür iradeleriyle hayırlı olan şeylere sevk eden ilahî kurallar bütünüdür.</a:t>
            </a:r>
            <a:endParaRPr lang="tr-TR" sz="2800" dirty="0">
              <a:solidFill>
                <a:srgbClr val="00B0F0"/>
              </a:solidFill>
              <a:cs typeface="Arial" charset="0"/>
            </a:endParaRPr>
          </a:p>
        </p:txBody>
      </p:sp>
      <p:pic>
        <p:nvPicPr>
          <p:cNvPr id="7" name="Picture 11" descr="Home2">
            <a:hlinkClick r:id="rId3" action="ppaction://hlinksldjump"/>
            <a:extLst>
              <a:ext uri="{FF2B5EF4-FFF2-40B4-BE49-F238E27FC236}">
                <a16:creationId xmlns:a16="http://schemas.microsoft.com/office/drawing/2014/main" id="{CFFDC5C7-C882-244B-AE8A-7623EA9D7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088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55440" y="188640"/>
            <a:ext cx="10117124"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Gerçi bazı dinler mesela Budizm, Hinduizm’deki kast sistemine karşı insanlar tarafından oluşturulmuş, </a:t>
            </a:r>
            <a:r>
              <a:rPr lang="tr-TR" sz="3200" dirty="0" err="1">
                <a:cs typeface="Arial" charset="0"/>
              </a:rPr>
              <a:t>Caynizm</a:t>
            </a:r>
            <a:r>
              <a:rPr lang="tr-TR" sz="3200" dirty="0">
                <a:cs typeface="Arial" charset="0"/>
              </a:rPr>
              <a:t> vb. diğer dinler bazı mitler üzerine kurulmuş ve sonradan meydana getirilmiştir. Oysaki İslam, insanlar tarafından veya  yukarıda sayılan düşünürlerin iddia ettikleri teoriler sonucu oluşmamıştır. İslam, Yüce Allah’ın gönderdiği ilahi dindir! </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755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A5DAE-DB5E-B543-B204-E2449A999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3035661" y="296863"/>
            <a:ext cx="6049244"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Allah İnancı-Korku İlişkisi </a:t>
            </a:r>
          </a:p>
        </p:txBody>
      </p:sp>
      <p:sp>
        <p:nvSpPr>
          <p:cNvPr id="6" name="Rectangle 3"/>
          <p:cNvSpPr>
            <a:spLocks noChangeArrowheads="1"/>
          </p:cNvSpPr>
          <p:nvPr/>
        </p:nvSpPr>
        <p:spPr bwMode="auto">
          <a:xfrm>
            <a:off x="1919536" y="944725"/>
            <a:ext cx="8388932" cy="20882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Kur’an’da korkuyla ilgili ayetler olsa da asıl gaye sevgidir. </a:t>
            </a:r>
            <a:r>
              <a:rPr lang="tr-TR" sz="3200" dirty="0">
                <a:solidFill>
                  <a:srgbClr val="00B0F0"/>
                </a:solidFill>
                <a:cs typeface="Arial" charset="0"/>
              </a:rPr>
              <a:t>Mü’minin korkusu, Rabbinin sevgisini kaybetme endişesidir</a:t>
            </a:r>
            <a:r>
              <a:rPr lang="tr-TR" sz="3200" dirty="0">
                <a:cs typeface="Arial" charset="0"/>
              </a:rPr>
              <a:t>. </a:t>
            </a:r>
            <a:r>
              <a:rPr lang="tr-TR" sz="3200" dirty="0">
                <a:solidFill>
                  <a:srgbClr val="00B0F0"/>
                </a:solidFill>
                <a:cs typeface="Arial" charset="0"/>
              </a:rPr>
              <a:t>Cennetteki en büyük nimet, Allah’ın rızasıdır </a:t>
            </a:r>
            <a:r>
              <a:rPr lang="tr-TR" sz="1800" b="1" i="1" dirty="0">
                <a:solidFill>
                  <a:schemeClr val="bg1">
                    <a:lumMod val="20000"/>
                    <a:lumOff val="80000"/>
                  </a:schemeClr>
                </a:solidFill>
                <a:cs typeface="Arial" charset="0"/>
              </a:rPr>
              <a:t>(Kur’an, Tövbe [9] 72).</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676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AE83F-EEF7-F84A-AA2B-67C96F6DE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667508" y="1017885"/>
            <a:ext cx="8892988" cy="208707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Din duygusu, fıtri </a:t>
            </a:r>
            <a:r>
              <a:rPr lang="tr-TR" sz="2800" i="1" dirty="0">
                <a:solidFill>
                  <a:schemeClr val="tx1">
                    <a:lumMod val="75000"/>
                  </a:schemeClr>
                </a:solidFill>
                <a:cs typeface="Arial" charset="0"/>
              </a:rPr>
              <a:t>(doğuştan gelen) </a:t>
            </a:r>
            <a:r>
              <a:rPr lang="tr-TR" sz="3200" dirty="0">
                <a:cs typeface="Arial" charset="0"/>
              </a:rPr>
              <a:t>bir özelliktir. İnanmak insanın doğuştan beraberinde getirdiği bir duygudur. İnsanın maddi, bedensel ihtiyaçları olduğu gibi ruhunun da ihtiyaçları vardır.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448050" y="297024"/>
            <a:ext cx="5295776" cy="719707"/>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İnsan Doğası ve Din</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895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591D06-BD11-C04D-BE56-A2DFAD579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188640"/>
            <a:ext cx="9685076" cy="309634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00B0F0"/>
                </a:solidFill>
                <a:cs typeface="Arial" charset="0"/>
              </a:rPr>
              <a:t>Fıtrat, yaratılıştan getirdiğimiz, Allah’ın yaratma amacına hizmet eden özelliklerdir. </a:t>
            </a:r>
            <a:r>
              <a:rPr lang="tr-TR" sz="3200" dirty="0">
                <a:cs typeface="Arial" charset="0"/>
              </a:rPr>
              <a:t>Bunlar sorumlu </a:t>
            </a:r>
            <a:r>
              <a:rPr lang="tr-TR" sz="2800" i="1" dirty="0">
                <a:solidFill>
                  <a:schemeClr val="tx1">
                    <a:lumMod val="75000"/>
                  </a:schemeClr>
                </a:solidFill>
                <a:cs typeface="Arial" charset="0"/>
              </a:rPr>
              <a:t>(takva) </a:t>
            </a:r>
            <a:r>
              <a:rPr lang="tr-TR" sz="3200" dirty="0">
                <a:cs typeface="Arial" charset="0"/>
              </a:rPr>
              <a:t>ve sorumsuz/taşkınlık </a:t>
            </a:r>
            <a:r>
              <a:rPr lang="tr-TR" sz="2800" i="1" dirty="0">
                <a:solidFill>
                  <a:schemeClr val="tx1">
                    <a:lumMod val="75000"/>
                  </a:schemeClr>
                </a:solidFill>
                <a:cs typeface="Arial" charset="0"/>
              </a:rPr>
              <a:t>(fücur) </a:t>
            </a:r>
            <a:r>
              <a:rPr lang="tr-TR" sz="3200" dirty="0">
                <a:cs typeface="Arial" charset="0"/>
              </a:rPr>
              <a:t>davranma özellikleridir. İnsanda olumlu özellikler ağır basar </a:t>
            </a:r>
            <a:r>
              <a:rPr lang="tr-TR" sz="1800" b="1" i="1" dirty="0">
                <a:solidFill>
                  <a:schemeClr val="bg1">
                    <a:lumMod val="20000"/>
                    <a:lumOff val="80000"/>
                  </a:schemeClr>
                </a:solidFill>
                <a:cs typeface="Arial" charset="0"/>
              </a:rPr>
              <a:t>(Kur’an, Rum [30] 30). </a:t>
            </a:r>
            <a:r>
              <a:rPr lang="tr-TR" sz="3200" dirty="0">
                <a:cs typeface="Arial" charset="0"/>
              </a:rPr>
              <a:t>Allah’ın insanoğluna yarattığı fıtrat ile dini prensipler birbiriyle bütünüyle uyumludur.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571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8621A-4DA0-5D46-9CEC-358666F33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224645"/>
            <a:ext cx="10693188" cy="356439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İnsanın temel özellikleriyle uyumlu din, fıtrat dini olan İslam’dır. Kur’an’da bu tabiiliği ve saflığı ifade eden kavramlardan biri de </a:t>
            </a:r>
            <a:r>
              <a:rPr lang="tr-TR" sz="3200" dirty="0" err="1">
                <a:solidFill>
                  <a:srgbClr val="92D050"/>
                </a:solidFill>
                <a:cs typeface="Arial" charset="0"/>
              </a:rPr>
              <a:t>hanifliktir</a:t>
            </a:r>
            <a:r>
              <a:rPr lang="tr-TR" sz="3200" dirty="0">
                <a:cs typeface="Arial" charset="0"/>
              </a:rPr>
              <a:t>. </a:t>
            </a:r>
            <a:r>
              <a:rPr lang="tr-TR" sz="3200" dirty="0">
                <a:solidFill>
                  <a:srgbClr val="92D050"/>
                </a:solidFill>
                <a:cs typeface="Arial" charset="0"/>
              </a:rPr>
              <a:t>Hanif, </a:t>
            </a:r>
            <a:r>
              <a:rPr lang="tr-TR" sz="3200" dirty="0">
                <a:cs typeface="Arial" charset="0"/>
              </a:rPr>
              <a:t>Allah’ın emrettiği yola girip o istikamette yaşayan kişi. </a:t>
            </a:r>
            <a:r>
              <a:rPr lang="tr-TR" sz="3200" dirty="0" err="1">
                <a:solidFill>
                  <a:srgbClr val="92D050"/>
                </a:solidFill>
                <a:cs typeface="Arial" charset="0"/>
              </a:rPr>
              <a:t>Haniflik</a:t>
            </a:r>
            <a:r>
              <a:rPr lang="tr-TR" sz="3200" dirty="0">
                <a:cs typeface="Arial" charset="0"/>
              </a:rPr>
              <a:t> Allah’ın başlangıçtan itibaren insanlara bildirdiği, insanın tabiatına en uygun olan </a:t>
            </a:r>
            <a:r>
              <a:rPr lang="tr-TR" sz="3200" dirty="0" err="1">
                <a:cs typeface="Arial" charset="0"/>
              </a:rPr>
              <a:t>tevhid</a:t>
            </a:r>
            <a:r>
              <a:rPr lang="tr-TR" sz="3200" dirty="0">
                <a:cs typeface="Arial" charset="0"/>
              </a:rPr>
              <a:t> dinidir. Kur’an’da </a:t>
            </a:r>
            <a:r>
              <a:rPr lang="tr-TR" sz="3200" dirty="0" err="1">
                <a:cs typeface="Arial" charset="0"/>
              </a:rPr>
              <a:t>haniflikle</a:t>
            </a:r>
            <a:r>
              <a:rPr lang="tr-TR" sz="3200" dirty="0">
                <a:cs typeface="Arial" charset="0"/>
              </a:rPr>
              <a:t> birlikte en çok adı geçen peygamber </a:t>
            </a:r>
            <a:r>
              <a:rPr lang="tr-TR" sz="3200" dirty="0">
                <a:solidFill>
                  <a:srgbClr val="FFC000"/>
                </a:solidFill>
                <a:cs typeface="Arial" charset="0"/>
              </a:rPr>
              <a:t>Hz. İbrahim</a:t>
            </a:r>
            <a:r>
              <a:rPr lang="tr-TR" sz="3200" dirty="0">
                <a:cs typeface="Arial" charset="0"/>
              </a:rPr>
              <a:t>’dir.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4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F7575-043C-3A41-A4A5-097DA9500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188641"/>
            <a:ext cx="10189132" cy="3528392"/>
          </a:xfrm>
          <a:prstGeom prst="rect">
            <a:avLst/>
          </a:prstGeom>
          <a:solidFill>
            <a:srgbClr val="000000">
              <a:alpha val="58000"/>
            </a:srgbClr>
          </a:solidFill>
          <a:ln>
            <a:noFill/>
          </a:ln>
          <a:extLst/>
        </p:spPr>
        <p:txBody>
          <a:bodyPr/>
          <a:lstStyle/>
          <a:p>
            <a:pPr marL="1588" indent="19050" eaLnBrk="1" hangingPunct="1">
              <a:spcBef>
                <a:spcPct val="20000"/>
              </a:spcBef>
              <a:buClr>
                <a:schemeClr val="tx2"/>
              </a:buClr>
              <a:defRPr/>
            </a:pPr>
            <a:r>
              <a:rPr lang="tr-TR" sz="3200" dirty="0">
                <a:cs typeface="Arial" charset="0"/>
              </a:rPr>
              <a:t>Yüce Allah’ın buyruğu olan din, insanlara yön verir, onları iyi ve faydalı şeyler yapmaya yöneltir. Hayatı düzenleyen bir düzen, kanun ve ahlak bütünü olduğundan toplumsal işleyişin her alanını düzenleyerek huzuru sağlar. Dinin ortaya koyduğu ahlak çok güçlü ve etkilidir. Bu ahlakın etkili olmasının sebebi o dini benimseyen kişiyi içten kuşatıcı olmasıdır.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317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81A85-0F52-1B4A-A230-E4C3303F6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368660"/>
            <a:ext cx="10693188" cy="30243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İnsanın kendisini aşan yüce bir kudrete gönülden bağlanması da onu daha güçlü̈ ve güvenli kılar. Bunun için dua, niyaz, iltica ile o yüce varlığa yalvarıp sığınır.  Dindeki ahiret inancı bir yandan kişinin sorumluluk bilincini yükseltirken diğer yandan onu ahlaki bakımdan daha özenli ve dikkatli olmaya sevk eder.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28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1811908" y="188640"/>
            <a:ext cx="853256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İnsan, üstün özellikleri sayesinde pek çok şeyi başarabilir. Ürettiği araç ve gereçlerle ileri bir medeniyet kurabilir. </a:t>
            </a:r>
          </a:p>
        </p:txBody>
      </p:sp>
      <p:pic>
        <p:nvPicPr>
          <p:cNvPr id="4" name="Picture 11" descr="Home2">
            <a:hlinkClick r:id="rId3" action="ppaction://hlinksldjump"/>
            <a:extLst>
              <a:ext uri="{FF2B5EF4-FFF2-40B4-BE49-F238E27FC236}">
                <a16:creationId xmlns:a16="http://schemas.microsoft.com/office/drawing/2014/main" id="{B578E613-C297-8140-BFF3-200ACD56D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821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3475" name="Rectangle 3"/>
          <p:cNvSpPr>
            <a:spLocks noChangeArrowheads="1"/>
          </p:cNvSpPr>
          <p:nvPr/>
        </p:nvSpPr>
        <p:spPr bwMode="auto">
          <a:xfrm>
            <a:off x="1523492" y="152400"/>
            <a:ext cx="9144000" cy="252095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Fakat her şeye rağmen insan, gücü sınırlı bir varlıktır. O, hastalıklar, ölüm, doğal afetler karşısında çaresiz kalır. Üstesinden gelemediği zorluk ve engeller onu, gücü her şeye yeten yüce bir varlığa inanmaya ve sığınmaya yönlendirir.  </a:t>
            </a:r>
          </a:p>
        </p:txBody>
      </p:sp>
      <p:pic>
        <p:nvPicPr>
          <p:cNvPr id="4" name="Picture 11" descr="Home2">
            <a:hlinkClick r:id="rId3" action="ppaction://hlinksldjump"/>
            <a:extLst>
              <a:ext uri="{FF2B5EF4-FFF2-40B4-BE49-F238E27FC236}">
                <a16:creationId xmlns:a16="http://schemas.microsoft.com/office/drawing/2014/main" id="{99E1738E-6ED0-5046-81AC-44F623969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988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3475"/>
                                        </p:tgtEl>
                                        <p:attrNameLst>
                                          <p:attrName>style.visibility</p:attrName>
                                        </p:attrNameLst>
                                      </p:cBhvr>
                                      <p:to>
                                        <p:strVal val="visible"/>
                                      </p:to>
                                    </p:set>
                                    <p:animEffect transition="in" filter="fade">
                                      <p:cBhvr>
                                        <p:cTn id="7" dur="2000"/>
                                        <p:tgtEl>
                                          <p:spTgt spid="233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1427" name="Rectangle 3"/>
          <p:cNvSpPr>
            <a:spLocks noChangeArrowheads="1"/>
          </p:cNvSpPr>
          <p:nvPr/>
        </p:nvSpPr>
        <p:spPr bwMode="auto">
          <a:xfrm>
            <a:off x="6384032" y="152636"/>
            <a:ext cx="4835847" cy="2592387"/>
          </a:xfrm>
          <a:prstGeom prst="rect">
            <a:avLst/>
          </a:prstGeom>
          <a:noFill/>
          <a:ln>
            <a:noFill/>
          </a:ln>
          <a:extLst/>
        </p:spPr>
        <p:txBody>
          <a:bodyPr/>
          <a:lstStyle/>
          <a:p>
            <a:pPr marL="1588" indent="-1588" eaLnBrk="1" hangingPunct="1">
              <a:spcBef>
                <a:spcPct val="20000"/>
              </a:spcBef>
              <a:buClr>
                <a:srgbClr val="BAD41A"/>
              </a:buClr>
              <a:defRPr/>
            </a:pPr>
            <a:r>
              <a:rPr lang="tr-TR" sz="3200" dirty="0">
                <a:solidFill>
                  <a:srgbClr val="FFFFFF"/>
                </a:solidFill>
              </a:rPr>
              <a:t>İnsan maddi yönüyle yeme, içme, giyinmeye; manevi yönüyle de inanmaya ihtiyaç duyar. Yeme, içme ve barınma gibi biyolojik ihtiyaçlar nasıl doğuştan geliyorsa, </a:t>
            </a:r>
            <a:r>
              <a:rPr lang="tr-TR" sz="3200" b="1" dirty="0">
                <a:solidFill>
                  <a:srgbClr val="92D050"/>
                </a:solidFill>
              </a:rPr>
              <a:t>inanma duygusu </a:t>
            </a:r>
            <a:r>
              <a:rPr lang="tr-TR" sz="3200" dirty="0">
                <a:solidFill>
                  <a:srgbClr val="FFFFFF"/>
                </a:solidFill>
              </a:rPr>
              <a:t>da doğuştandır. </a:t>
            </a:r>
          </a:p>
        </p:txBody>
      </p:sp>
      <p:pic>
        <p:nvPicPr>
          <p:cNvPr id="3" name="Picture 2">
            <a:extLst>
              <a:ext uri="{FF2B5EF4-FFF2-40B4-BE49-F238E27FC236}">
                <a16:creationId xmlns:a16="http://schemas.microsoft.com/office/drawing/2014/main" id="{D77E9174-A088-3445-ACBE-7CEBEC3E2AC6}"/>
              </a:ext>
            </a:extLst>
          </p:cNvPr>
          <p:cNvPicPr>
            <a:picLocks noChangeAspect="1"/>
          </p:cNvPicPr>
          <p:nvPr/>
        </p:nvPicPr>
        <p:blipFill>
          <a:blip r:embed="rId3"/>
          <a:stretch>
            <a:fillRect/>
          </a:stretch>
        </p:blipFill>
        <p:spPr>
          <a:xfrm>
            <a:off x="-13431" y="0"/>
            <a:ext cx="6353175" cy="6858000"/>
          </a:xfrm>
          <a:prstGeom prst="rect">
            <a:avLst/>
          </a:prstGeom>
        </p:spPr>
      </p:pic>
      <p:pic>
        <p:nvPicPr>
          <p:cNvPr id="6" name="Picture 11" descr="Home2">
            <a:hlinkClick r:id="rId4" action="ppaction://hlinksldjump"/>
            <a:extLst>
              <a:ext uri="{FF2B5EF4-FFF2-40B4-BE49-F238E27FC236}">
                <a16:creationId xmlns:a16="http://schemas.microsoft.com/office/drawing/2014/main" id="{8697AD2F-4B48-6E4E-850C-E3E7832F3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442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1427"/>
                                        </p:tgtEl>
                                        <p:attrNameLst>
                                          <p:attrName>style.visibility</p:attrName>
                                        </p:attrNameLst>
                                      </p:cBhvr>
                                      <p:to>
                                        <p:strVal val="visible"/>
                                      </p:to>
                                    </p:set>
                                    <p:animEffect transition="in" filter="fade">
                                      <p:cBhvr>
                                        <p:cTn id="7" dur="20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8F2EB-A0AB-3E4D-86D3-9E8601368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83532" y="296652"/>
            <a:ext cx="8460940" cy="205222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Allah’ın kullarına merhamet ve sevgisinin en güçlü göstergelerinden biri de insanları yalnız bırakmayıp tarihin her döneminde vahiy yoluyla buyruklarını onlara bildirmesidir.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576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875421" y="691852"/>
            <a:ext cx="10450082" cy="33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Prusya Kralı </a:t>
            </a:r>
            <a:r>
              <a:rPr lang="tr-TR" sz="3200" dirty="0">
                <a:solidFill>
                  <a:srgbClr val="FFC000"/>
                </a:solidFill>
              </a:rPr>
              <a:t>II. </a:t>
            </a:r>
            <a:r>
              <a:rPr lang="tr-TR" sz="3200" dirty="0" err="1">
                <a:solidFill>
                  <a:srgbClr val="FFC000"/>
                </a:solidFill>
              </a:rPr>
              <a:t>Friedrich’in</a:t>
            </a:r>
            <a:r>
              <a:rPr lang="tr-TR" sz="3200" dirty="0">
                <a:solidFill>
                  <a:srgbClr val="FFC000"/>
                </a:solidFill>
              </a:rPr>
              <a:t> </a:t>
            </a:r>
            <a:r>
              <a:rPr lang="tr-TR" sz="2800" i="1" dirty="0">
                <a:solidFill>
                  <a:schemeClr val="tx1">
                    <a:lumMod val="75000"/>
                  </a:schemeClr>
                </a:solidFill>
              </a:rPr>
              <a:t>(1712-1786) </a:t>
            </a:r>
            <a:r>
              <a:rPr lang="tr-TR" sz="3200" dirty="0">
                <a:solidFill>
                  <a:srgbClr val="FFFFFF"/>
                </a:solidFill>
              </a:rPr>
              <a:t>emriyle, bir grup yeni doğan bebeklerin yanına hemşireler ve sütanneler verilir. Bu hemşireler ve sütanneler bebeklerin altlarını temizlerler, karınlarını doyururlar, onların her türlü bakımlarını yaparlar ama bebeklerle hiç konuşmazlar, onları okşayıp sevmezler. Sonuçta bütün bebekler ölür </a:t>
            </a:r>
            <a:r>
              <a:rPr lang="tr-TR" sz="1800" b="1" i="1" dirty="0">
                <a:solidFill>
                  <a:schemeClr val="bg1">
                    <a:lumMod val="20000"/>
                    <a:lumOff val="80000"/>
                  </a:schemeClr>
                </a:solidFill>
              </a:rPr>
              <a:t>(</a:t>
            </a:r>
            <a:r>
              <a:rPr lang="tr-TR" sz="1800" b="1" i="1" dirty="0" err="1">
                <a:solidFill>
                  <a:schemeClr val="bg1">
                    <a:lumMod val="20000"/>
                    <a:lumOff val="80000"/>
                  </a:schemeClr>
                </a:solidFill>
              </a:rPr>
              <a:t>Fitzhugh</a:t>
            </a:r>
            <a:r>
              <a:rPr lang="tr-TR" sz="1800" b="1" i="1" dirty="0">
                <a:solidFill>
                  <a:schemeClr val="bg1">
                    <a:lumMod val="20000"/>
                    <a:lumOff val="80000"/>
                  </a:schemeClr>
                </a:solidFill>
              </a:rPr>
              <a:t> </a:t>
            </a:r>
            <a:r>
              <a:rPr lang="tr-TR" sz="1800" b="1" i="1" dirty="0" err="1">
                <a:solidFill>
                  <a:schemeClr val="bg1">
                    <a:lumMod val="20000"/>
                    <a:lumOff val="80000"/>
                  </a:schemeClr>
                </a:solidFill>
              </a:rPr>
              <a:t>Dodson</a:t>
            </a:r>
            <a:r>
              <a:rPr lang="tr-TR" sz="1800" b="1" i="1" dirty="0">
                <a:solidFill>
                  <a:schemeClr val="bg1">
                    <a:lumMod val="20000"/>
                    <a:lumOff val="80000"/>
                  </a:schemeClr>
                </a:solidFill>
              </a:rPr>
              <a:t>, Çocuk Yaşken Eğilir, çev. Seçkin Selvi, İstanbul 1993, s. 35).</a:t>
            </a:r>
            <a:endParaRPr lang="tr-TR" sz="3200" b="1" i="1" dirty="0">
              <a:solidFill>
                <a:schemeClr val="bg1">
                  <a:lumMod val="20000"/>
                  <a:lumOff val="80000"/>
                </a:schemeClr>
              </a:solidFill>
            </a:endParaRPr>
          </a:p>
        </p:txBody>
      </p:sp>
      <p:sp>
        <p:nvSpPr>
          <p:cNvPr id="5" name="Rectangle 4"/>
          <p:cNvSpPr>
            <a:spLocks noChangeArrowheads="1"/>
          </p:cNvSpPr>
          <p:nvPr/>
        </p:nvSpPr>
        <p:spPr bwMode="auto">
          <a:xfrm>
            <a:off x="2603612" y="115888"/>
            <a:ext cx="6956202" cy="5762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defRPr/>
            </a:pPr>
            <a:r>
              <a:rPr lang="tr-TR" sz="3600" b="1" dirty="0">
                <a:solidFill>
                  <a:srgbClr val="FFFFFF"/>
                </a:solidFill>
                <a:cs typeface="Arial" charset="0"/>
              </a:rPr>
              <a:t>Sevgi Biterse, Hayat da Biter!</a:t>
            </a:r>
          </a:p>
        </p:txBody>
      </p:sp>
      <p:pic>
        <p:nvPicPr>
          <p:cNvPr id="6" name="Picture 11" descr="Home2">
            <a:hlinkClick r:id="rId2" action="ppaction://hlinksldjump"/>
            <a:extLst>
              <a:ext uri="{FF2B5EF4-FFF2-40B4-BE49-F238E27FC236}">
                <a16:creationId xmlns:a16="http://schemas.microsoft.com/office/drawing/2014/main" id="{227C8399-0930-F744-9C4E-59E006D32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7BD8937-3D84-144F-A41B-C25C243D3835}"/>
              </a:ext>
            </a:extLst>
          </p:cNvPr>
          <p:cNvPicPr>
            <a:picLocks noChangeAspect="1"/>
          </p:cNvPicPr>
          <p:nvPr/>
        </p:nvPicPr>
        <p:blipFill>
          <a:blip r:embed="rId4"/>
          <a:stretch>
            <a:fillRect/>
          </a:stretch>
        </p:blipFill>
        <p:spPr>
          <a:xfrm>
            <a:off x="4151784" y="4035081"/>
            <a:ext cx="3801430" cy="2922311"/>
          </a:xfrm>
          <a:prstGeom prst="rect">
            <a:avLst/>
          </a:prstGeom>
        </p:spPr>
      </p:pic>
    </p:spTree>
    <p:extLst>
      <p:ext uri="{BB962C8B-B14F-4D97-AF65-F5344CB8AC3E}">
        <p14:creationId xmlns:p14="http://schemas.microsoft.com/office/powerpoint/2010/main" val="1232261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28923-B391-404A-A66F-AE9E4B5E0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644" y="7782"/>
            <a:ext cx="6372708" cy="6850661"/>
          </a:xfrm>
          <a:prstGeom prst="rect">
            <a:avLst/>
          </a:prstGeom>
          <a:solidFill>
            <a:schemeClr val="tx1"/>
          </a:solidFill>
        </p:spPr>
      </p:pic>
    </p:spTree>
    <p:extLst>
      <p:ext uri="{BB962C8B-B14F-4D97-AF65-F5344CB8AC3E}">
        <p14:creationId xmlns:p14="http://schemas.microsoft.com/office/powerpoint/2010/main" val="176773935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5C19E-BDC9-D848-BD32-F9D28B3FA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4763"/>
            <a:ext cx="6768752" cy="6853238"/>
          </a:xfrm>
          <a:prstGeom prst="rect">
            <a:avLst/>
          </a:prstGeom>
        </p:spPr>
      </p:pic>
      <p:pic>
        <p:nvPicPr>
          <p:cNvPr id="4" name="Picture 11" descr="Home2">
            <a:hlinkClick r:id="rId3" action="ppaction://hlinksldjump"/>
            <a:extLst>
              <a:ext uri="{FF2B5EF4-FFF2-40B4-BE49-F238E27FC236}">
                <a16:creationId xmlns:a16="http://schemas.microsoft.com/office/drawing/2014/main" id="{34A2F8A1-82CB-F54D-A82F-6ECA5D0DD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3218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DF073-0173-7049-ABDC-32C7F22DA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764" y="2153"/>
            <a:ext cx="4212468" cy="6871402"/>
          </a:xfrm>
          <a:prstGeom prst="rect">
            <a:avLst/>
          </a:prstGeom>
        </p:spPr>
      </p:pic>
      <p:pic>
        <p:nvPicPr>
          <p:cNvPr id="3" name="Picture 11" descr="Home2">
            <a:hlinkClick r:id="rId3" action="ppaction://hlinksldjump"/>
            <a:extLst>
              <a:ext uri="{FF2B5EF4-FFF2-40B4-BE49-F238E27FC236}">
                <a16:creationId xmlns:a16="http://schemas.microsoft.com/office/drawing/2014/main" id="{F18A5BBD-9D9E-984A-AD5B-12BA1E6A8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82126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9978"/>
            <a:ext cx="6480720" cy="6857905"/>
          </a:xfrm>
          <a:prstGeom prst="rect">
            <a:avLst/>
          </a:prstGeom>
        </p:spPr>
      </p:pic>
    </p:spTree>
    <p:extLst>
      <p:ext uri="{BB962C8B-B14F-4D97-AF65-F5344CB8AC3E}">
        <p14:creationId xmlns:p14="http://schemas.microsoft.com/office/powerpoint/2010/main" val="137027077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5763" name="Rectangle 3"/>
          <p:cNvSpPr>
            <a:spLocks noChangeArrowheads="1"/>
          </p:cNvSpPr>
          <p:nvPr/>
        </p:nvSpPr>
        <p:spPr bwMode="auto">
          <a:xfrm>
            <a:off x="1739900" y="188914"/>
            <a:ext cx="8712200" cy="4103687"/>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Yine insan, </a:t>
            </a:r>
            <a:r>
              <a:rPr lang="tr-TR" sz="3200" b="1" dirty="0">
                <a:solidFill>
                  <a:srgbClr val="370C5A">
                    <a:lumMod val="20000"/>
                    <a:lumOff val="80000"/>
                  </a:srgbClr>
                </a:solidFill>
              </a:rPr>
              <a:t>‘‘Ben Kimim?,’’ ‘‘Nereden geldim?,’’ ‘‘Nereye gideceğim?,’’ ‘‘Hayatın amacı nedir?,’’ ‘‘Dünyada bulunmanın anlamı nedir?,’’ ‘‘Öldükten sonra ne olacağım?’’ </a:t>
            </a:r>
            <a:r>
              <a:rPr lang="tr-TR" sz="3200" dirty="0">
                <a:solidFill>
                  <a:srgbClr val="FFFFFF"/>
                </a:solidFill>
              </a:rPr>
              <a:t>gibi konuları merak eder ve bu soruların cevabını arar. Gözlem ve deneye dayanan pozitif bilimler bu soruların cevabını veremez. Bu soruların cevabını ancak </a:t>
            </a:r>
            <a:r>
              <a:rPr lang="tr-TR" sz="3200" dirty="0">
                <a:solidFill>
                  <a:srgbClr val="92D050"/>
                </a:solidFill>
              </a:rPr>
              <a:t>din</a:t>
            </a:r>
            <a:r>
              <a:rPr lang="tr-TR" sz="3200" dirty="0">
                <a:solidFill>
                  <a:srgbClr val="FFFFFF"/>
                </a:solidFill>
              </a:rPr>
              <a:t> verir. </a:t>
            </a:r>
          </a:p>
        </p:txBody>
      </p:sp>
    </p:spTree>
    <p:extLst>
      <p:ext uri="{BB962C8B-B14F-4D97-AF65-F5344CB8AC3E}">
        <p14:creationId xmlns:p14="http://schemas.microsoft.com/office/powerpoint/2010/main" val="261172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5763"/>
                                        </p:tgtEl>
                                        <p:attrNameLst>
                                          <p:attrName>style.visibility</p:attrName>
                                        </p:attrNameLst>
                                      </p:cBhvr>
                                      <p:to>
                                        <p:strVal val="visible"/>
                                      </p:to>
                                    </p:set>
                                    <p:animEffect transition="in" filter="fade">
                                      <p:cBhvr>
                                        <p:cTn id="7"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392"/>
          <a:stretch/>
        </p:blipFill>
        <p:spPr bwMode="auto">
          <a:xfrm>
            <a:off x="592324" y="16181"/>
            <a:ext cx="11012288" cy="684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1" descr="Home2">
            <a:hlinkClick r:id="rId3" action="ppaction://hlinksldjump"/>
            <a:extLst>
              <a:ext uri="{FF2B5EF4-FFF2-40B4-BE49-F238E27FC236}">
                <a16:creationId xmlns:a16="http://schemas.microsoft.com/office/drawing/2014/main" id="{C77989B3-B307-0043-9C08-F602CE4E4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64195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7938"/>
            <a:ext cx="6911975" cy="63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08852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907"/>
          <a:stretch/>
        </p:blipFill>
        <p:spPr>
          <a:xfrm>
            <a:off x="560685" y="8620"/>
            <a:ext cx="11079931" cy="6849380"/>
          </a:xfrm>
          <a:prstGeom prst="rect">
            <a:avLst/>
          </a:prstGeom>
        </p:spPr>
      </p:pic>
      <p:pic>
        <p:nvPicPr>
          <p:cNvPr id="3" name="Picture 11" descr="Home2">
            <a:hlinkClick r:id="rId3" action="ppaction://hlinksldjump"/>
            <a:extLst>
              <a:ext uri="{FF2B5EF4-FFF2-40B4-BE49-F238E27FC236}">
                <a16:creationId xmlns:a16="http://schemas.microsoft.com/office/drawing/2014/main" id="{32884376-B29C-F74A-97EA-C97113298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27948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BA8C7-DBF7-814C-9031-871C15D2A16D}"/>
              </a:ext>
            </a:extLst>
          </p:cNvPr>
          <p:cNvPicPr>
            <a:picLocks noChangeAspect="1"/>
          </p:cNvPicPr>
          <p:nvPr/>
        </p:nvPicPr>
        <p:blipFill>
          <a:blip r:embed="rId2"/>
          <a:stretch>
            <a:fillRect/>
          </a:stretch>
        </p:blipFill>
        <p:spPr>
          <a:xfrm>
            <a:off x="1524000" y="0"/>
            <a:ext cx="9144000" cy="6858000"/>
          </a:xfrm>
          <a:prstGeom prst="rect">
            <a:avLst/>
          </a:prstGeom>
        </p:spPr>
      </p:pic>
      <p:pic>
        <p:nvPicPr>
          <p:cNvPr id="4" name="Picture 11" descr="Home2">
            <a:hlinkClick r:id="rId3" action="ppaction://hlinksldjump"/>
            <a:extLst>
              <a:ext uri="{FF2B5EF4-FFF2-40B4-BE49-F238E27FC236}">
                <a16:creationId xmlns:a16="http://schemas.microsoft.com/office/drawing/2014/main" id="{2FE1A618-6902-864F-B5C6-3A561F15F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04395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4E956-23DE-B642-B4C6-32A9AF9CB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297805"/>
            <a:ext cx="9901100" cy="1619027"/>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solidFill>
                  <a:srgbClr val="FFC000"/>
                </a:solidFill>
                <a:cs typeface="Arial" charset="0"/>
              </a:rPr>
              <a:t>Hz. Âdem</a:t>
            </a:r>
            <a:r>
              <a:rPr lang="tr-TR" sz="3200" dirty="0">
                <a:cs typeface="Arial" charset="0"/>
              </a:rPr>
              <a:t>’den </a:t>
            </a:r>
            <a:r>
              <a:rPr lang="tr-TR" sz="3200" dirty="0">
                <a:solidFill>
                  <a:srgbClr val="FFC000"/>
                </a:solidFill>
                <a:cs typeface="Arial" charset="0"/>
              </a:rPr>
              <a:t>Hz. Muhammed</a:t>
            </a:r>
            <a:r>
              <a:rPr lang="tr-TR" sz="3200" dirty="0">
                <a:cs typeface="Arial" charset="0"/>
              </a:rPr>
              <a:t>’e kadar bütün peygamberler İslam peygamberidirler. Çünkü bütün peygamberler insanları </a:t>
            </a:r>
            <a:r>
              <a:rPr lang="tr-TR" sz="3200" dirty="0" err="1">
                <a:cs typeface="Arial" charset="0"/>
              </a:rPr>
              <a:t>tevhid</a:t>
            </a:r>
            <a:r>
              <a:rPr lang="tr-TR" sz="3200" dirty="0">
                <a:cs typeface="Arial" charset="0"/>
              </a:rPr>
              <a:t> inancına çağırmışlardır.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678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21187" name="Rectangle 3"/>
          <p:cNvSpPr>
            <a:spLocks noChangeArrowheads="1"/>
          </p:cNvSpPr>
          <p:nvPr/>
        </p:nvSpPr>
        <p:spPr bwMode="auto">
          <a:xfrm>
            <a:off x="1811524" y="80628"/>
            <a:ext cx="8568952" cy="45005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spcBef>
                <a:spcPct val="20000"/>
              </a:spcBef>
              <a:buClr>
                <a:srgbClr val="BAD41A"/>
              </a:buClr>
              <a:buFont typeface="Arial" charset="0"/>
              <a:buChar char="•"/>
              <a:defRPr/>
            </a:pPr>
            <a:r>
              <a:rPr lang="tr-TR" sz="3200" dirty="0">
                <a:solidFill>
                  <a:srgbClr val="FFFFFF"/>
                </a:solidFill>
              </a:rPr>
              <a:t>Allah katında tek bir din var, o da İslam’dır: </a:t>
            </a:r>
            <a:r>
              <a:rPr lang="tr-TR" sz="3200" dirty="0">
                <a:solidFill>
                  <a:srgbClr val="FFFF00"/>
                </a:solidFill>
              </a:rPr>
              <a:t>“</a:t>
            </a:r>
            <a:r>
              <a:rPr lang="mr-IN" sz="3200" dirty="0">
                <a:solidFill>
                  <a:srgbClr val="FFFF00"/>
                </a:solidFill>
              </a:rPr>
              <a:t>…</a:t>
            </a:r>
            <a:r>
              <a:rPr lang="en-US" sz="3200" dirty="0" err="1">
                <a:solidFill>
                  <a:srgbClr val="FFFF00"/>
                </a:solidFill>
              </a:rPr>
              <a:t>Sizin</a:t>
            </a:r>
            <a:r>
              <a:rPr lang="en-US" sz="3200" dirty="0">
                <a:solidFill>
                  <a:srgbClr val="FFFF00"/>
                </a:solidFill>
              </a:rPr>
              <a:t> </a:t>
            </a:r>
            <a:r>
              <a:rPr lang="en-US" sz="3200" dirty="0" err="1">
                <a:solidFill>
                  <a:srgbClr val="FFFF00"/>
                </a:solidFill>
              </a:rPr>
              <a:t>için</a:t>
            </a:r>
            <a:r>
              <a:rPr lang="en-US" sz="3200" dirty="0">
                <a:solidFill>
                  <a:srgbClr val="FFFF00"/>
                </a:solidFill>
              </a:rPr>
              <a:t> din </a:t>
            </a:r>
            <a:r>
              <a:rPr lang="en-US" sz="3200" dirty="0" err="1">
                <a:solidFill>
                  <a:srgbClr val="FFFF00"/>
                </a:solidFill>
              </a:rPr>
              <a:t>olarak</a:t>
            </a:r>
            <a:r>
              <a:rPr lang="en-US" sz="3200" dirty="0">
                <a:solidFill>
                  <a:srgbClr val="FFFF00"/>
                </a:solidFill>
              </a:rPr>
              <a:t> </a:t>
            </a:r>
            <a:r>
              <a:rPr lang="en-US" sz="3200" dirty="0" err="1">
                <a:solidFill>
                  <a:srgbClr val="FFFF00"/>
                </a:solidFill>
              </a:rPr>
              <a:t>İslam’ı</a:t>
            </a:r>
            <a:r>
              <a:rPr lang="en-US" sz="3200" dirty="0">
                <a:solidFill>
                  <a:srgbClr val="FFFF00"/>
                </a:solidFill>
              </a:rPr>
              <a:t> </a:t>
            </a:r>
            <a:r>
              <a:rPr lang="en-US" sz="3200" dirty="0" err="1">
                <a:solidFill>
                  <a:srgbClr val="FFFF00"/>
                </a:solidFill>
              </a:rPr>
              <a:t>beğendim</a:t>
            </a:r>
            <a:r>
              <a:rPr lang="mr-IN" sz="3200" dirty="0">
                <a:solidFill>
                  <a:srgbClr val="FFFF00"/>
                </a:solidFill>
              </a:rPr>
              <a:t>…</a:t>
            </a:r>
            <a:r>
              <a:rPr lang="tr-TR" sz="3200" dirty="0">
                <a:solidFill>
                  <a:srgbClr val="FFFF00"/>
                </a:solidFill>
              </a:rPr>
              <a:t>” </a:t>
            </a:r>
            <a:r>
              <a:rPr lang="tr-TR" sz="1800" b="1" i="1" dirty="0">
                <a:solidFill>
                  <a:srgbClr val="370C5A">
                    <a:lumMod val="20000"/>
                    <a:lumOff val="80000"/>
                  </a:srgbClr>
                </a:solidFill>
              </a:rPr>
              <a:t>(Kur’an, Maide [5] 3). </a:t>
            </a:r>
          </a:p>
          <a:p>
            <a:pPr marL="457200" indent="-457200" eaLnBrk="1" hangingPunct="1">
              <a:spcBef>
                <a:spcPct val="20000"/>
              </a:spcBef>
              <a:buClr>
                <a:srgbClr val="BAD41A"/>
              </a:buClr>
              <a:buFont typeface="Arial" charset="0"/>
              <a:buChar char="•"/>
              <a:defRPr/>
            </a:pPr>
            <a:r>
              <a:rPr lang="tr-TR" sz="3200" dirty="0">
                <a:solidFill>
                  <a:srgbClr val="FFFFFF"/>
                </a:solidFill>
              </a:rPr>
              <a:t>Hiçbir peygamber başka bir isimden bahsetmemiştir. Peygamberlerin kullandığı dillerden dolayı isimler farklıdır, ama esaslar aynıdır. </a:t>
            </a:r>
          </a:p>
          <a:p>
            <a:pPr marL="457200" indent="-457200" eaLnBrk="1" hangingPunct="1">
              <a:spcBef>
                <a:spcPct val="20000"/>
              </a:spcBef>
              <a:buClr>
                <a:srgbClr val="BAD41A"/>
              </a:buClr>
              <a:buFont typeface="Arial" charset="0"/>
              <a:buChar char="•"/>
              <a:defRPr/>
            </a:pPr>
            <a:r>
              <a:rPr lang="tr-TR" sz="3200" dirty="0">
                <a:solidFill>
                  <a:srgbClr val="FFFFFF"/>
                </a:solidFill>
              </a:rPr>
              <a:t>Hiçbir din, peygamberinin adıyla anılamaz. Çünkü dinin kurucusu Allah’tır! </a:t>
            </a:r>
          </a:p>
        </p:txBody>
      </p:sp>
    </p:spTree>
    <p:extLst>
      <p:ext uri="{BB962C8B-B14F-4D97-AF65-F5344CB8AC3E}">
        <p14:creationId xmlns:p14="http://schemas.microsoft.com/office/powerpoint/2010/main" val="1941018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1187"/>
                                        </p:tgtEl>
                                        <p:attrNameLst>
                                          <p:attrName>style.visibility</p:attrName>
                                        </p:attrNameLst>
                                      </p:cBhvr>
                                      <p:to>
                                        <p:strVal val="visible"/>
                                      </p:to>
                                    </p:set>
                                    <p:animEffect transition="in" filter="fade">
                                      <p:cBhvr>
                                        <p:cTn id="7" dur="20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0" t="12939" r="-360" b="6069"/>
          <a:stretch/>
        </p:blipFill>
        <p:spPr>
          <a:xfrm>
            <a:off x="299356" y="0"/>
            <a:ext cx="11598073" cy="6849380"/>
          </a:xfrm>
          <a:prstGeom prst="rect">
            <a:avLst/>
          </a:prstGeom>
        </p:spPr>
      </p:pic>
      <p:pic>
        <p:nvPicPr>
          <p:cNvPr id="3" name="Picture 11" descr="Home2">
            <a:hlinkClick r:id="rId3" action="ppaction://hlinksldjump"/>
            <a:extLst>
              <a:ext uri="{FF2B5EF4-FFF2-40B4-BE49-F238E27FC236}">
                <a16:creationId xmlns:a16="http://schemas.microsoft.com/office/drawing/2014/main" id="{0EC3BCB6-B905-6C4F-94B4-57A137C11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13228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6757"/>
          <a:stretch/>
        </p:blipFill>
        <p:spPr bwMode="auto">
          <a:xfrm>
            <a:off x="3040064" y="3284984"/>
            <a:ext cx="6008687" cy="357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2279650" y="691852"/>
            <a:ext cx="78486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92D050"/>
                </a:solidFill>
              </a:rPr>
              <a:t>Din</a:t>
            </a:r>
            <a:r>
              <a:rPr lang="tr-TR" sz="3200" dirty="0">
                <a:solidFill>
                  <a:srgbClr val="FFFFFF"/>
                </a:solidFill>
              </a:rPr>
              <a:t> insanlara birbirleriyle iyi geçinmelerini, kardeşliklerini pekiştirmelerini; toplumsal ilişkilere zarar verecek yalan, hile, alay, nefret, intikam, iftira, dedikodu gibi kötü davranışlardan kaçınmalarını emreder. </a:t>
            </a:r>
          </a:p>
        </p:txBody>
      </p:sp>
      <p:sp>
        <p:nvSpPr>
          <p:cNvPr id="5" name="Rectangle 4"/>
          <p:cNvSpPr>
            <a:spLocks noChangeArrowheads="1"/>
          </p:cNvSpPr>
          <p:nvPr/>
        </p:nvSpPr>
        <p:spPr bwMode="auto">
          <a:xfrm>
            <a:off x="2279651" y="115888"/>
            <a:ext cx="7604124" cy="5762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defRPr/>
            </a:pPr>
            <a:r>
              <a:rPr lang="tr-TR" sz="3600" b="1" dirty="0">
                <a:solidFill>
                  <a:srgbClr val="FFFFFF"/>
                </a:solidFill>
                <a:cs typeface="Arial" charset="0"/>
              </a:rPr>
              <a:t>Dinin Toplumdaki Yeri ve Önemi</a:t>
            </a:r>
          </a:p>
        </p:txBody>
      </p:sp>
      <p:pic>
        <p:nvPicPr>
          <p:cNvPr id="6" name="Picture 11" descr="Home2">
            <a:hlinkClick r:id="rId3" action="ppaction://hlinksldjump"/>
            <a:extLst>
              <a:ext uri="{FF2B5EF4-FFF2-40B4-BE49-F238E27FC236}">
                <a16:creationId xmlns:a16="http://schemas.microsoft.com/office/drawing/2014/main" id="{227C8399-0930-F744-9C4E-59E006D32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61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1196975"/>
            <a:ext cx="8440738"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39822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FEDF0B-DD62-BA49-B47C-073CF854C08D}"/>
              </a:ext>
            </a:extLst>
          </p:cNvPr>
          <p:cNvPicPr>
            <a:picLocks noGrp="1" noChangeAspect="1"/>
          </p:cNvPicPr>
          <p:nvPr>
            <p:ph idx="1"/>
          </p:nvPr>
        </p:nvPicPr>
        <p:blipFill>
          <a:blip r:embed="rId2"/>
          <a:stretch>
            <a:fillRect/>
          </a:stretch>
        </p:blipFill>
        <p:spPr/>
      </p:pic>
      <p:pic>
        <p:nvPicPr>
          <p:cNvPr id="6" name="Picture 5">
            <a:extLst>
              <a:ext uri="{FF2B5EF4-FFF2-40B4-BE49-F238E27FC236}">
                <a16:creationId xmlns:a16="http://schemas.microsoft.com/office/drawing/2014/main" id="{AB282D7B-CCFA-844E-B8FC-C6968236E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805" y="0"/>
            <a:ext cx="10168759" cy="6858000"/>
          </a:xfrm>
          <a:prstGeom prst="rect">
            <a:avLst/>
          </a:prstGeom>
        </p:spPr>
      </p:pic>
      <p:pic>
        <p:nvPicPr>
          <p:cNvPr id="5" name="Picture 11" descr="Home2">
            <a:hlinkClick r:id="rId3" action="ppaction://hlinksldjump"/>
            <a:extLst>
              <a:ext uri="{FF2B5EF4-FFF2-40B4-BE49-F238E27FC236}">
                <a16:creationId xmlns:a16="http://schemas.microsoft.com/office/drawing/2014/main" id="{3C65DD55-E24B-7F4D-8B9B-60F4C8F7A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43554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13D21-5796-0844-AAAE-25BC2DE45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4" y="-5838"/>
            <a:ext cx="8752066" cy="6883647"/>
          </a:xfrm>
          <a:prstGeom prst="rect">
            <a:avLst/>
          </a:prstGeom>
        </p:spPr>
      </p:pic>
    </p:spTree>
    <p:extLst>
      <p:ext uri="{BB962C8B-B14F-4D97-AF65-F5344CB8AC3E}">
        <p14:creationId xmlns:p14="http://schemas.microsoft.com/office/powerpoint/2010/main" val="377244493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EC523-ACE0-F04E-938D-D9A541983264}"/>
              </a:ext>
            </a:extLst>
          </p:cNvPr>
          <p:cNvPicPr>
            <a:picLocks noChangeAspect="1"/>
          </p:cNvPicPr>
          <p:nvPr/>
        </p:nvPicPr>
        <p:blipFill>
          <a:blip r:embed="rId2"/>
          <a:stretch>
            <a:fillRect/>
          </a:stretch>
        </p:blipFill>
        <p:spPr>
          <a:xfrm>
            <a:off x="2580673" y="4055380"/>
            <a:ext cx="3810000" cy="2794000"/>
          </a:xfrm>
          <a:prstGeom prst="rect">
            <a:avLst/>
          </a:prstGeom>
        </p:spPr>
      </p:pic>
      <p:pic>
        <p:nvPicPr>
          <p:cNvPr id="20482" name="Picture 6" descr="http://www.sabancilisesi.k12.tr/imagestore/sabancilisesi-k12/haber/haber-fj9aedojbxo4fj43v94x187z7rgpoh9vsj00iga71x55rxngn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648" y="4019287"/>
            <a:ext cx="377983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1235460" y="44450"/>
            <a:ext cx="9792518" cy="3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2500" b="1" u="sng" dirty="0">
                <a:solidFill>
                  <a:srgbClr val="92D050"/>
                </a:solidFill>
              </a:rPr>
              <a:t>Din sizin için önemli mi?</a:t>
            </a:r>
            <a:br>
              <a:rPr lang="tr-TR" sz="2500" dirty="0">
                <a:solidFill>
                  <a:srgbClr val="FFFFFF"/>
                </a:solidFill>
              </a:rPr>
            </a:br>
            <a:r>
              <a:rPr lang="tr-TR" sz="2800" dirty="0">
                <a:solidFill>
                  <a:srgbClr val="FFC000"/>
                </a:solidFill>
              </a:rPr>
              <a:t>Dilek Sabancı</a:t>
            </a:r>
            <a:r>
              <a:rPr lang="tr-TR" sz="2800" dirty="0">
                <a:solidFill>
                  <a:srgbClr val="FFFFFF"/>
                </a:solidFill>
              </a:rPr>
              <a:t>: Babamı </a:t>
            </a:r>
            <a:r>
              <a:rPr lang="tr-TR" sz="2400" i="1" dirty="0">
                <a:solidFill>
                  <a:srgbClr val="FFC000"/>
                </a:solidFill>
              </a:rPr>
              <a:t>(Sakıp Sabancı)</a:t>
            </a:r>
            <a:r>
              <a:rPr lang="tr-TR" sz="2800" dirty="0">
                <a:solidFill>
                  <a:srgbClr val="FFC000"/>
                </a:solidFill>
              </a:rPr>
              <a:t> </a:t>
            </a:r>
            <a:r>
              <a:rPr lang="tr-TR" sz="2800" dirty="0">
                <a:solidFill>
                  <a:srgbClr val="FFFFFF"/>
                </a:solidFill>
              </a:rPr>
              <a:t>gömdükten sonra çok değiştim. Her şey beş metrelik kefene sarıp gömdükten sonra bitiyor. İstersen </a:t>
            </a:r>
            <a:r>
              <a:rPr lang="tr-TR" sz="2800" dirty="0">
                <a:solidFill>
                  <a:srgbClr val="FFC000"/>
                </a:solidFill>
              </a:rPr>
              <a:t>Kanuni Sultan Süleyman</a:t>
            </a:r>
            <a:r>
              <a:rPr lang="tr-TR" sz="2800" dirty="0">
                <a:solidFill>
                  <a:srgbClr val="FFFFFF"/>
                </a:solidFill>
              </a:rPr>
              <a:t> ol hiçbir şey değişmiyor. Topraktan geldik toprağa gideceğiz. Orada rahat uyuyabilmek için, elimden geleni yapıyorum. Başka insanlara destek olmaya çalışıyorum… Ben o zaman zaten dindardım, ama babamı kaybedince daha dindar oldum. Hatta bakış açım tamamen değişti</a:t>
            </a:r>
            <a:r>
              <a:rPr lang="tr-TR" sz="1400" i="1" dirty="0">
                <a:solidFill>
                  <a:srgbClr val="FFFFFF"/>
                </a:solidFill>
              </a:rPr>
              <a:t> </a:t>
            </a:r>
            <a:r>
              <a:rPr lang="tr-TR" sz="1400" b="1" i="1" dirty="0">
                <a:solidFill>
                  <a:srgbClr val="370C5A">
                    <a:lumMod val="20000"/>
                    <a:lumOff val="80000"/>
                  </a:srgbClr>
                </a:solidFill>
              </a:rPr>
              <a:t>(</a:t>
            </a:r>
            <a:r>
              <a:rPr lang="tr-TR" sz="1400" b="1" i="1" dirty="0" err="1">
                <a:solidFill>
                  <a:srgbClr val="370C5A">
                    <a:lumMod val="20000"/>
                    <a:lumOff val="80000"/>
                  </a:srgbClr>
                </a:solidFill>
              </a:rPr>
              <a:t>Fisun</a:t>
            </a:r>
            <a:r>
              <a:rPr lang="tr-TR" sz="1400" b="1" i="1" dirty="0">
                <a:solidFill>
                  <a:srgbClr val="370C5A">
                    <a:lumMod val="20000"/>
                    <a:lumOff val="80000"/>
                  </a:srgbClr>
                </a:solidFill>
              </a:rPr>
              <a:t> Yalçınkaya, ‘‘Yakında Modern Bir Şekilde Kapanabilirim,’’ Sabah </a:t>
            </a:r>
            <a:r>
              <a:rPr lang="tr-TR" sz="1400" b="1" i="1" dirty="0" err="1">
                <a:solidFill>
                  <a:srgbClr val="370C5A">
                    <a:lumMod val="20000"/>
                    <a:lumOff val="80000"/>
                  </a:srgbClr>
                </a:solidFill>
              </a:rPr>
              <a:t>Gzt</a:t>
            </a:r>
            <a:r>
              <a:rPr lang="tr-TR" sz="1400" b="1" i="1" dirty="0">
                <a:solidFill>
                  <a:srgbClr val="370C5A">
                    <a:lumMod val="20000"/>
                    <a:lumOff val="80000"/>
                  </a:srgbClr>
                </a:solidFill>
              </a:rPr>
              <a:t>., 16 Temmuz 2012)</a:t>
            </a:r>
            <a:r>
              <a:rPr lang="tr-TR" sz="1400" i="1" dirty="0">
                <a:solidFill>
                  <a:srgbClr val="370C5A">
                    <a:lumMod val="20000"/>
                    <a:lumOff val="80000"/>
                  </a:srgbClr>
                </a:solidFill>
              </a:rPr>
              <a:t>.</a:t>
            </a:r>
          </a:p>
        </p:txBody>
      </p:sp>
      <p:pic>
        <p:nvPicPr>
          <p:cNvPr id="6" name="Picture 11" descr="Home2">
            <a:hlinkClick r:id="rId4" action="ppaction://hlinksldjump"/>
            <a:extLst>
              <a:ext uri="{FF2B5EF4-FFF2-40B4-BE49-F238E27FC236}">
                <a16:creationId xmlns:a16="http://schemas.microsoft.com/office/drawing/2014/main" id="{5CE3283E-A69E-A943-8326-F96EFDF06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330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991493" y="152636"/>
            <a:ext cx="82089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Allah inancı ve sevgisi, insana kuvvetli bir irade ve sağlam bir karakter kazandırır. Din duygusunun zayıflaması, toplumda suçların artmasına yol açar. Çünkü hiçbir yaptırım, inanç kadar insanı engelleyip sakındıramaz.</a:t>
            </a:r>
          </a:p>
        </p:txBody>
      </p:sp>
      <p:pic>
        <p:nvPicPr>
          <p:cNvPr id="2150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0" y="2708920"/>
            <a:ext cx="9359185"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Home2">
            <a:hlinkClick r:id="rId3" action="ppaction://hlinksldjump"/>
            <a:extLst>
              <a:ext uri="{FF2B5EF4-FFF2-40B4-BE49-F238E27FC236}">
                <a16:creationId xmlns:a16="http://schemas.microsoft.com/office/drawing/2014/main" id="{2B9CEBA7-0338-9642-A8ED-46E8F541E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38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6787" name="Rectangle 3"/>
          <p:cNvSpPr>
            <a:spLocks noChangeArrowheads="1"/>
          </p:cNvSpPr>
          <p:nvPr/>
        </p:nvSpPr>
        <p:spPr bwMode="auto">
          <a:xfrm>
            <a:off x="1199456" y="79375"/>
            <a:ext cx="4860925" cy="295433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Dini değerler insanı ruhsal bunalımlardan korur; başarı için ümit ve cesaret verir, maddi-manevi her türlü sıkıntıya karşı direnci artırır.</a:t>
            </a:r>
          </a:p>
        </p:txBody>
      </p:sp>
    </p:spTree>
    <p:extLst>
      <p:ext uri="{BB962C8B-B14F-4D97-AF65-F5344CB8AC3E}">
        <p14:creationId xmlns:p14="http://schemas.microsoft.com/office/powerpoint/2010/main" val="18050313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6787"/>
                                        </p:tgtEl>
                                        <p:attrNameLst>
                                          <p:attrName>style.visibility</p:attrName>
                                        </p:attrNameLst>
                                      </p:cBhvr>
                                      <p:to>
                                        <p:strVal val="visible"/>
                                      </p:to>
                                    </p:set>
                                    <p:animEffect transition="in" filter="fade">
                                      <p:cBhvr>
                                        <p:cTn id="7" dur="2000"/>
                                        <p:tgtEl>
                                          <p:spTgt spid="24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3475" name="Rectangle 3"/>
          <p:cNvSpPr>
            <a:spLocks noChangeArrowheads="1"/>
          </p:cNvSpPr>
          <p:nvPr/>
        </p:nvSpPr>
        <p:spPr bwMode="auto">
          <a:xfrm>
            <a:off x="5232400" y="-26988"/>
            <a:ext cx="5435600" cy="4572001"/>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Toplumların örf ve âdetlerinin, ahlak anlayışlarının oluşmasında dinin önemli etkisi vardır. Hukuktan mimariye, sanattan edebiyata kadar toplum hayatının her alanında dinin etkilerini görmek mümkündür. </a:t>
            </a:r>
          </a:p>
        </p:txBody>
      </p:sp>
    </p:spTree>
    <p:extLst>
      <p:ext uri="{BB962C8B-B14F-4D97-AF65-F5344CB8AC3E}">
        <p14:creationId xmlns:p14="http://schemas.microsoft.com/office/powerpoint/2010/main" val="3654480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3475"/>
                                        </p:tgtEl>
                                        <p:attrNameLst>
                                          <p:attrName>style.visibility</p:attrName>
                                        </p:attrNameLst>
                                      </p:cBhvr>
                                      <p:to>
                                        <p:strVal val="visible"/>
                                      </p:to>
                                    </p:set>
                                    <p:animEffect transition="in" filter="fade">
                                      <p:cBhvr>
                                        <p:cTn id="7" dur="2000"/>
                                        <p:tgtEl>
                                          <p:spTgt spid="233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1427" name="Rectangle 3"/>
          <p:cNvSpPr>
            <a:spLocks noChangeArrowheads="1"/>
          </p:cNvSpPr>
          <p:nvPr/>
        </p:nvSpPr>
        <p:spPr bwMode="auto">
          <a:xfrm>
            <a:off x="1631950" y="80963"/>
            <a:ext cx="7740650" cy="1547812"/>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b="1" dirty="0">
                <a:solidFill>
                  <a:srgbClr val="92D050"/>
                </a:solidFill>
              </a:rPr>
              <a:t>Din</a:t>
            </a:r>
            <a:r>
              <a:rPr lang="tr-TR" sz="3200" dirty="0">
                <a:solidFill>
                  <a:srgbClr val="FFFFFF"/>
                </a:solidFill>
              </a:rPr>
              <a:t>, ilk insan topluluklarından günümüze kadar her dönemde önem verilen, kutsal sayılan bir </a:t>
            </a:r>
            <a:r>
              <a:rPr lang="tr-TR" sz="3200" b="1" dirty="0">
                <a:solidFill>
                  <a:srgbClr val="92D050"/>
                </a:solidFill>
              </a:rPr>
              <a:t>değer</a:t>
            </a:r>
            <a:r>
              <a:rPr lang="tr-TR" sz="3200" dirty="0">
                <a:solidFill>
                  <a:srgbClr val="00B0F0"/>
                </a:solidFill>
              </a:rPr>
              <a:t> </a:t>
            </a:r>
            <a:r>
              <a:rPr lang="tr-TR" sz="3200" dirty="0">
                <a:solidFill>
                  <a:srgbClr val="FFFFFF"/>
                </a:solidFill>
              </a:rPr>
              <a:t>olmuştur.  </a:t>
            </a:r>
          </a:p>
        </p:txBody>
      </p:sp>
      <p:pic>
        <p:nvPicPr>
          <p:cNvPr id="4" name="Picture 11" descr="Home2">
            <a:hlinkClick r:id="rId3" action="ppaction://hlinksldjump"/>
            <a:extLst>
              <a:ext uri="{FF2B5EF4-FFF2-40B4-BE49-F238E27FC236}">
                <a16:creationId xmlns:a16="http://schemas.microsoft.com/office/drawing/2014/main" id="{09EA2441-DF88-0145-92E4-13BCCAA5A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222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1427"/>
                                        </p:tgtEl>
                                        <p:attrNameLst>
                                          <p:attrName>style.visibility</p:attrName>
                                        </p:attrNameLst>
                                      </p:cBhvr>
                                      <p:to>
                                        <p:strVal val="visible"/>
                                      </p:to>
                                    </p:set>
                                    <p:animEffect transition="in" filter="fade">
                                      <p:cBhvr>
                                        <p:cTn id="7" dur="20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2691" name="Rectangle 3"/>
          <p:cNvSpPr>
            <a:spLocks noChangeArrowheads="1"/>
          </p:cNvSpPr>
          <p:nvPr/>
        </p:nvSpPr>
        <p:spPr bwMode="auto">
          <a:xfrm>
            <a:off x="1776414" y="188914"/>
            <a:ext cx="8675687" cy="2555875"/>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İslam’a göre insan, sadece kendisine ve çevresine karşı değil, Allah’ın yarattığı diğer varlıklara karşı da sorumludur. Dolayısıyla çevreyi kirletmek, diğer canlılara zarar vermek, Allah’ın kesinlikle onaylamadığı davranışlardır. </a:t>
            </a:r>
          </a:p>
        </p:txBody>
      </p:sp>
    </p:spTree>
    <p:extLst>
      <p:ext uri="{BB962C8B-B14F-4D97-AF65-F5344CB8AC3E}">
        <p14:creationId xmlns:p14="http://schemas.microsoft.com/office/powerpoint/2010/main" val="1459815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2691"/>
                                        </p:tgtEl>
                                        <p:attrNameLst>
                                          <p:attrName>style.visibility</p:attrName>
                                        </p:attrNameLst>
                                      </p:cBhvr>
                                      <p:to>
                                        <p:strVal val="visible"/>
                                      </p:to>
                                    </p:set>
                                    <p:animEffect transition="in" filter="fade">
                                      <p:cBhvr>
                                        <p:cTn id="7" dur="2000"/>
                                        <p:tgtEl>
                                          <p:spTgt spid="24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B7744-823C-BA41-B639-107DEAEA5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596072" y="188640"/>
            <a:ext cx="9000428" cy="4140460"/>
          </a:xfrm>
          <a:prstGeom prst="rect">
            <a:avLst/>
          </a:prstGeom>
          <a:solidFill>
            <a:srgbClr val="000000">
              <a:alpha val="58000"/>
            </a:srgbClr>
          </a:solidFill>
          <a:ln>
            <a:noFill/>
          </a:ln>
          <a:extLst/>
        </p:spPr>
        <p:txBody>
          <a:bodyPr/>
          <a:lstStyle/>
          <a:p>
            <a:pPr marL="1588" indent="-1588" eaLnBrk="1" hangingPunct="1">
              <a:spcBef>
                <a:spcPct val="20000"/>
              </a:spcBef>
              <a:buClr>
                <a:srgbClr val="BAD41A"/>
              </a:buClr>
              <a:defRPr/>
            </a:pPr>
            <a:r>
              <a:rPr lang="tr-TR" sz="3200" dirty="0">
                <a:solidFill>
                  <a:srgbClr val="FFFFFF"/>
                </a:solidFill>
              </a:rPr>
              <a:t>Yüce Allah’ın buyruğu olan din, insanlara yön verir, onları iyi ve faydalı şeyler yapmaya yöneltir. Hayatı düzenleyen bir nizam, kanun ve ahlak bütünü̈ olduğundan toplumsal işleyişin her alanını düzenleyerek huzuru sağlar. Dinin ortaya koyduğu ahlak çok güçlü̈ ve etkilidir. Bu ahlakın etkili olmasının sebebi o dini benimseyen</a:t>
            </a:r>
          </a:p>
          <a:p>
            <a:pPr marL="1588" indent="-1588" eaLnBrk="1" hangingPunct="1">
              <a:spcBef>
                <a:spcPct val="20000"/>
              </a:spcBef>
              <a:buClr>
                <a:srgbClr val="BAD41A"/>
              </a:buClr>
              <a:defRPr/>
            </a:pPr>
            <a:r>
              <a:rPr lang="tr-TR" sz="3200" dirty="0">
                <a:solidFill>
                  <a:srgbClr val="FFFFFF"/>
                </a:solidFill>
              </a:rPr>
              <a:t>kişiyi içten kuşatıcı olmasıdır.</a:t>
            </a:r>
          </a:p>
        </p:txBody>
      </p:sp>
      <p:pic>
        <p:nvPicPr>
          <p:cNvPr id="4" name="Picture 11" descr="Home2">
            <a:hlinkClick r:id="rId3" action="ppaction://hlinksldjump"/>
            <a:extLst>
              <a:ext uri="{FF2B5EF4-FFF2-40B4-BE49-F238E27FC236}">
                <a16:creationId xmlns:a16="http://schemas.microsoft.com/office/drawing/2014/main" id="{F17A8377-00E5-7442-85E0-CF84E86C7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377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C95FF-D858-6344-B5DB-06A85608C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416052" y="188640"/>
            <a:ext cx="9360468" cy="356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dirty="0">
                <a:solidFill>
                  <a:srgbClr val="FFFFFF"/>
                </a:solidFill>
              </a:rPr>
              <a:t>İnsanın kendisini aşan yüce bir kudrete gönülden bağlanması da onu daha güçlü̈ ve güvenli kılar. Bunun için dua, niyaz, iltica ile o yüce varlığa yalvarıp sığınır. Dindeki ahiret inancı bir yandan kişinin sorumluluk bilincini yükseltirken diğer yandan onu ahlaki bakımdan daha özenli ve dikkatli olmaya sevk eder.</a:t>
            </a:r>
          </a:p>
        </p:txBody>
      </p:sp>
      <p:pic>
        <p:nvPicPr>
          <p:cNvPr id="4" name="Picture 11" descr="Home2">
            <a:hlinkClick r:id="rId3" action="ppaction://hlinksldjump"/>
            <a:extLst>
              <a:ext uri="{FF2B5EF4-FFF2-40B4-BE49-F238E27FC236}">
                <a16:creationId xmlns:a16="http://schemas.microsoft.com/office/drawing/2014/main" id="{F175462D-EE96-FA48-865A-A5ED27F17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424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4" name="Rectangle 3">
            <a:extLst>
              <a:ext uri="{FF2B5EF4-FFF2-40B4-BE49-F238E27FC236}">
                <a16:creationId xmlns:a16="http://schemas.microsoft.com/office/drawing/2014/main" id="{35AD5E6D-74D7-394D-8640-9003AA141862}"/>
              </a:ext>
            </a:extLst>
          </p:cNvPr>
          <p:cNvSpPr>
            <a:spLocks noChangeArrowheads="1"/>
          </p:cNvSpPr>
          <p:nvPr/>
        </p:nvSpPr>
        <p:spPr bwMode="auto">
          <a:xfrm>
            <a:off x="1055440" y="1016733"/>
            <a:ext cx="10117124" cy="3564396"/>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Din ve inanç, insanlık tarihinin tüm zamanlarında ve tüm toplumlarda evrensel bir gerçeklik olarak karşımıza çıkar. Çünkü inanma duygusu insana yaratılışında verilen bir özelliktir. İnsan bu özelliği dolayısıyla bir ve tek yaratıcıya inanma ihtiyacı duyar. İnsanlar ancak iman sayesinde hayatlarını belirsizlikten ve karmaşadan kurtarıp anlamlı hale getirir.</a:t>
            </a:r>
            <a:endParaRPr lang="tr-TR" sz="2800" dirty="0">
              <a:cs typeface="Arial" charset="0"/>
            </a:endParaRPr>
          </a:p>
        </p:txBody>
      </p:sp>
      <p:sp>
        <p:nvSpPr>
          <p:cNvPr id="5" name="Rectangle 3">
            <a:extLst>
              <a:ext uri="{FF2B5EF4-FFF2-40B4-BE49-F238E27FC236}">
                <a16:creationId xmlns:a16="http://schemas.microsoft.com/office/drawing/2014/main" id="{65E33AA5-D51E-B34F-86D1-7574D27886AE}"/>
              </a:ext>
            </a:extLst>
          </p:cNvPr>
          <p:cNvSpPr>
            <a:spLocks noChangeArrowheads="1"/>
          </p:cNvSpPr>
          <p:nvPr/>
        </p:nvSpPr>
        <p:spPr bwMode="auto">
          <a:xfrm>
            <a:off x="3263900" y="297024"/>
            <a:ext cx="5664076" cy="719707"/>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İman ve İslam İlişkisi</a:t>
            </a:r>
          </a:p>
        </p:txBody>
      </p:sp>
      <p:pic>
        <p:nvPicPr>
          <p:cNvPr id="6" name="Picture 11" descr="Home2">
            <a:hlinkClick r:id="rId3" action="ppaction://hlinksldjump"/>
            <a:extLst>
              <a:ext uri="{FF2B5EF4-FFF2-40B4-BE49-F238E27FC236}">
                <a16:creationId xmlns:a16="http://schemas.microsoft.com/office/drawing/2014/main" id="{E79FE629-8EA6-8C4B-8777-F45147199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52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0F37C-D761-234B-9BB9-C3FD9C72D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8595" name="Rectangle 3"/>
          <p:cNvSpPr>
            <a:spLocks noChangeArrowheads="1"/>
          </p:cNvSpPr>
          <p:nvPr/>
        </p:nvSpPr>
        <p:spPr bwMode="auto">
          <a:xfrm>
            <a:off x="1704678" y="152636"/>
            <a:ext cx="7559675" cy="208915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175" indent="-3175" eaLnBrk="1" hangingPunct="1">
              <a:spcBef>
                <a:spcPct val="20000"/>
              </a:spcBef>
              <a:buClr>
                <a:srgbClr val="BAD41A"/>
              </a:buClr>
              <a:defRPr/>
            </a:pPr>
            <a:r>
              <a:rPr lang="tr-TR" sz="3200" dirty="0">
                <a:solidFill>
                  <a:srgbClr val="FFFFFF"/>
                </a:solidFill>
              </a:rPr>
              <a:t>İnsanlar zaman zaman yaratılışlarından gelen bu inanma ihtiyacını güneşe, aya, yıldızlara, doğada bulunan varlıklara ve güçlere yöneltmişlerdir. </a:t>
            </a:r>
          </a:p>
        </p:txBody>
      </p:sp>
      <p:pic>
        <p:nvPicPr>
          <p:cNvPr id="4" name="Picture 11" descr="Home2">
            <a:hlinkClick r:id="rId3" action="ppaction://hlinksldjump"/>
            <a:extLst>
              <a:ext uri="{FF2B5EF4-FFF2-40B4-BE49-F238E27FC236}">
                <a16:creationId xmlns:a16="http://schemas.microsoft.com/office/drawing/2014/main" id="{F0CD3050-9934-FE4E-A389-58B7FDD33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073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8595"/>
                                        </p:tgtEl>
                                        <p:attrNameLst>
                                          <p:attrName>style.visibility</p:attrName>
                                        </p:attrNameLst>
                                      </p:cBhvr>
                                      <p:to>
                                        <p:strVal val="visible"/>
                                      </p:to>
                                    </p:set>
                                    <p:animEffect transition="in" filter="fade">
                                      <p:cBhvr>
                                        <p:cTn id="7" dur="2000"/>
                                        <p:tgtEl>
                                          <p:spTgt spid="238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0643" name="Rectangle 3"/>
          <p:cNvSpPr>
            <a:spLocks noChangeArrowheads="1"/>
          </p:cNvSpPr>
          <p:nvPr/>
        </p:nvSpPr>
        <p:spPr bwMode="auto">
          <a:xfrm>
            <a:off x="1666368" y="115888"/>
            <a:ext cx="3745557" cy="399718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175" indent="-3175" eaLnBrk="1" hangingPunct="1">
              <a:spcBef>
                <a:spcPct val="20000"/>
              </a:spcBef>
              <a:buClr>
                <a:srgbClr val="BAD41A"/>
              </a:buClr>
              <a:defRPr/>
            </a:pPr>
            <a:r>
              <a:rPr lang="tr-TR" sz="3200" dirty="0">
                <a:solidFill>
                  <a:srgbClr val="FFFFFF"/>
                </a:solidFill>
              </a:rPr>
              <a:t>Ama gerçek Allah inancını bulup uygulamayınca da bu din duygusu tam olarak doldurulamaz, huzura kavuşulamaz.  </a:t>
            </a:r>
          </a:p>
        </p:txBody>
      </p:sp>
    </p:spTree>
    <p:extLst>
      <p:ext uri="{BB962C8B-B14F-4D97-AF65-F5344CB8AC3E}">
        <p14:creationId xmlns:p14="http://schemas.microsoft.com/office/powerpoint/2010/main" val="887805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0643"/>
                                        </p:tgtEl>
                                        <p:attrNameLst>
                                          <p:attrName>style.visibility</p:attrName>
                                        </p:attrNameLst>
                                      </p:cBhvr>
                                      <p:to>
                                        <p:strVal val="visible"/>
                                      </p:to>
                                    </p:set>
                                    <p:animEffect transition="in" filter="fade">
                                      <p:cBhvr>
                                        <p:cTn id="7" dur="2000"/>
                                        <p:tgtEl>
                                          <p:spTgt spid="240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CFABEF-675B-7D42-80C2-C223758C7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2064124" y="188640"/>
            <a:ext cx="8064324" cy="2988332"/>
          </a:xfrm>
          <a:prstGeom prst="rect">
            <a:avLst/>
          </a:prstGeom>
          <a:solidFill>
            <a:srgbClr val="000000">
              <a:alpha val="59000"/>
            </a:srgbClr>
          </a:solidFill>
          <a:ln>
            <a:noFill/>
          </a:ln>
          <a:extLst/>
        </p:spPr>
        <p:txBody>
          <a:bodyPr/>
          <a:lstStyle/>
          <a:p>
            <a:pPr marL="1588" indent="-1588" eaLnBrk="1" hangingPunct="1">
              <a:spcBef>
                <a:spcPct val="20000"/>
              </a:spcBef>
              <a:buClr>
                <a:srgbClr val="BAD41A"/>
              </a:buClr>
              <a:defRPr/>
            </a:pPr>
            <a:r>
              <a:rPr lang="tr-TR" sz="3200" dirty="0">
                <a:solidFill>
                  <a:srgbClr val="FFFFFF"/>
                </a:solidFill>
              </a:rPr>
              <a:t>İmanın İslam’dan, İslam’ın da imandan ayrı düşünülemeyeceği bir gerçektir. Dışta ve görünürde olana İslam, içte ve kalpte olana iman denilebilir. İman kalbin tasdik etmesi, İslam ise amel ve davranışlarla bu tasdikin eyleme taşınarak görünür kılınmasıdır.</a:t>
            </a:r>
          </a:p>
        </p:txBody>
      </p:sp>
      <p:pic>
        <p:nvPicPr>
          <p:cNvPr id="4" name="Picture 11" descr="Home2">
            <a:hlinkClick r:id="rId3" action="ppaction://hlinksldjump"/>
            <a:extLst>
              <a:ext uri="{FF2B5EF4-FFF2-40B4-BE49-F238E27FC236}">
                <a16:creationId xmlns:a16="http://schemas.microsoft.com/office/drawing/2014/main" id="{145F9DC6-66B0-4C4D-812E-3CA1025E8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967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21187" name="Rectangle 3"/>
          <p:cNvSpPr>
            <a:spLocks noChangeArrowheads="1"/>
          </p:cNvSpPr>
          <p:nvPr/>
        </p:nvSpPr>
        <p:spPr bwMode="auto">
          <a:xfrm>
            <a:off x="1703388" y="908720"/>
            <a:ext cx="8748712" cy="403244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175" indent="-3175" eaLnBrk="1" hangingPunct="1">
              <a:spcBef>
                <a:spcPct val="20000"/>
              </a:spcBef>
              <a:buClr>
                <a:srgbClr val="BAD41A"/>
              </a:buClr>
              <a:defRPr/>
            </a:pPr>
            <a:r>
              <a:rPr lang="tr-TR" sz="3200" dirty="0">
                <a:solidFill>
                  <a:srgbClr val="FFFFFF"/>
                </a:solidFill>
              </a:rPr>
              <a:t>Allah katında </a:t>
            </a:r>
            <a:r>
              <a:rPr lang="tr-TR" sz="3200" dirty="0"/>
              <a:t>din</a:t>
            </a:r>
            <a:r>
              <a:rPr lang="tr-TR" sz="3200" dirty="0">
                <a:solidFill>
                  <a:srgbClr val="FFFFFF"/>
                </a:solidFill>
              </a:rPr>
              <a:t>, İslam’dır. </a:t>
            </a:r>
            <a:r>
              <a:rPr lang="tr-TR" sz="3200" dirty="0"/>
              <a:t>Kitap</a:t>
            </a:r>
            <a:r>
              <a:rPr lang="tr-TR" sz="3200" dirty="0">
                <a:solidFill>
                  <a:srgbClr val="FFFFFF"/>
                </a:solidFill>
              </a:rPr>
              <a:t> tektir </a:t>
            </a:r>
            <a:r>
              <a:rPr lang="tr-TR" sz="2800" i="1" dirty="0">
                <a:solidFill>
                  <a:srgbClr val="92D050"/>
                </a:solidFill>
              </a:rPr>
              <a:t>(</a:t>
            </a:r>
            <a:r>
              <a:rPr lang="tr-TR" sz="2800" i="1" dirty="0" err="1">
                <a:solidFill>
                  <a:srgbClr val="92D050"/>
                </a:solidFill>
              </a:rPr>
              <a:t>Ümmü'l-Kitab</a:t>
            </a:r>
            <a:r>
              <a:rPr lang="tr-TR" sz="2800" i="1" dirty="0">
                <a:solidFill>
                  <a:srgbClr val="92D050"/>
                </a:solidFill>
              </a:rPr>
              <a:t>)</a:t>
            </a:r>
            <a:r>
              <a:rPr lang="tr-TR" sz="3200" dirty="0">
                <a:solidFill>
                  <a:srgbClr val="FFFFFF"/>
                </a:solidFill>
              </a:rPr>
              <a:t>. </a:t>
            </a:r>
            <a:r>
              <a:rPr lang="tr-TR" sz="3200" dirty="0"/>
              <a:t>Peygamberler</a:t>
            </a:r>
            <a:r>
              <a:rPr lang="tr-TR" sz="3200" dirty="0">
                <a:solidFill>
                  <a:srgbClr val="FFFFFF"/>
                </a:solidFill>
              </a:rPr>
              <a:t> aynı kaynaktan gelmiştir. Museviliğin, Hıristiyanlığın da orijinal ismi, İslam’dır. Aynı Yaratıcı tarafından gönderilen tüm peygamberler temelde, ortak esasları anlatmışlardır. Fakat, anlatılan esaslar onların ardından değiştirildiği için ortaya, değişimin etkisiyle birçok farklı inanç ve dinler çıkmıştır. </a:t>
            </a:r>
          </a:p>
        </p:txBody>
      </p:sp>
      <p:sp>
        <p:nvSpPr>
          <p:cNvPr id="5" name="Rectangle 3"/>
          <p:cNvSpPr>
            <a:spLocks noChangeArrowheads="1"/>
          </p:cNvSpPr>
          <p:nvPr/>
        </p:nvSpPr>
        <p:spPr bwMode="auto">
          <a:xfrm>
            <a:off x="2855641" y="260350"/>
            <a:ext cx="6453734" cy="64837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defRPr/>
            </a:pPr>
            <a:r>
              <a:rPr lang="tr-TR" sz="3600" b="1" dirty="0">
                <a:solidFill>
                  <a:srgbClr val="FFFFFF"/>
                </a:solidFill>
                <a:cs typeface="Arial" charset="0"/>
              </a:rPr>
              <a:t>Neden Birden Çok Din Var?</a:t>
            </a:r>
          </a:p>
        </p:txBody>
      </p:sp>
      <p:pic>
        <p:nvPicPr>
          <p:cNvPr id="6" name="Picture 11" descr="Home2">
            <a:hlinkClick r:id="rId3" action="ppaction://hlinksldjump"/>
            <a:extLst>
              <a:ext uri="{FF2B5EF4-FFF2-40B4-BE49-F238E27FC236}">
                <a16:creationId xmlns:a16="http://schemas.microsoft.com/office/drawing/2014/main" id="{28112AC8-45E8-9B47-85A9-483F30D11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203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1187"/>
                                        </p:tgtEl>
                                        <p:attrNameLst>
                                          <p:attrName>style.visibility</p:attrName>
                                        </p:attrNameLst>
                                      </p:cBhvr>
                                      <p:to>
                                        <p:strVal val="visible"/>
                                      </p:to>
                                    </p:set>
                                    <p:animEffect transition="in" filter="fade">
                                      <p:cBhvr>
                                        <p:cTn id="12" dur="20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691769"/>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8DD6B-0B49-EF4E-B127-5D5354C49F14}"/>
              </a:ext>
            </a:extLst>
          </p:cNvPr>
          <p:cNvPicPr>
            <a:picLocks noChangeAspect="1"/>
          </p:cNvPicPr>
          <p:nvPr/>
        </p:nvPicPr>
        <p:blipFill rotWithShape="1">
          <a:blip r:embed="rId2"/>
          <a:srcRect t="33557" b="32424"/>
          <a:stretch/>
        </p:blipFill>
        <p:spPr>
          <a:xfrm>
            <a:off x="980283" y="4689140"/>
            <a:ext cx="10160000" cy="216024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3143672" y="296863"/>
            <a:ext cx="5833222"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Kalplerin Mühürlenmesi</a:t>
            </a:r>
          </a:p>
        </p:txBody>
      </p:sp>
      <p:sp>
        <p:nvSpPr>
          <p:cNvPr id="6" name="Rectangle 3"/>
          <p:cNvSpPr>
            <a:spLocks noChangeArrowheads="1"/>
          </p:cNvSpPr>
          <p:nvPr/>
        </p:nvSpPr>
        <p:spPr bwMode="auto">
          <a:xfrm>
            <a:off x="767408" y="944725"/>
            <a:ext cx="10693188"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Bir insanın kalbi, Allah dilediği için değil, birey inanmadığı için mühürlenir/kilitlenir. Dolayısıyla kalbin mühürlenmesi sebep değil sonuçtur. Fakat birey yine iman etmek isterse bu mühür tekrar açılır: </a:t>
            </a:r>
          </a:p>
          <a:p>
            <a:pPr marL="1588" indent="19050" eaLnBrk="1" hangingPunct="1">
              <a:spcBef>
                <a:spcPct val="20000"/>
              </a:spcBef>
              <a:buClr>
                <a:schemeClr val="tx2"/>
              </a:buClr>
              <a:defRPr/>
            </a:pPr>
            <a:r>
              <a:rPr lang="tr-TR" sz="3200" dirty="0">
                <a:solidFill>
                  <a:srgbClr val="FFFF00"/>
                </a:solidFill>
                <a:cs typeface="Arial" charset="0"/>
              </a:rPr>
              <a:t>‘‘… ‘Kalplerimiz perdelidir/kılıflıdır/örtülüdür.’ Hayır, Allah onların kalplerini </a:t>
            </a:r>
            <a:r>
              <a:rPr lang="tr-TR" sz="3200" u="sng" dirty="0">
                <a:solidFill>
                  <a:srgbClr val="FFFF00"/>
                </a:solidFill>
                <a:cs typeface="Arial" charset="0"/>
              </a:rPr>
              <a:t>inkârlarından dolayı</a:t>
            </a:r>
            <a:r>
              <a:rPr lang="tr-TR" sz="3200" dirty="0">
                <a:solidFill>
                  <a:srgbClr val="FFFF00"/>
                </a:solidFill>
                <a:cs typeface="Arial" charset="0"/>
              </a:rPr>
              <a:t> mühürledi. </a:t>
            </a:r>
            <a:r>
              <a:rPr lang="tr-TR" sz="3200" u="sng" dirty="0">
                <a:solidFill>
                  <a:srgbClr val="FFFF00"/>
                </a:solidFill>
                <a:cs typeface="Arial" charset="0"/>
              </a:rPr>
              <a:t>Ne kadar da azı iman ediyor</a:t>
            </a:r>
            <a:r>
              <a:rPr lang="tr-TR" sz="3200" dirty="0">
                <a:solidFill>
                  <a:srgbClr val="FFFF00"/>
                </a:solidFill>
                <a:cs typeface="Arial" charset="0"/>
              </a:rPr>
              <a:t>!’’ </a:t>
            </a:r>
            <a:r>
              <a:rPr lang="tr-TR" sz="1800" b="1" i="1" dirty="0">
                <a:solidFill>
                  <a:schemeClr val="bg1">
                    <a:lumMod val="20000"/>
                    <a:lumOff val="80000"/>
                  </a:schemeClr>
                </a:solidFill>
                <a:cs typeface="Arial" charset="0"/>
              </a:rPr>
              <a:t>(Kur’an, Nisa [4] 155).</a:t>
            </a:r>
            <a:endParaRPr lang="tr-TR" sz="32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767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221187" name="Rectangle 3"/>
          <p:cNvSpPr>
            <a:spLocks noChangeArrowheads="1"/>
          </p:cNvSpPr>
          <p:nvPr/>
        </p:nvSpPr>
        <p:spPr bwMode="auto">
          <a:xfrm>
            <a:off x="1883532" y="1016732"/>
            <a:ext cx="8397950" cy="241226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175" lvl="0" indent="-3175" eaLnBrk="1" hangingPunct="1">
              <a:spcBef>
                <a:spcPct val="20000"/>
              </a:spcBef>
              <a:buClr>
                <a:srgbClr val="BAD41A"/>
              </a:buClr>
              <a:defRPr/>
            </a:pPr>
            <a:r>
              <a:rPr lang="tr-TR" sz="3200" dirty="0">
                <a:cs typeface="Arial" charset="0"/>
              </a:rPr>
              <a:t>Tüm dinlerin ortak adı olan </a:t>
            </a:r>
            <a:r>
              <a:rPr kumimoji="0" lang="tr-TR" sz="3200" b="0" i="0" u="none" strike="noStrike" kern="1200" cap="none" spc="0" normalizeH="0" baseline="0" noProof="0" dirty="0">
                <a:ln>
                  <a:noFill/>
                </a:ln>
                <a:solidFill>
                  <a:srgbClr val="00B0F0"/>
                </a:solidFill>
                <a:effectLst/>
                <a:uLnTx/>
                <a:uFillTx/>
                <a:latin typeface="Arial" charset="0"/>
                <a:ea typeface="+mn-ea"/>
                <a:cs typeface="+mn-cs"/>
              </a:rPr>
              <a:t>İslam</a:t>
            </a:r>
            <a:r>
              <a:rPr kumimoji="0" lang="tr-TR" sz="3200" b="0" i="0" u="none" strike="noStrike" kern="1200" cap="none" spc="0" normalizeH="0" baseline="0" noProof="0" dirty="0">
                <a:ln>
                  <a:noFill/>
                </a:ln>
                <a:solidFill>
                  <a:srgbClr val="FFFFFF"/>
                </a:solidFill>
                <a:effectLst/>
                <a:uLnTx/>
                <a:uFillTx/>
                <a:latin typeface="Arial" charset="0"/>
                <a:ea typeface="+mn-ea"/>
                <a:cs typeface="+mn-cs"/>
              </a:rPr>
              <a:t>’ın özellikleri:</a:t>
            </a:r>
          </a:p>
          <a:p>
            <a:pPr marL="809625" marR="0" lvl="0" indent="-439738" algn="l" defTabSz="914400" rtl="0" eaLnBrk="1" fontAlgn="base" latinLnBrk="0" hangingPunct="1">
              <a:lnSpc>
                <a:spcPct val="100000"/>
              </a:lnSpc>
              <a:spcBef>
                <a:spcPct val="20000"/>
              </a:spcBef>
              <a:spcAft>
                <a:spcPct val="0"/>
              </a:spcAft>
              <a:buClr>
                <a:srgbClr val="BAD41A"/>
              </a:buClr>
              <a:buSzTx/>
              <a:buFont typeface="Arial" charset="0"/>
              <a:buChar char="•"/>
              <a:tabLst/>
              <a:defRPr/>
            </a:pPr>
            <a:r>
              <a:rPr kumimoji="0" lang="tr-TR" sz="3200" b="0" i="0" u="none" strike="noStrike" kern="1200" cap="none" spc="0" normalizeH="0" baseline="0" noProof="0" dirty="0">
                <a:ln>
                  <a:noFill/>
                </a:ln>
                <a:solidFill>
                  <a:srgbClr val="00B0F0"/>
                </a:solidFill>
                <a:effectLst/>
                <a:uLnTx/>
                <a:uFillTx/>
                <a:latin typeface="Arial" charset="0"/>
                <a:ea typeface="+mn-ea"/>
                <a:cs typeface="+mn-cs"/>
              </a:rPr>
              <a:t>Teslimiyet</a:t>
            </a:r>
          </a:p>
          <a:p>
            <a:pPr marL="809625" marR="0" lvl="0" indent="-439738" algn="l" defTabSz="914400" rtl="0" eaLnBrk="1" fontAlgn="base" latinLnBrk="0" hangingPunct="1">
              <a:lnSpc>
                <a:spcPct val="100000"/>
              </a:lnSpc>
              <a:spcBef>
                <a:spcPct val="20000"/>
              </a:spcBef>
              <a:spcAft>
                <a:spcPct val="0"/>
              </a:spcAft>
              <a:buClr>
                <a:srgbClr val="BAD41A"/>
              </a:buClr>
              <a:buSzTx/>
              <a:buFont typeface="Arial" charset="0"/>
              <a:buChar char="•"/>
              <a:tabLst/>
              <a:defRPr/>
            </a:pPr>
            <a:r>
              <a:rPr kumimoji="0" lang="tr-TR" sz="3200" b="0" i="0" u="none" strike="noStrike" kern="1200" cap="none" spc="0" normalizeH="0" baseline="0" noProof="0" dirty="0" err="1">
                <a:ln>
                  <a:noFill/>
                </a:ln>
                <a:solidFill>
                  <a:srgbClr val="00B0F0"/>
                </a:solidFill>
                <a:effectLst/>
                <a:uLnTx/>
                <a:uFillTx/>
                <a:latin typeface="Arial" charset="0"/>
                <a:ea typeface="+mn-ea"/>
                <a:cs typeface="+mn-cs"/>
              </a:rPr>
              <a:t>Silm</a:t>
            </a:r>
            <a:r>
              <a:rPr kumimoji="0" lang="tr-TR" sz="3200" b="0" i="0" u="none" strike="noStrike" kern="1200" cap="none" spc="0" normalizeH="0" baseline="0" noProof="0" dirty="0">
                <a:ln>
                  <a:noFill/>
                </a:ln>
                <a:solidFill>
                  <a:srgbClr val="FFFFFF"/>
                </a:solidFill>
                <a:effectLst/>
                <a:uLnTx/>
                <a:uFillTx/>
                <a:latin typeface="Arial" charset="0"/>
                <a:ea typeface="+mn-ea"/>
                <a:cs typeface="+mn-cs"/>
              </a:rPr>
              <a:t>/barış</a:t>
            </a:r>
          </a:p>
          <a:p>
            <a:pPr marL="809625" marR="0" lvl="0" indent="-439738" algn="l" defTabSz="914400" rtl="0" eaLnBrk="1" fontAlgn="base" latinLnBrk="0" hangingPunct="1">
              <a:lnSpc>
                <a:spcPct val="100000"/>
              </a:lnSpc>
              <a:spcBef>
                <a:spcPct val="20000"/>
              </a:spcBef>
              <a:spcAft>
                <a:spcPct val="0"/>
              </a:spcAft>
              <a:buClr>
                <a:srgbClr val="BAD41A"/>
              </a:buClr>
              <a:buSzTx/>
              <a:buFont typeface="Arial" charset="0"/>
              <a:buChar char="•"/>
              <a:tabLst/>
              <a:defRPr/>
            </a:pPr>
            <a:r>
              <a:rPr kumimoji="0" lang="tr-TR" sz="3200" b="0" i="0" u="none" strike="noStrike" kern="1200" cap="none" spc="0" normalizeH="0" baseline="0" noProof="0" dirty="0">
                <a:ln>
                  <a:noFill/>
                </a:ln>
                <a:solidFill>
                  <a:srgbClr val="00B0F0"/>
                </a:solidFill>
                <a:effectLst/>
                <a:uLnTx/>
                <a:uFillTx/>
                <a:latin typeface="Arial" charset="0"/>
                <a:ea typeface="+mn-ea"/>
                <a:cs typeface="+mn-cs"/>
              </a:rPr>
              <a:t>Selamet</a:t>
            </a:r>
            <a:r>
              <a:rPr kumimoji="0" lang="tr-TR" sz="3200" b="0" i="0" u="none" strike="noStrike" kern="1200" cap="none" spc="0" normalizeH="0" baseline="0" noProof="0" dirty="0">
                <a:ln>
                  <a:noFill/>
                </a:ln>
                <a:solidFill>
                  <a:srgbClr val="FFFFFF"/>
                </a:solidFill>
                <a:effectLst/>
                <a:uLnTx/>
                <a:uFillTx/>
                <a:latin typeface="Arial" charset="0"/>
                <a:ea typeface="+mn-ea"/>
                <a:cs typeface="+mn-cs"/>
              </a:rPr>
              <a:t>/kurtuluş</a:t>
            </a:r>
          </a:p>
          <a:p>
            <a:pPr marL="11113" lvl="0" eaLnBrk="1" hangingPunct="1">
              <a:spcBef>
                <a:spcPct val="20000"/>
              </a:spcBef>
              <a:buClr>
                <a:srgbClr val="BAD41A"/>
              </a:buClr>
              <a:defRPr/>
            </a:pPr>
            <a:r>
              <a:rPr lang="tr-TR" sz="3200" dirty="0">
                <a:solidFill>
                  <a:srgbClr val="00B0F0"/>
                </a:solidFill>
                <a:cs typeface="Arial" charset="0"/>
              </a:rPr>
              <a:t>Kur’an, tüm nebileri ve inananları Müslüman olarak adlandırır</a:t>
            </a:r>
            <a:r>
              <a:rPr lang="tr-TR" sz="3200" dirty="0">
                <a:cs typeface="Arial" charset="0"/>
              </a:rPr>
              <a:t>.</a:t>
            </a:r>
            <a:endParaRPr kumimoji="0" lang="tr-TR" sz="3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CBB1F538-0C56-8A4A-86AC-784C1A89F555}"/>
              </a:ext>
            </a:extLst>
          </p:cNvPr>
          <p:cNvSpPr>
            <a:spLocks noChangeArrowheads="1"/>
          </p:cNvSpPr>
          <p:nvPr/>
        </p:nvSpPr>
        <p:spPr bwMode="auto">
          <a:xfrm>
            <a:off x="3448051" y="260648"/>
            <a:ext cx="5296024" cy="719708"/>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İslam Ne Demektir?</a:t>
            </a:r>
          </a:p>
        </p:txBody>
      </p:sp>
      <p:pic>
        <p:nvPicPr>
          <p:cNvPr id="7" name="Picture 11" descr="Home2">
            <a:hlinkClick r:id="rId3" action="ppaction://hlinksldjump"/>
            <a:extLst>
              <a:ext uri="{FF2B5EF4-FFF2-40B4-BE49-F238E27FC236}">
                <a16:creationId xmlns:a16="http://schemas.microsoft.com/office/drawing/2014/main" id="{635EA08A-3FE3-A444-ACFC-38202A36C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43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1187"/>
                                        </p:tgtEl>
                                        <p:attrNameLst>
                                          <p:attrName>style.visibility</p:attrName>
                                        </p:attrNameLst>
                                      </p:cBhvr>
                                      <p:to>
                                        <p:strVal val="visible"/>
                                      </p:to>
                                    </p:set>
                                    <p:animEffect transition="in" filter="fade">
                                      <p:cBhvr>
                                        <p:cTn id="12" dur="20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9A802-6CB7-DC4E-BF22-E562671E1BC1}"/>
              </a:ext>
            </a:extLst>
          </p:cNvPr>
          <p:cNvPicPr>
            <a:picLocks noChangeAspect="1"/>
          </p:cNvPicPr>
          <p:nvPr/>
        </p:nvPicPr>
        <p:blipFill rotWithShape="1">
          <a:blip r:embed="rId2">
            <a:extLst>
              <a:ext uri="{28A0092B-C50C-407E-A947-70E740481C1C}">
                <a14:useLocalDpi xmlns:a14="http://schemas.microsoft.com/office/drawing/2010/main" val="0"/>
              </a:ext>
            </a:extLst>
          </a:blip>
          <a:srcRect t="56059"/>
          <a:stretch/>
        </p:blipFill>
        <p:spPr>
          <a:xfrm>
            <a:off x="876288" y="3789041"/>
            <a:ext cx="10476296" cy="306896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sp>
        <p:nvSpPr>
          <p:cNvPr id="6" name="Rectangle 3"/>
          <p:cNvSpPr>
            <a:spLocks noChangeArrowheads="1"/>
          </p:cNvSpPr>
          <p:nvPr/>
        </p:nvSpPr>
        <p:spPr bwMode="auto">
          <a:xfrm>
            <a:off x="2171564" y="296652"/>
            <a:ext cx="7884876"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marR="0" lvl="0" indent="19050"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Allah’ın </a:t>
            </a:r>
            <a:r>
              <a:rPr kumimoji="0" lang="tr-TR" sz="3200" b="0" i="0" u="none" strike="noStrike" kern="1200" cap="none" spc="0" normalizeH="0" baseline="0" noProof="0" dirty="0" err="1">
                <a:ln>
                  <a:noFill/>
                </a:ln>
                <a:solidFill>
                  <a:srgbClr val="FFFFFF"/>
                </a:solidFill>
                <a:effectLst/>
                <a:uLnTx/>
                <a:uFillTx/>
                <a:latin typeface="Arial" charset="0"/>
                <a:ea typeface="+mn-ea"/>
                <a:cs typeface="Arial" charset="0"/>
              </a:rPr>
              <a:t>zâtı</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 zaman ve mekân boyutlarının ötesindedir. Hiçbir varlığa benzemez. Duyu organlarıyla kavranamaz. Bu nedenle insan O’nu ancak isim ve sıfatlarıyla tanıyabilir. </a:t>
            </a:r>
            <a:r>
              <a:rPr kumimoji="0" lang="tr-TR" sz="3200" b="0" i="0" u="none" strike="noStrike" kern="1200" cap="none" spc="0" normalizeH="0" baseline="0" noProof="0" dirty="0" err="1">
                <a:ln>
                  <a:noFill/>
                </a:ln>
                <a:solidFill>
                  <a:srgbClr val="92D050"/>
                </a:solidFill>
                <a:effectLst/>
                <a:uLnTx/>
                <a:uFillTx/>
                <a:latin typeface="Arial" charset="0"/>
                <a:ea typeface="+mn-ea"/>
                <a:cs typeface="Arial" charset="0"/>
              </a:rPr>
              <a:t>Esmâ</a:t>
            </a:r>
            <a:r>
              <a:rPr kumimoji="0" lang="tr-TR" sz="3200" b="0" i="0" u="none" strike="noStrike" kern="1200" cap="none" spc="0" normalizeH="0" baseline="0" noProof="0" dirty="0">
                <a:ln>
                  <a:noFill/>
                </a:ln>
                <a:solidFill>
                  <a:srgbClr val="92D050"/>
                </a:solidFill>
                <a:effectLst/>
                <a:uLnTx/>
                <a:uFillTx/>
                <a:latin typeface="Arial" charset="0"/>
                <a:ea typeface="+mn-ea"/>
                <a:cs typeface="Arial" charset="0"/>
              </a:rPr>
              <a:t>-i Hüsna</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 </a:t>
            </a:r>
            <a:r>
              <a:rPr kumimoji="0" lang="tr-TR" sz="3200" b="0" i="0" u="none" strike="noStrike" kern="1200" cap="none" spc="0" normalizeH="0" baseline="0" noProof="0" dirty="0">
                <a:ln>
                  <a:noFill/>
                </a:ln>
                <a:solidFill>
                  <a:srgbClr val="00B0F0"/>
                </a:solidFill>
                <a:effectLst/>
                <a:uLnTx/>
                <a:uFillTx/>
                <a:latin typeface="Arial" charset="0"/>
                <a:ea typeface="+mn-ea"/>
                <a:cs typeface="Arial" charset="0"/>
              </a:rPr>
              <a:t>Allah’a ait güzel isim ve sıfatlar demektir.</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tr-TR" sz="2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540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4FA49B-3286-8F4B-A6F0-86EA33C22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79476" y="1016733"/>
            <a:ext cx="9469052" cy="3096344"/>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Müslüman, Kur’an’ın bütün sure ve ayetlerinin Allah tarafından </a:t>
            </a:r>
            <a:r>
              <a:rPr lang="tr-TR" sz="3200" dirty="0">
                <a:solidFill>
                  <a:srgbClr val="FFC000"/>
                </a:solidFill>
                <a:cs typeface="Arial" charset="0"/>
              </a:rPr>
              <a:t>Hz. Muhammed</a:t>
            </a:r>
            <a:r>
              <a:rPr lang="tr-TR" sz="3200" dirty="0">
                <a:cs typeface="Arial" charset="0"/>
              </a:rPr>
              <a:t>’e indirilmiş vahiyler olduğunu kuşkusuz bir şekilde benimseyip kabul eder. Böylece bir Müslüman iman konularının Kur’an-ı Kerîm’in tamamından oluştuğunun bilincinde olarak </a:t>
            </a:r>
            <a:r>
              <a:rPr lang="tr-TR" sz="3200" dirty="0">
                <a:solidFill>
                  <a:srgbClr val="FFC000"/>
                </a:solidFill>
                <a:cs typeface="Arial" charset="0"/>
              </a:rPr>
              <a:t>Hz. Muhammed</a:t>
            </a:r>
            <a:r>
              <a:rPr lang="tr-TR" sz="3200" dirty="0">
                <a:cs typeface="Arial" charset="0"/>
              </a:rPr>
              <a:t>’i tasdik etmiş olur. </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1667508" y="297024"/>
            <a:ext cx="8856860" cy="719707"/>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İslam İnanç Esaslarının Özellikleri</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281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07E4B-DC9F-3748-96BE-3947DB4C1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95"/>
            <a:ext cx="12192000" cy="6868595"/>
          </a:xfrm>
          <a:prstGeom prst="rect">
            <a:avLst/>
          </a:prstGeom>
          <a:noFill/>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416052" y="152636"/>
            <a:ext cx="9360468" cy="3132348"/>
          </a:xfrm>
          <a:prstGeom prst="rect">
            <a:avLst/>
          </a:prstGeom>
          <a:solidFill>
            <a:srgbClr val="000000">
              <a:alpha val="59000"/>
            </a:srgbClr>
          </a:solidFill>
          <a:ln>
            <a:noFill/>
          </a:ln>
          <a:extLst/>
        </p:spPr>
        <p:txBody>
          <a:bodyPr/>
          <a:lstStyle/>
          <a:p>
            <a:pPr marL="1588" indent="-1588" eaLnBrk="1" hangingPunct="1">
              <a:spcBef>
                <a:spcPct val="20000"/>
              </a:spcBef>
              <a:buClr>
                <a:srgbClr val="BAD41A"/>
              </a:buClr>
              <a:defRPr/>
            </a:pPr>
            <a:r>
              <a:rPr lang="tr-TR" sz="3200" dirty="0">
                <a:solidFill>
                  <a:srgbClr val="FFC000"/>
                </a:solidFill>
              </a:rPr>
              <a:t>Hz. Âdem</a:t>
            </a:r>
            <a:r>
              <a:rPr lang="tr-TR" sz="3200" dirty="0">
                <a:solidFill>
                  <a:srgbClr val="FFFFFF"/>
                </a:solidFill>
              </a:rPr>
              <a:t>’den beri bütün Allah Elçilerinin tebliğ ettiği ve temelinde tevhidin yer aldığı İslam’ın inanç esaslarının özellikleri şöyle sıralanabilir:</a:t>
            </a:r>
          </a:p>
          <a:p>
            <a:pPr marL="457200" indent="-457200" eaLnBrk="1" hangingPunct="1">
              <a:spcBef>
                <a:spcPct val="20000"/>
              </a:spcBef>
              <a:buClr>
                <a:srgbClr val="BAD41A"/>
              </a:buClr>
              <a:buFont typeface="Arial" panose="020B0604020202020204" pitchFamily="34" charset="0"/>
              <a:buChar char="•"/>
              <a:defRPr/>
            </a:pPr>
            <a:r>
              <a:rPr lang="tr-TR" sz="3200" dirty="0">
                <a:solidFill>
                  <a:srgbClr val="FFFFFF"/>
                </a:solidFill>
              </a:rPr>
              <a:t>İslam’ın inanç esasları sade, açık ve anlaşılabilir niteliktedir. Fıtrata uygun oldukları için </a:t>
            </a:r>
            <a:r>
              <a:rPr lang="tr-TR" sz="3200" dirty="0" err="1">
                <a:solidFill>
                  <a:srgbClr val="FFFFFF"/>
                </a:solidFill>
              </a:rPr>
              <a:t>akl</a:t>
            </a:r>
            <a:r>
              <a:rPr lang="tr-TR" sz="3200" dirty="0">
                <a:solidFill>
                  <a:srgbClr val="FFFFFF"/>
                </a:solidFill>
              </a:rPr>
              <a:t>-ı selim tarafından kolayca kabul edilir.</a:t>
            </a:r>
          </a:p>
        </p:txBody>
      </p:sp>
      <p:pic>
        <p:nvPicPr>
          <p:cNvPr id="4" name="Picture 11" descr="Home2">
            <a:hlinkClick r:id="rId3" action="ppaction://hlinksldjump"/>
            <a:extLst>
              <a:ext uri="{FF2B5EF4-FFF2-40B4-BE49-F238E27FC236}">
                <a16:creationId xmlns:a16="http://schemas.microsoft.com/office/drawing/2014/main" id="{45ECCD60-DE84-1C46-98D2-9FAE02393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226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DBCE6-7ECA-184E-B371-CC7AA04B4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984004" y="188640"/>
            <a:ext cx="10224564" cy="4572508"/>
          </a:xfrm>
          <a:prstGeom prst="rect">
            <a:avLst/>
          </a:prstGeom>
          <a:solidFill>
            <a:srgbClr val="000000">
              <a:alpha val="60000"/>
            </a:srgbClr>
          </a:solidFill>
          <a:ln>
            <a:noFill/>
          </a:ln>
          <a:extLst/>
        </p:spPr>
        <p:txBody>
          <a:bodyPr/>
          <a:lstStyle/>
          <a:p>
            <a:pPr marL="457200" indent="-457200" eaLnBrk="1" hangingPunct="1">
              <a:spcBef>
                <a:spcPct val="20000"/>
              </a:spcBef>
              <a:buClr>
                <a:srgbClr val="BAD41A"/>
              </a:buClr>
              <a:buFont typeface="Arial" panose="020B0604020202020204" pitchFamily="34" charset="0"/>
              <a:buChar char="•"/>
              <a:defRPr/>
            </a:pPr>
            <a:r>
              <a:rPr lang="tr-TR" sz="3200" dirty="0">
                <a:solidFill>
                  <a:srgbClr val="FFFFFF"/>
                </a:solidFill>
              </a:rPr>
              <a:t>İnanç esasları dogmatik değildir. </a:t>
            </a:r>
            <a:r>
              <a:rPr lang="tr-TR" sz="3200" dirty="0">
                <a:solidFill>
                  <a:srgbClr val="92D050"/>
                </a:solidFill>
              </a:rPr>
              <a:t>Dogma</a:t>
            </a:r>
            <a:r>
              <a:rPr lang="tr-TR" sz="3200" dirty="0">
                <a:solidFill>
                  <a:srgbClr val="FFFFFF"/>
                </a:solidFill>
              </a:rPr>
              <a:t>, sorgulanamaz, eleştirilemez görüşler demektir. </a:t>
            </a:r>
            <a:r>
              <a:rPr lang="tr-TR" sz="3200" dirty="0">
                <a:solidFill>
                  <a:srgbClr val="FFFF00"/>
                </a:solidFill>
              </a:rPr>
              <a:t>‘‘Bir vakit de İbrahim: “Ya Rabbi, ölüleri nasıl dirilteceğini bana gösterir misin? ” demişti. Allah: “Ne o, yoksa buna inanmadın mı? ” dedi. İbrahim şöyle cevap verdi: “Elbette inandım, lâkin sırf kalbim tatmin olsun diye bunu istedim.”...’’ </a:t>
            </a:r>
            <a:r>
              <a:rPr lang="tr-TR" sz="1800" b="1" i="1" dirty="0">
                <a:solidFill>
                  <a:schemeClr val="bg1">
                    <a:lumMod val="20000"/>
                    <a:lumOff val="80000"/>
                  </a:schemeClr>
                </a:solidFill>
              </a:rPr>
              <a:t>(Kur’an, Bakara [2] 260).</a:t>
            </a:r>
            <a:r>
              <a:rPr lang="tr-TR" sz="3200" dirty="0">
                <a:solidFill>
                  <a:srgbClr val="FFFFFF"/>
                </a:solidFill>
              </a:rPr>
              <a:t>  </a:t>
            </a:r>
          </a:p>
          <a:p>
            <a:pPr marL="457200" indent="-457200" eaLnBrk="1" hangingPunct="1">
              <a:spcBef>
                <a:spcPct val="20000"/>
              </a:spcBef>
              <a:buClr>
                <a:srgbClr val="BAD41A"/>
              </a:buClr>
              <a:buFont typeface="Arial" panose="020B0604020202020204" pitchFamily="34" charset="0"/>
              <a:buChar char="•"/>
              <a:defRPr/>
            </a:pPr>
            <a:r>
              <a:rPr lang="tr-TR" sz="3200" dirty="0">
                <a:solidFill>
                  <a:srgbClr val="FFFFFF"/>
                </a:solidFill>
              </a:rPr>
              <a:t>İnanan insanlar baskı ve zorlama altında olmaksızın dine gönülden bağlanırlar. </a:t>
            </a:r>
          </a:p>
        </p:txBody>
      </p:sp>
      <p:pic>
        <p:nvPicPr>
          <p:cNvPr id="4" name="Picture 11" descr="Home2">
            <a:hlinkClick r:id="rId3" action="ppaction://hlinksldjump"/>
            <a:extLst>
              <a:ext uri="{FF2B5EF4-FFF2-40B4-BE49-F238E27FC236}">
                <a16:creationId xmlns:a16="http://schemas.microsoft.com/office/drawing/2014/main" id="{6C3C5BFC-0003-494D-A410-E520F137C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81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CBF86-751B-394F-8166-7F2A62209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416052" y="296864"/>
            <a:ext cx="9360468" cy="3024124"/>
          </a:xfrm>
          <a:prstGeom prst="rect">
            <a:avLst/>
          </a:prstGeom>
          <a:solidFill>
            <a:srgbClr val="000000">
              <a:alpha val="60000"/>
            </a:srgbClr>
          </a:solidFill>
          <a:ln>
            <a:noFill/>
          </a:ln>
          <a:extLst/>
        </p:spPr>
        <p:txBody>
          <a:bodyPr/>
          <a:lstStyle/>
          <a:p>
            <a:pPr marL="457200" indent="-457200" eaLnBrk="1" hangingPunct="1">
              <a:spcBef>
                <a:spcPct val="20000"/>
              </a:spcBef>
              <a:buClr>
                <a:srgbClr val="BAD41A"/>
              </a:buClr>
              <a:buFont typeface="Arial" panose="020B0604020202020204" pitchFamily="34" charset="0"/>
              <a:buChar char="•"/>
              <a:defRPr/>
            </a:pPr>
            <a:r>
              <a:rPr lang="tr-TR" sz="3200" dirty="0">
                <a:solidFill>
                  <a:srgbClr val="FFFFFF"/>
                </a:solidFill>
              </a:rPr>
              <a:t>Kul Allah’ın rahmetine güvenip sorumluluklarını aksatmamalıdır. Ama O’nun rahmetinden ümidini kesip karamsarlığa da düşmemelidir. </a:t>
            </a:r>
            <a:r>
              <a:rPr lang="tr-TR" sz="3200" dirty="0">
                <a:solidFill>
                  <a:srgbClr val="FFFF00"/>
                </a:solidFill>
              </a:rPr>
              <a:t>“…Allah’a korkuyla ve ümitle dua edin. Muhakkak ki iyilik edenlere Allah’ın rahmeti çok yakındır.” </a:t>
            </a:r>
            <a:r>
              <a:rPr lang="tr-TR" sz="1800" b="1" i="1" dirty="0">
                <a:solidFill>
                  <a:schemeClr val="bg1">
                    <a:lumMod val="20000"/>
                    <a:lumOff val="80000"/>
                  </a:schemeClr>
                </a:solidFill>
              </a:rPr>
              <a:t>(Kur'an, Araf [7] 56). </a:t>
            </a:r>
            <a:endParaRPr lang="tr-TR" sz="3200" b="1" i="1" dirty="0">
              <a:solidFill>
                <a:schemeClr val="bg1">
                  <a:lumMod val="20000"/>
                  <a:lumOff val="80000"/>
                </a:schemeClr>
              </a:solidFill>
            </a:endParaRPr>
          </a:p>
        </p:txBody>
      </p:sp>
      <p:pic>
        <p:nvPicPr>
          <p:cNvPr id="4" name="Picture 11" descr="Home2">
            <a:hlinkClick r:id="rId3" action="ppaction://hlinksldjump"/>
            <a:extLst>
              <a:ext uri="{FF2B5EF4-FFF2-40B4-BE49-F238E27FC236}">
                <a16:creationId xmlns:a16="http://schemas.microsoft.com/office/drawing/2014/main" id="{DD95088B-DD54-6541-AEC8-AD91ECDB2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749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8E4AC-3B80-114C-A39C-0BE41D852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416052" y="152636"/>
            <a:ext cx="9360468" cy="424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defRPr/>
            </a:pPr>
            <a:r>
              <a:rPr lang="tr-TR" sz="3200" dirty="0"/>
              <a:t>İslam dini </a:t>
            </a:r>
            <a:r>
              <a:rPr lang="tr-TR" sz="3200" dirty="0" err="1"/>
              <a:t>tevhid</a:t>
            </a:r>
            <a:r>
              <a:rPr lang="tr-TR" sz="3200" dirty="0"/>
              <a:t> inancına dayanır. Yüce Allah’ın varlığını ve birliğini kabul edip O’nu tek ve eşsiz yaratıcı olarak kabul etmek </a:t>
            </a:r>
            <a:r>
              <a:rPr lang="tr-TR" sz="3200" dirty="0" err="1"/>
              <a:t>tevhid</a:t>
            </a:r>
            <a:r>
              <a:rPr lang="tr-TR" sz="3200" dirty="0"/>
              <a:t> kavramıyla ifade edilir.</a:t>
            </a:r>
          </a:p>
        </p:txBody>
      </p:sp>
      <p:pic>
        <p:nvPicPr>
          <p:cNvPr id="4" name="Picture 11" descr="Home2">
            <a:hlinkClick r:id="rId3" action="ppaction://hlinksldjump"/>
            <a:extLst>
              <a:ext uri="{FF2B5EF4-FFF2-40B4-BE49-F238E27FC236}">
                <a16:creationId xmlns:a16="http://schemas.microsoft.com/office/drawing/2014/main" id="{CC263430-C21F-9E4D-8773-CC1063914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540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9DFEB7-DBFB-A84D-9A6D-2C3584655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4739" name="Rectangle 3"/>
          <p:cNvSpPr>
            <a:spLocks noChangeArrowheads="1"/>
          </p:cNvSpPr>
          <p:nvPr/>
        </p:nvSpPr>
        <p:spPr bwMode="auto">
          <a:xfrm>
            <a:off x="1812096" y="224644"/>
            <a:ext cx="8568380" cy="3024336"/>
          </a:xfrm>
          <a:prstGeom prst="rect">
            <a:avLst/>
          </a:prstGeom>
          <a:solidFill>
            <a:srgbClr val="000000">
              <a:alpha val="59000"/>
            </a:srgbClr>
          </a:solidFill>
          <a:ln>
            <a:noFill/>
          </a:ln>
          <a:extLst/>
        </p:spPr>
        <p:txBody>
          <a:bodyPr/>
          <a:lstStyle/>
          <a:p>
            <a:pPr eaLnBrk="1" hangingPunct="1">
              <a:spcBef>
                <a:spcPct val="20000"/>
              </a:spcBef>
              <a:buClr>
                <a:srgbClr val="BAD41A"/>
              </a:buClr>
              <a:defRPr/>
            </a:pPr>
            <a:r>
              <a:rPr lang="tr-TR" sz="3200" dirty="0"/>
              <a:t>İslam’ın inanç esasları bir bütündür. Bu yüzden inanılması gereken şeylerin tamamına eksiksiz bir şekilde inanmak gerekir. İnanç esaslarının bir kısmına inanıp bir kısmına inanmayan kimseler Mü’min sayılmaz </a:t>
            </a:r>
            <a:r>
              <a:rPr lang="tr-TR" sz="1800" b="1" i="1" dirty="0">
                <a:solidFill>
                  <a:schemeClr val="bg1">
                    <a:lumMod val="20000"/>
                    <a:lumOff val="80000"/>
                  </a:schemeClr>
                </a:solidFill>
              </a:rPr>
              <a:t>(Kur’an, Nisa [4] 150-151)</a:t>
            </a:r>
            <a:r>
              <a:rPr lang="tr-TR" sz="3200" dirty="0"/>
              <a:t>. Çünkü iman bütünlük ister.</a:t>
            </a:r>
          </a:p>
        </p:txBody>
      </p:sp>
      <p:pic>
        <p:nvPicPr>
          <p:cNvPr id="4" name="Picture 11" descr="Home2">
            <a:hlinkClick r:id="rId3" action="ppaction://hlinksldjump"/>
            <a:extLst>
              <a:ext uri="{FF2B5EF4-FFF2-40B4-BE49-F238E27FC236}">
                <a16:creationId xmlns:a16="http://schemas.microsoft.com/office/drawing/2014/main" id="{DDC37847-C57E-7D40-852E-F6B987F95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571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1163452" y="260648"/>
            <a:ext cx="3672980"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Yorumluyoruz:</a:t>
            </a:r>
          </a:p>
        </p:txBody>
      </p:sp>
      <p:pic>
        <p:nvPicPr>
          <p:cNvPr id="3" name="Picture 2">
            <a:extLst>
              <a:ext uri="{FF2B5EF4-FFF2-40B4-BE49-F238E27FC236}">
                <a16:creationId xmlns:a16="http://schemas.microsoft.com/office/drawing/2014/main" id="{B7CBE158-BF36-F842-A68D-0516A970D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516" y="980728"/>
            <a:ext cx="8706976" cy="5826472"/>
          </a:xfrm>
          <a:prstGeom prst="rect">
            <a:avLst/>
          </a:prstGeom>
        </p:spPr>
      </p:pic>
    </p:spTree>
    <p:extLst>
      <p:ext uri="{BB962C8B-B14F-4D97-AF65-F5344CB8AC3E}">
        <p14:creationId xmlns:p14="http://schemas.microsoft.com/office/powerpoint/2010/main" val="1013507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476"/>
          <a:stretch/>
        </p:blipFill>
        <p:spPr>
          <a:xfrm>
            <a:off x="1524000" y="0"/>
            <a:ext cx="9144000" cy="6345324"/>
          </a:xfrm>
          <a:prstGeom prst="rect">
            <a:avLst/>
          </a:prstGeom>
        </p:spPr>
      </p:pic>
      <p:pic>
        <p:nvPicPr>
          <p:cNvPr id="3" name="Picture 11" descr="Home2">
            <a:hlinkClick r:id="rId3" action="ppaction://hlinksldjump"/>
            <a:extLst>
              <a:ext uri="{FF2B5EF4-FFF2-40B4-BE49-F238E27FC236}">
                <a16:creationId xmlns:a16="http://schemas.microsoft.com/office/drawing/2014/main" id="{7E1C9D80-94BE-1D43-83EC-335278A31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347940"/>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24F8B-DEDF-1041-B522-5E1A34C5B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00" y="8620"/>
            <a:ext cx="9006421" cy="5292588"/>
          </a:xfrm>
          <a:prstGeom prst="rect">
            <a:avLst/>
          </a:prstGeom>
        </p:spPr>
      </p:pic>
      <p:sp>
        <p:nvSpPr>
          <p:cNvPr id="4" name="Rectangle 4">
            <a:extLst>
              <a:ext uri="{FF2B5EF4-FFF2-40B4-BE49-F238E27FC236}">
                <a16:creationId xmlns:a16="http://schemas.microsoft.com/office/drawing/2014/main" id="{0D58E32E-1D96-E14F-BF1F-A8C29AF8590B}"/>
              </a:ext>
            </a:extLst>
          </p:cNvPr>
          <p:cNvSpPr>
            <a:spLocks noChangeArrowheads="1"/>
          </p:cNvSpPr>
          <p:nvPr/>
        </p:nvSpPr>
        <p:spPr bwMode="auto">
          <a:xfrm>
            <a:off x="1589721" y="5265204"/>
            <a:ext cx="7350595" cy="4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tx2"/>
              </a:buClr>
            </a:pPr>
            <a:r>
              <a:rPr lang="tr-TR" sz="1800" dirty="0"/>
              <a:t>Muhammed Ali </a:t>
            </a:r>
            <a:r>
              <a:rPr lang="tr-TR" sz="1800" i="1" dirty="0">
                <a:solidFill>
                  <a:schemeClr val="tx1">
                    <a:lumMod val="75000"/>
                  </a:schemeClr>
                </a:solidFill>
              </a:rPr>
              <a:t>(1942-2016)</a:t>
            </a:r>
            <a:r>
              <a:rPr lang="tr-TR" sz="1800" dirty="0"/>
              <a:t> Amerikalı profesyonel  Müslüman boksör. </a:t>
            </a:r>
          </a:p>
        </p:txBody>
      </p:sp>
      <p:pic>
        <p:nvPicPr>
          <p:cNvPr id="5" name="Picture 11" descr="Home2">
            <a:hlinkClick r:id="rId3" action="ppaction://hlinksldjump"/>
            <a:extLst>
              <a:ext uri="{FF2B5EF4-FFF2-40B4-BE49-F238E27FC236}">
                <a16:creationId xmlns:a16="http://schemas.microsoft.com/office/drawing/2014/main" id="{677CEF13-D858-E646-9EDB-AEEFADD37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03770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38" y="2168860"/>
            <a:ext cx="9287978" cy="468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5763" name="Rectangle 3"/>
          <p:cNvSpPr>
            <a:spLocks noChangeArrowheads="1"/>
          </p:cNvSpPr>
          <p:nvPr/>
        </p:nvSpPr>
        <p:spPr bwMode="auto">
          <a:xfrm>
            <a:off x="1091445" y="80629"/>
            <a:ext cx="10260706" cy="3095625"/>
          </a:xfrm>
          <a:prstGeom prst="rect">
            <a:avLst/>
          </a:prstGeom>
          <a:noFill/>
          <a:ln>
            <a:noFill/>
          </a:ln>
        </p:spPr>
        <p:txBody>
          <a:bodyPr/>
          <a:lstStyle/>
          <a:p>
            <a:pPr marL="1588" indent="-1588" eaLnBrk="1" hangingPunct="1">
              <a:spcBef>
                <a:spcPct val="20000"/>
              </a:spcBef>
              <a:buClr>
                <a:srgbClr val="BAD41A"/>
              </a:buClr>
              <a:defRPr/>
            </a:pPr>
            <a:r>
              <a:rPr lang="tr-TR" sz="3200" b="1" dirty="0">
                <a:solidFill>
                  <a:srgbClr val="92D050"/>
                </a:solidFill>
              </a:rPr>
              <a:t>Din</a:t>
            </a:r>
            <a:r>
              <a:rPr lang="tr-TR" sz="3200" dirty="0">
                <a:solidFill>
                  <a:srgbClr val="FFFFFF"/>
                </a:solidFill>
              </a:rPr>
              <a:t>, borç demek olan </a:t>
            </a:r>
            <a:r>
              <a:rPr lang="tr-TR" sz="3200" dirty="0" err="1">
                <a:solidFill>
                  <a:srgbClr val="FFFFFF"/>
                </a:solidFill>
              </a:rPr>
              <a:t>deynden</a:t>
            </a:r>
            <a:r>
              <a:rPr lang="tr-TR" sz="3200" dirty="0">
                <a:solidFill>
                  <a:srgbClr val="FFFFFF"/>
                </a:solidFill>
              </a:rPr>
              <a:t> gelir </a:t>
            </a:r>
            <a:r>
              <a:rPr lang="tr-TR" sz="2800" i="1" dirty="0">
                <a:solidFill>
                  <a:schemeClr val="tx1">
                    <a:lumMod val="75000"/>
                  </a:schemeClr>
                </a:solidFill>
                <a:cs typeface="Arial" charset="0"/>
              </a:rPr>
              <a:t>(</a:t>
            </a:r>
            <a:r>
              <a:rPr lang="tr-TR" sz="2800" i="1" dirty="0" err="1">
                <a:solidFill>
                  <a:schemeClr val="tx1">
                    <a:lumMod val="75000"/>
                  </a:schemeClr>
                </a:solidFill>
                <a:cs typeface="Arial" charset="0"/>
              </a:rPr>
              <a:t>Deyn</a:t>
            </a:r>
            <a:r>
              <a:rPr lang="tr-TR" sz="2800" i="1" dirty="0">
                <a:solidFill>
                  <a:schemeClr val="tx1">
                    <a:lumMod val="75000"/>
                  </a:schemeClr>
                </a:solidFill>
                <a:cs typeface="Arial" charset="0"/>
              </a:rPr>
              <a:t> [ç. Duyun] Borç). ‘‘Din Günü (</a:t>
            </a:r>
            <a:r>
              <a:rPr lang="tr-TR" sz="2800" i="1" dirty="0" err="1">
                <a:solidFill>
                  <a:schemeClr val="tx1">
                    <a:lumMod val="75000"/>
                  </a:schemeClr>
                </a:solidFill>
                <a:cs typeface="Arial" charset="0"/>
              </a:rPr>
              <a:t>Yevmid</a:t>
            </a:r>
            <a:r>
              <a:rPr lang="tr-TR" sz="2800" i="1" dirty="0">
                <a:solidFill>
                  <a:schemeClr val="tx1">
                    <a:lumMod val="75000"/>
                  </a:schemeClr>
                </a:solidFill>
                <a:cs typeface="Arial" charset="0"/>
              </a:rPr>
              <a:t>-din)’’</a:t>
            </a:r>
            <a:r>
              <a:rPr lang="tr-TR" sz="2800" dirty="0">
                <a:cs typeface="Arial" charset="0"/>
              </a:rPr>
              <a:t> </a:t>
            </a:r>
            <a:r>
              <a:rPr lang="tr-TR" sz="2800" i="1" dirty="0">
                <a:solidFill>
                  <a:schemeClr val="tx1">
                    <a:lumMod val="75000"/>
                  </a:schemeClr>
                </a:solidFill>
                <a:cs typeface="Arial" charset="0"/>
              </a:rPr>
              <a:t>borçların ödeneceği gün). </a:t>
            </a:r>
            <a:r>
              <a:rPr lang="tr-TR" sz="3200" dirty="0">
                <a:cs typeface="Arial" charset="0"/>
              </a:rPr>
              <a:t>İnsanın Allah’a olan borçlarının</a:t>
            </a:r>
            <a:r>
              <a:rPr lang="tr-TR" sz="3200" dirty="0">
                <a:solidFill>
                  <a:srgbClr val="FFFFFF"/>
                </a:solidFill>
              </a:rPr>
              <a:t> nasıl ödeyeceğimizi öğreten prensipler bütününe </a:t>
            </a:r>
            <a:r>
              <a:rPr lang="tr-TR" sz="3200" b="1" dirty="0">
                <a:solidFill>
                  <a:srgbClr val="92D050"/>
                </a:solidFill>
              </a:rPr>
              <a:t>Din</a:t>
            </a:r>
            <a:r>
              <a:rPr lang="tr-TR" sz="3200" dirty="0">
                <a:solidFill>
                  <a:srgbClr val="92D050"/>
                </a:solidFill>
              </a:rPr>
              <a:t> </a:t>
            </a:r>
            <a:r>
              <a:rPr lang="tr-TR" sz="3200" dirty="0">
                <a:solidFill>
                  <a:srgbClr val="FFFFFF"/>
                </a:solidFill>
              </a:rPr>
              <a:t>denilir. </a:t>
            </a:r>
          </a:p>
        </p:txBody>
      </p:sp>
      <p:pic>
        <p:nvPicPr>
          <p:cNvPr id="5" name="Picture 11" descr="Home2">
            <a:hlinkClick r:id="rId3" action="ppaction://hlinksldjump"/>
            <a:extLst>
              <a:ext uri="{FF2B5EF4-FFF2-40B4-BE49-F238E27FC236}">
                <a16:creationId xmlns:a16="http://schemas.microsoft.com/office/drawing/2014/main" id="{3F7935CD-640C-C340-88A4-752EEFBA6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297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5763"/>
                                        </p:tgtEl>
                                        <p:attrNameLst>
                                          <p:attrName>style.visibility</p:attrName>
                                        </p:attrNameLst>
                                      </p:cBhvr>
                                      <p:to>
                                        <p:strVal val="visible"/>
                                      </p:to>
                                    </p:set>
                                    <p:animEffect transition="in" filter="fade">
                                      <p:cBhvr>
                                        <p:cTn id="7"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E44CC-4643-214C-9D72-C7DCC1BE4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0"/>
            <a:ext cx="9469052" cy="6875356"/>
          </a:xfrm>
          <a:prstGeom prst="rect">
            <a:avLst/>
          </a:prstGeom>
        </p:spPr>
      </p:pic>
      <p:pic>
        <p:nvPicPr>
          <p:cNvPr id="4" name="Picture 11" descr="Home2">
            <a:hlinkClick r:id="rId3" action="ppaction://hlinksldjump"/>
            <a:extLst>
              <a:ext uri="{FF2B5EF4-FFF2-40B4-BE49-F238E27FC236}">
                <a16:creationId xmlns:a16="http://schemas.microsoft.com/office/drawing/2014/main" id="{0787B692-9B53-D741-A080-95AF2E46C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50311"/>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6" name="Rectangle 3"/>
          <p:cNvSpPr>
            <a:spLocks noChangeArrowheads="1"/>
          </p:cNvSpPr>
          <p:nvPr/>
        </p:nvSpPr>
        <p:spPr bwMode="auto">
          <a:xfrm>
            <a:off x="2855914" y="260351"/>
            <a:ext cx="6516687" cy="6331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a:solidFill>
                  <a:srgbClr val="FFFFFF"/>
                </a:solidFill>
                <a:cs typeface="Arial" charset="0"/>
              </a:rPr>
              <a:t>İnsanın Evrendeki Konumu</a:t>
            </a:r>
          </a:p>
        </p:txBody>
      </p:sp>
      <p:sp>
        <p:nvSpPr>
          <p:cNvPr id="8" name="Rectangle 3"/>
          <p:cNvSpPr>
            <a:spLocks noChangeArrowheads="1"/>
          </p:cNvSpPr>
          <p:nvPr/>
        </p:nvSpPr>
        <p:spPr bwMode="auto">
          <a:xfrm>
            <a:off x="2063750" y="893514"/>
            <a:ext cx="8064500" cy="210343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dirty="0">
                <a:solidFill>
                  <a:srgbClr val="FFFFFF"/>
                </a:solidFill>
                <a:cs typeface="Arial" charset="0"/>
              </a:rPr>
              <a:t>Evren’in karşılığı olarak Yunancada </a:t>
            </a:r>
            <a:r>
              <a:rPr lang="tr-TR" sz="3200" dirty="0">
                <a:solidFill>
                  <a:srgbClr val="92D050"/>
                </a:solidFill>
                <a:cs typeface="Arial" charset="0"/>
              </a:rPr>
              <a:t>Kozmos</a:t>
            </a:r>
            <a:r>
              <a:rPr lang="tr-TR" sz="3200" dirty="0">
                <a:solidFill>
                  <a:srgbClr val="FFFFFF"/>
                </a:solidFill>
                <a:cs typeface="Arial" charset="0"/>
              </a:rPr>
              <a:t> kullanılır. </a:t>
            </a:r>
            <a:r>
              <a:rPr lang="tr-TR" sz="3200" dirty="0">
                <a:solidFill>
                  <a:srgbClr val="92D050"/>
                </a:solidFill>
                <a:cs typeface="Arial" charset="0"/>
              </a:rPr>
              <a:t>Kozmos</a:t>
            </a:r>
            <a:r>
              <a:rPr lang="tr-TR" sz="3200" dirty="0">
                <a:solidFill>
                  <a:srgbClr val="FFFFFF"/>
                </a:solidFill>
                <a:cs typeface="Arial" charset="0"/>
              </a:rPr>
              <a:t>, dirlik ve düzen içerisindeki bütünlük demektir. Bunun zıddı ise </a:t>
            </a:r>
            <a:r>
              <a:rPr lang="tr-TR" sz="3200" dirty="0">
                <a:solidFill>
                  <a:srgbClr val="92D050"/>
                </a:solidFill>
                <a:cs typeface="Arial" charset="0"/>
              </a:rPr>
              <a:t>kaos</a:t>
            </a:r>
            <a:r>
              <a:rPr lang="tr-TR" sz="3200" dirty="0">
                <a:solidFill>
                  <a:srgbClr val="FFFFFF"/>
                </a:solidFill>
                <a:cs typeface="Arial" charset="0"/>
              </a:rPr>
              <a:t>tur. Yani kargaşa ve düzensizlik. </a:t>
            </a:r>
            <a:endParaRPr lang="tr-TR" sz="3200" dirty="0">
              <a:solidFill>
                <a:srgbClr val="FFFF66"/>
              </a:solidFill>
              <a:cs typeface="Arial" charset="0"/>
            </a:endParaRPr>
          </a:p>
        </p:txBody>
      </p:sp>
    </p:spTree>
    <p:extLst>
      <p:ext uri="{BB962C8B-B14F-4D97-AF65-F5344CB8AC3E}">
        <p14:creationId xmlns:p14="http://schemas.microsoft.com/office/powerpoint/2010/main" val="1199364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1"/>
            <a:ext cx="12223226" cy="6847315"/>
          </a:xfrm>
          <a:prstGeom prst="rect">
            <a:avLst/>
          </a:prstGeom>
        </p:spPr>
      </p:pic>
    </p:spTree>
    <p:extLst>
      <p:ext uri="{BB962C8B-B14F-4D97-AF65-F5344CB8AC3E}">
        <p14:creationId xmlns:p14="http://schemas.microsoft.com/office/powerpoint/2010/main" val="297270910"/>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 y="1"/>
            <a:ext cx="12161226" cy="4725143"/>
          </a:xfrm>
          <a:prstGeom prst="rect">
            <a:avLst/>
          </a:prstGeom>
        </p:spPr>
      </p:pic>
      <p:pic>
        <p:nvPicPr>
          <p:cNvPr id="3" name="Picture 11" descr="Home2">
            <a:hlinkClick r:id="rId3" action="ppaction://hlinksldjump"/>
            <a:extLst>
              <a:ext uri="{FF2B5EF4-FFF2-40B4-BE49-F238E27FC236}">
                <a16:creationId xmlns:a16="http://schemas.microsoft.com/office/drawing/2014/main" id="{7394AE5D-1695-EE4F-9C53-56AFEE8C0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660012"/>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3715" name="Rectangle 3"/>
          <p:cNvSpPr>
            <a:spLocks noChangeArrowheads="1"/>
          </p:cNvSpPr>
          <p:nvPr/>
        </p:nvSpPr>
        <p:spPr bwMode="auto">
          <a:xfrm>
            <a:off x="2316163" y="188913"/>
            <a:ext cx="7524750" cy="257175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dirty="0">
                <a:solidFill>
                  <a:srgbClr val="FFFFFF"/>
                </a:solidFill>
                <a:cs typeface="Arial" charset="0"/>
              </a:rPr>
              <a:t>Canlı ve cansız tüm varlıklar, mükemmel bir tasarımın ürünleridirler. Varoluş dünyasındaki tüm yaratılmışlar, tesadüflerin söz konusu olamayacağı bir düzenlemeye bağlı tutulmuşlardır. </a:t>
            </a:r>
            <a:endParaRPr lang="tr-TR" sz="3200" dirty="0">
              <a:solidFill>
                <a:srgbClr val="FFFF66"/>
              </a:solidFill>
              <a:cs typeface="Arial" charset="0"/>
            </a:endParaRPr>
          </a:p>
        </p:txBody>
      </p:sp>
    </p:spTree>
    <p:extLst>
      <p:ext uri="{BB962C8B-B14F-4D97-AF65-F5344CB8AC3E}">
        <p14:creationId xmlns:p14="http://schemas.microsoft.com/office/powerpoint/2010/main" val="844661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3715"/>
                                        </p:tgtEl>
                                        <p:attrNameLst>
                                          <p:attrName>style.visibility</p:attrName>
                                        </p:attrNameLst>
                                      </p:cBhvr>
                                      <p:to>
                                        <p:strVal val="visible"/>
                                      </p:to>
                                    </p:set>
                                    <p:animEffect transition="in" filter="fade">
                                      <p:cBhvr>
                                        <p:cTn id="7" dur="2000"/>
                                        <p:tgtEl>
                                          <p:spTgt spid="243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925" y="0"/>
            <a:ext cx="514887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936" y="404665"/>
            <a:ext cx="5419372" cy="4082921"/>
          </a:xfrm>
          <a:prstGeom prst="rect">
            <a:avLst/>
          </a:prstGeom>
        </p:spPr>
      </p:pic>
      <p:pic>
        <p:nvPicPr>
          <p:cNvPr id="6" name="Picture 11" descr="Home2">
            <a:hlinkClick r:id="rId4" action="ppaction://hlinksldjump"/>
            <a:extLst>
              <a:ext uri="{FF2B5EF4-FFF2-40B4-BE49-F238E27FC236}">
                <a16:creationId xmlns:a16="http://schemas.microsoft.com/office/drawing/2014/main" id="{3296AFD7-AEDD-F247-9680-8E6EA217F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405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3715" name="Rectangle 3"/>
          <p:cNvSpPr>
            <a:spLocks noChangeArrowheads="1"/>
          </p:cNvSpPr>
          <p:nvPr/>
        </p:nvSpPr>
        <p:spPr bwMode="auto">
          <a:xfrm>
            <a:off x="6096000" y="152400"/>
            <a:ext cx="4356100" cy="356393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dirty="0">
                <a:solidFill>
                  <a:srgbClr val="FFFFFF"/>
                </a:solidFill>
                <a:cs typeface="Arial" charset="0"/>
              </a:rPr>
              <a:t>Evrendeki hiçbir varlık tesadüfen oluşamayacağına göre onları yaratan ve düzenleyen bir Yüce Yaratıcının olması gerekir.</a:t>
            </a:r>
            <a:r>
              <a:rPr lang="tr-TR" sz="3200" dirty="0">
                <a:solidFill>
                  <a:srgbClr val="FFFF66"/>
                </a:solidFill>
                <a:cs typeface="Arial" charset="0"/>
              </a:rPr>
              <a:t> </a:t>
            </a:r>
          </a:p>
        </p:txBody>
      </p:sp>
      <p:sp>
        <p:nvSpPr>
          <p:cNvPr id="4" name="Rectangle 3"/>
          <p:cNvSpPr>
            <a:spLocks noChangeArrowheads="1"/>
          </p:cNvSpPr>
          <p:nvPr/>
        </p:nvSpPr>
        <p:spPr bwMode="auto">
          <a:xfrm>
            <a:off x="1812230" y="115888"/>
            <a:ext cx="3995738" cy="558165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r" eaLnBrk="1" hangingPunct="1">
              <a:spcBef>
                <a:spcPct val="20000"/>
              </a:spcBef>
              <a:buClr>
                <a:srgbClr val="BAD41A"/>
              </a:buClr>
            </a:pPr>
            <a:r>
              <a:rPr lang="tr-TR" sz="3200" b="1" dirty="0">
                <a:solidFill>
                  <a:srgbClr val="FFFF99"/>
                </a:solidFill>
                <a:cs typeface="Arial" charset="0"/>
              </a:rPr>
              <a:t>TESADÜF</a:t>
            </a:r>
            <a:r>
              <a:rPr lang="tr-TR" sz="3200" dirty="0">
                <a:solidFill>
                  <a:srgbClr val="FFFFFF"/>
                </a:solidFill>
                <a:cs typeface="Arial" charset="0"/>
              </a:rPr>
              <a:t>, bir taşın 100 metre ilerideki bir çukura ilk denemede isabet etme olasılığıdır. </a:t>
            </a:r>
          </a:p>
          <a:p>
            <a:pPr marL="1588" indent="19050" algn="r" eaLnBrk="1" hangingPunct="1">
              <a:spcBef>
                <a:spcPct val="20000"/>
              </a:spcBef>
              <a:buClr>
                <a:srgbClr val="BAD41A"/>
              </a:buClr>
            </a:pPr>
            <a:r>
              <a:rPr lang="tr-TR" sz="3200" dirty="0">
                <a:solidFill>
                  <a:srgbClr val="FFFFFF"/>
                </a:solidFill>
                <a:cs typeface="Arial" charset="0"/>
              </a:rPr>
              <a:t>Milyonlarca taşın, milyonlarca yıl aynı anda veya sürekli o çukura atılıp isabet bulması ise </a:t>
            </a:r>
            <a:r>
              <a:rPr lang="tr-TR" sz="3200" b="1" dirty="0">
                <a:solidFill>
                  <a:srgbClr val="FFFF99"/>
                </a:solidFill>
                <a:cs typeface="Arial" charset="0"/>
              </a:rPr>
              <a:t>TESADÜF</a:t>
            </a:r>
            <a:r>
              <a:rPr lang="tr-TR" sz="3200" dirty="0">
                <a:solidFill>
                  <a:srgbClr val="FFFF99"/>
                </a:solidFill>
                <a:cs typeface="Arial" charset="0"/>
              </a:rPr>
              <a:t> </a:t>
            </a:r>
            <a:r>
              <a:rPr lang="tr-TR" sz="3200" dirty="0">
                <a:solidFill>
                  <a:srgbClr val="FFFFFF"/>
                </a:solidFill>
                <a:cs typeface="Arial" charset="0"/>
              </a:rPr>
              <a:t>değildir!</a:t>
            </a:r>
          </a:p>
        </p:txBody>
      </p:sp>
    </p:spTree>
    <p:extLst>
      <p:ext uri="{BB962C8B-B14F-4D97-AF65-F5344CB8AC3E}">
        <p14:creationId xmlns:p14="http://schemas.microsoft.com/office/powerpoint/2010/main" val="11652759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43715"/>
                                        </p:tgtEl>
                                        <p:attrNameLst>
                                          <p:attrName>style.visibility</p:attrName>
                                        </p:attrNameLst>
                                      </p:cBhvr>
                                      <p:to>
                                        <p:strVal val="visible"/>
                                      </p:to>
                                    </p:set>
                                    <p:animEffect transition="in" filter="fade">
                                      <p:cBhvr>
                                        <p:cTn id="12" dur="2000"/>
                                        <p:tgtEl>
                                          <p:spTgt spid="243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FA248-B933-0643-ADB7-E85A372FA889}"/>
              </a:ext>
            </a:extLst>
          </p:cNvPr>
          <p:cNvPicPr>
            <a:picLocks noChangeAspect="1"/>
          </p:cNvPicPr>
          <p:nvPr/>
        </p:nvPicPr>
        <p:blipFill rotWithShape="1">
          <a:blip r:embed="rId2">
            <a:extLst>
              <a:ext uri="{28A0092B-C50C-407E-A947-70E740481C1C}">
                <a14:useLocalDpi xmlns:a14="http://schemas.microsoft.com/office/drawing/2010/main" val="0"/>
              </a:ext>
            </a:extLst>
          </a:blip>
          <a:srcRect r="5999"/>
          <a:stretch/>
        </p:blipFill>
        <p:spPr>
          <a:xfrm>
            <a:off x="720080" y="0"/>
            <a:ext cx="11460596" cy="6858000"/>
          </a:xfrm>
          <a:prstGeom prst="rect">
            <a:avLst/>
          </a:prstGeom>
        </p:spPr>
      </p:pic>
    </p:spTree>
    <p:extLst>
      <p:ext uri="{BB962C8B-B14F-4D97-AF65-F5344CB8AC3E}">
        <p14:creationId xmlns:p14="http://schemas.microsoft.com/office/powerpoint/2010/main" val="3040707644"/>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D4CCD-55EE-E44B-ABCA-C49A3E70F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17712"/>
            <a:ext cx="9191933" cy="6875712"/>
          </a:xfrm>
          <a:prstGeom prst="rect">
            <a:avLst/>
          </a:prstGeom>
        </p:spPr>
      </p:pic>
      <p:pic>
        <p:nvPicPr>
          <p:cNvPr id="4" name="Picture 11" descr="Home2">
            <a:hlinkClick r:id="rId3" action="ppaction://hlinksldjump"/>
            <a:extLst>
              <a:ext uri="{FF2B5EF4-FFF2-40B4-BE49-F238E27FC236}">
                <a16:creationId xmlns:a16="http://schemas.microsoft.com/office/drawing/2014/main" id="{DFC29A4B-3403-254A-9911-F91565583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408088"/>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1" y="0"/>
            <a:ext cx="7104459" cy="6858000"/>
          </a:xfrm>
          <a:prstGeom prst="rect">
            <a:avLst/>
          </a:prstGeom>
        </p:spPr>
      </p:pic>
      <p:pic>
        <p:nvPicPr>
          <p:cNvPr id="3" name="Picture 11" descr="Home2">
            <a:hlinkClick r:id="rId3" action="ppaction://hlinksldjump"/>
            <a:extLst>
              <a:ext uri="{FF2B5EF4-FFF2-40B4-BE49-F238E27FC236}">
                <a16:creationId xmlns:a16="http://schemas.microsoft.com/office/drawing/2014/main" id="{B8869F2C-ACE9-884E-AF5D-A83DC94CB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6380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4619836" y="296863"/>
            <a:ext cx="2880894"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Ebu Hanife</a:t>
            </a:r>
          </a:p>
        </p:txBody>
      </p:sp>
      <p:sp>
        <p:nvSpPr>
          <p:cNvPr id="6" name="Rectangle 3"/>
          <p:cNvSpPr>
            <a:spLocks noChangeArrowheads="1"/>
          </p:cNvSpPr>
          <p:nvPr/>
        </p:nvSpPr>
        <p:spPr bwMode="auto">
          <a:xfrm>
            <a:off x="767408" y="944725"/>
            <a:ext cx="10693188"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FFC000"/>
                </a:solidFill>
                <a:cs typeface="Arial" charset="0"/>
              </a:rPr>
              <a:t>Ebu Hanife</a:t>
            </a:r>
            <a:r>
              <a:rPr lang="tr-TR" sz="3200" dirty="0">
                <a:cs typeface="Arial" charset="0"/>
              </a:rPr>
              <a:t>’nin Hanife adında bir kızı yoktu. </a:t>
            </a:r>
            <a:r>
              <a:rPr lang="tr-TR" sz="3200" dirty="0">
                <a:solidFill>
                  <a:srgbClr val="FFC000"/>
                </a:solidFill>
                <a:cs typeface="Arial" charset="0"/>
              </a:rPr>
              <a:t>Ebu Hanife</a:t>
            </a:r>
            <a:r>
              <a:rPr lang="tr-TR" sz="3200" dirty="0">
                <a:cs typeface="Arial" charset="0"/>
              </a:rPr>
              <a:t>, </a:t>
            </a:r>
            <a:r>
              <a:rPr lang="tr-TR" sz="3200" dirty="0" err="1">
                <a:solidFill>
                  <a:srgbClr val="92D050"/>
                </a:solidFill>
                <a:cs typeface="Arial" charset="0"/>
              </a:rPr>
              <a:t>Hanifliğin</a:t>
            </a:r>
            <a:r>
              <a:rPr lang="tr-TR" sz="3200" dirty="0">
                <a:solidFill>
                  <a:srgbClr val="92D050"/>
                </a:solidFill>
                <a:cs typeface="Arial" charset="0"/>
              </a:rPr>
              <a:t>/tevhidin babası </a:t>
            </a:r>
            <a:r>
              <a:rPr lang="tr-TR" sz="3200" dirty="0">
                <a:cs typeface="Arial" charset="0"/>
              </a:rPr>
              <a:t>demektir. Diğer mezhep imamları kendi adlarıyla anılırken, </a:t>
            </a:r>
            <a:r>
              <a:rPr lang="tr-TR" sz="3200" dirty="0">
                <a:solidFill>
                  <a:srgbClr val="FFC000"/>
                </a:solidFill>
                <a:cs typeface="Arial" charset="0"/>
              </a:rPr>
              <a:t>Ebu Hanife </a:t>
            </a:r>
            <a:r>
              <a:rPr lang="tr-TR" sz="3200" dirty="0">
                <a:cs typeface="Arial" charset="0"/>
              </a:rPr>
              <a:t>ise </a:t>
            </a:r>
            <a:r>
              <a:rPr lang="tr-TR" sz="3200" dirty="0" err="1">
                <a:cs typeface="Arial" charset="0"/>
              </a:rPr>
              <a:t>tevhid</a:t>
            </a:r>
            <a:r>
              <a:rPr lang="tr-TR" sz="3200" dirty="0">
                <a:cs typeface="Arial" charset="0"/>
              </a:rPr>
              <a:t> ile anılmaktadır. </a:t>
            </a:r>
            <a:endParaRPr lang="tr-TR" sz="3200" b="1" i="1" dirty="0">
              <a:solidFill>
                <a:schemeClr val="bg1">
                  <a:lumMod val="20000"/>
                  <a:lumOff val="80000"/>
                </a:schemeClr>
              </a:solidFill>
              <a:cs typeface="Arial" charset="0"/>
            </a:endParaRPr>
          </a:p>
        </p:txBody>
      </p:sp>
      <p:pic>
        <p:nvPicPr>
          <p:cNvPr id="9" name="Picture 11" descr="Home2">
            <a:hlinkClick r:id="rId2"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9A87AD6-5995-AF48-9029-E6FA2950128A}"/>
              </a:ext>
            </a:extLst>
          </p:cNvPr>
          <p:cNvPicPr>
            <a:picLocks noChangeAspect="1"/>
          </p:cNvPicPr>
          <p:nvPr/>
        </p:nvPicPr>
        <p:blipFill>
          <a:blip r:embed="rId4"/>
          <a:stretch>
            <a:fillRect/>
          </a:stretch>
        </p:blipFill>
        <p:spPr>
          <a:xfrm>
            <a:off x="2639616" y="2934150"/>
            <a:ext cx="6914356" cy="3923849"/>
          </a:xfrm>
          <a:prstGeom prst="rect">
            <a:avLst/>
          </a:prstGeom>
        </p:spPr>
      </p:pic>
    </p:spTree>
    <p:extLst>
      <p:ext uri="{BB962C8B-B14F-4D97-AF65-F5344CB8AC3E}">
        <p14:creationId xmlns:p14="http://schemas.microsoft.com/office/powerpoint/2010/main" val="2500955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804240-7234-4640-8340-2DC45C099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476" y="0"/>
            <a:ext cx="9433048" cy="6891900"/>
          </a:xfrm>
          <a:prstGeom prst="rect">
            <a:avLst/>
          </a:prstGeom>
        </p:spPr>
      </p:pic>
      <p:pic>
        <p:nvPicPr>
          <p:cNvPr id="4" name="Picture 11" descr="Home2">
            <a:hlinkClick r:id="rId3" action="ppaction://hlinksldjump"/>
            <a:extLst>
              <a:ext uri="{FF2B5EF4-FFF2-40B4-BE49-F238E27FC236}">
                <a16:creationId xmlns:a16="http://schemas.microsoft.com/office/drawing/2014/main" id="{54841EFA-3BF9-7145-9B6B-15A43712E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87040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5763" name="Rectangle 3"/>
          <p:cNvSpPr>
            <a:spLocks noChangeArrowheads="1"/>
          </p:cNvSpPr>
          <p:nvPr/>
        </p:nvSpPr>
        <p:spPr bwMode="auto">
          <a:xfrm>
            <a:off x="1703389" y="80964"/>
            <a:ext cx="8785225" cy="2160587"/>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dirty="0">
                <a:solidFill>
                  <a:srgbClr val="FFFFFF"/>
                </a:solidFill>
                <a:cs typeface="Arial" charset="0"/>
              </a:rPr>
              <a:t>İnsan, evrende yaşayan diğer varlıklar arasında çok ayrıcalıklı bir konumda yer almaktadır. İnsanı bu ayrıcalıklı konuma ise bazı manevi yetileri getirmektedir: </a:t>
            </a:r>
            <a:r>
              <a:rPr lang="tr-TR" sz="3200" dirty="0">
                <a:solidFill>
                  <a:srgbClr val="92D050"/>
                </a:solidFill>
                <a:cs typeface="Arial" charset="0"/>
              </a:rPr>
              <a:t>Akıl, düşünme, irade</a:t>
            </a:r>
            <a:r>
              <a:rPr lang="tr-TR" sz="3200" dirty="0">
                <a:solidFill>
                  <a:srgbClr val="FFFFFF"/>
                </a:solidFill>
                <a:cs typeface="Arial" charset="0"/>
              </a:rPr>
              <a:t>. </a:t>
            </a:r>
          </a:p>
        </p:txBody>
      </p:sp>
    </p:spTree>
    <p:extLst>
      <p:ext uri="{BB962C8B-B14F-4D97-AF65-F5344CB8AC3E}">
        <p14:creationId xmlns:p14="http://schemas.microsoft.com/office/powerpoint/2010/main" val="3405519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5763"/>
                                        </p:tgtEl>
                                        <p:attrNameLst>
                                          <p:attrName>style.visibility</p:attrName>
                                        </p:attrNameLst>
                                      </p:cBhvr>
                                      <p:to>
                                        <p:strVal val="visible"/>
                                      </p:to>
                                    </p:set>
                                    <p:animEffect transition="in" filter="fade">
                                      <p:cBhvr>
                                        <p:cTn id="7"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5763" name="Rectangle 3"/>
          <p:cNvSpPr>
            <a:spLocks noChangeArrowheads="1"/>
          </p:cNvSpPr>
          <p:nvPr/>
        </p:nvSpPr>
        <p:spPr bwMode="auto">
          <a:xfrm>
            <a:off x="1631504" y="224644"/>
            <a:ext cx="8820980" cy="1296144"/>
          </a:xfrm>
          <a:prstGeom prst="rect">
            <a:avLst/>
          </a:prstGeom>
          <a:noFill/>
          <a:ln>
            <a:noFill/>
          </a:ln>
          <a:extLst/>
        </p:spPr>
        <p:txBody>
          <a:bodyPr/>
          <a:lstStyle/>
          <a:p>
            <a:pPr marL="1588" indent="19050" eaLnBrk="1" hangingPunct="1">
              <a:spcBef>
                <a:spcPct val="20000"/>
              </a:spcBef>
              <a:buClr>
                <a:srgbClr val="BAD41A"/>
              </a:buClr>
            </a:pPr>
            <a:r>
              <a:rPr lang="tr-TR" sz="3200" dirty="0">
                <a:solidFill>
                  <a:srgbClr val="FFFFFF"/>
                </a:solidFill>
                <a:cs typeface="Arial" charset="0"/>
              </a:rPr>
              <a:t>İnsanın yaratılışı da çok önemlidir: </a:t>
            </a:r>
            <a:r>
              <a:rPr lang="tr-TR" sz="3200" dirty="0">
                <a:solidFill>
                  <a:srgbClr val="FFFF99"/>
                </a:solidFill>
                <a:cs typeface="Arial" charset="0"/>
              </a:rPr>
              <a:t>“Biz insanı en güzel kıvamda yarattık.”</a:t>
            </a:r>
            <a:r>
              <a:rPr lang="tr-TR" sz="3200" dirty="0">
                <a:solidFill>
                  <a:srgbClr val="FFFFFF"/>
                </a:solidFill>
                <a:cs typeface="Arial" charset="0"/>
              </a:rPr>
              <a:t> </a:t>
            </a:r>
            <a:r>
              <a:rPr lang="tr-TR" sz="1800" b="1" i="1" dirty="0">
                <a:solidFill>
                  <a:srgbClr val="370C5A">
                    <a:lumMod val="20000"/>
                    <a:lumOff val="80000"/>
                  </a:srgbClr>
                </a:solidFill>
                <a:cs typeface="Arial" charset="0"/>
              </a:rPr>
              <a:t>(Kur’an, Tin [95] 4</a:t>
            </a:r>
            <a:r>
              <a:rPr lang="tr-TR" sz="1800" b="1" i="1">
                <a:solidFill>
                  <a:srgbClr val="370C5A">
                    <a:lumMod val="20000"/>
                    <a:lumOff val="80000"/>
                  </a:srgbClr>
                </a:solidFill>
                <a:cs typeface="Arial" charset="0"/>
              </a:rPr>
              <a:t>).</a:t>
            </a:r>
            <a:r>
              <a:rPr lang="tr-TR" sz="3200" b="1">
                <a:solidFill>
                  <a:srgbClr val="FFFFFF"/>
                </a:solidFill>
                <a:cs typeface="Arial" charset="0"/>
              </a:rPr>
              <a:t> </a:t>
            </a:r>
            <a:endParaRPr lang="tr-TR" sz="3200" b="1" i="1" dirty="0">
              <a:solidFill>
                <a:srgbClr val="370C5A">
                  <a:lumMod val="20000"/>
                  <a:lumOff val="80000"/>
                </a:srgbClr>
              </a:solidFill>
              <a:cs typeface="Arial"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74" t="65277" r="2539" b="1447"/>
          <a:stretch/>
        </p:blipFill>
        <p:spPr>
          <a:xfrm>
            <a:off x="6744072" y="1484784"/>
            <a:ext cx="4752528" cy="165618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30" t="2343" r="1437" b="34722"/>
          <a:stretch/>
        </p:blipFill>
        <p:spPr>
          <a:xfrm>
            <a:off x="932624" y="1556792"/>
            <a:ext cx="6099988" cy="3960440"/>
          </a:xfrm>
          <a:prstGeom prst="rect">
            <a:avLst/>
          </a:prstGeom>
        </p:spPr>
      </p:pic>
      <p:pic>
        <p:nvPicPr>
          <p:cNvPr id="6" name="Picture 11" descr="Home2">
            <a:hlinkClick r:id="rId4" action="ppaction://hlinksldjump"/>
            <a:extLst>
              <a:ext uri="{FF2B5EF4-FFF2-40B4-BE49-F238E27FC236}">
                <a16:creationId xmlns:a16="http://schemas.microsoft.com/office/drawing/2014/main" id="{512AF403-69B0-4146-87C0-385C91D33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935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5763"/>
                                        </p:tgtEl>
                                        <p:attrNameLst>
                                          <p:attrName>style.visibility</p:attrName>
                                        </p:attrNameLst>
                                      </p:cBhvr>
                                      <p:to>
                                        <p:strVal val="visible"/>
                                      </p:to>
                                    </p:set>
                                    <p:animEffect transition="in" filter="fade">
                                      <p:cBhvr>
                                        <p:cTn id="7"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0" r="-10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6" name="Rectangle 3"/>
          <p:cNvSpPr>
            <a:spLocks noChangeArrowheads="1"/>
          </p:cNvSpPr>
          <p:nvPr/>
        </p:nvSpPr>
        <p:spPr bwMode="auto">
          <a:xfrm>
            <a:off x="2531605" y="116632"/>
            <a:ext cx="7165304" cy="61206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a:solidFill>
                  <a:srgbClr val="FFFFFF"/>
                </a:solidFill>
                <a:cs typeface="Arial" charset="0"/>
              </a:rPr>
              <a:t>İnsan, ‘Eşref-i Mahlukat’ Mıdır?</a:t>
            </a:r>
          </a:p>
        </p:txBody>
      </p:sp>
      <p:sp>
        <p:nvSpPr>
          <p:cNvPr id="8" name="Rectangle 3"/>
          <p:cNvSpPr>
            <a:spLocks noChangeArrowheads="1"/>
          </p:cNvSpPr>
          <p:nvPr/>
        </p:nvSpPr>
        <p:spPr bwMode="auto">
          <a:xfrm>
            <a:off x="1667508" y="728700"/>
            <a:ext cx="8784976" cy="3564396"/>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dirty="0">
                <a:solidFill>
                  <a:srgbClr val="FFFFFF"/>
                </a:solidFill>
                <a:cs typeface="Arial" charset="0"/>
              </a:rPr>
              <a:t>İslam kültüründe insanın en şerefli varlık olduğu ifade edilir. Halbuki Kur’an insandan başka daha üstün varlıkların olduğunu bildirir: </a:t>
            </a:r>
            <a:r>
              <a:rPr lang="tr-TR" sz="3200" dirty="0">
                <a:solidFill>
                  <a:srgbClr val="FFFF99"/>
                </a:solidFill>
                <a:cs typeface="Arial" charset="0"/>
              </a:rPr>
              <a:t>“Biz insanoğlunu çok değerli bir varlık yaptık. Onu karada ve denizde biz taşıdık. Onu tertemiz gıdalarla rızıklandırdık ve onu </a:t>
            </a:r>
            <a:r>
              <a:rPr lang="tr-TR" sz="3200" u="sng" dirty="0">
                <a:solidFill>
                  <a:srgbClr val="FFFF99"/>
                </a:solidFill>
                <a:cs typeface="Arial" charset="0"/>
              </a:rPr>
              <a:t>yarattıklarımızın çoğuna</a:t>
            </a:r>
            <a:r>
              <a:rPr lang="tr-TR" sz="3200" dirty="0">
                <a:solidFill>
                  <a:srgbClr val="FFFF99"/>
                </a:solidFill>
                <a:cs typeface="Arial" charset="0"/>
              </a:rPr>
              <a:t> üstün tuttuk.”</a:t>
            </a:r>
            <a:r>
              <a:rPr lang="tr-TR" sz="3200" dirty="0">
                <a:solidFill>
                  <a:srgbClr val="FFFFFF"/>
                </a:solidFill>
                <a:cs typeface="Arial" charset="0"/>
              </a:rPr>
              <a:t> </a:t>
            </a:r>
            <a:r>
              <a:rPr lang="tr-TR" sz="1800" b="1" i="1" dirty="0">
                <a:solidFill>
                  <a:srgbClr val="370C5A">
                    <a:lumMod val="20000"/>
                    <a:lumOff val="80000"/>
                  </a:srgbClr>
                </a:solidFill>
                <a:cs typeface="Arial" charset="0"/>
              </a:rPr>
              <a:t>(Kur’an, </a:t>
            </a:r>
            <a:r>
              <a:rPr lang="tr-TR" sz="1800" b="1" i="1" dirty="0" err="1">
                <a:solidFill>
                  <a:srgbClr val="370C5A">
                    <a:lumMod val="20000"/>
                    <a:lumOff val="80000"/>
                  </a:srgbClr>
                </a:solidFill>
                <a:cs typeface="Arial" charset="0"/>
              </a:rPr>
              <a:t>İsra</a:t>
            </a:r>
            <a:r>
              <a:rPr lang="tr-TR" sz="1800" b="1" i="1" dirty="0">
                <a:solidFill>
                  <a:srgbClr val="370C5A">
                    <a:lumMod val="20000"/>
                    <a:lumOff val="80000"/>
                  </a:srgbClr>
                </a:solidFill>
                <a:cs typeface="Arial" charset="0"/>
              </a:rPr>
              <a:t> [17] 70).</a:t>
            </a:r>
            <a:endParaRPr lang="tr-TR" sz="3200" b="1" i="1" dirty="0">
              <a:solidFill>
                <a:srgbClr val="370C5A">
                  <a:lumMod val="20000"/>
                  <a:lumOff val="80000"/>
                </a:srgbClr>
              </a:solidFill>
              <a:cs typeface="Arial" charset="0"/>
            </a:endParaRPr>
          </a:p>
        </p:txBody>
      </p:sp>
      <p:pic>
        <p:nvPicPr>
          <p:cNvPr id="5" name="Picture 11" descr="Home2">
            <a:hlinkClick r:id="rId4" action="ppaction://hlinksldjump"/>
            <a:extLst>
              <a:ext uri="{FF2B5EF4-FFF2-40B4-BE49-F238E27FC236}">
                <a16:creationId xmlns:a16="http://schemas.microsoft.com/office/drawing/2014/main" id="{6565618D-DC04-EF44-9037-1A591D4A8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292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90"/>
            <a:ext cx="12098316" cy="6843110"/>
          </a:xfrm>
          <a:prstGeom prst="rect">
            <a:avLst/>
          </a:prstGeom>
        </p:spPr>
      </p:pic>
    </p:spTree>
    <p:extLst>
      <p:ext uri="{BB962C8B-B14F-4D97-AF65-F5344CB8AC3E}">
        <p14:creationId xmlns:p14="http://schemas.microsoft.com/office/powerpoint/2010/main" val="2638985891"/>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 name="Picture 11" descr="Home2">
            <a:hlinkClick r:id="rId3" action="ppaction://hlinksldjump"/>
            <a:extLst>
              <a:ext uri="{FF2B5EF4-FFF2-40B4-BE49-F238E27FC236}">
                <a16:creationId xmlns:a16="http://schemas.microsoft.com/office/drawing/2014/main" id="{D7C148CF-5E1C-8F48-BD79-21A832C02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431013"/>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0" r="-10000"/>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5763" name="Rectangle 3"/>
          <p:cNvSpPr>
            <a:spLocks noChangeArrowheads="1"/>
          </p:cNvSpPr>
          <p:nvPr/>
        </p:nvSpPr>
        <p:spPr bwMode="auto">
          <a:xfrm>
            <a:off x="2063552" y="225426"/>
            <a:ext cx="8100900" cy="2555503"/>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dirty="0">
                <a:solidFill>
                  <a:srgbClr val="FFFFFF"/>
                </a:solidFill>
              </a:rPr>
              <a:t>Kâinattaki her şey bir </a:t>
            </a:r>
            <a:r>
              <a:rPr lang="tr-TR" sz="3200" dirty="0">
                <a:solidFill>
                  <a:srgbClr val="92D050"/>
                </a:solidFill>
              </a:rPr>
              <a:t>ayet</a:t>
            </a:r>
            <a:r>
              <a:rPr lang="tr-TR" sz="3200" dirty="0">
                <a:solidFill>
                  <a:srgbClr val="FFFFFF"/>
                </a:solidFill>
              </a:rPr>
              <a:t>tir </a:t>
            </a:r>
            <a:r>
              <a:rPr lang="tr-TR" sz="2800" i="1" dirty="0">
                <a:solidFill>
                  <a:schemeClr val="tx1">
                    <a:lumMod val="75000"/>
                  </a:schemeClr>
                </a:solidFill>
              </a:rPr>
              <a:t>(işaret, delil)</a:t>
            </a:r>
            <a:r>
              <a:rPr lang="tr-TR" sz="3200" dirty="0">
                <a:solidFill>
                  <a:srgbClr val="FFFFFF"/>
                </a:solidFill>
              </a:rPr>
              <a:t>. Bu nedenle ona, kâinat kitabı denilir. İnsan ise, küçük kâinattır. İşte biz bu üç kitabı </a:t>
            </a:r>
            <a:r>
              <a:rPr lang="tr-TR" sz="3200" i="1" dirty="0">
                <a:solidFill>
                  <a:srgbClr val="FFFFFF"/>
                </a:solidFill>
              </a:rPr>
              <a:t>(Kur’an </a:t>
            </a:r>
            <a:r>
              <a:rPr lang="tr-TR" sz="3200" i="1" dirty="0">
                <a:solidFill>
                  <a:srgbClr val="FFFFFF">
                    <a:lumMod val="75000"/>
                  </a:srgbClr>
                </a:solidFill>
              </a:rPr>
              <a:t>[İndirilen]</a:t>
            </a:r>
            <a:r>
              <a:rPr lang="tr-TR" sz="3200" i="1" dirty="0">
                <a:solidFill>
                  <a:srgbClr val="FFFFFF"/>
                </a:solidFill>
              </a:rPr>
              <a:t>, Kâinat ve İnsan </a:t>
            </a:r>
            <a:r>
              <a:rPr lang="tr-TR" sz="3200" i="1" dirty="0">
                <a:solidFill>
                  <a:srgbClr val="FFFFFF">
                    <a:lumMod val="75000"/>
                  </a:srgbClr>
                </a:solidFill>
              </a:rPr>
              <a:t>[Yaratılan]</a:t>
            </a:r>
            <a:r>
              <a:rPr lang="tr-TR" sz="3200" i="1" dirty="0">
                <a:solidFill>
                  <a:srgbClr val="FFFFFF"/>
                </a:solidFill>
              </a:rPr>
              <a:t>)</a:t>
            </a:r>
            <a:r>
              <a:rPr lang="tr-TR" sz="3200" dirty="0">
                <a:solidFill>
                  <a:srgbClr val="FFFFFF"/>
                </a:solidFill>
              </a:rPr>
              <a:t> ‘okuyarak/inceleyerek’ Allah’a ulaşabiliriz.</a:t>
            </a:r>
            <a:r>
              <a:rPr lang="en-US" sz="3200" dirty="0">
                <a:solidFill>
                  <a:srgbClr val="FFFFFF"/>
                </a:solidFill>
              </a:rPr>
              <a:t> </a:t>
            </a:r>
            <a:endParaRPr lang="tr-TR" sz="3200" dirty="0">
              <a:solidFill>
                <a:srgbClr val="FFFFFF"/>
              </a:solidFill>
              <a:cs typeface="Arial" charset="0"/>
            </a:endParaRPr>
          </a:p>
        </p:txBody>
      </p:sp>
      <p:pic>
        <p:nvPicPr>
          <p:cNvPr id="4" name="Picture 11" descr="Home2">
            <a:hlinkClick r:id="rId4" action="ppaction://hlinksldjump"/>
            <a:extLst>
              <a:ext uri="{FF2B5EF4-FFF2-40B4-BE49-F238E27FC236}">
                <a16:creationId xmlns:a16="http://schemas.microsoft.com/office/drawing/2014/main" id="{2FDCBBB3-AF1A-2745-9DC9-FD26366C0D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659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5763"/>
                                        </p:tgtEl>
                                        <p:attrNameLst>
                                          <p:attrName>style.visibility</p:attrName>
                                        </p:attrNameLst>
                                      </p:cBhvr>
                                      <p:to>
                                        <p:strVal val="visible"/>
                                      </p:to>
                                    </p:set>
                                    <p:animEffect transition="in" filter="fade">
                                      <p:cBhvr>
                                        <p:cTn id="7"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3"/>
            <a:ext cx="12181090" cy="5688408"/>
          </a:xfrm>
          <a:prstGeom prst="rect">
            <a:avLst/>
          </a:prstGeom>
        </p:spPr>
      </p:pic>
      <p:pic>
        <p:nvPicPr>
          <p:cNvPr id="3" name="Picture 11" descr="Home2">
            <a:hlinkClick r:id="rId3" action="ppaction://hlinksldjump"/>
            <a:extLst>
              <a:ext uri="{FF2B5EF4-FFF2-40B4-BE49-F238E27FC236}">
                <a16:creationId xmlns:a16="http://schemas.microsoft.com/office/drawing/2014/main" id="{14167029-0911-F248-AB71-3FB7D060E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358182"/>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340" y="0"/>
            <a:ext cx="6563319" cy="6125765"/>
          </a:xfrm>
          <a:prstGeom prst="rect">
            <a:avLst/>
          </a:prstGeom>
        </p:spPr>
      </p:pic>
      <p:pic>
        <p:nvPicPr>
          <p:cNvPr id="3" name="Picture 11" descr="Home2">
            <a:hlinkClick r:id="rId3" action="ppaction://hlinksldjump"/>
            <a:extLst>
              <a:ext uri="{FF2B5EF4-FFF2-40B4-BE49-F238E27FC236}">
                <a16:creationId xmlns:a16="http://schemas.microsoft.com/office/drawing/2014/main" id="{729B2119-DE6C-9E41-AD1C-B5914F784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352682"/>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51907" name="Rectangle 3"/>
          <p:cNvSpPr>
            <a:spLocks noChangeArrowheads="1"/>
          </p:cNvSpPr>
          <p:nvPr/>
        </p:nvSpPr>
        <p:spPr bwMode="auto">
          <a:xfrm>
            <a:off x="1666876" y="116633"/>
            <a:ext cx="7058025" cy="147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000" dirty="0">
                <a:solidFill>
                  <a:srgbClr val="92D050"/>
                </a:solidFill>
                <a:cs typeface="Arial" charset="0"/>
              </a:rPr>
              <a:t>“Tabiatı ne kadar incelersem, Yaratıcının eserleri karşısında inancım o kadar çok artıyor.” </a:t>
            </a:r>
            <a:r>
              <a:rPr lang="tr-TR" sz="3000" b="1" dirty="0">
                <a:solidFill>
                  <a:srgbClr val="FFC000"/>
                </a:solidFill>
                <a:cs typeface="Arial" charset="0"/>
              </a:rPr>
              <a:t>Louis </a:t>
            </a:r>
            <a:r>
              <a:rPr lang="tr-TR" sz="3000" b="1" dirty="0" err="1">
                <a:solidFill>
                  <a:srgbClr val="FFC000"/>
                </a:solidFill>
                <a:cs typeface="Arial" charset="0"/>
              </a:rPr>
              <a:t>Pasteur</a:t>
            </a:r>
            <a:r>
              <a:rPr lang="tr-TR" sz="3000" dirty="0">
                <a:solidFill>
                  <a:srgbClr val="FFC000"/>
                </a:solidFill>
                <a:cs typeface="Arial" charset="0"/>
              </a:rPr>
              <a:t> </a:t>
            </a:r>
            <a:r>
              <a:rPr lang="tr-TR" sz="2400" i="1" dirty="0">
                <a:solidFill>
                  <a:srgbClr val="FFFFFF">
                    <a:lumMod val="75000"/>
                  </a:srgbClr>
                </a:solidFill>
                <a:cs typeface="Arial" charset="0"/>
              </a:rPr>
              <a:t>(1822-1895).</a:t>
            </a:r>
            <a:endParaRPr lang="tr-TR" sz="3000" i="1" dirty="0">
              <a:solidFill>
                <a:srgbClr val="FFFFFF">
                  <a:lumMod val="75000"/>
                </a:srgbClr>
              </a:solidFill>
              <a:cs typeface="Arial" charset="0"/>
            </a:endParaRPr>
          </a:p>
        </p:txBody>
      </p:sp>
      <p:pic>
        <p:nvPicPr>
          <p:cNvPr id="251910" name="Picture 6" descr="ImPaste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8139" y="44450"/>
            <a:ext cx="12668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1" name="Rectangle 7"/>
          <p:cNvSpPr>
            <a:spLocks noChangeArrowheads="1"/>
          </p:cNvSpPr>
          <p:nvPr/>
        </p:nvSpPr>
        <p:spPr bwMode="auto">
          <a:xfrm>
            <a:off x="1666875" y="1628800"/>
            <a:ext cx="7741493" cy="1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000" dirty="0">
                <a:solidFill>
                  <a:srgbClr val="92D050"/>
                </a:solidFill>
                <a:cs typeface="Arial" charset="0"/>
              </a:rPr>
              <a:t>“Tabiat, hiç şüphesiz Yaratıcının hiç vazgeçemeyeceğimiz, okunması gereken diğer bir kitabıdır.” </a:t>
            </a:r>
            <a:r>
              <a:rPr lang="tr-TR" sz="3000" b="1" dirty="0">
                <a:solidFill>
                  <a:srgbClr val="FFC000"/>
                </a:solidFill>
                <a:cs typeface="Arial" charset="0"/>
              </a:rPr>
              <a:t>Galileo </a:t>
            </a:r>
            <a:r>
              <a:rPr lang="tr-TR" sz="3000" b="1" dirty="0" err="1">
                <a:solidFill>
                  <a:srgbClr val="FFC000"/>
                </a:solidFill>
                <a:cs typeface="Arial" charset="0"/>
              </a:rPr>
              <a:t>Galilei</a:t>
            </a:r>
            <a:r>
              <a:rPr lang="tr-TR" sz="2400" i="1" dirty="0">
                <a:solidFill>
                  <a:srgbClr val="FFC000"/>
                </a:solidFill>
                <a:cs typeface="Arial" charset="0"/>
              </a:rPr>
              <a:t> </a:t>
            </a:r>
            <a:r>
              <a:rPr lang="tr-TR" sz="2400" i="1" dirty="0">
                <a:solidFill>
                  <a:srgbClr val="FFFFFF">
                    <a:lumMod val="75000"/>
                  </a:srgbClr>
                </a:solidFill>
                <a:cs typeface="Arial" charset="0"/>
              </a:rPr>
              <a:t>(1564-1642).</a:t>
            </a:r>
            <a:endParaRPr lang="tr-TR" sz="3000" i="1" dirty="0">
              <a:solidFill>
                <a:srgbClr val="FFFFFF">
                  <a:lumMod val="75000"/>
                </a:srgbClr>
              </a:solidFill>
              <a:cs typeface="Arial" charset="0"/>
            </a:endParaRPr>
          </a:p>
        </p:txBody>
      </p:sp>
      <p:pic>
        <p:nvPicPr>
          <p:cNvPr id="251913" name="Picture 9" descr="galileo-galil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4013" y="1592264"/>
            <a:ext cx="12239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4" name="Rectangle 10"/>
          <p:cNvSpPr>
            <a:spLocks noChangeArrowheads="1"/>
          </p:cNvSpPr>
          <p:nvPr/>
        </p:nvSpPr>
        <p:spPr bwMode="auto">
          <a:xfrm>
            <a:off x="1667508" y="3141663"/>
            <a:ext cx="7632067" cy="190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000" dirty="0">
                <a:solidFill>
                  <a:srgbClr val="92D050"/>
                </a:solidFill>
              </a:rPr>
              <a:t>“Hür düşünen insanlar olmaktan korkmayın. Eğer derin düşünürseniz, bilim aracılığıyla Tanrı inancına yönelirsiniz.” </a:t>
            </a:r>
            <a:r>
              <a:rPr lang="tr-TR" sz="3000" b="1" dirty="0">
                <a:solidFill>
                  <a:srgbClr val="FFC000"/>
                </a:solidFill>
                <a:cs typeface="Arial" charset="0"/>
              </a:rPr>
              <a:t>William </a:t>
            </a:r>
            <a:r>
              <a:rPr lang="tr-TR" sz="3000" b="1" dirty="0" err="1">
                <a:solidFill>
                  <a:srgbClr val="FFC000"/>
                </a:solidFill>
                <a:cs typeface="Arial" charset="0"/>
              </a:rPr>
              <a:t>Thompson</a:t>
            </a:r>
            <a:r>
              <a:rPr lang="tr-TR" sz="3000" b="1" dirty="0">
                <a:solidFill>
                  <a:srgbClr val="FFC000"/>
                </a:solidFill>
                <a:cs typeface="Arial" charset="0"/>
              </a:rPr>
              <a:t> </a:t>
            </a:r>
            <a:r>
              <a:rPr lang="tr-TR" sz="3000" b="1" i="1" dirty="0">
                <a:solidFill>
                  <a:srgbClr val="FFC000"/>
                </a:solidFill>
                <a:cs typeface="Arial" charset="0"/>
              </a:rPr>
              <a:t>(</a:t>
            </a:r>
            <a:r>
              <a:rPr lang="tr-TR" sz="3000" b="1" i="1" dirty="0" err="1">
                <a:solidFill>
                  <a:srgbClr val="FFC000"/>
                </a:solidFill>
                <a:cs typeface="Arial" charset="0"/>
              </a:rPr>
              <a:t>Lord</a:t>
            </a:r>
            <a:r>
              <a:rPr lang="tr-TR" sz="3000" b="1" i="1" dirty="0">
                <a:solidFill>
                  <a:srgbClr val="FFC000"/>
                </a:solidFill>
                <a:cs typeface="Arial" charset="0"/>
              </a:rPr>
              <a:t> Kelvin)</a:t>
            </a:r>
            <a:r>
              <a:rPr lang="tr-TR" sz="3000" dirty="0">
                <a:solidFill>
                  <a:srgbClr val="FFFFFF"/>
                </a:solidFill>
                <a:cs typeface="Arial" charset="0"/>
              </a:rPr>
              <a:t> </a:t>
            </a:r>
            <a:r>
              <a:rPr lang="tr-TR" sz="2400" i="1" dirty="0">
                <a:solidFill>
                  <a:srgbClr val="FFFFFF">
                    <a:lumMod val="75000"/>
                  </a:srgbClr>
                </a:solidFill>
                <a:cs typeface="Arial" charset="0"/>
              </a:rPr>
              <a:t>(1824-1907).</a:t>
            </a:r>
            <a:endParaRPr lang="tr-TR" sz="3000" i="1" dirty="0">
              <a:solidFill>
                <a:srgbClr val="FFFFFF">
                  <a:lumMod val="75000"/>
                </a:srgbClr>
              </a:solidFill>
              <a:cs typeface="Arial" charset="0"/>
            </a:endParaRPr>
          </a:p>
        </p:txBody>
      </p:sp>
      <p:pic>
        <p:nvPicPr>
          <p:cNvPr id="251916" name="Picture 12" descr="300px-Lord_Kelvin_photogra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9575" y="2997201"/>
            <a:ext cx="13335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Home2">
            <a:hlinkClick r:id="rId6" action="ppaction://hlinksldjump"/>
            <a:extLst>
              <a:ext uri="{FF2B5EF4-FFF2-40B4-BE49-F238E27FC236}">
                <a16:creationId xmlns:a16="http://schemas.microsoft.com/office/drawing/2014/main" id="{3028D979-CF43-EB45-8875-0D136445C7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217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1910"/>
                                        </p:tgtEl>
                                        <p:attrNameLst>
                                          <p:attrName>style.visibility</p:attrName>
                                        </p:attrNameLst>
                                      </p:cBhvr>
                                      <p:to>
                                        <p:strVal val="visible"/>
                                      </p:to>
                                    </p:set>
                                    <p:animEffect transition="in" filter="fade">
                                      <p:cBhvr>
                                        <p:cTn id="7" dur="2000"/>
                                        <p:tgtEl>
                                          <p:spTgt spid="2519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51907"/>
                                        </p:tgtEl>
                                        <p:attrNameLst>
                                          <p:attrName>style.visibility</p:attrName>
                                        </p:attrNameLst>
                                      </p:cBhvr>
                                      <p:to>
                                        <p:strVal val="visible"/>
                                      </p:to>
                                    </p:set>
                                    <p:animEffect transition="in" filter="fade">
                                      <p:cBhvr>
                                        <p:cTn id="12" dur="2000"/>
                                        <p:tgtEl>
                                          <p:spTgt spid="2519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1913"/>
                                        </p:tgtEl>
                                        <p:attrNameLst>
                                          <p:attrName>style.visibility</p:attrName>
                                        </p:attrNameLst>
                                      </p:cBhvr>
                                      <p:to>
                                        <p:strVal val="visible"/>
                                      </p:to>
                                    </p:set>
                                    <p:animEffect transition="in" filter="fade">
                                      <p:cBhvr>
                                        <p:cTn id="17" dur="2000"/>
                                        <p:tgtEl>
                                          <p:spTgt spid="2519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251911"/>
                                        </p:tgtEl>
                                        <p:attrNameLst>
                                          <p:attrName>style.visibility</p:attrName>
                                        </p:attrNameLst>
                                      </p:cBhvr>
                                      <p:to>
                                        <p:strVal val="visible"/>
                                      </p:to>
                                    </p:set>
                                    <p:animEffect transition="in" filter="fade">
                                      <p:cBhvr>
                                        <p:cTn id="22" dur="2000"/>
                                        <p:tgtEl>
                                          <p:spTgt spid="2519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51916"/>
                                        </p:tgtEl>
                                        <p:attrNameLst>
                                          <p:attrName>style.visibility</p:attrName>
                                        </p:attrNameLst>
                                      </p:cBhvr>
                                      <p:to>
                                        <p:strVal val="visible"/>
                                      </p:to>
                                    </p:set>
                                    <p:animEffect transition="in" filter="fade">
                                      <p:cBhvr>
                                        <p:cTn id="27" dur="2000"/>
                                        <p:tgtEl>
                                          <p:spTgt spid="251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251914"/>
                                        </p:tgtEl>
                                        <p:attrNameLst>
                                          <p:attrName>style.visibility</p:attrName>
                                        </p:attrNameLst>
                                      </p:cBhvr>
                                      <p:to>
                                        <p:strVal val="visible"/>
                                      </p:to>
                                    </p:set>
                                    <p:animEffect transition="in" filter="fade">
                                      <p:cBhvr>
                                        <p:cTn id="32" dur="2000"/>
                                        <p:tgtEl>
                                          <p:spTgt spid="251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p:bldP spid="251911" grpId="0"/>
      <p:bldP spid="2519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50"/>
          <a:stretch/>
        </p:blipFill>
        <p:spPr>
          <a:xfrm>
            <a:off x="1524000" y="1916832"/>
            <a:ext cx="9144000" cy="4941168"/>
          </a:xfrm>
          <a:prstGeom prst="rect">
            <a:avLst/>
          </a:prstGeom>
        </p:spPr>
      </p:pic>
      <p:sp>
        <p:nvSpPr>
          <p:cNvPr id="1638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1427" name="Rectangle 3"/>
          <p:cNvSpPr>
            <a:spLocks noChangeArrowheads="1"/>
          </p:cNvSpPr>
          <p:nvPr/>
        </p:nvSpPr>
        <p:spPr bwMode="auto">
          <a:xfrm>
            <a:off x="1631950" y="80963"/>
            <a:ext cx="8856538" cy="1835869"/>
          </a:xfrm>
          <a:prstGeom prst="rect">
            <a:avLst/>
          </a:prstGeom>
          <a:noFill/>
          <a:ln>
            <a:noFill/>
          </a:ln>
          <a:extLst/>
        </p:spPr>
        <p:txBody>
          <a:bodyPr/>
          <a:lstStyle/>
          <a:p>
            <a:pPr marL="1588" indent="-1588" eaLnBrk="1" hangingPunct="1">
              <a:spcBef>
                <a:spcPct val="20000"/>
              </a:spcBef>
              <a:buClr>
                <a:srgbClr val="BAD41A"/>
              </a:buClr>
              <a:defRPr/>
            </a:pPr>
            <a:r>
              <a:rPr lang="tr-TR" sz="3200" dirty="0"/>
              <a:t>“Din, tarih boyunca ve insanoğlunun en eski kültürlerinin ücra köşelerinde beşer hayatının köklü ve ayrılmaz bir özelliği olmuştur.” </a:t>
            </a:r>
            <a:r>
              <a:rPr lang="tr-TR" sz="1800" b="1" i="1" dirty="0">
                <a:solidFill>
                  <a:srgbClr val="370C5A">
                    <a:lumMod val="20000"/>
                    <a:lumOff val="80000"/>
                  </a:srgbClr>
                </a:solidFill>
              </a:rPr>
              <a:t>(</a:t>
            </a:r>
            <a:r>
              <a:rPr lang="tr-TR" sz="1800" b="1" i="1" dirty="0" err="1">
                <a:solidFill>
                  <a:srgbClr val="370C5A">
                    <a:lumMod val="20000"/>
                    <a:lumOff val="80000"/>
                  </a:srgbClr>
                </a:solidFill>
              </a:rPr>
              <a:t>Ninian</a:t>
            </a:r>
            <a:r>
              <a:rPr lang="tr-TR" sz="1800" b="1" i="1" dirty="0">
                <a:solidFill>
                  <a:srgbClr val="370C5A">
                    <a:lumMod val="20000"/>
                    <a:lumOff val="80000"/>
                  </a:srgbClr>
                </a:solidFill>
              </a:rPr>
              <a:t> Smart, "Din ve İnsan Tecrübesi," DEÜİFD, 1992, sayı: 7, 423).</a:t>
            </a:r>
          </a:p>
        </p:txBody>
      </p:sp>
      <p:pic>
        <p:nvPicPr>
          <p:cNvPr id="5" name="Picture 11" descr="Home2">
            <a:hlinkClick r:id="rId3" action="ppaction://hlinksldjump"/>
            <a:extLst>
              <a:ext uri="{FF2B5EF4-FFF2-40B4-BE49-F238E27FC236}">
                <a16:creationId xmlns:a16="http://schemas.microsoft.com/office/drawing/2014/main" id="{5824DA2F-79FA-BB4B-A9E9-4A214237D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080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1427"/>
                                        </p:tgtEl>
                                        <p:attrNameLst>
                                          <p:attrName>style.visibility</p:attrName>
                                        </p:attrNameLst>
                                      </p:cBhvr>
                                      <p:to>
                                        <p:strVal val="visible"/>
                                      </p:to>
                                    </p:set>
                                    <p:animEffect transition="in" filter="fade">
                                      <p:cBhvr>
                                        <p:cTn id="7" dur="20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183"/>
          <a:stretch/>
        </p:blipFill>
        <p:spPr>
          <a:xfrm>
            <a:off x="1524000" y="2528900"/>
            <a:ext cx="9144000" cy="43291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5" name="Rectangle 3"/>
          <p:cNvSpPr>
            <a:spLocks noChangeArrowheads="1"/>
          </p:cNvSpPr>
          <p:nvPr/>
        </p:nvSpPr>
        <p:spPr bwMode="auto">
          <a:xfrm>
            <a:off x="1847528" y="188640"/>
            <a:ext cx="8425508"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defRPr/>
            </a:pPr>
            <a:r>
              <a:rPr lang="tr-TR" sz="3600" b="1" dirty="0">
                <a:solidFill>
                  <a:srgbClr val="FFFFFF"/>
                </a:solidFill>
                <a:cs typeface="Arial" charset="0"/>
              </a:rPr>
              <a:t>Savaşların </a:t>
            </a:r>
            <a:r>
              <a:rPr lang="tr-TR" sz="3600" b="1" dirty="0" err="1">
                <a:solidFill>
                  <a:srgbClr val="FFFFFF"/>
                </a:solidFill>
                <a:cs typeface="Arial" charset="0"/>
              </a:rPr>
              <a:t>Ssorumlusu</a:t>
            </a:r>
            <a:r>
              <a:rPr lang="tr-TR" sz="3600" b="1" dirty="0">
                <a:solidFill>
                  <a:srgbClr val="FFFFFF"/>
                </a:solidFill>
                <a:cs typeface="Arial" charset="0"/>
              </a:rPr>
              <a:t> Dinler Midir?</a:t>
            </a:r>
          </a:p>
        </p:txBody>
      </p:sp>
      <p:sp>
        <p:nvSpPr>
          <p:cNvPr id="6" name="Rectangle 3"/>
          <p:cNvSpPr>
            <a:spLocks noChangeArrowheads="1"/>
          </p:cNvSpPr>
          <p:nvPr/>
        </p:nvSpPr>
        <p:spPr bwMode="auto">
          <a:xfrm>
            <a:off x="1307468" y="836714"/>
            <a:ext cx="9576556" cy="16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FFFFFF"/>
                </a:solidFill>
                <a:cs typeface="Arial" charset="0"/>
              </a:rPr>
              <a:t>Savaşların Ansiklopedisi isimli kapsamlı çalışmada 1763 savaş listelenmiştir </a:t>
            </a:r>
            <a:r>
              <a:rPr lang="tr-TR" sz="2000" b="1" dirty="0">
                <a:solidFill>
                  <a:srgbClr val="370C5A">
                    <a:lumMod val="20000"/>
                    <a:lumOff val="80000"/>
                  </a:srgbClr>
                </a:solidFill>
                <a:cs typeface="Arial" charset="0"/>
              </a:rPr>
              <a:t>(Charles </a:t>
            </a:r>
            <a:r>
              <a:rPr lang="tr-TR" sz="2000" b="1" dirty="0" err="1">
                <a:solidFill>
                  <a:srgbClr val="370C5A">
                    <a:lumMod val="20000"/>
                    <a:lumOff val="80000"/>
                  </a:srgbClr>
                </a:solidFill>
                <a:cs typeface="Arial" charset="0"/>
              </a:rPr>
              <a:t>Phillips</a:t>
            </a:r>
            <a:r>
              <a:rPr lang="tr-TR" sz="2000" b="1" dirty="0">
                <a:solidFill>
                  <a:srgbClr val="370C5A">
                    <a:lumMod val="20000"/>
                    <a:lumOff val="80000"/>
                  </a:srgbClr>
                </a:solidFill>
                <a:cs typeface="Arial" charset="0"/>
              </a:rPr>
              <a:t>, Alan </a:t>
            </a:r>
            <a:r>
              <a:rPr lang="tr-TR" sz="2000" b="1" dirty="0" err="1">
                <a:solidFill>
                  <a:srgbClr val="370C5A">
                    <a:lumMod val="20000"/>
                    <a:lumOff val="80000"/>
                  </a:srgbClr>
                </a:solidFill>
                <a:cs typeface="Arial" charset="0"/>
              </a:rPr>
              <a:t>Axelrod</a:t>
            </a:r>
            <a:r>
              <a:rPr lang="tr-TR" sz="2000" b="1" dirty="0">
                <a:solidFill>
                  <a:srgbClr val="370C5A">
                    <a:lumMod val="20000"/>
                    <a:lumOff val="80000"/>
                  </a:srgbClr>
                </a:solidFill>
                <a:cs typeface="Arial" charset="0"/>
              </a:rPr>
              <a:t>, Encyclopedia of </a:t>
            </a:r>
            <a:r>
              <a:rPr lang="tr-TR" sz="2000" b="1" dirty="0" err="1">
                <a:solidFill>
                  <a:srgbClr val="370C5A">
                    <a:lumMod val="20000"/>
                    <a:lumOff val="80000"/>
                  </a:srgbClr>
                </a:solidFill>
                <a:cs typeface="Arial" charset="0"/>
              </a:rPr>
              <a:t>Wars</a:t>
            </a:r>
            <a:r>
              <a:rPr lang="tr-TR" sz="2000" b="1" dirty="0">
                <a:solidFill>
                  <a:srgbClr val="370C5A">
                    <a:lumMod val="20000"/>
                    <a:lumOff val="80000"/>
                  </a:srgbClr>
                </a:solidFill>
                <a:cs typeface="Arial" charset="0"/>
              </a:rPr>
              <a:t>, </a:t>
            </a:r>
            <a:r>
              <a:rPr lang="tr-TR" sz="2000" b="1" dirty="0" err="1">
                <a:solidFill>
                  <a:srgbClr val="370C5A">
                    <a:lumMod val="20000"/>
                    <a:lumOff val="80000"/>
                  </a:srgbClr>
                </a:solidFill>
                <a:cs typeface="Arial" charset="0"/>
              </a:rPr>
              <a:t>Facts</a:t>
            </a:r>
            <a:r>
              <a:rPr lang="tr-TR" sz="2000" b="1" dirty="0">
                <a:solidFill>
                  <a:srgbClr val="370C5A">
                    <a:lumMod val="20000"/>
                    <a:lumOff val="80000"/>
                  </a:srgbClr>
                </a:solidFill>
                <a:cs typeface="Arial" charset="0"/>
              </a:rPr>
              <a:t> on File, </a:t>
            </a:r>
            <a:br>
              <a:rPr lang="tr-TR" sz="2000" b="1" dirty="0">
                <a:solidFill>
                  <a:srgbClr val="370C5A">
                    <a:lumMod val="20000"/>
                    <a:lumOff val="80000"/>
                  </a:srgbClr>
                </a:solidFill>
                <a:cs typeface="Arial" charset="0"/>
              </a:rPr>
            </a:br>
            <a:r>
              <a:rPr lang="tr-TR" sz="2000" b="1" dirty="0">
                <a:solidFill>
                  <a:srgbClr val="370C5A">
                    <a:lumMod val="20000"/>
                    <a:lumOff val="80000"/>
                  </a:srgbClr>
                </a:solidFill>
                <a:cs typeface="Arial" charset="0"/>
              </a:rPr>
              <a:t>New York 2004).</a:t>
            </a:r>
            <a:endParaRPr lang="tr-TR" sz="1800" b="1" dirty="0">
              <a:solidFill>
                <a:srgbClr val="370C5A">
                  <a:lumMod val="20000"/>
                  <a:lumOff val="80000"/>
                </a:srgbClr>
              </a:solidFill>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696" y="1916832"/>
            <a:ext cx="3491880" cy="4521984"/>
          </a:xfrm>
          <a:prstGeom prst="rect">
            <a:avLst/>
          </a:prstGeom>
        </p:spPr>
      </p:pic>
      <p:pic>
        <p:nvPicPr>
          <p:cNvPr id="7" name="Picture 11" descr="Home2">
            <a:hlinkClick r:id="rId4" action="ppaction://hlinksldjump"/>
            <a:extLst>
              <a:ext uri="{FF2B5EF4-FFF2-40B4-BE49-F238E27FC236}">
                <a16:creationId xmlns:a16="http://schemas.microsoft.com/office/drawing/2014/main" id="{50E9C9DB-613F-1E43-A923-8E294B57E5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081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6" name="Rectangle 3"/>
          <p:cNvSpPr>
            <a:spLocks noChangeArrowheads="1"/>
          </p:cNvSpPr>
          <p:nvPr/>
        </p:nvSpPr>
        <p:spPr bwMode="auto">
          <a:xfrm>
            <a:off x="1565784" y="152636"/>
            <a:ext cx="9102724"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FFFFFF"/>
                </a:solidFill>
                <a:cs typeface="Arial" charset="0"/>
              </a:rPr>
              <a:t>Söz konusu 1763 savaştan sadece 123 tanesinin dini sebeplerle ilgili olarak sınıflandırılabileceği ortaya çıkmıştır.</a:t>
            </a:r>
            <a:endParaRPr lang="tr-TR" sz="1800" b="1" dirty="0">
              <a:solidFill>
                <a:srgbClr val="370C5A">
                  <a:lumMod val="20000"/>
                  <a:lumOff val="80000"/>
                </a:srgbClr>
              </a:solidFill>
              <a:cs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580" y="1772816"/>
            <a:ext cx="7567238" cy="5085184"/>
          </a:xfrm>
          <a:prstGeom prst="rect">
            <a:avLst/>
          </a:prstGeom>
        </p:spPr>
      </p:pic>
      <p:pic>
        <p:nvPicPr>
          <p:cNvPr id="5" name="Picture 11" descr="Home2">
            <a:hlinkClick r:id="rId3" action="ppaction://hlinksldjump"/>
            <a:extLst>
              <a:ext uri="{FF2B5EF4-FFF2-40B4-BE49-F238E27FC236}">
                <a16:creationId xmlns:a16="http://schemas.microsoft.com/office/drawing/2014/main" id="{1333A2AC-F76D-5040-BEC1-B896D9309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89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082" y="2640620"/>
            <a:ext cx="6069367" cy="4244764"/>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6" name="Rectangle 3"/>
          <p:cNvSpPr>
            <a:spLocks noChangeArrowheads="1"/>
          </p:cNvSpPr>
          <p:nvPr/>
        </p:nvSpPr>
        <p:spPr bwMode="auto">
          <a:xfrm>
            <a:off x="1673796" y="44624"/>
            <a:ext cx="8922704"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FFFFFF"/>
                </a:solidFill>
                <a:cs typeface="Arial" charset="0"/>
              </a:rPr>
              <a:t>Dini sebeplere dayalı olarak sınıflandırılabilecek 123 savaşın, listelenen 1763 savaşın </a:t>
            </a:r>
            <a:r>
              <a:rPr lang="tr-TR" sz="3200" b="1" dirty="0">
                <a:solidFill>
                  <a:srgbClr val="92D050"/>
                </a:solidFill>
                <a:cs typeface="Arial" charset="0"/>
              </a:rPr>
              <a:t>%7</a:t>
            </a:r>
            <a:r>
              <a:rPr lang="tr-TR" sz="3200" dirty="0">
                <a:solidFill>
                  <a:srgbClr val="FFFFFF"/>
                </a:solidFill>
                <a:cs typeface="Arial" charset="0"/>
              </a:rPr>
              <a:t>’den azına, söz konusu savaşlarda öldürülen insan sayısının ise savaşlarda öldürülen insan sayısının </a:t>
            </a:r>
            <a:r>
              <a:rPr lang="tr-TR" sz="3200" dirty="0">
                <a:solidFill>
                  <a:srgbClr val="92D050"/>
                </a:solidFill>
                <a:cs typeface="Arial" charset="0"/>
              </a:rPr>
              <a:t>%2</a:t>
            </a:r>
            <a:r>
              <a:rPr lang="tr-TR" sz="3200" dirty="0">
                <a:solidFill>
                  <a:srgbClr val="FFFFFF"/>
                </a:solidFill>
                <a:cs typeface="Arial" charset="0"/>
              </a:rPr>
              <a:t>’sinden azına karşılık geldiği görülmüştür.</a:t>
            </a:r>
            <a:endParaRPr lang="tr-TR" sz="1800" b="1" dirty="0">
              <a:solidFill>
                <a:srgbClr val="370C5A">
                  <a:lumMod val="20000"/>
                  <a:lumOff val="80000"/>
                </a:srgbClr>
              </a:solidFill>
              <a:cs typeface="Arial" charset="0"/>
            </a:endParaRPr>
          </a:p>
        </p:txBody>
      </p:sp>
      <p:pic>
        <p:nvPicPr>
          <p:cNvPr id="5" name="Picture 11" descr="Home2">
            <a:hlinkClick r:id="rId3" action="ppaction://hlinksldjump"/>
            <a:extLst>
              <a:ext uri="{FF2B5EF4-FFF2-40B4-BE49-F238E27FC236}">
                <a16:creationId xmlns:a16="http://schemas.microsoft.com/office/drawing/2014/main" id="{AC41F54A-EE7B-A445-8508-202F52B9A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079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51907" name="Rectangle 3"/>
          <p:cNvSpPr>
            <a:spLocks noChangeArrowheads="1"/>
          </p:cNvSpPr>
          <p:nvPr/>
        </p:nvSpPr>
        <p:spPr bwMode="auto">
          <a:xfrm>
            <a:off x="1667508" y="116632"/>
            <a:ext cx="8676964" cy="396044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175" indent="-3175" eaLnBrk="1" hangingPunct="1">
              <a:spcBef>
                <a:spcPct val="20000"/>
              </a:spcBef>
              <a:buClr>
                <a:srgbClr val="BAD41A"/>
              </a:buClr>
              <a:defRPr/>
            </a:pPr>
            <a:r>
              <a:rPr lang="tr-TR" sz="3200" dirty="0">
                <a:solidFill>
                  <a:srgbClr val="FFFFFF"/>
                </a:solidFill>
              </a:rPr>
              <a:t>Hak bir dinin en temel göstergesi, merkezde Allah’ın olmasıdır. Mesela Budizm’de hiç yoktur </a:t>
            </a:r>
            <a:r>
              <a:rPr lang="tr-TR" sz="2800" i="1" dirty="0">
                <a:solidFill>
                  <a:srgbClr val="FFFFFF">
                    <a:lumMod val="75000"/>
                  </a:srgbClr>
                </a:solidFill>
              </a:rPr>
              <a:t>(Budizm’in merkezinde insan vardır)</a:t>
            </a:r>
            <a:r>
              <a:rPr lang="tr-TR" sz="3200" dirty="0">
                <a:solidFill>
                  <a:srgbClr val="FFFFFF"/>
                </a:solidFill>
              </a:rPr>
              <a:t>. Dinin merkezinde insanın olması mümkün değildir. Çünkü insan kendi kalp atışını bile düzenlemekten acizdir. Hinduizm’de ise milyonlarca tanrı var. Hıristiyanlığın bazı anlayışlarında İsa da tanrıdır. </a:t>
            </a:r>
          </a:p>
        </p:txBody>
      </p:sp>
      <p:pic>
        <p:nvPicPr>
          <p:cNvPr id="4" name="Picture 11" descr="Home2">
            <a:hlinkClick r:id="rId3" action="ppaction://hlinksldjump"/>
            <a:extLst>
              <a:ext uri="{FF2B5EF4-FFF2-40B4-BE49-F238E27FC236}">
                <a16:creationId xmlns:a16="http://schemas.microsoft.com/office/drawing/2014/main" id="{A01C2AA7-6581-3141-AE00-44438B524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056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1907"/>
                                        </p:tgtEl>
                                        <p:attrNameLst>
                                          <p:attrName>style.visibility</p:attrName>
                                        </p:attrNameLst>
                                      </p:cBhvr>
                                      <p:to>
                                        <p:strVal val="visible"/>
                                      </p:to>
                                    </p:set>
                                    <p:animEffect transition="in" filter="fade">
                                      <p:cBhvr>
                                        <p:cTn id="7" dur="2000"/>
                                        <p:tgtEl>
                                          <p:spTgt spid="25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2424527"/>
            <a:ext cx="7902984" cy="4445429"/>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5" name="Rectangle 3"/>
          <p:cNvSpPr>
            <a:spLocks noChangeArrowheads="1"/>
          </p:cNvSpPr>
          <p:nvPr/>
        </p:nvSpPr>
        <p:spPr bwMode="auto">
          <a:xfrm>
            <a:off x="3827748" y="188640"/>
            <a:ext cx="4465068"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defRPr/>
            </a:pPr>
            <a:r>
              <a:rPr lang="tr-TR" sz="3600" b="1" dirty="0">
                <a:solidFill>
                  <a:srgbClr val="FFFFFF"/>
                </a:solidFill>
                <a:cs typeface="Arial" charset="0"/>
              </a:rPr>
              <a:t>Maradona Kilisesi</a:t>
            </a:r>
          </a:p>
        </p:txBody>
      </p:sp>
      <p:sp>
        <p:nvSpPr>
          <p:cNvPr id="6" name="Rectangle 3"/>
          <p:cNvSpPr>
            <a:spLocks noChangeArrowheads="1"/>
          </p:cNvSpPr>
          <p:nvPr/>
        </p:nvSpPr>
        <p:spPr bwMode="auto">
          <a:xfrm>
            <a:off x="803412" y="836713"/>
            <a:ext cx="1058517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FFFFFF"/>
                </a:solidFill>
                <a:cs typeface="Arial" charset="0"/>
              </a:rPr>
              <a:t>Arjantin’de, efsanevi futbolcu adına </a:t>
            </a:r>
            <a:r>
              <a:rPr lang="tr-TR" sz="3200" b="1" dirty="0">
                <a:solidFill>
                  <a:srgbClr val="92D050"/>
                </a:solidFill>
                <a:cs typeface="Arial" charset="0"/>
              </a:rPr>
              <a:t>Maradona Kilisesi </a:t>
            </a:r>
            <a:r>
              <a:rPr lang="tr-TR" sz="3200" dirty="0">
                <a:solidFill>
                  <a:srgbClr val="FFFFFF"/>
                </a:solidFill>
                <a:cs typeface="Arial" charset="0"/>
              </a:rPr>
              <a:t>kurulmuştur. Bu kiliseye bağla olanlar ‘Tanrı Maradona’nın, İngiltere’ ye attığı golü izleyip kutsuyorlar!</a:t>
            </a:r>
            <a:endParaRPr lang="tr-TR" sz="2800" dirty="0">
              <a:solidFill>
                <a:srgbClr val="FFFFFF"/>
              </a:solidFill>
              <a:cs typeface="Arial" charset="0"/>
            </a:endParaRPr>
          </a:p>
        </p:txBody>
      </p:sp>
      <p:pic>
        <p:nvPicPr>
          <p:cNvPr id="7" name="Picture 11" descr="Home2">
            <a:hlinkClick r:id="rId3" action="ppaction://hlinksldjump"/>
            <a:extLst>
              <a:ext uri="{FF2B5EF4-FFF2-40B4-BE49-F238E27FC236}">
                <a16:creationId xmlns:a16="http://schemas.microsoft.com/office/drawing/2014/main" id="{2CB37D29-D386-6C4F-AD27-53934B77A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595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84"/>
            <a:ext cx="6912768" cy="34909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217" y="3503232"/>
            <a:ext cx="2516076" cy="33547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293" y="1952837"/>
            <a:ext cx="7373707" cy="4915804"/>
          </a:xfrm>
          <a:prstGeom prst="rect">
            <a:avLst/>
          </a:prstGeom>
        </p:spPr>
      </p:pic>
      <p:pic>
        <p:nvPicPr>
          <p:cNvPr id="5" name="Picture 11" descr="Home2">
            <a:hlinkClick r:id="rId5" action="ppaction://hlinksldjump"/>
            <a:extLst>
              <a:ext uri="{FF2B5EF4-FFF2-40B4-BE49-F238E27FC236}">
                <a16:creationId xmlns:a16="http://schemas.microsoft.com/office/drawing/2014/main" id="{9ACF5944-4754-7B48-9EF3-65F6DD6D0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395375"/>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28" y="15788"/>
            <a:ext cx="10230529" cy="6842212"/>
          </a:xfrm>
          <a:prstGeom prst="rect">
            <a:avLst/>
          </a:prstGeom>
        </p:spPr>
      </p:pic>
      <p:pic>
        <p:nvPicPr>
          <p:cNvPr id="3" name="Picture 11" descr="Home2">
            <a:hlinkClick r:id="rId3" action="ppaction://hlinksldjump"/>
            <a:extLst>
              <a:ext uri="{FF2B5EF4-FFF2-40B4-BE49-F238E27FC236}">
                <a16:creationId xmlns:a16="http://schemas.microsoft.com/office/drawing/2014/main" id="{C7108A94-21B2-A544-A7CD-074E923BF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129209"/>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8301"/>
          <a:stretch/>
        </p:blipFill>
        <p:spPr bwMode="auto">
          <a:xfrm>
            <a:off x="1524000" y="3500438"/>
            <a:ext cx="5145088"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575" y="3500439"/>
            <a:ext cx="6178550"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5" name="Rectangle 3"/>
          <p:cNvSpPr>
            <a:spLocks noChangeArrowheads="1"/>
          </p:cNvSpPr>
          <p:nvPr/>
        </p:nvSpPr>
        <p:spPr bwMode="auto">
          <a:xfrm>
            <a:off x="1774826" y="225426"/>
            <a:ext cx="8594725" cy="682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defRPr/>
            </a:pPr>
            <a:r>
              <a:rPr lang="tr-TR" sz="3600" b="1" dirty="0">
                <a:solidFill>
                  <a:srgbClr val="FFFFFF"/>
                </a:solidFill>
                <a:cs typeface="Arial" charset="0"/>
              </a:rPr>
              <a:t>Yaşayan Tanrı, Yanlış Zamanda Öldü!</a:t>
            </a:r>
          </a:p>
        </p:txBody>
      </p:sp>
      <p:sp>
        <p:nvSpPr>
          <p:cNvPr id="221187" name="Rectangle 3"/>
          <p:cNvSpPr>
            <a:spLocks noChangeArrowheads="1"/>
          </p:cNvSpPr>
          <p:nvPr/>
        </p:nvSpPr>
        <p:spPr bwMode="auto">
          <a:xfrm>
            <a:off x="1631951" y="908720"/>
            <a:ext cx="8856663"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eaLnBrk="1" hangingPunct="1">
              <a:spcBef>
                <a:spcPct val="20000"/>
              </a:spcBef>
              <a:buClr>
                <a:srgbClr val="BAD41A"/>
              </a:buClr>
              <a:defRPr/>
            </a:pPr>
            <a:r>
              <a:rPr lang="tr-TR" sz="2800" dirty="0">
                <a:solidFill>
                  <a:srgbClr val="FFFFFF"/>
                </a:solidFill>
              </a:rPr>
              <a:t>Hinduların Yaşayan Tanrı olarak kabul ettiği, Hindistan’ın en popüler ve nüfuzlu ruhani liderlerinden </a:t>
            </a:r>
            <a:r>
              <a:rPr lang="tr-TR" sz="2800" dirty="0" err="1">
                <a:solidFill>
                  <a:srgbClr val="FFC000"/>
                </a:solidFill>
              </a:rPr>
              <a:t>Sathya</a:t>
            </a:r>
            <a:r>
              <a:rPr lang="tr-TR" sz="2800" dirty="0">
                <a:solidFill>
                  <a:srgbClr val="FFC000"/>
                </a:solidFill>
              </a:rPr>
              <a:t> </a:t>
            </a:r>
            <a:r>
              <a:rPr lang="tr-TR" sz="2800" dirty="0" err="1">
                <a:solidFill>
                  <a:srgbClr val="FFC000"/>
                </a:solidFill>
              </a:rPr>
              <a:t>Sai</a:t>
            </a:r>
            <a:r>
              <a:rPr lang="tr-TR" sz="2800" dirty="0">
                <a:solidFill>
                  <a:srgbClr val="FFC000"/>
                </a:solidFill>
              </a:rPr>
              <a:t> Baba</a:t>
            </a:r>
            <a:r>
              <a:rPr lang="tr-TR" sz="2800" dirty="0">
                <a:solidFill>
                  <a:srgbClr val="FFFFFF"/>
                </a:solidFill>
              </a:rPr>
              <a:t> 85 yaşında hayatını kaybetti. 23 Kasım 1926’da doğan </a:t>
            </a:r>
            <a:r>
              <a:rPr lang="tr-TR" sz="2800" dirty="0" err="1">
                <a:solidFill>
                  <a:srgbClr val="FFC000"/>
                </a:solidFill>
              </a:rPr>
              <a:t>Sai</a:t>
            </a:r>
            <a:r>
              <a:rPr lang="tr-TR" sz="2800" dirty="0">
                <a:solidFill>
                  <a:srgbClr val="FFC000"/>
                </a:solidFill>
              </a:rPr>
              <a:t> Baba </a:t>
            </a:r>
            <a:r>
              <a:rPr lang="tr-TR" sz="2800" dirty="0">
                <a:solidFill>
                  <a:srgbClr val="FFFFFF"/>
                </a:solidFill>
              </a:rPr>
              <a:t>müritlerine, 2022 yılında 96 yaşında öleceğini açıklamıştı </a:t>
            </a:r>
            <a:r>
              <a:rPr lang="tr-TR" sz="1800" b="1" i="1" dirty="0">
                <a:solidFill>
                  <a:srgbClr val="370C5A">
                    <a:lumMod val="20000"/>
                    <a:lumOff val="80000"/>
                  </a:srgbClr>
                </a:solidFill>
              </a:rPr>
              <a:t>(Hürriyet </a:t>
            </a:r>
            <a:r>
              <a:rPr lang="tr-TR" sz="1800" b="1" i="1" dirty="0" err="1">
                <a:solidFill>
                  <a:srgbClr val="370C5A">
                    <a:lumMod val="20000"/>
                    <a:lumOff val="80000"/>
                  </a:srgbClr>
                </a:solidFill>
              </a:rPr>
              <a:t>Gzt</a:t>
            </a:r>
            <a:r>
              <a:rPr lang="tr-TR" sz="1800" b="1" i="1" dirty="0">
                <a:solidFill>
                  <a:srgbClr val="370C5A">
                    <a:lumMod val="20000"/>
                    <a:lumOff val="80000"/>
                  </a:srgbClr>
                </a:solidFill>
              </a:rPr>
              <a:t>., ‘‘Yaşayan Tanrı’ öldü,’’  25 Nisan 2011)</a:t>
            </a:r>
            <a:r>
              <a:rPr lang="tr-TR" sz="1800" i="1" dirty="0">
                <a:solidFill>
                  <a:srgbClr val="370C5A">
                    <a:lumMod val="20000"/>
                    <a:lumOff val="80000"/>
                  </a:srgbClr>
                </a:solidFill>
              </a:rPr>
              <a:t>. </a:t>
            </a:r>
          </a:p>
        </p:txBody>
      </p:sp>
      <p:pic>
        <p:nvPicPr>
          <p:cNvPr id="7" name="Picture 11" descr="Home2">
            <a:hlinkClick r:id="rId4" action="ppaction://hlinksldjump"/>
            <a:extLst>
              <a:ext uri="{FF2B5EF4-FFF2-40B4-BE49-F238E27FC236}">
                <a16:creationId xmlns:a16="http://schemas.microsoft.com/office/drawing/2014/main" id="{585E72AD-C47D-5C4E-8D55-499E7FF09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042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1187"/>
                                        </p:tgtEl>
                                        <p:attrNameLst>
                                          <p:attrName>style.visibility</p:attrName>
                                        </p:attrNameLst>
                                      </p:cBhvr>
                                      <p:to>
                                        <p:strVal val="visible"/>
                                      </p:to>
                                    </p:set>
                                    <p:animEffect transition="in" filter="fade">
                                      <p:cBhvr>
                                        <p:cTn id="12" dur="20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118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4" name="Rectangle 3"/>
          <p:cNvSpPr>
            <a:spLocks noChangeArrowheads="1"/>
          </p:cNvSpPr>
          <p:nvPr/>
        </p:nvSpPr>
        <p:spPr bwMode="auto">
          <a:xfrm>
            <a:off x="1616076" y="115888"/>
            <a:ext cx="8931275" cy="62578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defRPr/>
            </a:pPr>
            <a:r>
              <a:rPr lang="tr-TR" sz="3600" b="1" dirty="0">
                <a:solidFill>
                  <a:srgbClr val="FFFFFF"/>
                </a:solidFill>
                <a:cs typeface="Arial" charset="0"/>
              </a:rPr>
              <a:t>Dinin İnsan Hayatındaki Yeri ve Önemi</a:t>
            </a: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995" y="741674"/>
            <a:ext cx="9216517" cy="611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3"/>
          <p:cNvSpPr>
            <a:spLocks noChangeArrowheads="1"/>
          </p:cNvSpPr>
          <p:nvPr/>
        </p:nvSpPr>
        <p:spPr bwMode="auto">
          <a:xfrm>
            <a:off x="5016501" y="6272214"/>
            <a:ext cx="2132013" cy="396875"/>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ctr" eaLnBrk="1" hangingPunct="1">
              <a:spcBef>
                <a:spcPct val="20000"/>
              </a:spcBef>
              <a:buClr>
                <a:srgbClr val="BAD41A"/>
              </a:buClr>
              <a:defRPr/>
            </a:pPr>
            <a:r>
              <a:rPr lang="tr-TR" sz="1800">
                <a:solidFill>
                  <a:srgbClr val="FFFFFF"/>
                </a:solidFill>
              </a:rPr>
              <a:t>Keşmir-Hindistan</a:t>
            </a:r>
          </a:p>
        </p:txBody>
      </p:sp>
      <p:pic>
        <p:nvPicPr>
          <p:cNvPr id="6" name="Picture 11" descr="Home2">
            <a:hlinkClick r:id="rId3" action="ppaction://hlinksldjump"/>
            <a:extLst>
              <a:ext uri="{FF2B5EF4-FFF2-40B4-BE49-F238E27FC236}">
                <a16:creationId xmlns:a16="http://schemas.microsoft.com/office/drawing/2014/main" id="{224872C2-B484-AB4E-B440-37B056BC3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517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2384426"/>
            <a:ext cx="6697663"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48835" name="Rectangle 3"/>
          <p:cNvSpPr>
            <a:spLocks noChangeArrowheads="1"/>
          </p:cNvSpPr>
          <p:nvPr/>
        </p:nvSpPr>
        <p:spPr bwMode="auto">
          <a:xfrm>
            <a:off x="2171701" y="115888"/>
            <a:ext cx="788511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eaLnBrk="1" hangingPunct="1">
              <a:spcBef>
                <a:spcPct val="20000"/>
              </a:spcBef>
              <a:buClr>
                <a:srgbClr val="BAD41A"/>
              </a:buClr>
              <a:defRPr/>
            </a:pPr>
            <a:r>
              <a:rPr lang="tr-TR" sz="3200" b="1" dirty="0">
                <a:solidFill>
                  <a:srgbClr val="92D050"/>
                </a:solidFill>
              </a:rPr>
              <a:t>İnanç</a:t>
            </a:r>
            <a:r>
              <a:rPr lang="tr-TR" sz="3200" dirty="0">
                <a:solidFill>
                  <a:srgbClr val="FFFFFF"/>
                </a:solidFill>
              </a:rPr>
              <a:t>: Soyut bir kavrama, beş duyu ile algılamadan, akıl yürütme ile inanmak.</a:t>
            </a:r>
          </a:p>
          <a:p>
            <a:pPr marL="1588" indent="-1588" eaLnBrk="1" hangingPunct="1">
              <a:spcBef>
                <a:spcPct val="20000"/>
              </a:spcBef>
              <a:buClr>
                <a:srgbClr val="BAD41A"/>
              </a:buClr>
              <a:defRPr/>
            </a:pPr>
            <a:r>
              <a:rPr lang="tr-TR" sz="3200" b="1" dirty="0">
                <a:solidFill>
                  <a:srgbClr val="92D050"/>
                </a:solidFill>
              </a:rPr>
              <a:t>İnanış </a:t>
            </a:r>
            <a:r>
              <a:rPr lang="tr-TR" sz="2800" b="1" i="1" dirty="0">
                <a:solidFill>
                  <a:srgbClr val="92D050"/>
                </a:solidFill>
              </a:rPr>
              <a:t>(Mit, efsane)</a:t>
            </a:r>
            <a:r>
              <a:rPr lang="tr-TR" sz="3200" dirty="0">
                <a:solidFill>
                  <a:srgbClr val="FFFFFF"/>
                </a:solidFill>
              </a:rPr>
              <a:t>: Bir düşünceye, gerçek olup olmadığına bakmadan inanmak. </a:t>
            </a:r>
          </a:p>
        </p:txBody>
      </p:sp>
      <p:pic>
        <p:nvPicPr>
          <p:cNvPr id="5" name="Picture 11" descr="Home2">
            <a:hlinkClick r:id="rId3" action="ppaction://hlinksldjump"/>
            <a:extLst>
              <a:ext uri="{FF2B5EF4-FFF2-40B4-BE49-F238E27FC236}">
                <a16:creationId xmlns:a16="http://schemas.microsoft.com/office/drawing/2014/main" id="{F7E6BA57-4663-C043-BB0D-06318FD69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42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8835"/>
                                        </p:tgtEl>
                                        <p:attrNameLst>
                                          <p:attrName>style.visibility</p:attrName>
                                        </p:attrNameLst>
                                      </p:cBhvr>
                                      <p:to>
                                        <p:strVal val="visible"/>
                                      </p:to>
                                    </p:set>
                                    <p:animEffect transition="in" filter="fade">
                                      <p:cBhvr>
                                        <p:cTn id="7" dur="2000"/>
                                        <p:tgtEl>
                                          <p:spTgt spid="248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14516</TotalTime>
  <Words>3209</Words>
  <Application>Microsoft Macintosh PowerPoint</Application>
  <PresentationFormat>Widescreen</PresentationFormat>
  <Paragraphs>137</Paragraphs>
  <Slides>109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109</vt:i4>
      </vt:variant>
    </vt:vector>
  </HeadingPairs>
  <TitlesOfParts>
    <vt:vector size="116" baseType="lpstr">
      <vt:lpstr>Arial</vt:lpstr>
      <vt:lpstr>Calibri</vt:lpstr>
      <vt:lpstr>New York</vt:lpstr>
      <vt:lpstr>Tahoma</vt:lpstr>
      <vt:lpstr>Times</vt:lpstr>
      <vt:lpstr>Wingdings</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09.2-Din ve İslam</dc:title>
  <dc:subject/>
  <dc:creator/>
  <cp:keywords/>
  <dc:description>TulipAndRose.net</dc:description>
  <cp:lastModifiedBy>Ph.D. Nurullah ABALI</cp:lastModifiedBy>
  <cp:revision>823</cp:revision>
  <dcterms:created xsi:type="dcterms:W3CDTF">2003-04-28T22:14:44Z</dcterms:created>
  <dcterms:modified xsi:type="dcterms:W3CDTF">2018-10-07T18:05:24Z</dcterms:modified>
  <cp:category/>
</cp:coreProperties>
</file>