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 id="2147484364" r:id="rId2"/>
  </p:sldMasterIdLst>
  <p:notesMasterIdLst>
    <p:notesMasterId r:id="rId48"/>
  </p:notesMasterIdLst>
  <p:handoutMasterIdLst>
    <p:handoutMasterId r:id="rId49"/>
  </p:handoutMasterIdLst>
  <p:sldIdLst>
    <p:sldId id="308" r:id="rId3"/>
    <p:sldId id="313" r:id="rId4"/>
    <p:sldId id="319" r:id="rId5"/>
    <p:sldId id="344" r:id="rId6"/>
    <p:sldId id="317" r:id="rId7"/>
    <p:sldId id="345" r:id="rId8"/>
    <p:sldId id="312" r:id="rId9"/>
    <p:sldId id="346" r:id="rId10"/>
    <p:sldId id="322" r:id="rId11"/>
    <p:sldId id="348" r:id="rId12"/>
    <p:sldId id="347" r:id="rId13"/>
    <p:sldId id="373" r:id="rId14"/>
    <p:sldId id="371" r:id="rId15"/>
    <p:sldId id="315" r:id="rId16"/>
    <p:sldId id="349" r:id="rId17"/>
    <p:sldId id="323" r:id="rId18"/>
    <p:sldId id="350" r:id="rId19"/>
    <p:sldId id="351" r:id="rId20"/>
    <p:sldId id="352" r:id="rId21"/>
    <p:sldId id="320" r:id="rId22"/>
    <p:sldId id="372" r:id="rId23"/>
    <p:sldId id="353" r:id="rId24"/>
    <p:sldId id="354" r:id="rId25"/>
    <p:sldId id="355" r:id="rId26"/>
    <p:sldId id="356" r:id="rId27"/>
    <p:sldId id="357" r:id="rId28"/>
    <p:sldId id="339" r:id="rId29"/>
    <p:sldId id="321" r:id="rId30"/>
    <p:sldId id="358" r:id="rId31"/>
    <p:sldId id="359" r:id="rId32"/>
    <p:sldId id="360" r:id="rId33"/>
    <p:sldId id="311" r:id="rId34"/>
    <p:sldId id="314" r:id="rId35"/>
    <p:sldId id="374" r:id="rId36"/>
    <p:sldId id="362" r:id="rId37"/>
    <p:sldId id="363" r:id="rId38"/>
    <p:sldId id="364" r:id="rId39"/>
    <p:sldId id="365" r:id="rId40"/>
    <p:sldId id="331" r:id="rId41"/>
    <p:sldId id="366" r:id="rId42"/>
    <p:sldId id="367" r:id="rId43"/>
    <p:sldId id="368" r:id="rId44"/>
    <p:sldId id="369" r:id="rId45"/>
    <p:sldId id="370" r:id="rId46"/>
    <p:sldId id="310" r:id="rId47"/>
  </p:sldIdLst>
  <p:sldSz cx="12192000" cy="6858000"/>
  <p:notesSz cx="6858000" cy="9144000"/>
  <p:custDataLst>
    <p:tags r:id="rId50"/>
  </p:custDataLst>
  <p:defaultTextStyle>
    <a:defPPr>
      <a:defRPr lang="tr-TR"/>
    </a:defPPr>
    <a:lvl1pPr algn="l" rtl="0" eaLnBrk="0" fontAlgn="base" hangingPunct="0">
      <a:spcBef>
        <a:spcPct val="0"/>
      </a:spcBef>
      <a:spcAft>
        <a:spcPct val="0"/>
      </a:spcAft>
      <a:defRPr sz="2600" kern="1200">
        <a:solidFill>
          <a:schemeClr val="tx1"/>
        </a:solidFill>
        <a:latin typeface="Arial" charset="0"/>
        <a:ea typeface="+mn-ea"/>
        <a:cs typeface="+mn-cs"/>
      </a:defRPr>
    </a:lvl1pPr>
    <a:lvl2pPr marL="457200" algn="l" rtl="0" eaLnBrk="0" fontAlgn="base" hangingPunct="0">
      <a:spcBef>
        <a:spcPct val="0"/>
      </a:spcBef>
      <a:spcAft>
        <a:spcPct val="0"/>
      </a:spcAft>
      <a:defRPr sz="2600" kern="1200">
        <a:solidFill>
          <a:schemeClr val="tx1"/>
        </a:solidFill>
        <a:latin typeface="Arial" charset="0"/>
        <a:ea typeface="+mn-ea"/>
        <a:cs typeface="+mn-cs"/>
      </a:defRPr>
    </a:lvl2pPr>
    <a:lvl3pPr marL="914400" algn="l" rtl="0" eaLnBrk="0" fontAlgn="base" hangingPunct="0">
      <a:spcBef>
        <a:spcPct val="0"/>
      </a:spcBef>
      <a:spcAft>
        <a:spcPct val="0"/>
      </a:spcAft>
      <a:defRPr sz="2600" kern="1200">
        <a:solidFill>
          <a:schemeClr val="tx1"/>
        </a:solidFill>
        <a:latin typeface="Arial" charset="0"/>
        <a:ea typeface="+mn-ea"/>
        <a:cs typeface="+mn-cs"/>
      </a:defRPr>
    </a:lvl3pPr>
    <a:lvl4pPr marL="1371600" algn="l" rtl="0" eaLnBrk="0" fontAlgn="base" hangingPunct="0">
      <a:spcBef>
        <a:spcPct val="0"/>
      </a:spcBef>
      <a:spcAft>
        <a:spcPct val="0"/>
      </a:spcAft>
      <a:defRPr sz="2600" kern="1200">
        <a:solidFill>
          <a:schemeClr val="tx1"/>
        </a:solidFill>
        <a:latin typeface="Arial" charset="0"/>
        <a:ea typeface="+mn-ea"/>
        <a:cs typeface="+mn-cs"/>
      </a:defRPr>
    </a:lvl4pPr>
    <a:lvl5pPr marL="1828800" algn="l" rtl="0" eaLnBrk="0" fontAlgn="base" hangingPunct="0">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0RgVFVskrXxGIzWOpMO/8w==" hashData="r0Zb7XqkXpIEKMYL7ndOr83JiCy/F1XlWoN54CGyszeIPU0BzIcZa4bsgMQ7mcn4QCzDXhSLijFoMUQ/koUZR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DC6FF"/>
    <a:srgbClr val="66CCFF"/>
    <a:srgbClr val="FFCC00"/>
    <a:srgbClr val="CC00FF"/>
    <a:srgbClr val="996633"/>
    <a:srgbClr val="99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98" autoAdjust="0"/>
    <p:restoredTop sz="94545" autoAdjust="0"/>
  </p:normalViewPr>
  <p:slideViewPr>
    <p:cSldViewPr>
      <p:cViewPr varScale="1">
        <p:scale>
          <a:sx n="108" d="100"/>
          <a:sy n="108" d="100"/>
        </p:scale>
        <p:origin x="328"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notesViewPr>
    <p:cSldViewPr>
      <p:cViewPr varScale="1">
        <p:scale>
          <a:sx n="63" d="100"/>
          <a:sy n="63" d="100"/>
        </p:scale>
        <p:origin x="3088" y="20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New York" charset="-94"/>
              </a:defRPr>
            </a:lvl1pPr>
          </a:lstStyle>
          <a:p>
            <a:pPr>
              <a:defRPr/>
            </a:pPr>
            <a:endParaRPr lang="en-US"/>
          </a:p>
        </p:txBody>
      </p:sp>
      <p:sp>
        <p:nvSpPr>
          <p:cNvPr id="727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New York" charset="-94"/>
              </a:defRPr>
            </a:lvl1pPr>
          </a:lstStyle>
          <a:p>
            <a:pPr>
              <a:defRPr/>
            </a:pPr>
            <a:endParaRPr lang="en-US"/>
          </a:p>
        </p:txBody>
      </p:sp>
      <p:sp>
        <p:nvSpPr>
          <p:cNvPr id="727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New York" charset="-94"/>
              </a:defRPr>
            </a:lvl1pPr>
          </a:lstStyle>
          <a:p>
            <a:pPr>
              <a:defRPr/>
            </a:pPr>
            <a:endParaRPr lang="en-US"/>
          </a:p>
        </p:txBody>
      </p:sp>
      <p:sp>
        <p:nvSpPr>
          <p:cNvPr id="727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New York" charset="-94"/>
              </a:defRPr>
            </a:lvl1pPr>
          </a:lstStyle>
          <a:p>
            <a:pPr>
              <a:defRPr/>
            </a:pPr>
            <a:fld id="{1C8A7ED5-B666-435A-ABC2-B617746D78CA}" type="slidenum">
              <a:rPr lang="en-US"/>
              <a:pPr>
                <a:defRPr/>
              </a:pPr>
              <a:t>‹#›</a:t>
            </a:fld>
            <a:endParaRPr lang="en-US"/>
          </a:p>
        </p:txBody>
      </p:sp>
    </p:spTree>
    <p:extLst>
      <p:ext uri="{BB962C8B-B14F-4D97-AF65-F5344CB8AC3E}">
        <p14:creationId xmlns:p14="http://schemas.microsoft.com/office/powerpoint/2010/main" val="2480422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EAAFE-E89F-4A4B-8357-A7C8AC77D6BD}" type="datetimeFigureOut">
              <a:rPr lang="tr-TR" smtClean="0"/>
              <a:t>3.03.2019</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E7546-69E8-3B46-A88B-8690D5360053}" type="slidenum">
              <a:rPr lang="tr-TR" smtClean="0"/>
              <a:t>‹#›</a:t>
            </a:fld>
            <a:endParaRPr lang="tr-TR"/>
          </a:p>
        </p:txBody>
      </p:sp>
    </p:spTree>
    <p:extLst>
      <p:ext uri="{BB962C8B-B14F-4D97-AF65-F5344CB8AC3E}">
        <p14:creationId xmlns:p14="http://schemas.microsoft.com/office/powerpoint/2010/main" val="162091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2BEE7546-69E8-3B46-A88B-8690D5360053}" type="slidenum">
              <a:rPr lang="tr-TR" smtClean="0"/>
              <a:t>32</a:t>
            </a:fld>
            <a:endParaRPr lang="tr-TR"/>
          </a:p>
        </p:txBody>
      </p:sp>
    </p:spTree>
    <p:extLst>
      <p:ext uri="{BB962C8B-B14F-4D97-AF65-F5344CB8AC3E}">
        <p14:creationId xmlns:p14="http://schemas.microsoft.com/office/powerpoint/2010/main" val="2276860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3889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a:prstGeom prst="rect">
            <a:avLst/>
          </a:prstGeo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ext uri="{BB962C8B-B14F-4D97-AF65-F5344CB8AC3E}">
        <p14:creationId xmlns:p14="http://schemas.microsoft.com/office/powerpoint/2010/main" val="352167292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a:prstGeom prst="rect">
            <a:avLst/>
          </a:prstGeo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ext uri="{BB962C8B-B14F-4D97-AF65-F5344CB8AC3E}">
        <p14:creationId xmlns:p14="http://schemas.microsoft.com/office/powerpoint/2010/main" val="87109742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268503327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930218" y="274639"/>
            <a:ext cx="2832100" cy="6357937"/>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31801" y="274639"/>
            <a:ext cx="8295217" cy="635793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235693204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3754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ext uri="{BB962C8B-B14F-4D97-AF65-F5344CB8AC3E}">
        <p14:creationId xmlns:p14="http://schemas.microsoft.com/office/powerpoint/2010/main" val="158591927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65834460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ext uri="{BB962C8B-B14F-4D97-AF65-F5344CB8AC3E}">
        <p14:creationId xmlns:p14="http://schemas.microsoft.com/office/powerpoint/2010/main" val="98632552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İçerik Yer Tutucusu 2"/>
          <p:cNvSpPr>
            <a:spLocks noGrp="1"/>
          </p:cNvSpPr>
          <p:nvPr>
            <p:ph sz="half" idx="1"/>
          </p:nvPr>
        </p:nvSpPr>
        <p:spPr>
          <a:xfrm>
            <a:off x="431800" y="944563"/>
            <a:ext cx="5562600"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944563"/>
            <a:ext cx="5564717"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39127962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115202958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Tree>
    <p:extLst>
      <p:ext uri="{BB962C8B-B14F-4D97-AF65-F5344CB8AC3E}">
        <p14:creationId xmlns:p14="http://schemas.microsoft.com/office/powerpoint/2010/main" val="152128499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151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4362" r:id="rId1"/>
    <p:sldLayoutId id="2147484363" r:id="rId2"/>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pitchFamily="18"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31800" y="944563"/>
            <a:ext cx="11330517" cy="5688012"/>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1257273566"/>
      </p:ext>
    </p:extLst>
  </p:cSld>
  <p:clrMap bg1="dk2" tx1="lt1" bg2="dk1" tx2="lt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40.xml"/><Relationship Id="rId5" Type="http://schemas.openxmlformats.org/officeDocument/2006/relationships/slide" Target="slide29.xml"/><Relationship Id="rId4" Type="http://schemas.openxmlformats.org/officeDocument/2006/relationships/slide" Target="slide22.xml"/></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tulipandrose.net/"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3" name="Rectangle 11">
            <a:hlinkClick r:id="rId3" action="ppaction://hlinksldjump"/>
            <a:extLst>
              <a:ext uri="{FF2B5EF4-FFF2-40B4-BE49-F238E27FC236}">
                <a16:creationId xmlns:a16="http://schemas.microsoft.com/office/drawing/2014/main" id="{99E4EEDD-3587-6448-AD30-9F64A25282E2}"/>
              </a:ext>
            </a:extLst>
          </p:cNvPr>
          <p:cNvSpPr>
            <a:spLocks noChangeArrowheads="1"/>
          </p:cNvSpPr>
          <p:nvPr/>
        </p:nvSpPr>
        <p:spPr bwMode="auto">
          <a:xfrm>
            <a:off x="8758467" y="2204864"/>
            <a:ext cx="2378093" cy="540060"/>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Değerler ve Değerlerin </a:t>
            </a:r>
            <a:br>
              <a:rPr lang="tr-TR" sz="1600" dirty="0">
                <a:solidFill>
                  <a:srgbClr val="000000"/>
                </a:solidFill>
                <a:latin typeface="Arial" panose="020B0604020202020204" pitchFamily="34" charset="0"/>
                <a:ea typeface="Arial" charset="0"/>
                <a:cs typeface="Arial" panose="020B0604020202020204" pitchFamily="34" charset="0"/>
              </a:rPr>
            </a:br>
            <a:r>
              <a:rPr lang="tr-TR" sz="1600" dirty="0">
                <a:solidFill>
                  <a:srgbClr val="000000"/>
                </a:solidFill>
                <a:latin typeface="Arial" panose="020B0604020202020204" pitchFamily="34" charset="0"/>
                <a:ea typeface="Arial" charset="0"/>
                <a:cs typeface="Arial" panose="020B0604020202020204" pitchFamily="34" charset="0"/>
              </a:rPr>
              <a:t>   Kaynağı</a:t>
            </a:r>
          </a:p>
        </p:txBody>
      </p:sp>
      <p:sp>
        <p:nvSpPr>
          <p:cNvPr id="4" name="Rectangle 11">
            <a:hlinkClick r:id="rId4" action="ppaction://hlinksldjump"/>
            <a:extLst>
              <a:ext uri="{FF2B5EF4-FFF2-40B4-BE49-F238E27FC236}">
                <a16:creationId xmlns:a16="http://schemas.microsoft.com/office/drawing/2014/main" id="{B9425B9A-F50F-B34F-B4B7-78AA9B83F4FB}"/>
              </a:ext>
            </a:extLst>
          </p:cNvPr>
          <p:cNvSpPr>
            <a:spLocks noChangeArrowheads="1"/>
          </p:cNvSpPr>
          <p:nvPr/>
        </p:nvSpPr>
        <p:spPr bwMode="auto">
          <a:xfrm>
            <a:off x="8758467" y="2781114"/>
            <a:ext cx="2666126" cy="611882"/>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Gençlerin Gelişiminde </a:t>
            </a:r>
            <a:br>
              <a:rPr lang="tr-TR" sz="1600" dirty="0">
                <a:solidFill>
                  <a:srgbClr val="000000"/>
                </a:solidFill>
                <a:latin typeface="Arial" panose="020B0604020202020204" pitchFamily="34" charset="0"/>
                <a:ea typeface="Arial" charset="0"/>
                <a:cs typeface="Arial" panose="020B0604020202020204" pitchFamily="34" charset="0"/>
              </a:rPr>
            </a:br>
            <a:r>
              <a:rPr lang="tr-TR" sz="1600" dirty="0">
                <a:solidFill>
                  <a:srgbClr val="000000"/>
                </a:solidFill>
                <a:latin typeface="Arial" panose="020B0604020202020204" pitchFamily="34" charset="0"/>
                <a:ea typeface="Arial" charset="0"/>
                <a:cs typeface="Arial" panose="020B0604020202020204" pitchFamily="34" charset="0"/>
              </a:rPr>
              <a:t>   Değerlerin Yeri ve Önemi</a:t>
            </a:r>
          </a:p>
        </p:txBody>
      </p:sp>
      <p:sp>
        <p:nvSpPr>
          <p:cNvPr id="5" name="Rectangle 11">
            <a:hlinkClick r:id="rId5" action="ppaction://hlinksldjump"/>
            <a:extLst>
              <a:ext uri="{FF2B5EF4-FFF2-40B4-BE49-F238E27FC236}">
                <a16:creationId xmlns:a16="http://schemas.microsoft.com/office/drawing/2014/main" id="{1DDF7C4F-DA09-5B4F-9D17-6987C99B9E4B}"/>
              </a:ext>
            </a:extLst>
          </p:cNvPr>
          <p:cNvSpPr>
            <a:spLocks noChangeArrowheads="1"/>
          </p:cNvSpPr>
          <p:nvPr/>
        </p:nvSpPr>
        <p:spPr bwMode="auto">
          <a:xfrm>
            <a:off x="8758469" y="3429186"/>
            <a:ext cx="1766024" cy="323850"/>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Temel Değerler</a:t>
            </a:r>
          </a:p>
        </p:txBody>
      </p:sp>
      <p:sp>
        <p:nvSpPr>
          <p:cNvPr id="6" name="Rectangle 11">
            <a:hlinkClick r:id="rId6" action="ppaction://hlinksldjump"/>
            <a:extLst>
              <a:ext uri="{FF2B5EF4-FFF2-40B4-BE49-F238E27FC236}">
                <a16:creationId xmlns:a16="http://schemas.microsoft.com/office/drawing/2014/main" id="{0E97CDC8-E7E9-8746-B905-CECA651447C3}"/>
              </a:ext>
            </a:extLst>
          </p:cNvPr>
          <p:cNvSpPr>
            <a:spLocks noChangeArrowheads="1"/>
          </p:cNvSpPr>
          <p:nvPr/>
        </p:nvSpPr>
        <p:spPr bwMode="auto">
          <a:xfrm>
            <a:off x="8758466" y="3789226"/>
            <a:ext cx="2306085" cy="323850"/>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Kur’an’dan Mesajlar</a:t>
            </a:r>
          </a:p>
        </p:txBody>
      </p:sp>
      <p:sp>
        <p:nvSpPr>
          <p:cNvPr id="7" name="Rectangle 11">
            <a:hlinkClick r:id="rId3" action="ppaction://hlinksldjump"/>
            <a:extLst>
              <a:ext uri="{FF2B5EF4-FFF2-40B4-BE49-F238E27FC236}">
                <a16:creationId xmlns:a16="http://schemas.microsoft.com/office/drawing/2014/main" id="{04C608BD-EBEB-A24E-8917-2D5D9F02FF0B}"/>
              </a:ext>
            </a:extLst>
          </p:cNvPr>
          <p:cNvSpPr>
            <a:spLocks noChangeArrowheads="1"/>
          </p:cNvSpPr>
          <p:nvPr/>
        </p:nvSpPr>
        <p:spPr bwMode="auto">
          <a:xfrm>
            <a:off x="8824527" y="512676"/>
            <a:ext cx="2130184" cy="972108"/>
          </a:xfrm>
          <a:prstGeom prst="rect">
            <a:avLst/>
          </a:prstGeom>
          <a:noFill/>
          <a:ln>
            <a:noFill/>
          </a:ln>
          <a:extLst/>
        </p:spPr>
        <p:txBody>
          <a:bodyPr/>
          <a:lstStyle/>
          <a:p>
            <a:pPr marL="1588" indent="9525" eaLnBrk="1" hangingPunct="1">
              <a:spcBef>
                <a:spcPct val="20000"/>
              </a:spcBef>
              <a:buClr>
                <a:schemeClr val="tx2"/>
              </a:buClr>
            </a:pPr>
            <a:r>
              <a:rPr lang="tr-TR" sz="2000" dirty="0">
                <a:solidFill>
                  <a:srgbClr val="000000"/>
                </a:solidFill>
                <a:latin typeface="Arial" panose="020B0604020202020204" pitchFamily="34" charset="0"/>
                <a:ea typeface="Arial" charset="0"/>
                <a:cs typeface="Arial" panose="020B0604020202020204" pitchFamily="34" charset="0"/>
              </a:rPr>
              <a:t>Din, Değer, Ahlak, Örf, Âdet</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027548" y="296652"/>
            <a:ext cx="8172908" cy="208823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Din, toplumun birlik ve beraberliğini kuvvetlendiren en önemli unsurdur. Dinin yardımlaşma ve dayanışmayı öğütleyen hükümleri toplum hayatı için vazgeçilmezdir.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318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919536" y="188640"/>
            <a:ext cx="8352928" cy="2088232"/>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Din; yardımseverlik, dürüstlük, sorumluluk, adalet gibi ahlaki değerleri öğütleyerek insanı iyiliğe yöneltir. Dolayısıyla iyi insanın sahip olduğu değerlerde dinin etkisi açıkça görülür.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221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6E3EC-5ACF-1B49-BE30-1C5998FFB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33997890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37B736-48D3-4F4A-BA1D-BDDBEB528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288" y="0"/>
            <a:ext cx="7187424" cy="6858000"/>
          </a:xfrm>
          <a:prstGeom prst="rect">
            <a:avLst/>
          </a:prstGeom>
        </p:spPr>
      </p:pic>
    </p:spTree>
    <p:extLst>
      <p:ext uri="{BB962C8B-B14F-4D97-AF65-F5344CB8AC3E}">
        <p14:creationId xmlns:p14="http://schemas.microsoft.com/office/powerpoint/2010/main" val="274182360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defRPr/>
            </a:pPr>
            <a:endParaRPr lang="en-US" altLang="en-US" sz="2400">
              <a:solidFill>
                <a:srgbClr val="FFFFFF"/>
              </a:solidFill>
              <a:latin typeface="New York" charset="0"/>
            </a:endParaRPr>
          </a:p>
        </p:txBody>
      </p:sp>
      <p:sp>
        <p:nvSpPr>
          <p:cNvPr id="228355" name="Rectangle 3"/>
          <p:cNvSpPr>
            <a:spLocks noChangeArrowheads="1"/>
          </p:cNvSpPr>
          <p:nvPr/>
        </p:nvSpPr>
        <p:spPr bwMode="auto">
          <a:xfrm>
            <a:off x="2315406" y="44352"/>
            <a:ext cx="7525011" cy="1368425"/>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defRPr/>
            </a:pPr>
            <a:r>
              <a:rPr lang="tr-TR" altLang="en-US" sz="3200">
                <a:solidFill>
                  <a:srgbClr val="000000"/>
                </a:solidFill>
              </a:rPr>
              <a:t>Ahlak sadece dünyevi kurallar koyarken, din hem bu dünyaya hem de ahirete yönelik kural ve yaptırımlar koymaktadır. </a:t>
            </a:r>
          </a:p>
        </p:txBody>
      </p:sp>
    </p:spTree>
    <p:extLst>
      <p:ext uri="{BB962C8B-B14F-4D97-AF65-F5344CB8AC3E}">
        <p14:creationId xmlns:p14="http://schemas.microsoft.com/office/powerpoint/2010/main" val="144913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8355"/>
                                        </p:tgtEl>
                                        <p:attrNameLst>
                                          <p:attrName>style.visibility</p:attrName>
                                        </p:attrNameLst>
                                      </p:cBhvr>
                                      <p:to>
                                        <p:strVal val="visible"/>
                                      </p:to>
                                    </p:set>
                                    <p:animEffect transition="in" filter="fade">
                                      <p:cBhvr>
                                        <p:cTn id="7" dur="2000"/>
                                        <p:tgtEl>
                                          <p:spTgt spid="228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07468" y="981881"/>
            <a:ext cx="9613068" cy="35272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Tarihî süreç içerisinde oluşan örf ve âdetlerin ortaya çıkmasında pek çok faktör etkilidir. Kültürümüzdeki birçok uygulama dinden etkilenmiştir. Ad koyma, sünnet, cenaze, nişan ve evlilik merasimleri ile bayram, taziye ve hasta ziyaretleri gibi uygulamalar kültürümüzün bir ögesi olmakla beraber kaynağını büyük ölçüde dinden almaktadır.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731404" y="333028"/>
            <a:ext cx="10729318"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Değerlerin Oluşumunda Örf ve Âdetlerin Etkisi</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531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0" r="-10000"/>
          </a:stretch>
        </a:blip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defRPr/>
            </a:pPr>
            <a:endParaRPr lang="en-US" altLang="en-US" sz="2400">
              <a:solidFill>
                <a:srgbClr val="FFFFFF"/>
              </a:solidFill>
              <a:latin typeface="New York" charset="0"/>
            </a:endParaRPr>
          </a:p>
        </p:txBody>
      </p:sp>
      <p:sp>
        <p:nvSpPr>
          <p:cNvPr id="224259" name="Rectangle 3"/>
          <p:cNvSpPr>
            <a:spLocks noChangeArrowheads="1"/>
          </p:cNvSpPr>
          <p:nvPr/>
        </p:nvSpPr>
        <p:spPr bwMode="auto">
          <a:xfrm>
            <a:off x="1559496" y="260648"/>
            <a:ext cx="9073008" cy="255549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defRPr/>
            </a:pPr>
            <a:r>
              <a:rPr lang="tr-TR" altLang="en-US" sz="3200" dirty="0">
                <a:solidFill>
                  <a:srgbClr val="FFFFFF"/>
                </a:solidFill>
              </a:rPr>
              <a:t>Çıplak gezmemek </a:t>
            </a:r>
            <a:r>
              <a:rPr lang="tr-TR" altLang="en-US" sz="3200" dirty="0">
                <a:solidFill>
                  <a:srgbClr val="92D050"/>
                </a:solidFill>
              </a:rPr>
              <a:t>örf</a:t>
            </a:r>
            <a:r>
              <a:rPr lang="tr-TR" altLang="en-US" sz="3200" dirty="0">
                <a:solidFill>
                  <a:srgbClr val="FFFFFF"/>
                </a:solidFill>
              </a:rPr>
              <a:t>tür/</a:t>
            </a:r>
            <a:r>
              <a:rPr lang="tr-TR" altLang="en-US" sz="3200" dirty="0">
                <a:solidFill>
                  <a:srgbClr val="92D050"/>
                </a:solidFill>
              </a:rPr>
              <a:t>sosyal kural</a:t>
            </a:r>
            <a:r>
              <a:rPr lang="tr-TR" altLang="en-US" sz="3200" dirty="0">
                <a:solidFill>
                  <a:srgbClr val="FFFFFF"/>
                </a:solidFill>
              </a:rPr>
              <a:t>dır/</a:t>
            </a:r>
            <a:r>
              <a:rPr lang="tr-TR" altLang="en-US" sz="3200" dirty="0">
                <a:solidFill>
                  <a:srgbClr val="92D050"/>
                </a:solidFill>
              </a:rPr>
              <a:t>norm</a:t>
            </a:r>
            <a:r>
              <a:rPr lang="tr-TR" altLang="en-US" sz="3200" dirty="0">
                <a:solidFill>
                  <a:srgbClr val="FFFFFF"/>
                </a:solidFill>
              </a:rPr>
              <a:t>dur. Giyim şekil ve biçimleri </a:t>
            </a:r>
            <a:r>
              <a:rPr lang="tr-TR" altLang="en-US" sz="3200" dirty="0">
                <a:solidFill>
                  <a:srgbClr val="FFC000"/>
                </a:solidFill>
              </a:rPr>
              <a:t>âdet</a:t>
            </a:r>
            <a:r>
              <a:rPr lang="tr-TR" altLang="en-US" sz="3200" dirty="0">
                <a:solidFill>
                  <a:srgbClr val="FFFFFF"/>
                </a:solidFill>
              </a:rPr>
              <a:t>ler belirler </a:t>
            </a:r>
            <a:r>
              <a:rPr lang="tr-TR" altLang="en-US" sz="2800" i="1" dirty="0">
                <a:solidFill>
                  <a:srgbClr val="FFFFFF">
                    <a:lumMod val="75000"/>
                  </a:srgbClr>
                </a:solidFill>
              </a:rPr>
              <a:t>(Folklor kıyafetleri gibi)</a:t>
            </a:r>
            <a:r>
              <a:rPr lang="tr-TR" altLang="en-US" sz="3200" dirty="0">
                <a:solidFill>
                  <a:srgbClr val="FFFFFF"/>
                </a:solidFill>
              </a:rPr>
              <a:t>. Düğün yapmak </a:t>
            </a:r>
            <a:r>
              <a:rPr lang="tr-TR" altLang="en-US" sz="3200" dirty="0">
                <a:solidFill>
                  <a:srgbClr val="92D050"/>
                </a:solidFill>
              </a:rPr>
              <a:t>örftür</a:t>
            </a:r>
            <a:r>
              <a:rPr lang="tr-TR" altLang="en-US" sz="3200" dirty="0">
                <a:solidFill>
                  <a:srgbClr val="FFFFFF"/>
                </a:solidFill>
              </a:rPr>
              <a:t>, törenin yapılış şeklini </a:t>
            </a:r>
            <a:r>
              <a:rPr lang="tr-TR" altLang="en-US" sz="3200" dirty="0">
                <a:solidFill>
                  <a:srgbClr val="FFC000"/>
                </a:solidFill>
              </a:rPr>
              <a:t>âdet</a:t>
            </a:r>
            <a:r>
              <a:rPr lang="tr-TR" altLang="en-US" sz="3200" dirty="0">
                <a:solidFill>
                  <a:srgbClr val="FFFFFF"/>
                </a:solidFill>
              </a:rPr>
              <a:t> belirler. Hukuk kuralları, </a:t>
            </a:r>
            <a:r>
              <a:rPr lang="tr-TR" altLang="en-US" sz="3200" dirty="0">
                <a:solidFill>
                  <a:srgbClr val="92D050"/>
                </a:solidFill>
              </a:rPr>
              <a:t>örf</a:t>
            </a:r>
            <a:r>
              <a:rPr lang="tr-TR" altLang="en-US" sz="3200" dirty="0">
                <a:solidFill>
                  <a:srgbClr val="FFFFFF"/>
                </a:solidFill>
              </a:rPr>
              <a:t>lerden oluşturulmuştur.</a:t>
            </a:r>
            <a:endParaRPr lang="tr-TR" altLang="en-US" sz="3200" dirty="0">
              <a:solidFill>
                <a:srgbClr val="FFFFFF"/>
              </a:solidFill>
              <a:ea typeface="Arial" charset="0"/>
              <a:cs typeface="Arial" charset="0"/>
            </a:endParaRPr>
          </a:p>
        </p:txBody>
      </p:sp>
    </p:spTree>
    <p:extLst>
      <p:ext uri="{BB962C8B-B14F-4D97-AF65-F5344CB8AC3E}">
        <p14:creationId xmlns:p14="http://schemas.microsoft.com/office/powerpoint/2010/main" val="2466808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4259"/>
                                        </p:tgtEl>
                                        <p:attrNameLst>
                                          <p:attrName>style.visibility</p:attrName>
                                        </p:attrNameLst>
                                      </p:cBhvr>
                                      <p:to>
                                        <p:strVal val="visible"/>
                                      </p:to>
                                    </p:set>
                                    <p:animEffect transition="in" filter="fade">
                                      <p:cBhvr>
                                        <p:cTn id="7" dur="2000"/>
                                        <p:tgtEl>
                                          <p:spTgt spid="224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667508" y="188640"/>
            <a:ext cx="8892988" cy="302433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 Ayrıca toplumumuz; anne ve babaya saygılı olmak, selamlaşmak, akrabayı ziyaret etmek ve vatanını korumak gibi değerlere hem örfünün hem de dininin gereği olarak hayatında yer verir. Örf ve âdetler toplumu bir arada tutan unsurlardandır. Din de bu beraberliği pekiştirir.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871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847528" y="260648"/>
            <a:ext cx="8532948" cy="205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b="1" dirty="0">
                <a:cs typeface="Arial" charset="0"/>
              </a:rPr>
              <a:t>İslam dini, dinin esaslarına aykırı olmamak şartıyla kültürümüzün bir parçası olan örf ve âdetleri benimseyip yaşatmak konusunda kişiyi serbest bırakır.</a:t>
            </a:r>
            <a:endParaRPr lang="tr-TR" sz="28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238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03512" y="260648"/>
            <a:ext cx="8820980" cy="302433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Bununla birlikte kan davası gütmek, evlendirilen kız için başlık parası istemek, türbeye adak adamak, ölmüşlerden yardım istemek, dileğinin gerçekleşmesi için ağaç vb. nesnelere çaput bağlamak gibi inanış ya da uygulamalar dinin reddettiği uygulamalardır.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511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883532" y="944725"/>
            <a:ext cx="8460940" cy="1584175"/>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Değer</a:t>
            </a:r>
            <a:r>
              <a:rPr lang="tr-TR" sz="3200" dirty="0">
                <a:cs typeface="Arial" charset="0"/>
              </a:rPr>
              <a:t>, bir milletin sahip olduğu sosyal, kültürel, ekonomik, bilimsel alanlardaki maddi ve manevi unsurların bütününü ifade eder.</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2315455" y="297025"/>
            <a:ext cx="7560966"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Değerler ve Değerlerin Kaynağı</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98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34499" name="Rectangle 3"/>
          <p:cNvSpPr>
            <a:spLocks noChangeArrowheads="1"/>
          </p:cNvSpPr>
          <p:nvPr/>
        </p:nvSpPr>
        <p:spPr bwMode="auto">
          <a:xfrm>
            <a:off x="1415480" y="116632"/>
            <a:ext cx="9289032"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pPr>
            <a:r>
              <a:rPr lang="tr-TR" altLang="en-US" sz="3200" dirty="0">
                <a:solidFill>
                  <a:srgbClr val="FFFFFF"/>
                </a:solidFill>
                <a:ea typeface="Arial" charset="0"/>
                <a:cs typeface="Arial" charset="0"/>
              </a:rPr>
              <a:t>Değerler, insan ve yaşadığı toplumun sahip olduğu alışkanlıklara göre şekillenir. Mesela Almanya’da bir baba, başka şehirde oturan oğlunu ziyarete gittiğinde geceyi bir hotelde geçirir. Bu durum orada gayet normal karşılanmaktadır. Halbuki bizde bu durum, babaya yapılan büyük bir saygısızlık olarak algılanır. </a:t>
            </a: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36" y="3643714"/>
            <a:ext cx="4824536" cy="321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108599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4499"/>
                                        </p:tgtEl>
                                        <p:attrNameLst>
                                          <p:attrName>style.visibility</p:attrName>
                                        </p:attrNameLst>
                                      </p:cBhvr>
                                      <p:to>
                                        <p:strVal val="visible"/>
                                      </p:to>
                                    </p:set>
                                    <p:animEffect transition="in" filter="fade">
                                      <p:cBhvr>
                                        <p:cTn id="7" dur="2000"/>
                                        <p:tgtEl>
                                          <p:spTgt spid="234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71266-1075-8B4E-873B-8D3A6D2A0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998" y="2858"/>
            <a:ext cx="7989446" cy="6855142"/>
          </a:xfrm>
          <a:prstGeom prst="rect">
            <a:avLst/>
          </a:prstGeom>
        </p:spPr>
      </p:pic>
    </p:spTree>
    <p:extLst>
      <p:ext uri="{BB962C8B-B14F-4D97-AF65-F5344CB8AC3E}">
        <p14:creationId xmlns:p14="http://schemas.microsoft.com/office/powerpoint/2010/main" val="96223622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099556" y="944725"/>
            <a:ext cx="8028892" cy="2484275"/>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Kişilik</a:t>
            </a:r>
            <a:r>
              <a:rPr lang="tr-TR" sz="3200" dirty="0">
                <a:cs typeface="Arial" charset="0"/>
              </a:rPr>
              <a:t>; bireyin inanç, tutum, değer, mizaç, duygu gibi yönleriyle fiziksel, ruhsal ve duygusal özelliklerini içine alan geniş bir kavramdır. Kişilikle ilişkili olarak karakter ve mizaç kavramları da kullanılır.</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124" y="297025"/>
            <a:ext cx="12192124"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Gençlerin Kişilik Gelişiminde Değerlerin Yeri ve Önemi</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605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79476" y="188640"/>
            <a:ext cx="9469052" cy="345638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Mizaç</a:t>
            </a:r>
            <a:r>
              <a:rPr lang="tr-TR" sz="3200" dirty="0">
                <a:cs typeface="Arial" charset="0"/>
              </a:rPr>
              <a:t> bireyin duygu ve davranış boyutlarını ifade eden bir kavramdır. Aynı durum karşısında bir kişi şiddetli bir tepki verirken, bir diğeri tepkisiz kalabilir. Bu mizaçlarının farklılığından kaynaklanır. </a:t>
            </a:r>
            <a:r>
              <a:rPr lang="tr-TR" sz="3200" dirty="0">
                <a:solidFill>
                  <a:srgbClr val="92D050"/>
                </a:solidFill>
                <a:cs typeface="Arial" charset="0"/>
              </a:rPr>
              <a:t>Karakter</a:t>
            </a:r>
            <a:r>
              <a:rPr lang="tr-TR" sz="3200" dirty="0">
                <a:cs typeface="Arial" charset="0"/>
              </a:rPr>
              <a:t> ise insanın içinde bulunduğu toplumun ahlak anlayışı ve değerler sistemine uygun bir davranış tarzını benimsemesine denir.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194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11424" y="152636"/>
            <a:ext cx="7956884" cy="2052228"/>
          </a:xfrm>
          <a:prstGeom prst="rect">
            <a:avLst/>
          </a:prstGeom>
          <a:solidFill>
            <a:srgbClr val="000000">
              <a:alpha val="62000"/>
            </a:srgbClr>
          </a:solidFill>
          <a:ln>
            <a:noFill/>
          </a:ln>
          <a:extLst/>
        </p:spPr>
        <p:txBody>
          <a:bodyPr/>
          <a:lstStyle/>
          <a:p>
            <a:pPr marL="1588" indent="19050" eaLnBrk="1" hangingPunct="1">
              <a:spcBef>
                <a:spcPct val="20000"/>
              </a:spcBef>
              <a:buClr>
                <a:schemeClr val="tx2"/>
              </a:buClr>
              <a:defRPr/>
            </a:pPr>
            <a:r>
              <a:rPr lang="tr-TR" sz="3200" dirty="0">
                <a:cs typeface="Arial" charset="0"/>
              </a:rPr>
              <a:t>Buradan hareketle karakter, bireyin zaman içinde kazandığı özellikleri ifade etmektedir. İnsan, hayatını anlamlandıran değerlerle ilk olarak ailede karşılaşır.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56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991544" y="224644"/>
            <a:ext cx="8244916" cy="255628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Gençlerin kişilik gelişiminde ailenin yanında çevrenin etkisi de önemlidir. Gençlik döneminde eğitim kurumları, iletişim araçları, arkadaşlık ilişkileri değerlerin kazanılması açısından belirleyici bir role sahiptir.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224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135560" y="224644"/>
            <a:ext cx="7956884" cy="302433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 İslam’ı anlatırken en büyük desteği gençlerden almıştır. O, gençlerin inançlı, dindar, ahlaklı ve iffetli olarak yetişmesi için çalışmıştır. Özgüvenli ve sağlam bir kişilik sahibi olmaları için onlara çeşitli sorumluluklar yüklemiştir.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755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6" descr="http://www.sarayonu.gov.tr/ortak_icerik/sarayonu/insan%20haklar%C4%B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9949"/>
            <a:ext cx="4393834" cy="45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defRPr/>
            </a:pPr>
            <a:endParaRPr lang="en-US" altLang="en-US" sz="2400">
              <a:solidFill>
                <a:srgbClr val="FFFFFF"/>
              </a:solidFill>
              <a:latin typeface="New York" charset="0"/>
            </a:endParaRPr>
          </a:p>
        </p:txBody>
      </p:sp>
      <p:sp>
        <p:nvSpPr>
          <p:cNvPr id="239619" name="Rectangle 3"/>
          <p:cNvSpPr>
            <a:spLocks noChangeArrowheads="1"/>
          </p:cNvSpPr>
          <p:nvPr/>
        </p:nvSpPr>
        <p:spPr bwMode="auto">
          <a:xfrm>
            <a:off x="1703513" y="764381"/>
            <a:ext cx="882161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lgn="r" eaLnBrk="1" hangingPunct="1">
              <a:spcBef>
                <a:spcPct val="20000"/>
              </a:spcBef>
              <a:buClr>
                <a:srgbClr val="BAD41A"/>
              </a:buClr>
              <a:defRPr/>
            </a:pPr>
            <a:r>
              <a:rPr lang="tr-TR" altLang="en-US" sz="3200" dirty="0">
                <a:solidFill>
                  <a:srgbClr val="0033CC"/>
                </a:solidFill>
                <a:ea typeface="Arial" charset="0"/>
                <a:cs typeface="Arial" charset="0"/>
              </a:rPr>
              <a:t>İnsanın hayatını devam ettirebilmesi için akıl, can, din, namus ve mal güvenliği gibi bazı haklara sahip olması gereklidir. Bu temel haklar insanlar arasındaki cinsiyet, ırk ve inanç farklılığına bakılmaksızın dinimizin gözünde dokunulmaz sayılmıştır. </a:t>
            </a:r>
          </a:p>
        </p:txBody>
      </p:sp>
      <p:sp>
        <p:nvSpPr>
          <p:cNvPr id="5" name="Rectangle 3"/>
          <p:cNvSpPr>
            <a:spLocks noChangeArrowheads="1"/>
          </p:cNvSpPr>
          <p:nvPr/>
        </p:nvSpPr>
        <p:spPr bwMode="auto">
          <a:xfrm>
            <a:off x="3448050" y="116633"/>
            <a:ext cx="5295900" cy="64774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lgn="ctr" eaLnBrk="1" hangingPunct="1">
              <a:spcBef>
                <a:spcPct val="20000"/>
              </a:spcBef>
              <a:buClr>
                <a:srgbClr val="BAD41A"/>
              </a:buClr>
              <a:defRPr/>
            </a:pPr>
            <a:r>
              <a:rPr lang="tr-TR" altLang="en-US" sz="3600" b="1" dirty="0">
                <a:solidFill>
                  <a:srgbClr val="FFFFFF"/>
                </a:solidFill>
                <a:ea typeface="Arial" charset="0"/>
                <a:cs typeface="Arial" charset="0"/>
              </a:rPr>
              <a:t>İnsan Haklarına Saygı</a:t>
            </a:r>
          </a:p>
        </p:txBody>
      </p:sp>
    </p:spTree>
    <p:extLst>
      <p:ext uri="{BB962C8B-B14F-4D97-AF65-F5344CB8AC3E}">
        <p14:creationId xmlns:p14="http://schemas.microsoft.com/office/powerpoint/2010/main" val="22234345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39619"/>
                                        </p:tgtEl>
                                        <p:attrNameLst>
                                          <p:attrName>style.visibility</p:attrName>
                                        </p:attrNameLst>
                                      </p:cBhvr>
                                      <p:to>
                                        <p:strVal val="visible"/>
                                      </p:to>
                                    </p:set>
                                    <p:animEffect transition="in" filter="fade">
                                      <p:cBhvr>
                                        <p:cTn id="12" dur="2000"/>
                                        <p:tgtEl>
                                          <p:spTgt spid="239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3235" name="Rectangle 3"/>
          <p:cNvSpPr>
            <a:spLocks noChangeArrowheads="1"/>
          </p:cNvSpPr>
          <p:nvPr/>
        </p:nvSpPr>
        <p:spPr bwMode="auto">
          <a:xfrm>
            <a:off x="6996100" y="332656"/>
            <a:ext cx="378042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pPr>
            <a:r>
              <a:rPr lang="tr-TR" altLang="en-US" sz="3200" dirty="0">
                <a:solidFill>
                  <a:srgbClr val="FFFFFF"/>
                </a:solidFill>
                <a:ea typeface="Arial" charset="0"/>
                <a:cs typeface="Arial" charset="0"/>
              </a:rPr>
              <a:t>İnsani değerler öncelikle </a:t>
            </a:r>
            <a:r>
              <a:rPr lang="tr-TR" altLang="en-US" sz="3200" b="1" dirty="0">
                <a:solidFill>
                  <a:srgbClr val="FFFF66"/>
                </a:solidFill>
                <a:ea typeface="Arial" charset="0"/>
                <a:cs typeface="Arial" charset="0"/>
              </a:rPr>
              <a:t>aile ortamı</a:t>
            </a:r>
            <a:r>
              <a:rPr lang="tr-TR" altLang="en-US" sz="3200" dirty="0">
                <a:solidFill>
                  <a:srgbClr val="FFFFFF"/>
                </a:solidFill>
                <a:ea typeface="Arial" charset="0"/>
                <a:cs typeface="Arial" charset="0"/>
              </a:rPr>
              <a:t>nda atılır </a:t>
            </a:r>
            <a:r>
              <a:rPr lang="tr-TR" altLang="en-US" sz="2800" i="1" dirty="0">
                <a:solidFill>
                  <a:srgbClr val="FFFFFF">
                    <a:lumMod val="75000"/>
                  </a:srgbClr>
                </a:solidFill>
                <a:ea typeface="Arial" charset="0"/>
                <a:cs typeface="Arial" charset="0"/>
              </a:rPr>
              <a:t>(anne-babaya hürmet, büyükleri sayma, yalan söylememek, doğru ve dürüst davranmak…)</a:t>
            </a:r>
            <a:r>
              <a:rPr lang="tr-TR" altLang="en-US" sz="3200" i="1" dirty="0">
                <a:solidFill>
                  <a:srgbClr val="FFFFFF">
                    <a:lumMod val="75000"/>
                  </a:srgbClr>
                </a:solidFill>
                <a:ea typeface="Arial" charset="0"/>
                <a:cs typeface="Arial" charset="0"/>
              </a:rPr>
              <a:t>. </a:t>
            </a:r>
          </a:p>
        </p:txBody>
      </p:sp>
      <p:pic>
        <p:nvPicPr>
          <p:cNvPr id="2" name="Picture 1">
            <a:extLst>
              <a:ext uri="{FF2B5EF4-FFF2-40B4-BE49-F238E27FC236}">
                <a16:creationId xmlns:a16="http://schemas.microsoft.com/office/drawing/2014/main" id="{C60C5127-3374-4542-8636-71C84DEE4F22}"/>
              </a:ext>
            </a:extLst>
          </p:cNvPr>
          <p:cNvPicPr>
            <a:picLocks noChangeAspect="1"/>
          </p:cNvPicPr>
          <p:nvPr/>
        </p:nvPicPr>
        <p:blipFill>
          <a:blip r:embed="rId2"/>
          <a:stretch>
            <a:fillRect/>
          </a:stretch>
        </p:blipFill>
        <p:spPr>
          <a:xfrm>
            <a:off x="-24680" y="0"/>
            <a:ext cx="6858000" cy="6858000"/>
          </a:xfrm>
          <a:prstGeom prst="rect">
            <a:avLst/>
          </a:prstGeom>
        </p:spPr>
      </p:pic>
    </p:spTree>
    <p:extLst>
      <p:ext uri="{BB962C8B-B14F-4D97-AF65-F5344CB8AC3E}">
        <p14:creationId xmlns:p14="http://schemas.microsoft.com/office/powerpoint/2010/main" val="2748641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3235"/>
                                        </p:tgtEl>
                                        <p:attrNameLst>
                                          <p:attrName>style.visibility</p:attrName>
                                        </p:attrNameLst>
                                      </p:cBhvr>
                                      <p:to>
                                        <p:strVal val="visible"/>
                                      </p:to>
                                    </p:set>
                                    <p:animEffect transition="in" filter="fade">
                                      <p:cBhvr>
                                        <p:cTn id="7" dur="2000"/>
                                        <p:tgtEl>
                                          <p:spTgt spid="223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4223792" y="297025"/>
            <a:ext cx="3744292"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Temel Değerler</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76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22211" name="Rectangle 3"/>
          <p:cNvSpPr>
            <a:spLocks noChangeArrowheads="1"/>
          </p:cNvSpPr>
          <p:nvPr/>
        </p:nvSpPr>
        <p:spPr bwMode="auto">
          <a:xfrm>
            <a:off x="1735200" y="225426"/>
            <a:ext cx="8753288" cy="2123454"/>
          </a:xfrm>
          <a:prstGeom prst="rect">
            <a:avLst/>
          </a:prstGeom>
          <a:noFill/>
          <a:ln>
            <a:noFill/>
          </a:ln>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pPr>
            <a:r>
              <a:rPr lang="tr-TR" altLang="en-US" sz="3200" dirty="0">
                <a:solidFill>
                  <a:srgbClr val="FFFFFF"/>
                </a:solidFill>
                <a:ea typeface="Arial" charset="0"/>
                <a:cs typeface="Arial" charset="0"/>
              </a:rPr>
              <a:t>Değerlerin oluşumunda, insanların </a:t>
            </a:r>
            <a:r>
              <a:rPr lang="tr-TR" altLang="en-US" sz="3200" dirty="0">
                <a:solidFill>
                  <a:srgbClr val="92D050"/>
                </a:solidFill>
                <a:ea typeface="Arial" charset="0"/>
                <a:cs typeface="Arial" charset="0"/>
              </a:rPr>
              <a:t>doğuştan getirdiği özellikler </a:t>
            </a:r>
            <a:r>
              <a:rPr lang="tr-TR" altLang="en-US" sz="2800" i="1" dirty="0">
                <a:solidFill>
                  <a:srgbClr val="FFFFFF">
                    <a:lumMod val="75000"/>
                  </a:srgbClr>
                </a:solidFill>
                <a:ea typeface="Arial" charset="0"/>
                <a:cs typeface="Arial" charset="0"/>
              </a:rPr>
              <a:t>(fıtrat, vicdan…)</a:t>
            </a:r>
            <a:r>
              <a:rPr lang="tr-TR" altLang="en-US" sz="3200" dirty="0">
                <a:solidFill>
                  <a:srgbClr val="FFFFFF"/>
                </a:solidFill>
                <a:ea typeface="Arial" charset="0"/>
                <a:cs typeface="Arial" charset="0"/>
              </a:rPr>
              <a:t> ile yaşadığı </a:t>
            </a:r>
            <a:r>
              <a:rPr lang="tr-TR" altLang="en-US" sz="3200" dirty="0">
                <a:solidFill>
                  <a:srgbClr val="92D050"/>
                </a:solidFill>
                <a:ea typeface="Arial" charset="0"/>
                <a:cs typeface="Arial" charset="0"/>
              </a:rPr>
              <a:t>sosyal çevre </a:t>
            </a:r>
            <a:r>
              <a:rPr lang="tr-TR" altLang="en-US" sz="3200" dirty="0">
                <a:solidFill>
                  <a:srgbClr val="FFFFFF"/>
                </a:solidFill>
                <a:ea typeface="Arial" charset="0"/>
                <a:cs typeface="Arial" charset="0"/>
              </a:rPr>
              <a:t>etkin bir rol oynar. Değerler kişisel olmaktan çok, toplumun </a:t>
            </a:r>
            <a:r>
              <a:rPr lang="tr-TR" altLang="en-US" sz="3200" dirty="0">
                <a:solidFill>
                  <a:srgbClr val="92D050"/>
                </a:solidFill>
                <a:ea typeface="Arial" charset="0"/>
                <a:cs typeface="Arial" charset="0"/>
              </a:rPr>
              <a:t>ortak payda</a:t>
            </a:r>
            <a:r>
              <a:rPr lang="tr-TR" altLang="en-US" sz="3200" dirty="0">
                <a:solidFill>
                  <a:srgbClr val="FFFFFF"/>
                </a:solidFill>
                <a:ea typeface="Arial" charset="0"/>
                <a:cs typeface="Arial" charset="0"/>
              </a:rPr>
              <a:t>sıdır.</a:t>
            </a:r>
            <a:endParaRPr lang="tr-TR" altLang="en-US" sz="3200" dirty="0">
              <a:solidFill>
                <a:srgbClr val="FFFFFF"/>
              </a:solidFill>
            </a:endParaRPr>
          </a:p>
        </p:txBody>
      </p:sp>
      <p:pic>
        <p:nvPicPr>
          <p:cNvPr id="2" name="Picture 1"/>
          <p:cNvPicPr>
            <a:picLocks noChangeAspect="1"/>
          </p:cNvPicPr>
          <p:nvPr/>
        </p:nvPicPr>
        <p:blipFill>
          <a:blip r:embed="rId2"/>
          <a:stretch>
            <a:fillRect/>
          </a:stretch>
        </p:blipFill>
        <p:spPr>
          <a:xfrm>
            <a:off x="2315580" y="2348880"/>
            <a:ext cx="7515200" cy="4509120"/>
          </a:xfrm>
          <a:prstGeom prst="rect">
            <a:avLst/>
          </a:prstGeom>
        </p:spPr>
      </p:pic>
    </p:spTree>
    <p:extLst>
      <p:ext uri="{BB962C8B-B14F-4D97-AF65-F5344CB8AC3E}">
        <p14:creationId xmlns:p14="http://schemas.microsoft.com/office/powerpoint/2010/main" val="184976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2211"/>
                                        </p:tgtEl>
                                        <p:attrNameLst>
                                          <p:attrName>style.visibility</p:attrName>
                                        </p:attrNameLst>
                                      </p:cBhvr>
                                      <p:to>
                                        <p:strVal val="visible"/>
                                      </p:to>
                                    </p:set>
                                    <p:animEffect transition="in" filter="fade">
                                      <p:cBhvr>
                                        <p:cTn id="7" dur="2000"/>
                                        <p:tgtEl>
                                          <p:spTgt spid="22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59496" y="981881"/>
            <a:ext cx="9073008" cy="25551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Adalet, karakter özelliği olarak dengeli olmak ve aşırılıktan uzaklaşıp her şeye hakkını vermek anlamlarını içerir. Yüce Allah bu karaktere sahip olan bireyleri sevdiğini </a:t>
            </a:r>
            <a:r>
              <a:rPr lang="tr-TR" sz="3200" dirty="0">
                <a:solidFill>
                  <a:srgbClr val="FFFF00"/>
                </a:solidFill>
                <a:cs typeface="Arial" charset="0"/>
              </a:rPr>
              <a:t>“...Allah, adaletli davrananları sever” </a:t>
            </a:r>
            <a:r>
              <a:rPr lang="tr-TR" sz="1800" i="1" dirty="0">
                <a:solidFill>
                  <a:schemeClr val="bg1">
                    <a:lumMod val="20000"/>
                    <a:lumOff val="80000"/>
                  </a:schemeClr>
                </a:solidFill>
                <a:cs typeface="Arial" charset="0"/>
              </a:rPr>
              <a:t>(</a:t>
            </a:r>
            <a:r>
              <a:rPr lang="tr-TR" sz="1800" i="1" dirty="0" err="1">
                <a:solidFill>
                  <a:schemeClr val="bg1">
                    <a:lumMod val="20000"/>
                    <a:lumOff val="80000"/>
                  </a:schemeClr>
                </a:solidFill>
                <a:cs typeface="Arial" charset="0"/>
              </a:rPr>
              <a:t>Hucurat</a:t>
            </a:r>
            <a:r>
              <a:rPr lang="tr-TR" sz="1800" i="1" dirty="0">
                <a:solidFill>
                  <a:schemeClr val="bg1">
                    <a:lumMod val="20000"/>
                    <a:lumOff val="80000"/>
                  </a:schemeClr>
                </a:solidFill>
                <a:cs typeface="Arial" charset="0"/>
              </a:rPr>
              <a:t> 9) </a:t>
            </a:r>
            <a:r>
              <a:rPr lang="tr-TR" sz="3200" dirty="0">
                <a:cs typeface="Arial" charset="0"/>
              </a:rPr>
              <a:t>ayetiyle bildirmektedir.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123892" y="333028"/>
            <a:ext cx="194434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Adalet</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162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59496" y="224644"/>
            <a:ext cx="9109012" cy="302433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Adaletin zıddı olan zulümdür. Yüce Allah Kur’an-ı Kerim’de </a:t>
            </a:r>
            <a:r>
              <a:rPr lang="tr-TR" sz="3200" dirty="0">
                <a:solidFill>
                  <a:srgbClr val="FFFF00"/>
                </a:solidFill>
                <a:cs typeface="Arial" charset="0"/>
              </a:rPr>
              <a:t>“Zulmedenlere meyletmeyin. Yoksa size de ateş dokunur. Sizin Allah’tan başka dostunuz yoktur. Sonra size yardım da edilmez” </a:t>
            </a:r>
            <a:r>
              <a:rPr lang="tr-TR" sz="1800" b="1" i="1" dirty="0">
                <a:solidFill>
                  <a:schemeClr val="bg1">
                    <a:lumMod val="20000"/>
                    <a:lumOff val="80000"/>
                  </a:schemeClr>
                </a:solidFill>
                <a:cs typeface="Arial" charset="0"/>
              </a:rPr>
              <a:t>(Hud [11]1 13)</a:t>
            </a:r>
            <a:r>
              <a:rPr lang="tr-TR" sz="3200" dirty="0">
                <a:cs typeface="Arial" charset="0"/>
              </a:rPr>
              <a:t> buyurarak zalimlere taraftar olmayı hatta kalben meyletmeyi bile yasaklamıştır.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564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pic>
        <p:nvPicPr>
          <p:cNvPr id="82" name="Picture 11" descr="Home2">
            <a:hlinkClick r:id="rId3" action="ppaction://hlinksldjump"/>
            <a:extLst>
              <a:ext uri="{FF2B5EF4-FFF2-40B4-BE49-F238E27FC236}">
                <a16:creationId xmlns:a16="http://schemas.microsoft.com/office/drawing/2014/main" id="{C39E7BAE-B8C6-4443-97AD-27274DC09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BC4CE8B-7B4B-8147-A2E1-A638B89B127D}"/>
              </a:ext>
            </a:extLst>
          </p:cNvPr>
          <p:cNvPicPr>
            <a:picLocks noChangeAspect="1"/>
          </p:cNvPicPr>
          <p:nvPr/>
        </p:nvPicPr>
        <p:blipFill rotWithShape="1">
          <a:blip r:embed="rId5">
            <a:extLst>
              <a:ext uri="{28A0092B-C50C-407E-A947-70E740481C1C}">
                <a14:useLocalDpi xmlns:a14="http://schemas.microsoft.com/office/drawing/2010/main" val="0"/>
              </a:ext>
            </a:extLst>
          </a:blip>
          <a:srcRect r="3346"/>
          <a:stretch/>
        </p:blipFill>
        <p:spPr>
          <a:xfrm>
            <a:off x="874026" y="0"/>
            <a:ext cx="10442554" cy="6858000"/>
          </a:xfrm>
          <a:prstGeom prst="rect">
            <a:avLst/>
          </a:prstGeom>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4" name="Rectangle 3">
            <a:extLst>
              <a:ext uri="{FF2B5EF4-FFF2-40B4-BE49-F238E27FC236}">
                <a16:creationId xmlns:a16="http://schemas.microsoft.com/office/drawing/2014/main" id="{1047E338-9CFA-AD40-AFA0-E250BB6D8AB7}"/>
              </a:ext>
            </a:extLst>
          </p:cNvPr>
          <p:cNvSpPr>
            <a:spLocks noChangeArrowheads="1"/>
          </p:cNvSpPr>
          <p:nvPr/>
        </p:nvSpPr>
        <p:spPr bwMode="auto">
          <a:xfrm>
            <a:off x="1307468" y="981881"/>
            <a:ext cx="9613068" cy="349123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Hikmet, doğru bilgi ve sağlam bir akılla varılan muhakeme yeteneğidir. İnsan bu yetenekle iyiyi kötüden, doğruyu yanlıştan, hakkı batıldan ayırabilir. Hikmete sahip olmak için Nebi olmaya gerek yoktur.  Allah tüm Nebilere, </a:t>
            </a:r>
            <a:r>
              <a:rPr lang="tr-TR" sz="3200" dirty="0" err="1">
                <a:cs typeface="Arial" charset="0"/>
              </a:rPr>
              <a:t>İsrailoğullarına</a:t>
            </a:r>
            <a:r>
              <a:rPr lang="tr-TR" sz="3200" dirty="0">
                <a:cs typeface="Arial" charset="0"/>
              </a:rPr>
              <a:t>, Hz. Meryem’e, Hz. İbrahim ve onun ailesine, Lokman’a hikmet vermiştir </a:t>
            </a:r>
            <a:r>
              <a:rPr lang="tr-TR" sz="1800" b="1" i="1" dirty="0">
                <a:solidFill>
                  <a:schemeClr val="bg1">
                    <a:lumMod val="20000"/>
                    <a:lumOff val="80000"/>
                  </a:schemeClr>
                </a:solidFill>
                <a:cs typeface="Arial" charset="0"/>
              </a:rPr>
              <a:t>(Kur’an, Al-i İmran [3] 81; </a:t>
            </a:r>
            <a:r>
              <a:rPr lang="tr-TR" sz="1800" b="1" i="1" dirty="0" err="1">
                <a:solidFill>
                  <a:schemeClr val="bg1">
                    <a:lumMod val="20000"/>
                    <a:lumOff val="80000"/>
                  </a:schemeClr>
                </a:solidFill>
                <a:cs typeface="Arial" charset="0"/>
              </a:rPr>
              <a:t>Casiye</a:t>
            </a:r>
            <a:r>
              <a:rPr lang="tr-TR" sz="1800" b="1" i="1" dirty="0">
                <a:solidFill>
                  <a:schemeClr val="bg1">
                    <a:lumMod val="20000"/>
                    <a:lumOff val="80000"/>
                  </a:schemeClr>
                </a:solidFill>
                <a:cs typeface="Arial" charset="0"/>
              </a:rPr>
              <a:t> [45] 16; Lokman [31] 12). </a:t>
            </a:r>
            <a:endParaRPr lang="tr-TR" sz="2800" b="1" i="1" dirty="0">
              <a:solidFill>
                <a:schemeClr val="bg1">
                  <a:lumMod val="20000"/>
                  <a:lumOff val="80000"/>
                </a:schemeClr>
              </a:solidFill>
              <a:cs typeface="Arial" charset="0"/>
            </a:endParaRPr>
          </a:p>
        </p:txBody>
      </p:sp>
      <p:sp>
        <p:nvSpPr>
          <p:cNvPr id="5" name="Rectangle 4">
            <a:extLst>
              <a:ext uri="{FF2B5EF4-FFF2-40B4-BE49-F238E27FC236}">
                <a16:creationId xmlns:a16="http://schemas.microsoft.com/office/drawing/2014/main" id="{790599FD-C4B4-5546-A602-62FD6C3E08D9}"/>
              </a:ext>
            </a:extLst>
          </p:cNvPr>
          <p:cNvSpPr>
            <a:spLocks noChangeArrowheads="1"/>
          </p:cNvSpPr>
          <p:nvPr/>
        </p:nvSpPr>
        <p:spPr bwMode="auto">
          <a:xfrm>
            <a:off x="5123892" y="333028"/>
            <a:ext cx="194434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Hikmet</a:t>
            </a:r>
          </a:p>
        </p:txBody>
      </p:sp>
    </p:spTree>
    <p:extLst>
      <p:ext uri="{BB962C8B-B14F-4D97-AF65-F5344CB8AC3E}">
        <p14:creationId xmlns:p14="http://schemas.microsoft.com/office/powerpoint/2010/main" val="33217194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56322-6AA3-3048-9D38-7F78A0A53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053" y="0"/>
            <a:ext cx="6007894" cy="6858000"/>
          </a:xfrm>
          <a:prstGeom prst="rect">
            <a:avLst/>
          </a:prstGeom>
        </p:spPr>
      </p:pic>
    </p:spTree>
    <p:extLst>
      <p:ext uri="{BB962C8B-B14F-4D97-AF65-F5344CB8AC3E}">
        <p14:creationId xmlns:p14="http://schemas.microsoft.com/office/powerpoint/2010/main" val="173941893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07468" y="981881"/>
            <a:ext cx="9613068" cy="3527239"/>
          </a:xfrm>
          <a:prstGeom prst="rect">
            <a:avLst/>
          </a:prstGeom>
          <a:solidFill>
            <a:srgbClr val="000000">
              <a:alpha val="58000"/>
            </a:srgbClr>
          </a:solidFill>
          <a:ln>
            <a:noFill/>
          </a:ln>
          <a:extLst/>
        </p:spPr>
        <p:txBody>
          <a:bodyPr/>
          <a:lstStyle/>
          <a:p>
            <a:pPr marL="1588" indent="19050" eaLnBrk="1" hangingPunct="1">
              <a:spcBef>
                <a:spcPct val="20000"/>
              </a:spcBef>
              <a:buClr>
                <a:schemeClr val="tx2"/>
              </a:buClr>
              <a:defRPr/>
            </a:pPr>
            <a:r>
              <a:rPr lang="tr-TR" sz="3200" dirty="0">
                <a:cs typeface="Arial" charset="0"/>
              </a:rPr>
              <a:t>İffet haramdan uzak durma, kötü söz ve işlerden kaçınma anlamlarına gelir. İslam dininin önem verdiği değerlerden biri olan iffetin çeşitli boyutları bulunmaktadır. İnsanların ahlak kurallarına bağlı kalarak namusunu, şerefini ve haysiyetini koruması yanında nefsin aşırı istekleri karşısında ölçülü davranması iffet kapsamında değerlendirilir.</a:t>
            </a:r>
            <a:endParaRPr lang="tr-TR" sz="2800" b="1" i="1" dirty="0">
              <a:solidFill>
                <a:schemeClr val="bg1">
                  <a:lumMod val="20000"/>
                  <a:lumOff val="80000"/>
                </a:schemeClr>
              </a:solidFill>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411924" y="333028"/>
            <a:ext cx="1368278"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İffet</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19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893EE-F32B-B34F-BC52-ED6D3F3AEAE6}"/>
              </a:ext>
            </a:extLst>
          </p:cNvPr>
          <p:cNvPicPr>
            <a:picLocks noChangeAspect="1"/>
          </p:cNvPicPr>
          <p:nvPr/>
        </p:nvPicPr>
        <p:blipFill rotWithShape="1">
          <a:blip r:embed="rId2">
            <a:extLst>
              <a:ext uri="{28A0092B-C50C-407E-A947-70E740481C1C}">
                <a14:useLocalDpi xmlns:a14="http://schemas.microsoft.com/office/drawing/2010/main" val="0"/>
              </a:ext>
            </a:extLst>
          </a:blip>
          <a:srcRect t="15876"/>
          <a:stretch/>
        </p:blipFill>
        <p:spPr>
          <a:xfrm>
            <a:off x="1878843" y="1088740"/>
            <a:ext cx="8429625" cy="5769260"/>
          </a:xfrm>
          <a:prstGeom prst="rect">
            <a:avLst/>
          </a:prstGeom>
          <a:solidFill>
            <a:schemeClr val="tx1"/>
          </a:solidFill>
        </p:spPr>
      </p:pic>
      <p:sp>
        <p:nvSpPr>
          <p:cNvPr id="4" name="Rectangle 3">
            <a:extLst>
              <a:ext uri="{FF2B5EF4-FFF2-40B4-BE49-F238E27FC236}">
                <a16:creationId xmlns:a16="http://schemas.microsoft.com/office/drawing/2014/main" id="{02EDF62E-9FBC-7E48-A16B-E5F93126CEC4}"/>
              </a:ext>
            </a:extLst>
          </p:cNvPr>
          <p:cNvSpPr>
            <a:spLocks noChangeArrowheads="1"/>
          </p:cNvSpPr>
          <p:nvPr/>
        </p:nvSpPr>
        <p:spPr bwMode="auto">
          <a:xfrm>
            <a:off x="1415480" y="152636"/>
            <a:ext cx="9361040" cy="792088"/>
          </a:xfrm>
          <a:prstGeom prst="rect">
            <a:avLst/>
          </a:prstGeom>
          <a:noFill/>
          <a:ln>
            <a:noFill/>
          </a:ln>
          <a:extLst/>
        </p:spPr>
        <p:txBody>
          <a:bodyPr/>
          <a:lstStyle/>
          <a:p>
            <a:pPr marL="1588" marR="0" lvl="0" indent="19050" algn="ctr" defTabSz="914400" rtl="0" eaLnBrk="1" fontAlgn="base" latinLnBrk="0" hangingPunct="1">
              <a:lnSpc>
                <a:spcPct val="100000"/>
              </a:lnSpc>
              <a:spcBef>
                <a:spcPct val="20000"/>
              </a:spcBef>
              <a:spcAft>
                <a:spcPct val="0"/>
              </a:spcAft>
              <a:buClr>
                <a:srgbClr val="BAD41A"/>
              </a:buClr>
              <a:buSzTx/>
              <a:buFontTx/>
              <a:buNone/>
              <a:tabLst/>
              <a:defRPr/>
            </a:pPr>
            <a:r>
              <a:rPr kumimoji="0" lang="tr-TR" sz="4000" b="0" i="0" u="none" strike="noStrike" kern="1200" cap="none" spc="0" normalizeH="0" baseline="0" noProof="0" dirty="0">
                <a:ln>
                  <a:noFill/>
                </a:ln>
                <a:solidFill>
                  <a:srgbClr val="0070C0"/>
                </a:solidFill>
                <a:effectLst/>
                <a:uLnTx/>
                <a:uFillTx/>
                <a:latin typeface="Arial" charset="0"/>
                <a:ea typeface="+mn-ea"/>
                <a:cs typeface="Arial" charset="0"/>
              </a:rPr>
              <a:t>‘‘İffet, güzelliğin zekâtıdır.’’ </a:t>
            </a:r>
            <a:r>
              <a:rPr kumimoji="0" lang="tr-TR" sz="4000" b="0" i="0" u="none" strike="noStrike" kern="1200" cap="none" spc="0" normalizeH="0" baseline="0" noProof="0" dirty="0">
                <a:ln>
                  <a:noFill/>
                </a:ln>
                <a:solidFill>
                  <a:srgbClr val="00B0F0"/>
                </a:solidFill>
                <a:effectLst/>
                <a:uLnTx/>
                <a:uFillTx/>
                <a:latin typeface="Arial" charset="0"/>
                <a:ea typeface="+mn-ea"/>
                <a:cs typeface="Arial" charset="0"/>
              </a:rPr>
              <a:t>Hz. Ali</a:t>
            </a:r>
            <a:endParaRPr kumimoji="0" lang="tr-TR" sz="3600" b="0" i="0" u="none" strike="noStrike" kern="1200" cap="none" spc="0" normalizeH="0" baseline="0" noProof="0" dirty="0">
              <a:ln>
                <a:noFill/>
              </a:ln>
              <a:solidFill>
                <a:srgbClr val="00B0F0"/>
              </a:solidFill>
              <a:effectLst/>
              <a:uLnTx/>
              <a:uFillTx/>
              <a:latin typeface="Arial" charset="0"/>
              <a:ea typeface="+mn-ea"/>
              <a:cs typeface="Arial" charset="0"/>
            </a:endParaRPr>
          </a:p>
        </p:txBody>
      </p:sp>
    </p:spTree>
    <p:extLst>
      <p:ext uri="{BB962C8B-B14F-4D97-AF65-F5344CB8AC3E}">
        <p14:creationId xmlns:p14="http://schemas.microsoft.com/office/powerpoint/2010/main" val="3702886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07468" y="981881"/>
            <a:ext cx="9613068" cy="35272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Şecaat, yiğitlik, kahramanlık, cesaret gibi anlamlara gelmektedir. Hz. Muhammed, diğer bütün değerlerde olduğu gibi şecaat konusunda da en güzel örnektir. Onun tevhid mücadelesi başlı başına bir cesaret örneğidir. Zulmün hâkim olduğu, kötülerin güçlü olduğu bir dönemde, canı pahasına da olsa, hak olanı söyleyebilmek gerçek yiğitliktir.</a:t>
            </a:r>
            <a:endParaRPr lang="tr-TR" sz="2800" b="1" i="1" dirty="0">
              <a:solidFill>
                <a:schemeClr val="bg1">
                  <a:lumMod val="20000"/>
                  <a:lumOff val="80000"/>
                </a:schemeClr>
              </a:solidFill>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123892" y="333028"/>
            <a:ext cx="194434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Şecaat</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043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5DBF242-62AB-D847-B96F-E70F22D0AA14}"/>
              </a:ext>
            </a:extLst>
          </p:cNvPr>
          <p:cNvPicPr>
            <a:picLocks noChangeAspect="1"/>
          </p:cNvPicPr>
          <p:nvPr/>
        </p:nvPicPr>
        <p:blipFill rotWithShape="1">
          <a:blip r:embed="rId4">
            <a:extLst>
              <a:ext uri="{28A0092B-C50C-407E-A947-70E740481C1C}">
                <a14:useLocalDpi xmlns:a14="http://schemas.microsoft.com/office/drawing/2010/main" val="0"/>
              </a:ext>
            </a:extLst>
          </a:blip>
          <a:srcRect b="26501"/>
          <a:stretch/>
        </p:blipFill>
        <p:spPr>
          <a:xfrm>
            <a:off x="0" y="1808820"/>
            <a:ext cx="12192000" cy="5040560"/>
          </a:xfrm>
          <a:prstGeom prst="rect">
            <a:avLst/>
          </a:prstGeom>
        </p:spPr>
      </p:pic>
      <p:sp>
        <p:nvSpPr>
          <p:cNvPr id="6" name="Rectangle 3"/>
          <p:cNvSpPr>
            <a:spLocks noChangeArrowheads="1"/>
          </p:cNvSpPr>
          <p:nvPr/>
        </p:nvSpPr>
        <p:spPr bwMode="auto">
          <a:xfrm>
            <a:off x="1307468" y="188640"/>
            <a:ext cx="9613068" cy="162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Yiğitlik, kahramanlık, cesaret anlamına gelen şecaatin karşıtı da korkaklıktır ve kişinin maddi, manevi pek çok konuda zarar görmesine neden olur.</a:t>
            </a:r>
            <a:endParaRPr lang="tr-TR" sz="2800" b="1" i="1" dirty="0">
              <a:solidFill>
                <a:schemeClr val="bg1">
                  <a:lumMod val="20000"/>
                  <a:lumOff val="80000"/>
                </a:schemeClr>
              </a:solidFill>
              <a:cs typeface="Arial" charset="0"/>
            </a:endParaRPr>
          </a:p>
        </p:txBody>
      </p:sp>
    </p:spTree>
    <p:extLst>
      <p:ext uri="{BB962C8B-B14F-4D97-AF65-F5344CB8AC3E}">
        <p14:creationId xmlns:p14="http://schemas.microsoft.com/office/powerpoint/2010/main" val="1183251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defRPr/>
            </a:pPr>
            <a:endParaRPr lang="en-US" altLang="en-US" sz="2400">
              <a:solidFill>
                <a:srgbClr val="FFFFFF"/>
              </a:solidFill>
              <a:latin typeface="New York" charset="0"/>
            </a:endParaRPr>
          </a:p>
        </p:txBody>
      </p:sp>
      <p:sp>
        <p:nvSpPr>
          <p:cNvPr id="173059" name="Rectangle 3"/>
          <p:cNvSpPr>
            <a:spLocks noChangeArrowheads="1"/>
          </p:cNvSpPr>
          <p:nvPr/>
        </p:nvSpPr>
        <p:spPr bwMode="auto">
          <a:xfrm>
            <a:off x="1524001" y="3284985"/>
            <a:ext cx="9143999" cy="1044115"/>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defRPr/>
            </a:pPr>
            <a:r>
              <a:rPr lang="tr-TR" altLang="en-US" sz="3200" dirty="0">
                <a:solidFill>
                  <a:srgbClr val="FFFFFF"/>
                </a:solidFill>
                <a:ea typeface="Arial" charset="0"/>
                <a:cs typeface="Arial" charset="0"/>
              </a:rPr>
              <a:t>Her toplumun kendine özgü olan değerleri, fertleri bir arada tutar, toplumları da birbirinden ayırır. </a:t>
            </a:r>
          </a:p>
        </p:txBody>
      </p:sp>
    </p:spTree>
    <p:extLst>
      <p:ext uri="{BB962C8B-B14F-4D97-AF65-F5344CB8AC3E}">
        <p14:creationId xmlns:p14="http://schemas.microsoft.com/office/powerpoint/2010/main" val="1821461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173059"/>
                                        </p:tgtEl>
                                        <p:attrNameLst>
                                          <p:attrName>style.visibility</p:attrName>
                                        </p:attrNameLst>
                                      </p:cBhvr>
                                      <p:to>
                                        <p:strVal val="visible"/>
                                      </p:to>
                                    </p:set>
                                    <p:animEffect transition="in" filter="fade">
                                      <p:cBhvr>
                                        <p:cTn id="7" dur="2000"/>
                                        <p:tgtEl>
                                          <p:spTgt spid="173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83432" y="296652"/>
            <a:ext cx="10189132" cy="205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b="1" dirty="0">
                <a:cs typeface="Arial" charset="0"/>
              </a:rPr>
              <a:t>Maddi değerler, bir toplumun kültürel, tarihî ve bilimsel ürünlerini içerir </a:t>
            </a:r>
            <a:r>
              <a:rPr lang="tr-TR" sz="2800" i="1" dirty="0">
                <a:solidFill>
                  <a:schemeClr val="tx1">
                    <a:lumMod val="75000"/>
                  </a:schemeClr>
                </a:solidFill>
                <a:cs typeface="Arial" charset="0"/>
              </a:rPr>
              <a:t>(binalar, giysiler, araç-gereçler).</a:t>
            </a:r>
            <a:r>
              <a:rPr lang="tr-TR" sz="3200" dirty="0">
                <a:cs typeface="Arial" charset="0"/>
              </a:rPr>
              <a:t> </a:t>
            </a:r>
            <a:r>
              <a:rPr lang="tr-TR" sz="3200" b="1" dirty="0">
                <a:cs typeface="Arial" charset="0"/>
              </a:rPr>
              <a:t>Manevi değerler ise bir toplumun gelenek, örf, adet ve inançları; duygu, düşünce ve davranışlarıdır</a:t>
            </a:r>
            <a:r>
              <a:rPr lang="tr-TR" sz="3200" dirty="0">
                <a:cs typeface="Arial" charset="0"/>
              </a:rPr>
              <a:t>.</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704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27448" y="944725"/>
            <a:ext cx="9973108" cy="39604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FF00"/>
                </a:solidFill>
                <a:cs typeface="Arial" charset="0"/>
              </a:rPr>
              <a:t>“Rabbin, sadece kendisine kulluk etmenizi, anne babanıza da iyi davranmanızı kesin bir şekilde emretti. Onlardan biri veya her ikisi senin yanında yaşlanırsa, kendilerine ‘öf!’ bile deme, onları azarlama, ikisine de güzel söz söyle. Onlara merhametle ve alçak gönüllülükle kol kanat ger. ‘Rabbim! Onlar nasıl küçükken beni şefkatle eğitip yetiştirdilerse şimdi sen de onlara merhamet göster’ diyerek dua et.</a:t>
            </a:r>
            <a:endParaRPr lang="tr-TR" sz="2800" dirty="0">
              <a:solidFill>
                <a:srgbClr val="FFFF00"/>
              </a:solidFill>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3611724" y="297025"/>
            <a:ext cx="4968428"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Kur’an’dan Mesajlar</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868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803412" y="296652"/>
            <a:ext cx="10621180" cy="500455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FF00"/>
                </a:solidFill>
                <a:cs typeface="Arial" charset="0"/>
              </a:rPr>
              <a:t>Kalplerinizdekini en iyi bilen rabbinizdir. Eğer iyi olursanız bilesiniz ki Allah kendisine yönelenleri bağışlayıcıdır. Akrabaya, yoksula ve yolcuya hakkını ver. Gereksiz yere de saçıp savurma! “Çünkü savurganlar şeytanların dostlarıdır. Şeytan da rabbine karşı çok nankördür. Eğer Rabbinden umduğun (beklemek durumunda olduğun) bir rahmet için onların yüzlerine bakamıyorsan, hiç olmazsa kendilerine gönül alıcı bir söz söyle. “Eli sıkı olma, ölçüsüzce eli açık da olma, sonra kınanacak, kendi kendine hayıflanacak duruma düşersin!” </a:t>
            </a:r>
            <a:r>
              <a:rPr lang="tr-TR" sz="1800" b="1" i="1" dirty="0">
                <a:solidFill>
                  <a:schemeClr val="bg1">
                    <a:lumMod val="20000"/>
                    <a:lumOff val="80000"/>
                  </a:schemeClr>
                </a:solidFill>
                <a:cs typeface="Arial" charset="0"/>
              </a:rPr>
              <a:t>(</a:t>
            </a:r>
            <a:r>
              <a:rPr lang="tr-TR" sz="1800" b="1" i="1" dirty="0" err="1">
                <a:solidFill>
                  <a:schemeClr val="bg1">
                    <a:lumMod val="20000"/>
                    <a:lumOff val="80000"/>
                  </a:schemeClr>
                </a:solidFill>
                <a:cs typeface="Arial" charset="0"/>
              </a:rPr>
              <a:t>İsrâ</a:t>
            </a:r>
            <a:r>
              <a:rPr lang="tr-TR" sz="1800" b="1" i="1" dirty="0">
                <a:solidFill>
                  <a:schemeClr val="bg1">
                    <a:lumMod val="20000"/>
                    <a:lumOff val="80000"/>
                  </a:schemeClr>
                </a:solidFill>
                <a:cs typeface="Arial" charset="0"/>
              </a:rPr>
              <a:t> [17] 23-29).</a:t>
            </a:r>
            <a:endParaRPr lang="tr-TR" sz="16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534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35460" y="296652"/>
            <a:ext cx="9757084" cy="4104455"/>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Bu ayetlerde İslam’ın insan hayatına hâkim kılmak istediği temel ilkeler yer almaktadır. İlk olarak Allah’tan başkasına kulluk edilmemesi emredilmekte ve İslam’ın tevhid ilkesine vurgu yapılmaktadır.  </a:t>
            </a:r>
          </a:p>
          <a:p>
            <a:pPr marL="1588" indent="19050" eaLnBrk="1" hangingPunct="1">
              <a:spcBef>
                <a:spcPct val="20000"/>
              </a:spcBef>
              <a:buClr>
                <a:schemeClr val="tx2"/>
              </a:buClr>
              <a:defRPr/>
            </a:pPr>
            <a:r>
              <a:rPr lang="tr-TR" sz="3200" dirty="0">
                <a:cs typeface="Arial" charset="0"/>
              </a:rPr>
              <a:t>Tek olan Allah’a imanın ardından ikinci sorumluluk anne babaya iyi davranmak olarak bildirilmiştir. Üçüncü sorumluluk akrabaya ve ihtiyaç sahiplerine iyilik etmek, hayır yapmaktır.</a:t>
            </a:r>
            <a:endParaRPr lang="tr-TR" sz="1600" b="1" i="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522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96652"/>
            <a:ext cx="9685076" cy="410445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Ayetlerde ayrıca kişinin kazanç ve servetini sadece kendisine ayırmaması gerektiği de vurgulanmaktadır. Müslüman kendi ihtiyaçlarını normal bir şekilde karşıladıktan sonra akrabalarının, komşularının ve diğer muhtaç insanların da onun malında hakkı olduğu bilinciyle yaşamalıdır. Bu duyarlılık toplumsal hayatta birlik, sevgi ve adalet ruhunun ortaya çıkmasına yardımcı olur.</a:t>
            </a:r>
            <a:endParaRPr lang="tr-TR" sz="1600" b="1" i="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507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39516" y="188640"/>
            <a:ext cx="8712968" cy="410445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Muhammed, yoksul Müslümanların geçimiyle bizzat ilgilenir, imkânları ölçüsünde yardım eder, kendisinde yoksa diğer Müslümanları buna teşvik ederdi. </a:t>
            </a:r>
          </a:p>
          <a:p>
            <a:pPr marL="1588" indent="19050" eaLnBrk="1" hangingPunct="1">
              <a:spcBef>
                <a:spcPct val="20000"/>
              </a:spcBef>
              <a:buClr>
                <a:schemeClr val="tx2"/>
              </a:buClr>
              <a:defRPr/>
            </a:pPr>
            <a:r>
              <a:rPr lang="tr-TR" sz="3200" dirty="0">
                <a:cs typeface="Arial" charset="0"/>
              </a:rPr>
              <a:t>Ayetlerde bildirilen dördüncü önemli sorumluluk da cimrilikten ve israftan sakınmaktır. Cimrilik de savurganlık da aşırılıktır, bu sebeple İslam’a göre haramdır. İkisinin ortası cömertliktir.</a:t>
            </a:r>
            <a:endParaRPr lang="tr-TR" sz="1600" b="1" i="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6815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pic>
        <p:nvPicPr>
          <p:cNvPr id="15365" name="Picture 2" descr="D:\Calisma_Nurullah\Tulip_(t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0701" y="4971183"/>
            <a:ext cx="1295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a:off x="10044138" y="6525703"/>
            <a:ext cx="2028526" cy="3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algn="ctr" eaLnBrk="1" hangingPunct="1">
              <a:spcBef>
                <a:spcPct val="20000"/>
              </a:spcBef>
              <a:buClr>
                <a:schemeClr val="tx2"/>
              </a:buClr>
            </a:pPr>
            <a:r>
              <a:rPr lang="tr-TR" sz="1400" dirty="0">
                <a:cs typeface="Arial" charset="0"/>
              </a:rPr>
              <a:t>Mart 2019</a:t>
            </a:r>
            <a:endParaRPr lang="tr-TR" sz="1400" dirty="0"/>
          </a:p>
        </p:txBody>
      </p:sp>
      <p:sp>
        <p:nvSpPr>
          <p:cNvPr id="7178" name="Rectangle 4"/>
          <p:cNvSpPr>
            <a:spLocks noChangeArrowheads="1"/>
          </p:cNvSpPr>
          <p:nvPr/>
        </p:nvSpPr>
        <p:spPr bwMode="auto">
          <a:xfrm>
            <a:off x="1163452" y="874192"/>
            <a:ext cx="9834872"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250" eaLnBrk="1" hangingPunct="1">
              <a:spcBef>
                <a:spcPct val="20000"/>
              </a:spcBef>
              <a:buClr>
                <a:schemeClr val="tx2"/>
              </a:buClr>
            </a:pPr>
            <a:r>
              <a:rPr lang="tr-TR" sz="2000" dirty="0"/>
              <a:t>Başlık, alt başlık ve kazanımlar, Milli Eğitim Bakanlığı’nın </a:t>
            </a:r>
            <a:r>
              <a:rPr lang="tr-TR" sz="2000" b="1" dirty="0"/>
              <a:t>2018</a:t>
            </a:r>
            <a:r>
              <a:rPr lang="tr-TR" sz="2000" dirty="0"/>
              <a:t>’de yayınladığı </a:t>
            </a:r>
            <a:r>
              <a:rPr lang="tr-TR" sz="2000" b="1" dirty="0">
                <a:solidFill>
                  <a:srgbClr val="92D050"/>
                </a:solidFill>
              </a:rPr>
              <a:t>Din Kültürü ve Ahlak Bilgisi Öğretim Programı</a:t>
            </a:r>
            <a:r>
              <a:rPr lang="tr-TR" sz="2000" dirty="0"/>
              <a:t>’na göre</a:t>
            </a:r>
            <a:r>
              <a:rPr lang="tr-TR" sz="2000" b="1" dirty="0"/>
              <a:t> </a:t>
            </a:r>
            <a:r>
              <a:rPr lang="tr-TR" sz="2000" dirty="0"/>
              <a:t>hazırlanmıştır. </a:t>
            </a:r>
          </a:p>
          <a:p>
            <a:pPr marL="222250" eaLnBrk="1" hangingPunct="1">
              <a:spcBef>
                <a:spcPct val="20000"/>
              </a:spcBef>
              <a:buClr>
                <a:schemeClr val="tx2"/>
              </a:buClr>
            </a:pPr>
            <a:endParaRPr lang="tr-TR" sz="1000" dirty="0"/>
          </a:p>
          <a:p>
            <a:pPr marL="184150" indent="-184150" eaLnBrk="1" hangingPunct="1">
              <a:spcBef>
                <a:spcPct val="20000"/>
              </a:spcBef>
              <a:buClr>
                <a:schemeClr val="tx2"/>
              </a:buClr>
              <a:buFont typeface="Times" pitchFamily="18" charset="0"/>
              <a:buChar char="•"/>
            </a:pPr>
            <a:r>
              <a:rPr lang="tr-TR" sz="2000" dirty="0"/>
              <a:t>Abdullah Bektaş, Mustafa Nezihi Pekşen vd., </a:t>
            </a:r>
            <a:r>
              <a:rPr lang="tr-TR" sz="2000" dirty="0">
                <a:solidFill>
                  <a:srgbClr val="FFFF00"/>
                </a:solidFill>
              </a:rPr>
              <a:t>Din Kültürü ve Ahlak Bilgisi</a:t>
            </a:r>
            <a:r>
              <a:rPr lang="tr-TR" sz="2000" dirty="0"/>
              <a:t>, 9. Sınıf, MEB, Ankara 2018. </a:t>
            </a:r>
          </a:p>
          <a:p>
            <a:pPr marL="184150" indent="-184150" eaLnBrk="1" hangingPunct="1">
              <a:spcBef>
                <a:spcPct val="20000"/>
              </a:spcBef>
              <a:buClr>
                <a:schemeClr val="tx2"/>
              </a:buClr>
              <a:buFont typeface="Times" pitchFamily="18" charset="0"/>
              <a:buChar char="•"/>
            </a:pPr>
            <a:r>
              <a:rPr lang="tr-TR" sz="2000" dirty="0">
                <a:solidFill>
                  <a:srgbClr val="FFFF00"/>
                </a:solidFill>
              </a:rPr>
              <a:t>İlmihal, İman ve İbadetler</a:t>
            </a:r>
            <a:r>
              <a:rPr lang="tr-TR" sz="2000" dirty="0"/>
              <a:t>, c. 1-2, Türkiye Diyanet Vakfı Yay., Ankara 2008.</a:t>
            </a:r>
          </a:p>
          <a:p>
            <a:pPr marL="184150" indent="-184150" eaLnBrk="1" hangingPunct="1">
              <a:spcBef>
                <a:spcPct val="20000"/>
              </a:spcBef>
              <a:buClr>
                <a:schemeClr val="tx2"/>
              </a:buClr>
              <a:buFont typeface="Times" pitchFamily="18" charset="0"/>
              <a:buChar char="•"/>
            </a:pPr>
            <a:r>
              <a:rPr lang="tr-TR" sz="2000" dirty="0">
                <a:solidFill>
                  <a:srgbClr val="FFFF00"/>
                </a:solidFill>
              </a:rPr>
              <a:t>İslam Ansiklopedisi</a:t>
            </a:r>
            <a:r>
              <a:rPr lang="tr-TR" sz="2000" dirty="0"/>
              <a:t>, Türkiye Diyanet Vakfı İslam Araştırmaları Merkezi, İstanbul.</a:t>
            </a:r>
          </a:p>
          <a:p>
            <a:pPr marL="184150" indent="-184150" eaLnBrk="1" hangingPunct="1">
              <a:spcBef>
                <a:spcPct val="20000"/>
              </a:spcBef>
              <a:buClr>
                <a:schemeClr val="tx2"/>
              </a:buClr>
              <a:buFont typeface="Times" pitchFamily="18" charset="0"/>
              <a:buChar char="•"/>
            </a:pPr>
            <a:r>
              <a:rPr lang="tr-TR" sz="2000" dirty="0"/>
              <a:t>Recai Doğan, </a:t>
            </a:r>
            <a:r>
              <a:rPr lang="tr-TR" sz="2000" dirty="0">
                <a:solidFill>
                  <a:srgbClr val="FFFF00"/>
                </a:solidFill>
              </a:rPr>
              <a:t>Din Kültürü ve Ahlak Bilgisi</a:t>
            </a:r>
            <a:r>
              <a:rPr lang="tr-TR" sz="2000" dirty="0"/>
              <a:t>, 9. Sınıf, </a:t>
            </a:r>
            <a:r>
              <a:rPr lang="tr-TR" sz="2000" dirty="0" err="1"/>
              <a:t>Nev</a:t>
            </a:r>
            <a:r>
              <a:rPr lang="tr-TR" sz="2000" dirty="0"/>
              <a:t> Kitap, Ankara 2018.</a:t>
            </a:r>
          </a:p>
        </p:txBody>
      </p:sp>
      <p:sp>
        <p:nvSpPr>
          <p:cNvPr id="7179" name="Rectangle 3"/>
          <p:cNvSpPr>
            <a:spLocks noChangeArrowheads="1"/>
          </p:cNvSpPr>
          <p:nvPr/>
        </p:nvSpPr>
        <p:spPr bwMode="auto">
          <a:xfrm>
            <a:off x="4835860" y="188640"/>
            <a:ext cx="2520628" cy="68555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t>Kaynakça</a:t>
            </a:r>
          </a:p>
        </p:txBody>
      </p:sp>
      <p:pic>
        <p:nvPicPr>
          <p:cNvPr id="17" name="Picture 11" descr="Home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942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2000"/>
                                        <p:tgtEl>
                                          <p:spTgt spid="15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endParaRPr lang="en-US" altLang="en-US" sz="2400">
              <a:solidFill>
                <a:srgbClr val="FFFFFF"/>
              </a:solidFill>
              <a:latin typeface="New York" charset="0"/>
            </a:endParaRPr>
          </a:p>
        </p:txBody>
      </p:sp>
      <p:sp>
        <p:nvSpPr>
          <p:cNvPr id="230403" name="Rectangle 3"/>
          <p:cNvSpPr>
            <a:spLocks noChangeArrowheads="1"/>
          </p:cNvSpPr>
          <p:nvPr/>
        </p:nvSpPr>
        <p:spPr bwMode="auto">
          <a:xfrm>
            <a:off x="6276542" y="116632"/>
            <a:ext cx="3887911" cy="5940660"/>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pPr>
            <a:r>
              <a:rPr lang="tr-TR" altLang="en-US" sz="3200" b="1" dirty="0">
                <a:solidFill>
                  <a:srgbClr val="FFFF66"/>
                </a:solidFill>
                <a:ea typeface="Arial" charset="0"/>
                <a:cs typeface="Arial" charset="0"/>
              </a:rPr>
              <a:t>Dini değerler</a:t>
            </a:r>
            <a:r>
              <a:rPr lang="tr-TR" altLang="en-US" sz="3200" dirty="0">
                <a:solidFill>
                  <a:srgbClr val="FFFFFF"/>
                </a:solidFill>
                <a:ea typeface="Arial" charset="0"/>
                <a:cs typeface="Arial" charset="0"/>
              </a:rPr>
              <a:t>:</a:t>
            </a:r>
            <a:r>
              <a:rPr lang="tr-TR" altLang="en-US" sz="3200" b="1" dirty="0">
                <a:solidFill>
                  <a:srgbClr val="FF99FF"/>
                </a:solidFill>
                <a:ea typeface="Arial" charset="0"/>
                <a:cs typeface="Arial" charset="0"/>
              </a:rPr>
              <a:t> </a:t>
            </a:r>
          </a:p>
          <a:p>
            <a:pPr eaLnBrk="1" hangingPunct="1">
              <a:spcBef>
                <a:spcPct val="20000"/>
              </a:spcBef>
              <a:buClr>
                <a:srgbClr val="BAD41A"/>
              </a:buClr>
            </a:pPr>
            <a:r>
              <a:rPr lang="tr-TR" altLang="en-US" sz="3200" b="1" dirty="0">
                <a:solidFill>
                  <a:srgbClr val="FF99FF"/>
                </a:solidFill>
                <a:ea typeface="Arial" charset="0"/>
                <a:cs typeface="Arial" charset="0"/>
              </a:rPr>
              <a:t>Helal-Haram / </a:t>
            </a:r>
            <a:br>
              <a:rPr lang="tr-TR" altLang="en-US" sz="3200" b="1" dirty="0">
                <a:solidFill>
                  <a:srgbClr val="FF99FF"/>
                </a:solidFill>
                <a:ea typeface="Arial" charset="0"/>
                <a:cs typeface="Arial" charset="0"/>
              </a:rPr>
            </a:br>
            <a:r>
              <a:rPr lang="tr-TR" altLang="en-US" sz="3200" b="1" dirty="0">
                <a:solidFill>
                  <a:srgbClr val="FF99FF"/>
                </a:solidFill>
                <a:ea typeface="Arial" charset="0"/>
                <a:cs typeface="Arial" charset="0"/>
              </a:rPr>
              <a:t>Hak-Batıl</a:t>
            </a:r>
            <a:r>
              <a:rPr lang="tr-TR" altLang="en-US" sz="3200" dirty="0">
                <a:solidFill>
                  <a:srgbClr val="FFFFFF"/>
                </a:solidFill>
                <a:ea typeface="Arial" charset="0"/>
                <a:cs typeface="Arial" charset="0"/>
              </a:rPr>
              <a:t>.</a:t>
            </a:r>
          </a:p>
          <a:p>
            <a:pPr eaLnBrk="1" hangingPunct="1">
              <a:spcBef>
                <a:spcPct val="20000"/>
              </a:spcBef>
              <a:buClr>
                <a:srgbClr val="BAD41A"/>
              </a:buClr>
            </a:pPr>
            <a:r>
              <a:rPr lang="tr-TR" altLang="en-US" sz="3200" b="1" dirty="0">
                <a:solidFill>
                  <a:srgbClr val="FFFF66"/>
                </a:solidFill>
                <a:ea typeface="Arial" charset="0"/>
                <a:cs typeface="Arial" charset="0"/>
              </a:rPr>
              <a:t>Ahlaki değerler</a:t>
            </a:r>
            <a:r>
              <a:rPr lang="tr-TR" altLang="en-US" sz="3200" dirty="0">
                <a:solidFill>
                  <a:srgbClr val="FFFFFF"/>
                </a:solidFill>
                <a:ea typeface="Arial" charset="0"/>
                <a:cs typeface="Arial" charset="0"/>
              </a:rPr>
              <a:t>: </a:t>
            </a:r>
          </a:p>
          <a:p>
            <a:pPr eaLnBrk="1" hangingPunct="1">
              <a:spcBef>
                <a:spcPct val="20000"/>
              </a:spcBef>
              <a:buClr>
                <a:srgbClr val="BAD41A"/>
              </a:buClr>
            </a:pPr>
            <a:r>
              <a:rPr lang="tr-TR" altLang="en-US" sz="3200" b="1" dirty="0">
                <a:solidFill>
                  <a:srgbClr val="FF99FF"/>
                </a:solidFill>
                <a:ea typeface="Arial" charset="0"/>
                <a:cs typeface="Arial" charset="0"/>
              </a:rPr>
              <a:t>İyi-kötü</a:t>
            </a:r>
            <a:r>
              <a:rPr lang="tr-TR" altLang="en-US" sz="3200" dirty="0">
                <a:solidFill>
                  <a:srgbClr val="FFFFFF"/>
                </a:solidFill>
                <a:ea typeface="Arial" charset="0"/>
                <a:cs typeface="Arial" charset="0"/>
              </a:rPr>
              <a:t> </a:t>
            </a:r>
          </a:p>
          <a:p>
            <a:pPr eaLnBrk="1" hangingPunct="1">
              <a:spcBef>
                <a:spcPct val="20000"/>
              </a:spcBef>
              <a:buClr>
                <a:srgbClr val="BAD41A"/>
              </a:buClr>
            </a:pPr>
            <a:r>
              <a:rPr lang="tr-TR" altLang="en-US" sz="3200" b="1" dirty="0">
                <a:solidFill>
                  <a:srgbClr val="FFFF66"/>
                </a:solidFill>
                <a:ea typeface="Arial" charset="0"/>
                <a:cs typeface="Arial" charset="0"/>
              </a:rPr>
              <a:t>Sanatsal değerler</a:t>
            </a:r>
            <a:r>
              <a:rPr lang="tr-TR" altLang="en-US" sz="3200" dirty="0">
                <a:solidFill>
                  <a:srgbClr val="FFFFFF"/>
                </a:solidFill>
                <a:ea typeface="Arial" charset="0"/>
                <a:cs typeface="Arial" charset="0"/>
              </a:rPr>
              <a:t>:</a:t>
            </a:r>
            <a:r>
              <a:rPr lang="tr-TR" altLang="en-US" sz="3200" b="1" dirty="0">
                <a:solidFill>
                  <a:srgbClr val="FF99FF"/>
                </a:solidFill>
                <a:ea typeface="Arial" charset="0"/>
                <a:cs typeface="Arial" charset="0"/>
              </a:rPr>
              <a:t> </a:t>
            </a:r>
          </a:p>
          <a:p>
            <a:pPr eaLnBrk="1" hangingPunct="1">
              <a:spcBef>
                <a:spcPct val="20000"/>
              </a:spcBef>
              <a:buClr>
                <a:srgbClr val="BAD41A"/>
              </a:buClr>
            </a:pPr>
            <a:r>
              <a:rPr lang="tr-TR" altLang="en-US" sz="3200" b="1" dirty="0">
                <a:solidFill>
                  <a:srgbClr val="FF99FF"/>
                </a:solidFill>
                <a:ea typeface="Arial" charset="0"/>
                <a:cs typeface="Arial" charset="0"/>
              </a:rPr>
              <a:t>Güzel-güzel olmayan</a:t>
            </a:r>
            <a:r>
              <a:rPr lang="tr-TR" altLang="en-US" sz="3200" dirty="0">
                <a:solidFill>
                  <a:srgbClr val="FFFFFF"/>
                </a:solidFill>
                <a:ea typeface="Arial" charset="0"/>
                <a:cs typeface="Arial" charset="0"/>
              </a:rPr>
              <a:t>.</a:t>
            </a:r>
          </a:p>
          <a:p>
            <a:pPr eaLnBrk="1" hangingPunct="1">
              <a:spcBef>
                <a:spcPct val="20000"/>
              </a:spcBef>
              <a:buClr>
                <a:srgbClr val="BAD41A"/>
              </a:buClr>
            </a:pPr>
            <a:r>
              <a:rPr lang="tr-TR" altLang="en-US" sz="3200" b="1" dirty="0">
                <a:solidFill>
                  <a:srgbClr val="FFFF66"/>
                </a:solidFill>
                <a:ea typeface="Arial" charset="0"/>
                <a:cs typeface="Arial" charset="0"/>
              </a:rPr>
              <a:t>Hukuki değerler</a:t>
            </a:r>
            <a:r>
              <a:rPr lang="tr-TR" altLang="en-US" sz="3200" dirty="0">
                <a:solidFill>
                  <a:srgbClr val="FFFFFF"/>
                </a:solidFill>
                <a:ea typeface="Arial" charset="0"/>
                <a:cs typeface="Arial" charset="0"/>
              </a:rPr>
              <a:t>:</a:t>
            </a:r>
            <a:r>
              <a:rPr lang="tr-TR" altLang="en-US" sz="3200" b="1" dirty="0">
                <a:solidFill>
                  <a:srgbClr val="FF99FF"/>
                </a:solidFill>
                <a:ea typeface="Arial" charset="0"/>
                <a:cs typeface="Arial" charset="0"/>
              </a:rPr>
              <a:t> </a:t>
            </a:r>
          </a:p>
          <a:p>
            <a:pPr eaLnBrk="1" hangingPunct="1">
              <a:spcBef>
                <a:spcPct val="20000"/>
              </a:spcBef>
              <a:buClr>
                <a:srgbClr val="BAD41A"/>
              </a:buClr>
            </a:pPr>
            <a:r>
              <a:rPr lang="tr-TR" altLang="en-US" sz="3200" b="1" dirty="0">
                <a:solidFill>
                  <a:srgbClr val="FF99FF"/>
                </a:solidFill>
                <a:ea typeface="Arial" charset="0"/>
                <a:cs typeface="Arial" charset="0"/>
              </a:rPr>
              <a:t>Haklı-haksız</a:t>
            </a:r>
            <a:r>
              <a:rPr lang="tr-TR" altLang="en-US" sz="3200" dirty="0">
                <a:solidFill>
                  <a:srgbClr val="FFFFFF"/>
                </a:solidFill>
                <a:ea typeface="Arial" charset="0"/>
                <a:cs typeface="Arial" charset="0"/>
              </a:rPr>
              <a:t>.</a:t>
            </a:r>
          </a:p>
        </p:txBody>
      </p:sp>
      <p:pic>
        <p:nvPicPr>
          <p:cNvPr id="153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84" y="0"/>
            <a:ext cx="464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13971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0403"/>
                                        </p:tgtEl>
                                        <p:attrNameLst>
                                          <p:attrName>style.visibility</p:attrName>
                                        </p:attrNameLst>
                                      </p:cBhvr>
                                      <p:to>
                                        <p:strVal val="visible"/>
                                      </p:to>
                                    </p:set>
                                    <p:animEffect transition="in" filter="fade">
                                      <p:cBhvr>
                                        <p:cTn id="7" dur="2000"/>
                                        <p:tgtEl>
                                          <p:spTgt spid="230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75520" y="296652"/>
            <a:ext cx="8676964" cy="255628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Bireyde değer oluşumu ilk olarak ailede başlar. Değer anlayışını etkileyen diğer unsurlar ise kişinin yaşadığı sosyal çevre, toplum ve aldığı eğitimdir. Değerlerin oluşumunda en önemli unsur ise kişinin benimsediği dindir.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928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39516" y="981881"/>
            <a:ext cx="8748972" cy="2087079"/>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Her toplumun insan ilişkilerini düzenlemek için yazılı veya yazısız bazı kuralları vardır. Toplum düzenini sağlamada belirleyici olan unsurlar din, ahlak, örf, âdet, gelenek ve hukuktur.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1919536" y="333028"/>
            <a:ext cx="8353054"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Değerlerin Oluşumunda Dinin Etkisi</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9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027548" y="296652"/>
            <a:ext cx="8172908" cy="255628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Kültür</a:t>
            </a:r>
            <a:r>
              <a:rPr lang="tr-TR" sz="3200" dirty="0">
                <a:cs typeface="Arial" charset="0"/>
              </a:rPr>
              <a:t>; dil, tarih, gelenek, ahlak, sanat ve edebiyat gibi unsurları barındırır. Din de bir toplumun kültürünün oluşmasına etki eden, toplumsal kabulleri, alışkanlıkları, ahlakı ve değerleri belirleyen unsurların başında gelir.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955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610"/>
          <a:stretch/>
        </p:blipFill>
        <p:spPr>
          <a:xfrm>
            <a:off x="8964" y="-17712"/>
            <a:ext cx="4494920" cy="6858000"/>
          </a:xfrm>
          <a:prstGeom prst="rect">
            <a:avLst/>
          </a:prstGeom>
        </p:spPr>
      </p:pic>
      <p:sp>
        <p:nvSpPr>
          <p:cNvPr id="1331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a:defRPr/>
            </a:pPr>
            <a:endParaRPr lang="en-US" altLang="en-US" sz="2400">
              <a:solidFill>
                <a:srgbClr val="FFFFFF"/>
              </a:solidFill>
              <a:latin typeface="New York" charset="0"/>
            </a:endParaRPr>
          </a:p>
        </p:txBody>
      </p:sp>
      <p:sp>
        <p:nvSpPr>
          <p:cNvPr id="224259" name="Rectangle 3"/>
          <p:cNvSpPr>
            <a:spLocks noChangeArrowheads="1"/>
          </p:cNvSpPr>
          <p:nvPr/>
        </p:nvSpPr>
        <p:spPr bwMode="auto">
          <a:xfrm>
            <a:off x="4619836" y="188640"/>
            <a:ext cx="6300700" cy="504056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eaLnBrk="1" hangingPunct="1">
              <a:spcBef>
                <a:spcPct val="20000"/>
              </a:spcBef>
              <a:buClr>
                <a:srgbClr val="BAD41A"/>
              </a:buClr>
              <a:defRPr/>
            </a:pPr>
            <a:r>
              <a:rPr lang="tr-TR" altLang="en-US" sz="3200" dirty="0">
                <a:solidFill>
                  <a:srgbClr val="FFFFFF"/>
                </a:solidFill>
                <a:ea typeface="Arial" charset="0"/>
                <a:cs typeface="Arial" charset="0"/>
              </a:rPr>
              <a:t>Toplumda benimsenen değerler kendiliğinden oluşmaz, mutlaka bir kaynağa dayanır. Din, toplumsal değerlerin oluşmasında ve varlığını sürdürmesinde en önemli kaynaklardan birisidir. Çünkü din; ahlak, hukuk, gelenek, görenek, lisan, sanat, ekonomi vb. değerler üzerinde çok etkili bir kurumdur. </a:t>
            </a:r>
          </a:p>
        </p:txBody>
      </p:sp>
    </p:spTree>
    <p:extLst>
      <p:ext uri="{BB962C8B-B14F-4D97-AF65-F5344CB8AC3E}">
        <p14:creationId xmlns:p14="http://schemas.microsoft.com/office/powerpoint/2010/main" val="1652110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4259"/>
                                        </p:tgtEl>
                                        <p:attrNameLst>
                                          <p:attrName>style.visibility</p:attrName>
                                        </p:attrNameLst>
                                      </p:cBhvr>
                                      <p:to>
                                        <p:strVal val="visible"/>
                                      </p:to>
                                    </p:set>
                                    <p:animEffect transition="in" filter="fade">
                                      <p:cBhvr>
                                        <p:cTn id="7" dur="2000"/>
                                        <p:tgtEl>
                                          <p:spTgt spid="224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3f988fe6df8ae7d8013c6fd66a1c042d9bb9d"/>
  <p:tag name="ISPRING_RESOURCE_PATHS_HASH_2" val="7743abd6bee53f22594a5260d44c74bf48e8a0"/>
</p:tagLst>
</file>

<file path=ppt/theme/theme1.xml><?xml version="1.0" encoding="utf-8"?>
<a:theme xmlns:a="http://schemas.openxmlformats.org/drawingml/2006/main" name="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Spæce Star:Programlar:Microsoft Office 2001:Templates:Presentations:Designs:Shimmer</Template>
  <TotalTime>14492</TotalTime>
  <Words>1582</Words>
  <Application>Microsoft Macintosh PowerPoint</Application>
  <PresentationFormat>Widescreen</PresentationFormat>
  <Paragraphs>71</Paragraphs>
  <Slides>45</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Arial</vt:lpstr>
      <vt:lpstr>Calibri</vt:lpstr>
      <vt:lpstr>New York</vt:lpstr>
      <vt:lpstr>Tahoma</vt:lpstr>
      <vt:lpstr>Times</vt:lpstr>
      <vt:lpstr>Wingdings</vt:lpstr>
      <vt:lpstr>Shimmer</vt:lpstr>
      <vt:lpstr>1_Shimmer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dc:title>
  <dc:subject/>
  <dc:creator>Dr. Nurullah ABALI</dc:creator>
  <cp:keywords/>
  <dc:description>tulipandrose.net</dc:description>
  <cp:lastModifiedBy>Ph.D. Nurullah ABALI</cp:lastModifiedBy>
  <cp:revision>757</cp:revision>
  <dcterms:created xsi:type="dcterms:W3CDTF">2003-04-28T22:14:44Z</dcterms:created>
  <dcterms:modified xsi:type="dcterms:W3CDTF">2019-03-03T19:33:57Z</dcterms:modified>
  <cp:category/>
</cp:coreProperties>
</file>