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Lst>
  <p:notesMasterIdLst>
    <p:notesMasterId r:id="rId78"/>
  </p:notesMasterIdLst>
  <p:handoutMasterIdLst>
    <p:handoutMasterId r:id="rId79"/>
  </p:handoutMasterIdLst>
  <p:sldIdLst>
    <p:sldId id="308" r:id="rId2"/>
    <p:sldId id="313" r:id="rId3"/>
    <p:sldId id="382" r:id="rId4"/>
    <p:sldId id="315" r:id="rId5"/>
    <p:sldId id="316" r:id="rId6"/>
    <p:sldId id="380" r:id="rId7"/>
    <p:sldId id="317" r:id="rId8"/>
    <p:sldId id="318" r:id="rId9"/>
    <p:sldId id="319" r:id="rId10"/>
    <p:sldId id="320" r:id="rId11"/>
    <p:sldId id="376" r:id="rId12"/>
    <p:sldId id="321" r:id="rId13"/>
    <p:sldId id="324" r:id="rId14"/>
    <p:sldId id="327" r:id="rId15"/>
    <p:sldId id="385" r:id="rId16"/>
    <p:sldId id="328" r:id="rId17"/>
    <p:sldId id="377" r:id="rId18"/>
    <p:sldId id="329" r:id="rId19"/>
    <p:sldId id="330" r:id="rId20"/>
    <p:sldId id="331" r:id="rId21"/>
    <p:sldId id="332" r:id="rId22"/>
    <p:sldId id="333" r:id="rId23"/>
    <p:sldId id="334" r:id="rId24"/>
    <p:sldId id="381" r:id="rId25"/>
    <p:sldId id="335" r:id="rId26"/>
    <p:sldId id="336" r:id="rId27"/>
    <p:sldId id="378" r:id="rId28"/>
    <p:sldId id="337" r:id="rId29"/>
    <p:sldId id="388" r:id="rId30"/>
    <p:sldId id="338" r:id="rId31"/>
    <p:sldId id="312" r:id="rId32"/>
    <p:sldId id="339" r:id="rId33"/>
    <p:sldId id="340" r:id="rId34"/>
    <p:sldId id="375" r:id="rId35"/>
    <p:sldId id="341" r:id="rId36"/>
    <p:sldId id="387" r:id="rId37"/>
    <p:sldId id="342" r:id="rId38"/>
    <p:sldId id="386" r:id="rId39"/>
    <p:sldId id="343" r:id="rId40"/>
    <p:sldId id="344" r:id="rId41"/>
    <p:sldId id="345" r:id="rId42"/>
    <p:sldId id="389" r:id="rId43"/>
    <p:sldId id="346" r:id="rId44"/>
    <p:sldId id="347" r:id="rId45"/>
    <p:sldId id="348" r:id="rId46"/>
    <p:sldId id="379" r:id="rId47"/>
    <p:sldId id="349" r:id="rId48"/>
    <p:sldId id="350" r:id="rId49"/>
    <p:sldId id="351" r:id="rId50"/>
    <p:sldId id="383" r:id="rId51"/>
    <p:sldId id="352" r:id="rId52"/>
    <p:sldId id="353" r:id="rId53"/>
    <p:sldId id="354" r:id="rId54"/>
    <p:sldId id="356" r:id="rId55"/>
    <p:sldId id="355" r:id="rId56"/>
    <p:sldId id="357" r:id="rId57"/>
    <p:sldId id="358" r:id="rId58"/>
    <p:sldId id="359" r:id="rId59"/>
    <p:sldId id="314" r:id="rId60"/>
    <p:sldId id="360" r:id="rId61"/>
    <p:sldId id="361" r:id="rId62"/>
    <p:sldId id="362" r:id="rId63"/>
    <p:sldId id="363" r:id="rId64"/>
    <p:sldId id="364" r:id="rId65"/>
    <p:sldId id="384" r:id="rId66"/>
    <p:sldId id="365" r:id="rId67"/>
    <p:sldId id="366" r:id="rId68"/>
    <p:sldId id="367" r:id="rId69"/>
    <p:sldId id="368" r:id="rId70"/>
    <p:sldId id="369" r:id="rId71"/>
    <p:sldId id="370" r:id="rId72"/>
    <p:sldId id="371" r:id="rId73"/>
    <p:sldId id="372" r:id="rId74"/>
    <p:sldId id="373" r:id="rId75"/>
    <p:sldId id="374" r:id="rId76"/>
    <p:sldId id="310" r:id="rId77"/>
  </p:sldIdLst>
  <p:sldSz cx="12192000" cy="6858000"/>
  <p:notesSz cx="6858000" cy="9144000"/>
  <p:custDataLst>
    <p:tags r:id="rId80"/>
  </p:custDataLst>
  <p:defaultTextStyle>
    <a:defPPr>
      <a:defRPr lang="tr-TR"/>
    </a:defPPr>
    <a:lvl1pPr algn="l" rtl="0" eaLnBrk="0" fontAlgn="base" hangingPunct="0">
      <a:spcBef>
        <a:spcPct val="0"/>
      </a:spcBef>
      <a:spcAft>
        <a:spcPct val="0"/>
      </a:spcAft>
      <a:defRPr sz="2600" kern="1200">
        <a:solidFill>
          <a:schemeClr val="tx1"/>
        </a:solidFill>
        <a:latin typeface="Arial" charset="0"/>
        <a:ea typeface="+mn-ea"/>
        <a:cs typeface="+mn-cs"/>
      </a:defRPr>
    </a:lvl1pPr>
    <a:lvl2pPr marL="457200" algn="l" rtl="0" eaLnBrk="0" fontAlgn="base" hangingPunct="0">
      <a:spcBef>
        <a:spcPct val="0"/>
      </a:spcBef>
      <a:spcAft>
        <a:spcPct val="0"/>
      </a:spcAft>
      <a:defRPr sz="2600" kern="1200">
        <a:solidFill>
          <a:schemeClr val="tx1"/>
        </a:solidFill>
        <a:latin typeface="Arial" charset="0"/>
        <a:ea typeface="+mn-ea"/>
        <a:cs typeface="+mn-cs"/>
      </a:defRPr>
    </a:lvl2pPr>
    <a:lvl3pPr marL="914400" algn="l" rtl="0" eaLnBrk="0" fontAlgn="base" hangingPunct="0">
      <a:spcBef>
        <a:spcPct val="0"/>
      </a:spcBef>
      <a:spcAft>
        <a:spcPct val="0"/>
      </a:spcAft>
      <a:defRPr sz="2600" kern="1200">
        <a:solidFill>
          <a:schemeClr val="tx1"/>
        </a:solidFill>
        <a:latin typeface="Arial" charset="0"/>
        <a:ea typeface="+mn-ea"/>
        <a:cs typeface="+mn-cs"/>
      </a:defRPr>
    </a:lvl3pPr>
    <a:lvl4pPr marL="1371600" algn="l" rtl="0" eaLnBrk="0" fontAlgn="base" hangingPunct="0">
      <a:spcBef>
        <a:spcPct val="0"/>
      </a:spcBef>
      <a:spcAft>
        <a:spcPct val="0"/>
      </a:spcAft>
      <a:defRPr sz="2600" kern="1200">
        <a:solidFill>
          <a:schemeClr val="tx1"/>
        </a:solidFill>
        <a:latin typeface="Arial" charset="0"/>
        <a:ea typeface="+mn-ea"/>
        <a:cs typeface="+mn-cs"/>
      </a:defRPr>
    </a:lvl4pPr>
    <a:lvl5pPr marL="1828800" algn="l" rtl="0" eaLnBrk="0" fontAlgn="base" hangingPunct="0">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9vKfIwXo8o+PbxcWuuCD8w==" hashData="we4BtZhZAxdyPhxo52gD3tGx4IZY0zLbCwqEhU/yjxZENVl38X6RIj5M6vzwukWXP8XXyZ/dZTto8bhB4qxcD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C6FF"/>
    <a:srgbClr val="66CCFF"/>
    <a:srgbClr val="FFCC00"/>
    <a:srgbClr val="000000"/>
    <a:srgbClr val="CC00FF"/>
    <a:srgbClr val="996633"/>
    <a:srgbClr val="99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06" autoAdjust="0"/>
    <p:restoredTop sz="94545" autoAdjust="0"/>
  </p:normalViewPr>
  <p:slideViewPr>
    <p:cSldViewPr>
      <p:cViewPr varScale="1">
        <p:scale>
          <a:sx n="101" d="100"/>
          <a:sy n="101" d="100"/>
        </p:scale>
        <p:origin x="216" y="3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p:cViewPr varScale="1">
        <p:scale>
          <a:sx n="63" d="100"/>
          <a:sy n="63" d="100"/>
        </p:scale>
        <p:origin x="3088" y="20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New York" charset="-94"/>
              </a:defRPr>
            </a:lvl1pPr>
          </a:lstStyle>
          <a:p>
            <a:pPr>
              <a:defRPr/>
            </a:pPr>
            <a:endParaRPr lang="en-US"/>
          </a:p>
        </p:txBody>
      </p:sp>
      <p:sp>
        <p:nvSpPr>
          <p:cNvPr id="727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New York" charset="-94"/>
              </a:defRPr>
            </a:lvl1pPr>
          </a:lstStyle>
          <a:p>
            <a:pPr>
              <a:defRPr/>
            </a:pPr>
            <a:endParaRPr lang="en-US"/>
          </a:p>
        </p:txBody>
      </p:sp>
      <p:sp>
        <p:nvSpPr>
          <p:cNvPr id="727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New York" charset="-94"/>
              </a:defRPr>
            </a:lvl1pPr>
          </a:lstStyle>
          <a:p>
            <a:pPr>
              <a:defRPr/>
            </a:pPr>
            <a:endParaRPr lang="en-US"/>
          </a:p>
        </p:txBody>
      </p:sp>
      <p:sp>
        <p:nvSpPr>
          <p:cNvPr id="727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New York" charset="-94"/>
              </a:defRPr>
            </a:lvl1pPr>
          </a:lstStyle>
          <a:p>
            <a:pPr>
              <a:defRPr/>
            </a:pPr>
            <a:fld id="{1C8A7ED5-B666-435A-ABC2-B617746D78CA}" type="slidenum">
              <a:rPr lang="en-US"/>
              <a:pPr>
                <a:defRPr/>
              </a:pPr>
              <a:t>‹#›</a:t>
            </a:fld>
            <a:endParaRPr lang="en-US"/>
          </a:p>
        </p:txBody>
      </p:sp>
    </p:spTree>
    <p:extLst>
      <p:ext uri="{BB962C8B-B14F-4D97-AF65-F5344CB8AC3E}">
        <p14:creationId xmlns:p14="http://schemas.microsoft.com/office/powerpoint/2010/main" val="248042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EAAFE-E89F-4A4B-8357-A7C8AC77D6BD}" type="datetimeFigureOut">
              <a:rPr lang="tr-TR" smtClean="0"/>
              <a:t>7.10.2018</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E7546-69E8-3B46-A88B-8690D5360053}" type="slidenum">
              <a:rPr lang="tr-TR" smtClean="0"/>
              <a:t>‹#›</a:t>
            </a:fld>
            <a:endParaRPr lang="tr-TR"/>
          </a:p>
        </p:txBody>
      </p:sp>
    </p:spTree>
    <p:extLst>
      <p:ext uri="{BB962C8B-B14F-4D97-AF65-F5344CB8AC3E}">
        <p14:creationId xmlns:p14="http://schemas.microsoft.com/office/powerpoint/2010/main" val="162091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3889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3754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362" r:id="rId1"/>
    <p:sldLayoutId id="2147484363" r:id="rId2"/>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slide" Target="slide2.xml"/><Relationship Id="rId7" Type="http://schemas.openxmlformats.org/officeDocument/2006/relationships/slide" Target="slide30.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4.xml"/><Relationship Id="rId4" Type="http://schemas.openxmlformats.org/officeDocument/2006/relationships/slide" Target="slide12.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tulipandrose.net/"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1DB2B6-0DE1-E541-BA7E-30BA0A125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11">
            <a:hlinkClick r:id="rId3" action="ppaction://hlinksldjump"/>
            <a:extLst>
              <a:ext uri="{FF2B5EF4-FFF2-40B4-BE49-F238E27FC236}">
                <a16:creationId xmlns:a16="http://schemas.microsoft.com/office/drawing/2014/main" id="{20BC0227-4A10-7742-BA3E-6D2833A4D8D1}"/>
              </a:ext>
            </a:extLst>
          </p:cNvPr>
          <p:cNvSpPr>
            <a:spLocks noChangeArrowheads="1"/>
          </p:cNvSpPr>
          <p:nvPr/>
        </p:nvSpPr>
        <p:spPr bwMode="auto">
          <a:xfrm>
            <a:off x="8940316" y="2420887"/>
            <a:ext cx="2232248" cy="288034"/>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6" name="Rectangle 11">
            <a:hlinkClick r:id="rId4" action="ppaction://hlinksldjump"/>
            <a:extLst>
              <a:ext uri="{FF2B5EF4-FFF2-40B4-BE49-F238E27FC236}">
                <a16:creationId xmlns:a16="http://schemas.microsoft.com/office/drawing/2014/main" id="{CEF7AD47-4926-554A-A990-C4C02D5A3588}"/>
              </a:ext>
            </a:extLst>
          </p:cNvPr>
          <p:cNvSpPr>
            <a:spLocks noChangeArrowheads="1"/>
          </p:cNvSpPr>
          <p:nvPr/>
        </p:nvSpPr>
        <p:spPr bwMode="auto">
          <a:xfrm>
            <a:off x="8904312" y="2744924"/>
            <a:ext cx="1908212" cy="432048"/>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7" name="Rectangle 11">
            <a:hlinkClick r:id="rId5" action="ppaction://hlinksldjump"/>
            <a:extLst>
              <a:ext uri="{FF2B5EF4-FFF2-40B4-BE49-F238E27FC236}">
                <a16:creationId xmlns:a16="http://schemas.microsoft.com/office/drawing/2014/main" id="{A887CE4C-E3FC-0646-B2B3-9C7A45383E6B}"/>
              </a:ext>
            </a:extLst>
          </p:cNvPr>
          <p:cNvSpPr>
            <a:spLocks noChangeArrowheads="1"/>
          </p:cNvSpPr>
          <p:nvPr/>
        </p:nvSpPr>
        <p:spPr bwMode="auto">
          <a:xfrm>
            <a:off x="8904312" y="2996949"/>
            <a:ext cx="2232248" cy="288034"/>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8" name="Rectangle 11">
            <a:hlinkClick r:id="rId6" action="ppaction://hlinksldjump"/>
            <a:extLst>
              <a:ext uri="{FF2B5EF4-FFF2-40B4-BE49-F238E27FC236}">
                <a16:creationId xmlns:a16="http://schemas.microsoft.com/office/drawing/2014/main" id="{0B78F481-9735-EF41-A684-797D579E6774}"/>
              </a:ext>
            </a:extLst>
          </p:cNvPr>
          <p:cNvSpPr>
            <a:spLocks noChangeArrowheads="1"/>
          </p:cNvSpPr>
          <p:nvPr/>
        </p:nvSpPr>
        <p:spPr bwMode="auto">
          <a:xfrm>
            <a:off x="8940316" y="3212973"/>
            <a:ext cx="2412268" cy="216027"/>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9" name="Rectangle 11">
            <a:hlinkClick r:id="rId7" action="ppaction://hlinksldjump"/>
            <a:extLst>
              <a:ext uri="{FF2B5EF4-FFF2-40B4-BE49-F238E27FC236}">
                <a16:creationId xmlns:a16="http://schemas.microsoft.com/office/drawing/2014/main" id="{6C89C22C-FE6B-8840-AAA3-4E9618AA1246}"/>
              </a:ext>
            </a:extLst>
          </p:cNvPr>
          <p:cNvSpPr>
            <a:spLocks noChangeArrowheads="1"/>
          </p:cNvSpPr>
          <p:nvPr/>
        </p:nvSpPr>
        <p:spPr bwMode="auto">
          <a:xfrm>
            <a:off x="8940316" y="3501008"/>
            <a:ext cx="1872208" cy="216024"/>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14" name="Rectangle 11">
            <a:hlinkClick r:id="rId8" action="ppaction://hlinksldjump"/>
            <a:extLst>
              <a:ext uri="{FF2B5EF4-FFF2-40B4-BE49-F238E27FC236}">
                <a16:creationId xmlns:a16="http://schemas.microsoft.com/office/drawing/2014/main" id="{CBC13E58-C1F1-6646-8F10-CCA04B747225}"/>
              </a:ext>
            </a:extLst>
          </p:cNvPr>
          <p:cNvSpPr>
            <a:spLocks noChangeArrowheads="1"/>
          </p:cNvSpPr>
          <p:nvPr/>
        </p:nvSpPr>
        <p:spPr bwMode="auto">
          <a:xfrm>
            <a:off x="8940316" y="3717032"/>
            <a:ext cx="1872208" cy="216024"/>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224644"/>
            <a:ext cx="10189132" cy="3024336"/>
          </a:xfrm>
          <a:prstGeom prst="rect">
            <a:avLst/>
          </a:prstGeom>
          <a:solidFill>
            <a:srgbClr val="000000">
              <a:alpha val="58000"/>
            </a:srgbClr>
          </a:solidFill>
          <a:ln>
            <a:noFill/>
          </a:ln>
          <a:extLst/>
        </p:spPr>
        <p:txBody>
          <a:bodyPr/>
          <a:lstStyle/>
          <a:p>
            <a:pPr marL="1588" indent="19050" eaLnBrk="1" hangingPunct="1">
              <a:spcBef>
                <a:spcPct val="20000"/>
              </a:spcBef>
              <a:buClr>
                <a:schemeClr val="tx2"/>
              </a:buClr>
              <a:defRPr/>
            </a:pPr>
            <a:r>
              <a:rPr lang="tr-TR" sz="3200" dirty="0">
                <a:cs typeface="Arial" charset="0"/>
              </a:rPr>
              <a:t>İffet ve hayâ örneği bir diğer genç şahsiyet de Hz. Meryem’dir. Kur’an’da Yüce Allah’ın onu üstün kıldığı, en önemli vasfının ise iffet, hayâ, edep ve takva olduğu belirtilmektedir. Yine Kur’an-ı Kerim’de O’nun kendisini ibadete verdiği, en zor zamanlarda bile teslimiyetinden hiçbir şey kaybetmediği ifade edilmektedir.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449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F8F2A-9188-2245-9EF9-7AB377332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594" y="0"/>
            <a:ext cx="8340811" cy="6858000"/>
          </a:xfrm>
          <a:prstGeom prst="rect">
            <a:avLst/>
          </a:prstGeom>
        </p:spPr>
      </p:pic>
    </p:spTree>
    <p:extLst>
      <p:ext uri="{BB962C8B-B14F-4D97-AF65-F5344CB8AC3E}">
        <p14:creationId xmlns:p14="http://schemas.microsoft.com/office/powerpoint/2010/main" val="79901738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43472" y="944725"/>
            <a:ext cx="9541060" cy="30603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 İslam’dan önceki sosyal ve iktisadi hayatı iyileştirmeye yönelik bazı faaliyetlerde genç yaşına rağmen kendi iradesiyle bulunmuştu. Örneğin o, Mekke ve çevresinde ticari faaliyetlerle ilgili konularda güvensizlik ortamını önlemek amacıyla kurulan </a:t>
            </a:r>
            <a:r>
              <a:rPr lang="tr-TR" sz="3200" dirty="0" err="1">
                <a:solidFill>
                  <a:srgbClr val="92D050"/>
                </a:solidFill>
                <a:cs typeface="Arial" charset="0"/>
              </a:rPr>
              <a:t>Hılfu’l-Fûdûl</a:t>
            </a:r>
            <a:r>
              <a:rPr lang="tr-TR" sz="3200" dirty="0" err="1">
                <a:cs typeface="Arial" charset="0"/>
              </a:rPr>
              <a:t>’a</a:t>
            </a:r>
            <a:r>
              <a:rPr lang="tr-TR" sz="3200" dirty="0">
                <a:cs typeface="Arial" charset="0"/>
              </a:rPr>
              <a:t> isteyerek katılmıştı. </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2387588" y="297025"/>
            <a:ext cx="7416700"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Bir Genç Olarak Hz. Muhammed</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749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31404" y="152636"/>
            <a:ext cx="5760640" cy="399644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Muhammed’in peygamber olmadan önceki arkadaşları ve dostları ahlakı düzgün, hatırı sayılır kimselerdi. Hz. Muhammed  kötü alışkanlıklardan uzak durmuş, arkadaş çevresini de bu doğrultuda belirlemişti.</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645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224644"/>
            <a:ext cx="10045116" cy="2556284"/>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 gençliğinde ölçülü ve dengeli tutuma sahip, sözü dinlenir, herkes tarafından sevilen ve takdir edilen, </a:t>
            </a:r>
            <a:r>
              <a:rPr lang="tr-TR" sz="3200" dirty="0">
                <a:solidFill>
                  <a:srgbClr val="00B0F0"/>
                </a:solidFill>
                <a:cs typeface="Arial" charset="0"/>
              </a:rPr>
              <a:t>doğruluğundan ve samimiyetinden şüphe edilmeyen </a:t>
            </a:r>
            <a:r>
              <a:rPr lang="tr-TR" sz="3200" dirty="0">
                <a:cs typeface="Arial" charset="0"/>
              </a:rPr>
              <a:t>karaktere sahipti. Bu yüzdendir ki yaşadığı toplumda </a:t>
            </a:r>
            <a:r>
              <a:rPr lang="tr-TR" sz="3200" dirty="0">
                <a:solidFill>
                  <a:srgbClr val="00B0F0"/>
                </a:solidFill>
                <a:cs typeface="Arial" charset="0"/>
              </a:rPr>
              <a:t>el-Emin</a:t>
            </a:r>
            <a:r>
              <a:rPr lang="tr-TR" sz="3200" dirty="0">
                <a:cs typeface="Arial" charset="0"/>
              </a:rPr>
              <a:t> </a:t>
            </a:r>
            <a:r>
              <a:rPr lang="tr-TR" sz="2800" i="1" dirty="0">
                <a:solidFill>
                  <a:schemeClr val="tx1">
                    <a:lumMod val="75000"/>
                  </a:schemeClr>
                </a:solidFill>
                <a:cs typeface="Arial" charset="0"/>
              </a:rPr>
              <a:t>(doğru, güvenilir)</a:t>
            </a:r>
            <a:r>
              <a:rPr lang="tr-TR" sz="3200" dirty="0">
                <a:cs typeface="Arial" charset="0"/>
              </a:rPr>
              <a:t> lakabı ile tanındı.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400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839416" y="152636"/>
            <a:ext cx="10549172"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Üzerinde bira reklamı bulunan formayı giymek istemeyen </a:t>
            </a:r>
            <a:r>
              <a:rPr lang="tr-TR" sz="3200" dirty="0" err="1">
                <a:cs typeface="Arial" charset="0"/>
              </a:rPr>
              <a:t>Cricket</a:t>
            </a:r>
            <a:r>
              <a:rPr lang="tr-TR" sz="3200" dirty="0">
                <a:cs typeface="Arial" charset="0"/>
              </a:rPr>
              <a:t> </a:t>
            </a:r>
            <a:r>
              <a:rPr lang="tr-TR" sz="3200" dirty="0" err="1">
                <a:cs typeface="Arial" charset="0"/>
              </a:rPr>
              <a:t>Avustralia</a:t>
            </a:r>
            <a:r>
              <a:rPr lang="tr-TR" sz="3200" dirty="0">
                <a:cs typeface="Arial" charset="0"/>
              </a:rPr>
              <a:t> takımının Müslüman kriketçisi </a:t>
            </a:r>
            <a:r>
              <a:rPr lang="tr-TR" sz="3200" dirty="0" err="1">
                <a:cs typeface="Arial" charset="0"/>
              </a:rPr>
              <a:t>Faved</a:t>
            </a:r>
            <a:r>
              <a:rPr lang="tr-TR" sz="3200" dirty="0">
                <a:cs typeface="Arial" charset="0"/>
              </a:rPr>
              <a:t> </a:t>
            </a:r>
            <a:r>
              <a:rPr lang="tr-TR" sz="3200" dirty="0" err="1">
                <a:cs typeface="Arial" charset="0"/>
              </a:rPr>
              <a:t>Ahmed’in</a:t>
            </a:r>
            <a:r>
              <a:rPr lang="tr-TR" sz="3200" dirty="0">
                <a:cs typeface="Arial" charset="0"/>
              </a:rPr>
              <a:t> talebi spor kulübü tarafından saygıyla karşılandı </a:t>
            </a: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dunyabulteni.net</a:t>
            </a:r>
            <a:r>
              <a:rPr lang="tr-TR" sz="1800" b="1" i="1" dirty="0">
                <a:solidFill>
                  <a:schemeClr val="bg1">
                    <a:lumMod val="20000"/>
                    <a:lumOff val="80000"/>
                  </a:schemeClr>
                </a:solidFill>
                <a:cs typeface="Arial" charset="0"/>
              </a:rPr>
              <a:t>, 05.09.2013).</a:t>
            </a:r>
            <a:endParaRPr lang="tr-TR" sz="2800" b="1" i="1" dirty="0">
              <a:solidFill>
                <a:schemeClr val="bg1">
                  <a:lumMod val="20000"/>
                  <a:lumOff val="80000"/>
                </a:schemeClr>
              </a:solidFill>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D87D4FD-3C53-974E-8149-E16CC6E8B846}"/>
              </a:ext>
            </a:extLst>
          </p:cNvPr>
          <p:cNvPicPr>
            <a:picLocks noChangeAspect="1"/>
          </p:cNvPicPr>
          <p:nvPr/>
        </p:nvPicPr>
        <p:blipFill>
          <a:blip r:embed="rId4"/>
          <a:stretch>
            <a:fillRect/>
          </a:stretch>
        </p:blipFill>
        <p:spPr>
          <a:xfrm>
            <a:off x="2290440" y="2188494"/>
            <a:ext cx="7657988" cy="4669505"/>
          </a:xfrm>
          <a:prstGeom prst="rect">
            <a:avLst/>
          </a:prstGeom>
        </p:spPr>
      </p:pic>
    </p:spTree>
    <p:extLst>
      <p:ext uri="{BB962C8B-B14F-4D97-AF65-F5344CB8AC3E}">
        <p14:creationId xmlns:p14="http://schemas.microsoft.com/office/powerpoint/2010/main" val="3465854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224644"/>
            <a:ext cx="10693188" cy="259228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Onunla </a:t>
            </a:r>
            <a:r>
              <a:rPr lang="tr-TR" sz="3200" dirty="0" err="1">
                <a:cs typeface="Arial" charset="0"/>
              </a:rPr>
              <a:t>risalet</a:t>
            </a:r>
            <a:r>
              <a:rPr lang="tr-TR" sz="3200" dirty="0">
                <a:cs typeface="Arial" charset="0"/>
              </a:rPr>
              <a:t> öncesinde ticari ilişkilerde bulunanlar, çok iyi bir arkadaş olduğunu, hak hususunda zerre kadar sapmadığını söylemişlerdi. O; zayıfları korumuş, yoksulları himaye etmiş, genç yaşına rağmen haksızlığa karşı direnmiş ve bu gaye için risk almaktan çekinmemişti.</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647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26DB0-C614-9745-BB98-65483BBC3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261" y="0"/>
            <a:ext cx="5963478" cy="6858000"/>
          </a:xfrm>
          <a:prstGeom prst="rect">
            <a:avLst/>
          </a:prstGeom>
        </p:spPr>
      </p:pic>
    </p:spTree>
    <p:extLst>
      <p:ext uri="{BB962C8B-B14F-4D97-AF65-F5344CB8AC3E}">
        <p14:creationId xmlns:p14="http://schemas.microsoft.com/office/powerpoint/2010/main" val="168040589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44725"/>
            <a:ext cx="10693188" cy="3996443"/>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 gençlere ayrı bir önem vermişti. Çocukları hafife almamış, onlara yetişkin bir insana verdiği gibi selam vermiş ve böylece geleceğin gençlerine ne kadar önemli birer insan oldukları duygusunu yaşatmıştı. Onları hür düşünmeye, yararlı şeylerden çekinmeden istifade etmeye ve sonucu ne olursa olsun doğru bildiğini cesaretle ifade etmeye teşvik etmiş ve bu sayede onların kişilik sahibi olmalarını sağlamıştı. </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2747628" y="297025"/>
            <a:ext cx="6696620"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Hz. Muhammed ve Gençler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19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224644"/>
            <a:ext cx="10693188" cy="259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Hz. Muhammed gençlere öylesine candan ve şefkatli davranmıştı ki gençler etrafında pervane olmuş; ona yürekten bağlanmışlardı. İslam davasını öncelikle refah içerisinde yaşayan Mekke’nin nüfuzlu ailelerine mensup bu gençler omuzlamıştı.</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B2CCCE7-DF14-334F-B623-8A62BAB9D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680" y="2821096"/>
            <a:ext cx="5738211" cy="4036903"/>
          </a:xfrm>
          <a:prstGeom prst="rect">
            <a:avLst/>
          </a:prstGeom>
        </p:spPr>
      </p:pic>
    </p:spTree>
    <p:extLst>
      <p:ext uri="{BB962C8B-B14F-4D97-AF65-F5344CB8AC3E}">
        <p14:creationId xmlns:p14="http://schemas.microsoft.com/office/powerpoint/2010/main" val="1821069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919536" y="944725"/>
            <a:ext cx="8388932" cy="158417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Kur’an’da gençlerle ilgili övgü dolu sözler yer almakta ve onların itina ile yetiştirilmelerinin önemi vurgulanmaktadır </a:t>
            </a:r>
            <a:r>
              <a:rPr lang="tr-TR" sz="1800" b="1" i="1" dirty="0">
                <a:solidFill>
                  <a:schemeClr val="bg1">
                    <a:lumMod val="20000"/>
                    <a:lumOff val="80000"/>
                  </a:schemeClr>
                </a:solidFill>
                <a:cs typeface="Arial" charset="0"/>
              </a:rPr>
              <a:t>(Bkz. Nur [24] 59)</a:t>
            </a:r>
            <a:r>
              <a:rPr lang="tr-TR" sz="1800" dirty="0">
                <a:cs typeface="Arial" charset="0"/>
              </a:rPr>
              <a:t>. </a:t>
            </a: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2963653" y="297025"/>
            <a:ext cx="6264570"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Kur’an-ı Kerim’de Gençler</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98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224644"/>
            <a:ext cx="10693188" cy="453650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İslam’ı yayma konusunda Hz. Muhammed’e asıl destek, toplumun yeniliğe açık, idealist ve enerjik kesimini oluşturan gençlerden gelmişti. Mekke Dönemi’nde Müslüman olanlardan birkaç kişi, elli yaş civarında, birkaç kişi otuz beş yaşın üzerinde, geri kalan çoğunluk ise otuz yaşın altında bulunuyordu. Örneğin genç yaşta İslam’ı kabul edenlerden </a:t>
            </a:r>
            <a:r>
              <a:rPr lang="tr-TR" sz="3200" dirty="0" err="1">
                <a:cs typeface="Arial" charset="0"/>
              </a:rPr>
              <a:t>Zeyd</a:t>
            </a:r>
            <a:r>
              <a:rPr lang="tr-TR" sz="3200" dirty="0">
                <a:cs typeface="Arial" charset="0"/>
              </a:rPr>
              <a:t> </a:t>
            </a:r>
            <a:r>
              <a:rPr lang="tr-TR" sz="3200" dirty="0" err="1">
                <a:cs typeface="Arial" charset="0"/>
              </a:rPr>
              <a:t>ibn</a:t>
            </a:r>
            <a:r>
              <a:rPr lang="tr-TR" sz="3200" dirty="0">
                <a:cs typeface="Arial" charset="0"/>
              </a:rPr>
              <a:t> </a:t>
            </a:r>
            <a:r>
              <a:rPr lang="tr-TR" sz="3200" dirty="0" err="1">
                <a:cs typeface="Arial" charset="0"/>
              </a:rPr>
              <a:t>Hârise</a:t>
            </a:r>
            <a:r>
              <a:rPr lang="tr-TR" sz="3200" dirty="0">
                <a:cs typeface="Arial" charset="0"/>
              </a:rPr>
              <a:t> 15, </a:t>
            </a:r>
            <a:r>
              <a:rPr lang="tr-TR" sz="3200" dirty="0" err="1">
                <a:cs typeface="Arial" charset="0"/>
              </a:rPr>
              <a:t>Erkam</a:t>
            </a:r>
            <a:r>
              <a:rPr lang="tr-TR" sz="3200" dirty="0">
                <a:cs typeface="Arial" charset="0"/>
              </a:rPr>
              <a:t> </a:t>
            </a:r>
            <a:r>
              <a:rPr lang="tr-TR" sz="3200" dirty="0" err="1">
                <a:cs typeface="Arial" charset="0"/>
              </a:rPr>
              <a:t>ibn</a:t>
            </a:r>
            <a:r>
              <a:rPr lang="tr-TR" sz="3200" dirty="0">
                <a:cs typeface="Arial" charset="0"/>
              </a:rPr>
              <a:t> </a:t>
            </a:r>
            <a:r>
              <a:rPr lang="tr-TR" sz="3200" dirty="0" err="1">
                <a:cs typeface="Arial" charset="0"/>
              </a:rPr>
              <a:t>Ebû’l-Erkam</a:t>
            </a:r>
            <a:r>
              <a:rPr lang="tr-TR" sz="3200" dirty="0">
                <a:cs typeface="Arial" charset="0"/>
              </a:rPr>
              <a:t> 19, </a:t>
            </a:r>
            <a:r>
              <a:rPr lang="tr-TR" sz="3200" dirty="0" err="1">
                <a:cs typeface="Arial" charset="0"/>
              </a:rPr>
              <a:t>Mus’ab</a:t>
            </a:r>
            <a:r>
              <a:rPr lang="tr-TR" sz="3200" dirty="0">
                <a:cs typeface="Arial" charset="0"/>
              </a:rPr>
              <a:t> </a:t>
            </a:r>
            <a:r>
              <a:rPr lang="tr-TR" sz="3200" dirty="0" err="1">
                <a:cs typeface="Arial" charset="0"/>
              </a:rPr>
              <a:t>ibn</a:t>
            </a:r>
            <a:r>
              <a:rPr lang="tr-TR" sz="3200" dirty="0">
                <a:cs typeface="Arial" charset="0"/>
              </a:rPr>
              <a:t> </a:t>
            </a:r>
            <a:r>
              <a:rPr lang="tr-TR" sz="3200" dirty="0" err="1">
                <a:cs typeface="Arial" charset="0"/>
              </a:rPr>
              <a:t>Umeyr</a:t>
            </a:r>
            <a:r>
              <a:rPr lang="tr-TR" sz="3200" dirty="0">
                <a:cs typeface="Arial" charset="0"/>
              </a:rPr>
              <a:t> 20, Cafer </a:t>
            </a:r>
            <a:r>
              <a:rPr lang="tr-TR" sz="3200" dirty="0" err="1">
                <a:cs typeface="Arial" charset="0"/>
              </a:rPr>
              <a:t>ibn</a:t>
            </a:r>
            <a:r>
              <a:rPr lang="tr-TR" sz="3200" dirty="0">
                <a:cs typeface="Arial" charset="0"/>
              </a:rPr>
              <a:t> </a:t>
            </a:r>
            <a:r>
              <a:rPr lang="tr-TR" sz="3200" dirty="0" err="1">
                <a:cs typeface="Arial" charset="0"/>
              </a:rPr>
              <a:t>Ebû</a:t>
            </a:r>
            <a:r>
              <a:rPr lang="tr-TR" sz="3200" dirty="0">
                <a:cs typeface="Arial" charset="0"/>
              </a:rPr>
              <a:t> </a:t>
            </a:r>
            <a:r>
              <a:rPr lang="tr-TR" sz="3200" dirty="0" err="1">
                <a:cs typeface="Arial" charset="0"/>
              </a:rPr>
              <a:t>Tâlib</a:t>
            </a:r>
            <a:r>
              <a:rPr lang="tr-TR" sz="3200" dirty="0">
                <a:cs typeface="Arial" charset="0"/>
              </a:rPr>
              <a:t> 22 ve Hz. Ömer 25 yaşlarında idiler.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308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152636"/>
            <a:ext cx="10693188" cy="392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Genç erkekler gibi genç kız ve hanımlar da İslam’ı ilk seçenler arasında yerlerini almışlardır. Hz. Ömer’in kız kardeşi Fâtıma </a:t>
            </a:r>
            <a:r>
              <a:rPr lang="tr-TR" sz="3200" dirty="0" err="1">
                <a:cs typeface="Arial" charset="0"/>
              </a:rPr>
              <a:t>binti</a:t>
            </a:r>
            <a:r>
              <a:rPr lang="tr-TR" sz="3200" dirty="0">
                <a:cs typeface="Arial" charset="0"/>
              </a:rPr>
              <a:t> el-</a:t>
            </a:r>
            <a:r>
              <a:rPr lang="tr-TR" sz="3200" dirty="0" err="1">
                <a:cs typeface="Arial" charset="0"/>
              </a:rPr>
              <a:t>Hattâb</a:t>
            </a:r>
            <a:r>
              <a:rPr lang="tr-TR" sz="3200" dirty="0">
                <a:cs typeface="Arial" charset="0"/>
              </a:rPr>
              <a:t>, Hz. </a:t>
            </a:r>
            <a:r>
              <a:rPr lang="tr-TR" sz="3200" dirty="0" err="1">
                <a:cs typeface="Arial" charset="0"/>
              </a:rPr>
              <a:t>Ebû</a:t>
            </a:r>
            <a:r>
              <a:rPr lang="tr-TR" sz="3200" dirty="0">
                <a:cs typeface="Arial" charset="0"/>
              </a:rPr>
              <a:t> Bekir’in kızları </a:t>
            </a:r>
            <a:r>
              <a:rPr lang="tr-TR" sz="3200" dirty="0" err="1">
                <a:cs typeface="Arial" charset="0"/>
              </a:rPr>
              <a:t>Esmâ</a:t>
            </a:r>
            <a:r>
              <a:rPr lang="tr-TR" sz="3200" dirty="0">
                <a:cs typeface="Arial" charset="0"/>
              </a:rPr>
              <a:t> ve </a:t>
            </a:r>
            <a:r>
              <a:rPr lang="tr-TR" sz="3200" dirty="0" err="1">
                <a:cs typeface="Arial" charset="0"/>
              </a:rPr>
              <a:t>Âişe</a:t>
            </a:r>
            <a:r>
              <a:rPr lang="tr-TR" sz="3200" dirty="0">
                <a:cs typeface="Arial" charset="0"/>
              </a:rPr>
              <a:t> bunların başında gelir. Bu gençlerin çoğu büyük çile ve fedakârlıklara katlanarak </a:t>
            </a:r>
            <a:r>
              <a:rPr lang="tr-TR" sz="3200" dirty="0" err="1">
                <a:cs typeface="Arial" charset="0"/>
              </a:rPr>
              <a:t>Rasulullah’ın</a:t>
            </a:r>
            <a:r>
              <a:rPr lang="tr-TR" sz="3200" dirty="0">
                <a:cs typeface="Arial" charset="0"/>
              </a:rPr>
              <a:t> safında yer almayı tercih etmişlerdi.</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A3F5E58-FC29-CB4B-BCB1-0B745F6D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620" y="3162604"/>
            <a:ext cx="7390792" cy="3695396"/>
          </a:xfrm>
          <a:prstGeom prst="rect">
            <a:avLst/>
          </a:prstGeom>
        </p:spPr>
      </p:pic>
    </p:spTree>
    <p:extLst>
      <p:ext uri="{BB962C8B-B14F-4D97-AF65-F5344CB8AC3E}">
        <p14:creationId xmlns:p14="http://schemas.microsoft.com/office/powerpoint/2010/main" val="41280873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24644"/>
            <a:ext cx="9685076" cy="3096344"/>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 İslam toplumunun şekillenmesinde, İslami değerlerin yaşanmasında ve yayılmasında gençlere büyük görevler vermiştir. Onların cesaret ve enerjilerinden gereği gibi yararlanmak için her şeyden önce gençlerin kendine güvenen, sağlam bir kişilik geliştirmelerine imkân sağlanmasını istemişti.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082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83432" y="188640"/>
            <a:ext cx="10261140" cy="543660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Bundan dolayı gençlere özel ilgi gösteriyor ve görevler üstlenmeleri hususunda onları sürekli teşvik ediyordu. Bu manada o, 25 yaşında bir genç olan </a:t>
            </a:r>
            <a:r>
              <a:rPr lang="tr-TR" sz="3200" dirty="0" err="1">
                <a:cs typeface="Arial" charset="0"/>
              </a:rPr>
              <a:t>Mus’ab</a:t>
            </a:r>
            <a:r>
              <a:rPr lang="tr-TR" sz="3200" dirty="0">
                <a:cs typeface="Arial" charset="0"/>
              </a:rPr>
              <a:t> </a:t>
            </a:r>
            <a:r>
              <a:rPr lang="tr-TR" sz="3200" dirty="0" err="1">
                <a:cs typeface="Arial" charset="0"/>
              </a:rPr>
              <a:t>ibn</a:t>
            </a:r>
            <a:r>
              <a:rPr lang="tr-TR" sz="3200" dirty="0">
                <a:cs typeface="Arial" charset="0"/>
              </a:rPr>
              <a:t> </a:t>
            </a:r>
            <a:r>
              <a:rPr lang="tr-TR" sz="3200" dirty="0" err="1">
                <a:cs typeface="Arial" charset="0"/>
              </a:rPr>
              <a:t>Umeyr’i</a:t>
            </a:r>
            <a:r>
              <a:rPr lang="tr-TR" sz="3200" dirty="0">
                <a:cs typeface="Arial" charset="0"/>
              </a:rPr>
              <a:t> Medine’ye öğretmen olarak göndermiş, </a:t>
            </a:r>
            <a:r>
              <a:rPr lang="tr-TR" sz="3200" dirty="0" err="1">
                <a:cs typeface="Arial" charset="0"/>
              </a:rPr>
              <a:t>Muaz</a:t>
            </a:r>
            <a:r>
              <a:rPr lang="tr-TR" sz="3200" dirty="0">
                <a:cs typeface="Arial" charset="0"/>
              </a:rPr>
              <a:t> </a:t>
            </a:r>
            <a:r>
              <a:rPr lang="tr-TR" sz="3200" dirty="0" err="1">
                <a:cs typeface="Arial" charset="0"/>
              </a:rPr>
              <a:t>ibn</a:t>
            </a:r>
            <a:r>
              <a:rPr lang="tr-TR" sz="3200" dirty="0">
                <a:cs typeface="Arial" charset="0"/>
              </a:rPr>
              <a:t> Cebel’i ise henüz 21 yaşında iken hem yönetici hem de öğretmen olarak Yemen’e tayin etmiştir. Rumlarla savaşması için hazırladığı ordunun başına da 18 yaşında olan </a:t>
            </a:r>
            <a:r>
              <a:rPr lang="tr-TR" sz="3200" dirty="0" err="1">
                <a:cs typeface="Arial" charset="0"/>
              </a:rPr>
              <a:t>Üsame</a:t>
            </a:r>
            <a:r>
              <a:rPr lang="tr-TR" sz="3200" dirty="0">
                <a:cs typeface="Arial" charset="0"/>
              </a:rPr>
              <a:t> </a:t>
            </a:r>
            <a:r>
              <a:rPr lang="tr-TR" sz="3200" dirty="0" err="1">
                <a:cs typeface="Arial" charset="0"/>
              </a:rPr>
              <a:t>ibn</a:t>
            </a:r>
            <a:r>
              <a:rPr lang="tr-TR" sz="3200" dirty="0">
                <a:cs typeface="Arial" charset="0"/>
              </a:rPr>
              <a:t> </a:t>
            </a:r>
            <a:r>
              <a:rPr lang="tr-TR" sz="3200" dirty="0" err="1">
                <a:cs typeface="Arial" charset="0"/>
              </a:rPr>
              <a:t>Zeyd’i</a:t>
            </a:r>
            <a:r>
              <a:rPr lang="tr-TR" sz="3200" dirty="0">
                <a:cs typeface="Arial" charset="0"/>
              </a:rPr>
              <a:t> getirmişti. Bu süreçte görev ve sorumluluğun bilincinde olan komutanlar, </a:t>
            </a:r>
            <a:r>
              <a:rPr lang="tr-TR" sz="3200" dirty="0">
                <a:solidFill>
                  <a:srgbClr val="00B0F0"/>
                </a:solidFill>
                <a:cs typeface="Arial" charset="0"/>
              </a:rPr>
              <a:t>alimler</a:t>
            </a:r>
            <a:r>
              <a:rPr lang="tr-TR" sz="3200" dirty="0">
                <a:cs typeface="Arial" charset="0"/>
              </a:rPr>
              <a:t> </a:t>
            </a:r>
            <a:r>
              <a:rPr lang="tr-TR" sz="2800" i="1" dirty="0">
                <a:solidFill>
                  <a:schemeClr val="tx1">
                    <a:lumMod val="75000"/>
                  </a:schemeClr>
                </a:solidFill>
                <a:cs typeface="Arial" charset="0"/>
              </a:rPr>
              <a:t>(bilenler, bilginler)</a:t>
            </a:r>
            <a:r>
              <a:rPr lang="tr-TR" sz="3200" dirty="0">
                <a:cs typeface="Arial" charset="0"/>
              </a:rPr>
              <a:t> ve hakimler yetişmişse bu ancak Hz. Muhammed’in teşviki sayesinde olmuştur.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912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E8466-8A70-4845-93AE-C550FEF3F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234" y="0"/>
            <a:ext cx="7369532" cy="6858000"/>
          </a:xfrm>
          <a:prstGeom prst="rect">
            <a:avLst/>
          </a:prstGeom>
        </p:spPr>
      </p:pic>
    </p:spTree>
    <p:extLst>
      <p:ext uri="{BB962C8B-B14F-4D97-AF65-F5344CB8AC3E}">
        <p14:creationId xmlns:p14="http://schemas.microsoft.com/office/powerpoint/2010/main" val="77111091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43472" y="224644"/>
            <a:ext cx="9541060" cy="392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Hz. Muhammed gençlerin ilim alanında yetişmesine önem vermiş; bazı gençleri o günün çok ihtiyaç duyulan yabancı dillerini öğrenmeye teşvik etmiştir. Vahiy kâtiplerini genellikle gençler arasından seçmiş; onlardan öğretmenler tayin etmişti.</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12A8171-99E5-8748-8BC3-2C4F8E165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825" y="3235398"/>
            <a:ext cx="8114627" cy="3622601"/>
          </a:xfrm>
          <a:prstGeom prst="rect">
            <a:avLst/>
          </a:prstGeom>
        </p:spPr>
      </p:pic>
    </p:spTree>
    <p:extLst>
      <p:ext uri="{BB962C8B-B14F-4D97-AF65-F5344CB8AC3E}">
        <p14:creationId xmlns:p14="http://schemas.microsoft.com/office/powerpoint/2010/main" val="3109635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919536" y="224644"/>
            <a:ext cx="8388932" cy="208823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Tebük</a:t>
            </a:r>
            <a:r>
              <a:rPr lang="tr-TR" sz="3200" dirty="0">
                <a:cs typeface="Arial" charset="0"/>
              </a:rPr>
              <a:t> seferinde sancağı 20 yaşlarındaki </a:t>
            </a:r>
            <a:r>
              <a:rPr lang="tr-TR" sz="3200" dirty="0" err="1">
                <a:cs typeface="Arial" charset="0"/>
              </a:rPr>
              <a:t>Zeyd</a:t>
            </a:r>
            <a:r>
              <a:rPr lang="tr-TR" sz="3200" dirty="0">
                <a:cs typeface="Arial" charset="0"/>
              </a:rPr>
              <a:t> </a:t>
            </a:r>
            <a:r>
              <a:rPr lang="tr-TR" sz="3200" dirty="0" err="1">
                <a:cs typeface="Arial" charset="0"/>
              </a:rPr>
              <a:t>ibn</a:t>
            </a:r>
            <a:r>
              <a:rPr lang="tr-TR" sz="3200" dirty="0">
                <a:cs typeface="Arial" charset="0"/>
              </a:rPr>
              <a:t> Sabit’e vermişti. Hz. Muhammed, </a:t>
            </a:r>
            <a:r>
              <a:rPr lang="tr-TR" sz="3200" dirty="0" err="1">
                <a:cs typeface="Arial" charset="0"/>
              </a:rPr>
              <a:t>Attab</a:t>
            </a:r>
            <a:r>
              <a:rPr lang="tr-TR" sz="3200" dirty="0">
                <a:cs typeface="Arial" charset="0"/>
              </a:rPr>
              <a:t> </a:t>
            </a:r>
            <a:r>
              <a:rPr lang="tr-TR" sz="3200" dirty="0" err="1">
                <a:cs typeface="Arial" charset="0"/>
              </a:rPr>
              <a:t>ibn</a:t>
            </a:r>
            <a:r>
              <a:rPr lang="tr-TR" sz="3200" dirty="0">
                <a:cs typeface="Arial" charset="0"/>
              </a:rPr>
              <a:t> </a:t>
            </a:r>
            <a:r>
              <a:rPr lang="tr-TR" sz="3200" dirty="0" err="1">
                <a:cs typeface="Arial" charset="0"/>
              </a:rPr>
              <a:t>Esîd’i</a:t>
            </a:r>
            <a:r>
              <a:rPr lang="tr-TR" sz="3200" dirty="0">
                <a:cs typeface="Arial" charset="0"/>
              </a:rPr>
              <a:t> ise 20 yaşlarında iken Mekke valisi tayin edip O’na maaş bağlamıştı.</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180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22A913-7E54-9446-9676-5EE130F5B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17380"/>
            <a:ext cx="9107804" cy="6039912"/>
          </a:xfrm>
          <a:prstGeom prst="rect">
            <a:avLst/>
          </a:prstGeom>
        </p:spPr>
      </p:pic>
    </p:spTree>
    <p:extLst>
      <p:ext uri="{BB962C8B-B14F-4D97-AF65-F5344CB8AC3E}">
        <p14:creationId xmlns:p14="http://schemas.microsoft.com/office/powerpoint/2010/main" val="85682166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24644"/>
            <a:ext cx="9685076" cy="392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Rasulullah erdemli davranış sergileyen gençleri methetmişti. O, kıyamet gününde arşın gölgesi altında mutlu olacaklar arasında, gönlü Allah’a bağlı, Allah’a severek ibadet eden gençleri de zikretmişti.</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F931EC8-9BD0-9342-95F7-BEBB17C00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556" y="2342234"/>
            <a:ext cx="8010748" cy="4507146"/>
          </a:xfrm>
          <a:prstGeom prst="rect">
            <a:avLst/>
          </a:prstGeom>
        </p:spPr>
      </p:pic>
    </p:spTree>
    <p:extLst>
      <p:ext uri="{BB962C8B-B14F-4D97-AF65-F5344CB8AC3E}">
        <p14:creationId xmlns:p14="http://schemas.microsoft.com/office/powerpoint/2010/main" val="1146525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C8AAF9-DAB0-4040-9639-DB22CA291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289" y="4904"/>
            <a:ext cx="6853095" cy="6853095"/>
          </a:xfrm>
          <a:prstGeom prst="rect">
            <a:avLst/>
          </a:prstGeom>
        </p:spPr>
      </p:pic>
    </p:spTree>
    <p:extLst>
      <p:ext uri="{BB962C8B-B14F-4D97-AF65-F5344CB8AC3E}">
        <p14:creationId xmlns:p14="http://schemas.microsoft.com/office/powerpoint/2010/main" val="151235292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1C766-0D30-1545-82AD-0C3B2196B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03" y="0"/>
            <a:ext cx="10635994" cy="6858000"/>
          </a:xfrm>
          <a:prstGeom prst="rect">
            <a:avLst/>
          </a:prstGeom>
        </p:spPr>
      </p:pic>
    </p:spTree>
    <p:extLst>
      <p:ext uri="{BB962C8B-B14F-4D97-AF65-F5344CB8AC3E}">
        <p14:creationId xmlns:p14="http://schemas.microsoft.com/office/powerpoint/2010/main" val="1848410958"/>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135560" y="944725"/>
            <a:ext cx="7956884" cy="2628291"/>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err="1">
                <a:solidFill>
                  <a:srgbClr val="92D050"/>
                </a:solidFill>
                <a:cs typeface="Arial" charset="0"/>
              </a:rPr>
              <a:t>Sahabi</a:t>
            </a:r>
            <a:r>
              <a:rPr lang="tr-TR" sz="3200" dirty="0">
                <a:solidFill>
                  <a:srgbClr val="00B0F0"/>
                </a:solidFill>
                <a:cs typeface="Arial" charset="0"/>
              </a:rPr>
              <a:t>, Hz. Muhammed’in sohbetine katınlar kişi. Çoğulu </a:t>
            </a:r>
            <a:r>
              <a:rPr lang="tr-TR" sz="3200" dirty="0">
                <a:solidFill>
                  <a:srgbClr val="92D050"/>
                </a:solidFill>
                <a:cs typeface="Arial" charset="0"/>
              </a:rPr>
              <a:t>sahabe</a:t>
            </a:r>
            <a:r>
              <a:rPr lang="tr-TR" sz="3200" dirty="0">
                <a:solidFill>
                  <a:srgbClr val="00B0F0"/>
                </a:solidFill>
                <a:cs typeface="Arial" charset="0"/>
              </a:rPr>
              <a:t>/</a:t>
            </a:r>
            <a:r>
              <a:rPr lang="tr-TR" sz="3200" dirty="0" err="1">
                <a:solidFill>
                  <a:srgbClr val="92D050"/>
                </a:solidFill>
                <a:cs typeface="Arial" charset="0"/>
              </a:rPr>
              <a:t>ashab</a:t>
            </a:r>
            <a:r>
              <a:rPr lang="tr-TR" sz="3200" dirty="0">
                <a:solidFill>
                  <a:srgbClr val="00B0F0"/>
                </a:solidFill>
                <a:cs typeface="Arial" charset="0"/>
              </a:rPr>
              <a:t>. </a:t>
            </a:r>
            <a:r>
              <a:rPr lang="tr-TR" sz="3200" dirty="0" err="1">
                <a:cs typeface="Arial" charset="0"/>
              </a:rPr>
              <a:t>Tevhid</a:t>
            </a:r>
            <a:r>
              <a:rPr lang="tr-TR" sz="3200" dirty="0">
                <a:cs typeface="Arial" charset="0"/>
              </a:rPr>
              <a:t> mücadelesinin ilk yıllarında genç </a:t>
            </a:r>
            <a:r>
              <a:rPr lang="tr-TR" sz="3200" dirty="0" err="1">
                <a:cs typeface="Arial" charset="0"/>
              </a:rPr>
              <a:t>sahabiler</a:t>
            </a:r>
            <a:r>
              <a:rPr lang="tr-TR" sz="3200" dirty="0">
                <a:cs typeface="Arial" charset="0"/>
              </a:rPr>
              <a:t>, Hz. Muhammed’i yalnız bırakmamışlar ve her türlü zorluğa birlikte göğüs germişlerdi. </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683732" y="297025"/>
            <a:ext cx="4824412"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Bazı Genç </a:t>
            </a:r>
            <a:r>
              <a:rPr lang="tr-TR" sz="3600" b="1" dirty="0" err="1">
                <a:cs typeface="Arial" charset="0"/>
              </a:rPr>
              <a:t>Sahabiler</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050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09501"/>
            <a:ext cx="10693188" cy="356361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Mekkeli müşriklerin Müslümanlar üzerindeki baskı ve şiddeti gittikçe dayanılmaz bir hale gelince Hz. Muhammed, Medine halkının daveti üzerine hicret etmeye karar vermişti. Hz. Muhammed Hz. Ali’yi , kendisini öldürmeye gelecek müşrikleri oyalamak amacıyla Mekke’de bırakmıştı. O da geceyi </a:t>
            </a:r>
            <a:r>
              <a:rPr lang="tr-TR" sz="3200" dirty="0" err="1">
                <a:cs typeface="Arial" charset="0"/>
              </a:rPr>
              <a:t>Rasulullah’ın</a:t>
            </a:r>
            <a:r>
              <a:rPr lang="tr-TR" sz="3200" dirty="0">
                <a:cs typeface="Arial" charset="0"/>
              </a:rPr>
              <a:t> yatağında geçirerek onun evde olduğu kanaatini uyandırmıştı.</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1955541" y="260648"/>
            <a:ext cx="8281044"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Bilge ve Kahraman Bir Genç: Hz. Ali</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9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224644"/>
            <a:ext cx="10693188" cy="2088232"/>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solidFill>
                  <a:srgbClr val="00B0F0"/>
                </a:solidFill>
                <a:cs typeface="Arial" charset="0"/>
              </a:rPr>
              <a:t>Hz. Muhammed hicretin ardından zorlukların aşılması için, Medine’deki </a:t>
            </a:r>
            <a:r>
              <a:rPr lang="tr-TR" sz="3200" dirty="0" err="1">
                <a:solidFill>
                  <a:srgbClr val="92D050"/>
                </a:solidFill>
                <a:cs typeface="Arial" charset="0"/>
              </a:rPr>
              <a:t>ensar</a:t>
            </a:r>
            <a:r>
              <a:rPr lang="tr-TR" sz="3200" dirty="0">
                <a:solidFill>
                  <a:srgbClr val="00B0F0"/>
                </a:solidFill>
                <a:cs typeface="Arial" charset="0"/>
              </a:rPr>
              <a:t>/yardımcı olan yerli Müslümanlar ile </a:t>
            </a:r>
            <a:r>
              <a:rPr lang="tr-TR" sz="3200" dirty="0">
                <a:solidFill>
                  <a:srgbClr val="92D050"/>
                </a:solidFill>
                <a:cs typeface="Arial" charset="0"/>
              </a:rPr>
              <a:t>muhacirleri</a:t>
            </a:r>
            <a:r>
              <a:rPr lang="tr-TR" sz="3200" dirty="0">
                <a:solidFill>
                  <a:srgbClr val="00B0F0"/>
                </a:solidFill>
                <a:cs typeface="Arial" charset="0"/>
              </a:rPr>
              <a:t>/göç eden Müslümanları </a:t>
            </a:r>
            <a:r>
              <a:rPr lang="tr-TR" sz="3200" dirty="0" err="1">
                <a:solidFill>
                  <a:srgbClr val="92D050"/>
                </a:solidFill>
                <a:cs typeface="Arial" charset="0"/>
              </a:rPr>
              <a:t>muâhât</a:t>
            </a:r>
            <a:r>
              <a:rPr lang="tr-TR" sz="3200" dirty="0">
                <a:solidFill>
                  <a:srgbClr val="00B0F0"/>
                </a:solidFill>
                <a:cs typeface="Arial" charset="0"/>
              </a:rPr>
              <a:t>/manevi kardeş ilan etti. Alevilikte bu kardeşliğin adı </a:t>
            </a:r>
            <a:r>
              <a:rPr lang="tr-TR" sz="3200" dirty="0" err="1">
                <a:solidFill>
                  <a:srgbClr val="92D050"/>
                </a:solidFill>
                <a:cs typeface="Arial" charset="0"/>
              </a:rPr>
              <a:t>musahib</a:t>
            </a:r>
            <a:r>
              <a:rPr lang="tr-TR" sz="3200" dirty="0" err="1">
                <a:solidFill>
                  <a:srgbClr val="00B0F0"/>
                </a:solidFill>
                <a:cs typeface="Arial" charset="0"/>
              </a:rPr>
              <a:t>liktir</a:t>
            </a:r>
            <a:r>
              <a:rPr lang="tr-TR" sz="3200" dirty="0">
                <a:solidFill>
                  <a:srgbClr val="00B0F0"/>
                </a:solidFill>
                <a:cs typeface="Arial" charset="0"/>
              </a:rPr>
              <a:t>. </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529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27448" y="188640"/>
            <a:ext cx="9973108" cy="349238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Ali; Bedir, </a:t>
            </a:r>
            <a:r>
              <a:rPr lang="tr-TR" sz="3200" dirty="0" err="1">
                <a:cs typeface="Arial" charset="0"/>
              </a:rPr>
              <a:t>Uhud</a:t>
            </a:r>
            <a:r>
              <a:rPr lang="tr-TR" sz="3200" dirty="0">
                <a:cs typeface="Arial" charset="0"/>
              </a:rPr>
              <a:t>, Hendek ve Hayber başta olmak üzere hemen hemen bütün </a:t>
            </a:r>
            <a:r>
              <a:rPr lang="tr-TR" sz="3200" dirty="0">
                <a:solidFill>
                  <a:srgbClr val="92D050"/>
                </a:solidFill>
                <a:cs typeface="Arial" charset="0"/>
              </a:rPr>
              <a:t>gazve</a:t>
            </a:r>
            <a:r>
              <a:rPr lang="tr-TR" sz="3200" dirty="0">
                <a:cs typeface="Arial" charset="0"/>
              </a:rPr>
              <a:t> </a:t>
            </a:r>
            <a:r>
              <a:rPr lang="tr-TR" sz="2800" i="1" dirty="0">
                <a:solidFill>
                  <a:schemeClr val="tx1">
                    <a:lumMod val="75000"/>
                  </a:schemeClr>
                </a:solidFill>
                <a:cs typeface="Arial" charset="0"/>
              </a:rPr>
              <a:t>(Hz. Muhammed’in bizzat sevk ve idare ettiği savaş)</a:t>
            </a:r>
            <a:r>
              <a:rPr lang="tr-TR" sz="3200" dirty="0">
                <a:cs typeface="Arial" charset="0"/>
              </a:rPr>
              <a:t> ve </a:t>
            </a:r>
            <a:r>
              <a:rPr lang="tr-TR" sz="3200" dirty="0" err="1">
                <a:solidFill>
                  <a:srgbClr val="92D050"/>
                </a:solidFill>
                <a:cs typeface="Arial" charset="0"/>
              </a:rPr>
              <a:t>seriyyelere</a:t>
            </a:r>
            <a:r>
              <a:rPr lang="tr-TR" sz="3200" dirty="0">
                <a:cs typeface="Arial" charset="0"/>
              </a:rPr>
              <a:t> </a:t>
            </a:r>
            <a:r>
              <a:rPr lang="tr-TR" sz="2800" i="1" dirty="0">
                <a:solidFill>
                  <a:schemeClr val="tx1">
                    <a:lumMod val="75000"/>
                  </a:schemeClr>
                </a:solidFill>
                <a:cs typeface="Arial" charset="0"/>
              </a:rPr>
              <a:t>(Hz. Muhammed’in bizzat katılmayıp görevlendirdiği komutanlarla sev ve idare ettiği sefer)</a:t>
            </a:r>
            <a:r>
              <a:rPr lang="tr-TR" sz="3200" dirty="0">
                <a:cs typeface="Arial" charset="0"/>
              </a:rPr>
              <a:t> katılmıştı. Hz. Ali, bu savaşlarda Hz. Muhammed’in sancaktarlığını yapmış ve daha sonraları da büyük kahramanlıklar göstermişti.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518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95500" y="152636"/>
            <a:ext cx="9037004" cy="208823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Ali </a:t>
            </a:r>
            <a:r>
              <a:rPr lang="tr-TR" sz="3200" dirty="0" err="1">
                <a:cs typeface="Arial" charset="0"/>
              </a:rPr>
              <a:t>Uhud’da</a:t>
            </a:r>
            <a:r>
              <a:rPr lang="tr-TR" sz="3200" dirty="0">
                <a:cs typeface="Arial" charset="0"/>
              </a:rPr>
              <a:t> ve </a:t>
            </a:r>
            <a:r>
              <a:rPr lang="tr-TR" sz="3200" dirty="0" err="1">
                <a:cs typeface="Arial" charset="0"/>
              </a:rPr>
              <a:t>Huneyn’de</a:t>
            </a:r>
            <a:r>
              <a:rPr lang="tr-TR" sz="3200" dirty="0">
                <a:cs typeface="Arial" charset="0"/>
              </a:rPr>
              <a:t> çeşitli yerlerinden yara almasına rağmen Hz. Muhammed’i bütün gücüyle korumuştur. O, Hayber’de seferin zaferle sonuçlanmasında büyük katkı sağlamıştı.</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882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188640"/>
            <a:ext cx="10045116"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Hz. Ali, Hz. Muhammed’e kâtiplik ve vahiy kâtipliği yapmış, </a:t>
            </a:r>
            <a:r>
              <a:rPr lang="tr-TR" sz="3200" dirty="0" err="1">
                <a:cs typeface="Arial" charset="0"/>
              </a:rPr>
              <a:t>Hudeybiye</a:t>
            </a:r>
            <a:r>
              <a:rPr lang="tr-TR" sz="3200" dirty="0">
                <a:cs typeface="Arial" charset="0"/>
              </a:rPr>
              <a:t> Antlaşması’nı da yazmıştı. Mekke’nin fethinden sonra Kâbe’deki putları imha etme görevi ona verilmişti. Yine tarihin başlangıcı olarak hicretin kabul edilmesi teklifi onun sayesinde yapılmış ve </a:t>
            </a:r>
            <a:r>
              <a:rPr lang="tr-TR" sz="3200" dirty="0">
                <a:solidFill>
                  <a:srgbClr val="00B0F0"/>
                </a:solidFill>
                <a:cs typeface="Arial" charset="0"/>
              </a:rPr>
              <a:t>istişare</a:t>
            </a:r>
            <a:r>
              <a:rPr lang="tr-TR" sz="3200" dirty="0">
                <a:cs typeface="Arial" charset="0"/>
              </a:rPr>
              <a:t>de </a:t>
            </a:r>
            <a:r>
              <a:rPr lang="tr-TR" sz="2800" i="1" dirty="0">
                <a:solidFill>
                  <a:schemeClr val="tx1">
                    <a:lumMod val="75000"/>
                  </a:schemeClr>
                </a:solidFill>
                <a:cs typeface="Arial" charset="0"/>
              </a:rPr>
              <a:t>(danışmada)</a:t>
            </a:r>
            <a:r>
              <a:rPr lang="tr-TR" sz="3200" dirty="0">
                <a:cs typeface="Arial" charset="0"/>
              </a:rPr>
              <a:t> kabul edilmiştir. Hz. Muhammed vefat ettiğinde, cenaze hizmetlerini, O’nun vasiyeti üzerine Hz. Ali yapmıştı. Hz. Muhammed’in vefatından sonra Medine’de ikamet edip dinî ilimlerle uğraşmayı, diğer görevlere tercih etmişti.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550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226C84-A89F-914F-8C5C-C344B2B63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101" y="0"/>
            <a:ext cx="7939797" cy="6858000"/>
          </a:xfrm>
          <a:prstGeom prst="rect">
            <a:avLst/>
          </a:prstGeom>
        </p:spPr>
      </p:pic>
    </p:spTree>
    <p:extLst>
      <p:ext uri="{BB962C8B-B14F-4D97-AF65-F5344CB8AC3E}">
        <p14:creationId xmlns:p14="http://schemas.microsoft.com/office/powerpoint/2010/main" val="274011489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87488" y="224644"/>
            <a:ext cx="9253028" cy="3024336"/>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Kur’an ve hadis konusundaki derin ilminden dolayı hem Hz. </a:t>
            </a:r>
            <a:r>
              <a:rPr lang="tr-TR" sz="3200" dirty="0" err="1">
                <a:cs typeface="Arial" charset="0"/>
              </a:rPr>
              <a:t>Ebû</a:t>
            </a:r>
            <a:r>
              <a:rPr lang="tr-TR" sz="3200" dirty="0">
                <a:cs typeface="Arial" charset="0"/>
              </a:rPr>
              <a:t> Bekir’in hem de Hz. Ömer’in fikrine müracaat ettikleri bir </a:t>
            </a:r>
            <a:r>
              <a:rPr lang="tr-TR" sz="3200" dirty="0" err="1">
                <a:cs typeface="Arial" charset="0"/>
              </a:rPr>
              <a:t>sahabi</a:t>
            </a:r>
            <a:r>
              <a:rPr lang="tr-TR" sz="3200" dirty="0">
                <a:cs typeface="Arial" charset="0"/>
              </a:rPr>
              <a:t> olmuştu. Hz. Ali, ilim, takva, samimiyet, fedakârlık, kahramanlık vb. pek çok yüksek ahlaki değere sahip olması bakımından İslam dünyasında ayrı bir yere sahipti.</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91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B87939-CD78-5643-8603-08F443880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1724"/>
            <a:ext cx="8946782" cy="5731532"/>
          </a:xfrm>
          <a:prstGeom prst="rect">
            <a:avLst/>
          </a:prstGeom>
        </p:spPr>
      </p:pic>
    </p:spTree>
    <p:extLst>
      <p:ext uri="{BB962C8B-B14F-4D97-AF65-F5344CB8AC3E}">
        <p14:creationId xmlns:p14="http://schemas.microsoft.com/office/powerpoint/2010/main" val="1221970426"/>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23492" y="909501"/>
            <a:ext cx="9181020" cy="251949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İslam’a ilk giren gençlerden biri olan </a:t>
            </a:r>
            <a:r>
              <a:rPr lang="tr-TR" sz="3200" dirty="0" err="1">
                <a:cs typeface="Arial" charset="0"/>
              </a:rPr>
              <a:t>Erkam</a:t>
            </a:r>
            <a:r>
              <a:rPr lang="tr-TR" sz="3200" dirty="0">
                <a:cs typeface="Arial" charset="0"/>
              </a:rPr>
              <a:t> </a:t>
            </a:r>
            <a:r>
              <a:rPr lang="tr-TR" sz="3200" dirty="0" err="1">
                <a:cs typeface="Arial" charset="0"/>
              </a:rPr>
              <a:t>ibn</a:t>
            </a:r>
            <a:r>
              <a:rPr lang="tr-TR" sz="3200" dirty="0">
                <a:cs typeface="Arial" charset="0"/>
              </a:rPr>
              <a:t> </a:t>
            </a:r>
            <a:r>
              <a:rPr lang="tr-TR" sz="3200" dirty="0" err="1">
                <a:cs typeface="Arial" charset="0"/>
              </a:rPr>
              <a:t>Ebi’l-Erkam’ın</a:t>
            </a:r>
            <a:r>
              <a:rPr lang="tr-TR" sz="3200" dirty="0">
                <a:cs typeface="Arial" charset="0"/>
              </a:rPr>
              <a:t> Safa Tepesi’nin yanındaki evi, Hz. Muhammed ve diğer Müslümanlar için adeta bir karargâh olmuştu. </a:t>
            </a:r>
            <a:r>
              <a:rPr lang="tr-TR" sz="3200" dirty="0" err="1">
                <a:cs typeface="Arial" charset="0"/>
              </a:rPr>
              <a:t>Erkam</a:t>
            </a:r>
            <a:r>
              <a:rPr lang="tr-TR" sz="3200" dirty="0">
                <a:cs typeface="Arial" charset="0"/>
              </a:rPr>
              <a:t>, Hz. Muhammed’e sadakatle bağlanarak evini onun emrine verdi.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1487614" y="260648"/>
            <a:ext cx="921689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Genç Bir Davetçi: </a:t>
            </a:r>
            <a:r>
              <a:rPr lang="tr-TR" sz="3600" b="1" dirty="0" err="1">
                <a:cs typeface="Arial" charset="0"/>
              </a:rPr>
              <a:t>Erkam</a:t>
            </a:r>
            <a:r>
              <a:rPr lang="tr-TR" sz="3600" b="1" dirty="0">
                <a:cs typeface="Arial" charset="0"/>
              </a:rPr>
              <a:t> </a:t>
            </a:r>
            <a:r>
              <a:rPr lang="tr-TR" sz="3600" b="1" dirty="0" err="1">
                <a:cs typeface="Arial" charset="0"/>
              </a:rPr>
              <a:t>ibn</a:t>
            </a:r>
            <a:r>
              <a:rPr lang="tr-TR" sz="3600" b="1" dirty="0">
                <a:cs typeface="Arial" charset="0"/>
              </a:rPr>
              <a:t> </a:t>
            </a:r>
            <a:r>
              <a:rPr lang="tr-TR" sz="3600" b="1" dirty="0" err="1">
                <a:cs typeface="Arial" charset="0"/>
              </a:rPr>
              <a:t>Ebi’l-Erkam</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857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43472" y="224645"/>
            <a:ext cx="9541060" cy="35283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Gençler, içinde bulundukları gelişim döneminin özellikleri sebebiyle mevcut sosyokültürel yapıyı, değerleri tenkit etmeye ve sorgulamaya meyilli olurlar. Örneğin, </a:t>
            </a:r>
            <a:r>
              <a:rPr lang="tr-TR" sz="3200" dirty="0" err="1">
                <a:cs typeface="Arial" charset="0"/>
              </a:rPr>
              <a:t>Ashab</a:t>
            </a:r>
            <a:r>
              <a:rPr lang="tr-TR" sz="3200" dirty="0">
                <a:cs typeface="Arial" charset="0"/>
              </a:rPr>
              <a:t>-ı </a:t>
            </a:r>
            <a:r>
              <a:rPr lang="tr-TR" sz="3200" dirty="0" err="1">
                <a:cs typeface="Arial" charset="0"/>
              </a:rPr>
              <a:t>Kehf</a:t>
            </a:r>
            <a:r>
              <a:rPr lang="tr-TR" sz="3200" dirty="0">
                <a:cs typeface="Arial" charset="0"/>
              </a:rPr>
              <a:t>, putperest bir kavmin içinde olmalarına rağmen Allah’ın varlığına ve birliğine inanmış, bu inançlarını açıkça dile getirerek içinde bulundukları topluma karşı çıkmışlardı.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8554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79476" y="188640"/>
            <a:ext cx="9469052" cy="356439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 İslam tarihinde </a:t>
            </a:r>
            <a:r>
              <a:rPr lang="tr-TR" sz="3200" dirty="0" err="1">
                <a:solidFill>
                  <a:srgbClr val="92D050"/>
                </a:solidFill>
                <a:cs typeface="Arial" charset="0"/>
              </a:rPr>
              <a:t>Darul-Erkâm</a:t>
            </a:r>
            <a:r>
              <a:rPr lang="tr-TR" sz="3200" dirty="0">
                <a:cs typeface="Arial" charset="0"/>
              </a:rPr>
              <a:t> diye anılacak olan bu evi tebliğ faaliyeti için çok elverişli bularak, merkez haline getirmiştir. Hz. Muhammed, peygamberliğin ilk dönemlerinde insanları İslam’a bu evde davet etmiş, onlara ibadetleri burada öğretmişti. Müslümanlar, müşriklerin şerrinden korunmak için de bu evde gizlenmişlerdi.</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05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11424" y="224645"/>
            <a:ext cx="10405156" cy="35283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Henüz 17-18 yaşındaki bir gencin, Kâbe’nin hemen yanı başındaki evini İslam davetine açabilmesi, onun ne denli cesur ve fedakâr bir genç olduğunu da göstermektedir. </a:t>
            </a:r>
            <a:r>
              <a:rPr lang="tr-TR" sz="3200" dirty="0" err="1">
                <a:cs typeface="Arial" charset="0"/>
              </a:rPr>
              <a:t>Dârül-Erkam</a:t>
            </a:r>
            <a:r>
              <a:rPr lang="tr-TR" sz="3200" dirty="0">
                <a:cs typeface="Arial" charset="0"/>
              </a:rPr>
              <a:t>, Müslümanlar kırk kişi oluncaya kadar tam bir sığınak olmuştu. Geçimini, ziraat ve ticaretle temin eden </a:t>
            </a:r>
            <a:r>
              <a:rPr lang="tr-TR" sz="3200" dirty="0" err="1">
                <a:cs typeface="Arial" charset="0"/>
              </a:rPr>
              <a:t>Erkam</a:t>
            </a:r>
            <a:r>
              <a:rPr lang="tr-TR" sz="3200" dirty="0">
                <a:cs typeface="Arial" charset="0"/>
              </a:rPr>
              <a:t>, dürüst ve takva sahibi bir davetçi olarak toplumda her zaman değer görmüştü.</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49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2ACFD-BC3A-3447-A2B3-570C32626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0"/>
            <a:ext cx="9750711" cy="6858000"/>
          </a:xfrm>
          <a:prstGeom prst="rect">
            <a:avLst/>
          </a:prstGeom>
          <a:solidFill>
            <a:schemeClr val="tx1"/>
          </a:solidFill>
        </p:spPr>
      </p:pic>
    </p:spTree>
    <p:extLst>
      <p:ext uri="{BB962C8B-B14F-4D97-AF65-F5344CB8AC3E}">
        <p14:creationId xmlns:p14="http://schemas.microsoft.com/office/powerpoint/2010/main" val="4123820486"/>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09501"/>
            <a:ext cx="10693188" cy="403166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Mekke’nin en zengin ve asil ailesine mensup olan </a:t>
            </a:r>
            <a:r>
              <a:rPr lang="tr-TR" sz="3200" dirty="0" err="1">
                <a:cs typeface="Arial" charset="0"/>
              </a:rPr>
              <a:t>Mus’ab</a:t>
            </a:r>
            <a:r>
              <a:rPr lang="tr-TR" sz="3200" dirty="0">
                <a:cs typeface="Arial" charset="0"/>
              </a:rPr>
              <a:t>, refah ve bolluk içinde yetişmiş, kılık kıyafeti, nezaketi ile herkesin beğenisini kazanmıştı. Son derece zeki ve akıllı aynı zamanda güzel ve açık konuşmasıyla da herkesin gıpta ettiği bir gençti. </a:t>
            </a:r>
            <a:r>
              <a:rPr lang="tr-TR" sz="3200" dirty="0" err="1">
                <a:cs typeface="Arial" charset="0"/>
              </a:rPr>
              <a:t>Mus’ab’ın</a:t>
            </a:r>
            <a:r>
              <a:rPr lang="tr-TR" sz="3200" dirty="0">
                <a:cs typeface="Arial" charset="0"/>
              </a:rPr>
              <a:t> erişemediği herhangi bir dünya nimeti yoktu. Ancak manevi bir boşluk, ruhi bir bunalım içerisindeydi. Neticede </a:t>
            </a:r>
            <a:r>
              <a:rPr lang="tr-TR" sz="3200" dirty="0" err="1">
                <a:cs typeface="Arial" charset="0"/>
              </a:rPr>
              <a:t>Erkam’ın</a:t>
            </a:r>
            <a:r>
              <a:rPr lang="tr-TR" sz="3200" dirty="0">
                <a:cs typeface="Arial" charset="0"/>
              </a:rPr>
              <a:t> evinde bulunan Hz. Muhammed’in yanına geldi ve Müslüman oldu.</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1631504" y="260648"/>
            <a:ext cx="892911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Genç Bir Öğretmen: </a:t>
            </a:r>
            <a:r>
              <a:rPr lang="tr-TR" sz="3600" b="1" dirty="0" err="1">
                <a:cs typeface="Arial" charset="0"/>
              </a:rPr>
              <a:t>Mus’ab</a:t>
            </a:r>
            <a:r>
              <a:rPr lang="tr-TR" sz="3600" b="1" dirty="0">
                <a:cs typeface="Arial" charset="0"/>
              </a:rPr>
              <a:t> </a:t>
            </a:r>
            <a:r>
              <a:rPr lang="tr-TR" sz="3600" b="1" dirty="0" err="1">
                <a:cs typeface="Arial" charset="0"/>
              </a:rPr>
              <a:t>ibn</a:t>
            </a:r>
            <a:r>
              <a:rPr lang="tr-TR" sz="3600" b="1" dirty="0">
                <a:cs typeface="Arial" charset="0"/>
              </a:rPr>
              <a:t> </a:t>
            </a:r>
            <a:r>
              <a:rPr lang="tr-TR" sz="3600" b="1" dirty="0" err="1">
                <a:cs typeface="Arial" charset="0"/>
              </a:rPr>
              <a:t>Umeyr</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164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79476" y="152637"/>
            <a:ext cx="9469052" cy="3528391"/>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cs typeface="Arial" charset="0"/>
              </a:rPr>
              <a:t>Ailesi onu İslam’dan vazgeçirmek için her çareye başvurmuştu. Ama </a:t>
            </a:r>
            <a:r>
              <a:rPr lang="tr-TR" sz="3200" dirty="0" err="1">
                <a:cs typeface="Arial" charset="0"/>
              </a:rPr>
              <a:t>Mus’ab</a:t>
            </a:r>
            <a:r>
              <a:rPr lang="tr-TR" sz="3200" dirty="0">
                <a:cs typeface="Arial" charset="0"/>
              </a:rPr>
              <a:t>, ailesini de servetini de terk edip Habeşistan’a hicret etti. I. Akabe </a:t>
            </a:r>
            <a:r>
              <a:rPr lang="tr-TR" sz="3200" dirty="0" err="1">
                <a:cs typeface="Arial" charset="0"/>
              </a:rPr>
              <a:t>Biatı’nda</a:t>
            </a:r>
            <a:r>
              <a:rPr lang="tr-TR" sz="3200" dirty="0">
                <a:cs typeface="Arial" charset="0"/>
              </a:rPr>
              <a:t> Medineliler, kendilerine İslamiyet’i öğretecek bir öğretmen isteyince, Hz. Muhammed onu bu göreve tayin etti. Medine’de birçok kişi İslam’ı ondan öğrendi ve İslam’a onun çabasıyla girdi.</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476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152637"/>
            <a:ext cx="10045116" cy="352839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Hicrete kadar Medine’de insanları büyük bir özveriyle İslam’a davet eden </a:t>
            </a:r>
            <a:r>
              <a:rPr lang="tr-TR" sz="3200" dirty="0" err="1">
                <a:cs typeface="Arial" charset="0"/>
              </a:rPr>
              <a:t>Mus’ab</a:t>
            </a:r>
            <a:r>
              <a:rPr lang="tr-TR" sz="3200" dirty="0">
                <a:cs typeface="Arial" charset="0"/>
              </a:rPr>
              <a:t>, alçakgönüllülüğü, sabrı ve anlayışıyla gönüllerde taht kurmuş, pek çok sahabenin İslam’la şereflenmesine vesile olmuştu. </a:t>
            </a:r>
            <a:r>
              <a:rPr lang="tr-TR" sz="3200" dirty="0" err="1">
                <a:cs typeface="Arial" charset="0"/>
              </a:rPr>
              <a:t>Mus’ab</a:t>
            </a:r>
            <a:r>
              <a:rPr lang="tr-TR" sz="3200" dirty="0">
                <a:cs typeface="Arial" charset="0"/>
              </a:rPr>
              <a:t> </a:t>
            </a:r>
            <a:r>
              <a:rPr lang="tr-TR" sz="3200" dirty="0" err="1">
                <a:cs typeface="Arial" charset="0"/>
              </a:rPr>
              <a:t>ibn</a:t>
            </a:r>
            <a:r>
              <a:rPr lang="tr-TR" sz="3200" dirty="0">
                <a:cs typeface="Arial" charset="0"/>
              </a:rPr>
              <a:t> </a:t>
            </a:r>
            <a:r>
              <a:rPr lang="tr-TR" sz="3200" dirty="0" err="1">
                <a:cs typeface="Arial" charset="0"/>
              </a:rPr>
              <a:t>Umeyr</a:t>
            </a:r>
            <a:r>
              <a:rPr lang="tr-TR" sz="3200" dirty="0">
                <a:cs typeface="Arial" charset="0"/>
              </a:rPr>
              <a:t>, iyi bir öğretmen olmanın yanı sıra savaşlarda sancaktarlık yaparak büyük kahramanlıklar göstermiş ve </a:t>
            </a:r>
            <a:r>
              <a:rPr lang="tr-TR" sz="3200" dirty="0" err="1">
                <a:cs typeface="Arial" charset="0"/>
              </a:rPr>
              <a:t>Uhud</a:t>
            </a:r>
            <a:r>
              <a:rPr lang="tr-TR" sz="3200" dirty="0">
                <a:cs typeface="Arial" charset="0"/>
              </a:rPr>
              <a:t> Savaşı’nda şehit düşmüş genç bir </a:t>
            </a:r>
            <a:r>
              <a:rPr lang="tr-TR" sz="3200" dirty="0" err="1">
                <a:cs typeface="Arial" charset="0"/>
              </a:rPr>
              <a:t>sahabiydi</a:t>
            </a:r>
            <a:r>
              <a:rPr lang="tr-TR" sz="3200" dirty="0">
                <a:cs typeface="Arial" charset="0"/>
              </a:rPr>
              <a:t>.</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2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53D37-0F84-2642-BC0C-722EFFBB0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1301"/>
            <a:ext cx="7200800" cy="6218061"/>
          </a:xfrm>
          <a:prstGeom prst="rect">
            <a:avLst/>
          </a:prstGeom>
        </p:spPr>
      </p:pic>
    </p:spTree>
    <p:extLst>
      <p:ext uri="{BB962C8B-B14F-4D97-AF65-F5344CB8AC3E}">
        <p14:creationId xmlns:p14="http://schemas.microsoft.com/office/powerpoint/2010/main" val="1349538993"/>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909501"/>
            <a:ext cx="10189132" cy="4031667"/>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Üsame</a:t>
            </a:r>
            <a:r>
              <a:rPr lang="tr-TR" sz="3200" dirty="0">
                <a:cs typeface="Arial" charset="0"/>
              </a:rPr>
              <a:t> </a:t>
            </a:r>
            <a:r>
              <a:rPr lang="tr-TR" sz="3200" dirty="0" err="1">
                <a:cs typeface="Arial" charset="0"/>
              </a:rPr>
              <a:t>ibn</a:t>
            </a:r>
            <a:r>
              <a:rPr lang="tr-TR" sz="3200" dirty="0">
                <a:cs typeface="Arial" charset="0"/>
              </a:rPr>
              <a:t> </a:t>
            </a:r>
            <a:r>
              <a:rPr lang="tr-TR" sz="3200" dirty="0" err="1">
                <a:cs typeface="Arial" charset="0"/>
              </a:rPr>
              <a:t>Zeyd</a:t>
            </a:r>
            <a:r>
              <a:rPr lang="tr-TR" sz="3200" dirty="0">
                <a:cs typeface="Arial" charset="0"/>
              </a:rPr>
              <a:t>, Hz. Muhammed’in evlatlığı ve azatlısı olan </a:t>
            </a:r>
            <a:r>
              <a:rPr lang="tr-TR" sz="3200" dirty="0" err="1">
                <a:cs typeface="Arial" charset="0"/>
              </a:rPr>
              <a:t>Zeyd</a:t>
            </a:r>
            <a:r>
              <a:rPr lang="tr-TR" sz="3200" dirty="0">
                <a:cs typeface="Arial" charset="0"/>
              </a:rPr>
              <a:t> </a:t>
            </a:r>
            <a:r>
              <a:rPr lang="tr-TR" sz="3200" dirty="0" err="1">
                <a:cs typeface="Arial" charset="0"/>
              </a:rPr>
              <a:t>ibn</a:t>
            </a:r>
            <a:r>
              <a:rPr lang="tr-TR" sz="3200" dirty="0">
                <a:cs typeface="Arial" charset="0"/>
              </a:rPr>
              <a:t> </a:t>
            </a:r>
            <a:r>
              <a:rPr lang="tr-TR" sz="3200" dirty="0" err="1">
                <a:cs typeface="Arial" charset="0"/>
              </a:rPr>
              <a:t>Harise’nin</a:t>
            </a:r>
            <a:r>
              <a:rPr lang="tr-TR" sz="3200" dirty="0">
                <a:cs typeface="Arial" charset="0"/>
              </a:rPr>
              <a:t> oğludur. </a:t>
            </a:r>
            <a:r>
              <a:rPr lang="tr-TR" sz="3200" dirty="0" err="1">
                <a:cs typeface="Arial" charset="0"/>
              </a:rPr>
              <a:t>Üsame</a:t>
            </a:r>
            <a:r>
              <a:rPr lang="tr-TR" sz="3200" dirty="0">
                <a:cs typeface="Arial" charset="0"/>
              </a:rPr>
              <a:t> yaşının küçük olmasına rağmen </a:t>
            </a:r>
            <a:r>
              <a:rPr lang="tr-TR" sz="3200" dirty="0" err="1">
                <a:cs typeface="Arial" charset="0"/>
              </a:rPr>
              <a:t>Uhud</a:t>
            </a:r>
            <a:r>
              <a:rPr lang="tr-TR" sz="3200" dirty="0">
                <a:cs typeface="Arial" charset="0"/>
              </a:rPr>
              <a:t> </a:t>
            </a:r>
            <a:r>
              <a:rPr lang="tr-TR" sz="3200" dirty="0" err="1">
                <a:cs typeface="Arial" charset="0"/>
              </a:rPr>
              <a:t>Gazvesi’ne</a:t>
            </a:r>
            <a:r>
              <a:rPr lang="tr-TR" sz="3200" dirty="0">
                <a:cs typeface="Arial" charset="0"/>
              </a:rPr>
              <a:t> katılmamak istemişti Hz. Muhammed ona izin vermeyince </a:t>
            </a:r>
            <a:r>
              <a:rPr lang="tr-TR" sz="3200" dirty="0" err="1">
                <a:cs typeface="Arial" charset="0"/>
              </a:rPr>
              <a:t>Üsame</a:t>
            </a:r>
            <a:r>
              <a:rPr lang="tr-TR" sz="3200" dirty="0">
                <a:cs typeface="Arial" charset="0"/>
              </a:rPr>
              <a:t> bu duruma çok üzülmüştü. Hendek savaşı öncesinde boyunu biraz daha uzun göstermeye çalışarak </a:t>
            </a:r>
            <a:r>
              <a:rPr lang="tr-TR" sz="3200" dirty="0" err="1">
                <a:cs typeface="Arial" charset="0"/>
              </a:rPr>
              <a:t>Rasulullah’a</a:t>
            </a:r>
            <a:r>
              <a:rPr lang="tr-TR" sz="3200" dirty="0">
                <a:cs typeface="Arial" charset="0"/>
              </a:rPr>
              <a:t> gelmiş, Hz. Muhammed de onun bu kararlılığı karşısında savaşa katılmasına izin vermişti.</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1919536" y="260648"/>
            <a:ext cx="8353054"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Genç Bir Komutan: </a:t>
            </a:r>
            <a:r>
              <a:rPr lang="tr-TR" sz="3600" b="1" dirty="0" err="1">
                <a:cs typeface="Arial" charset="0"/>
              </a:rPr>
              <a:t>Üsame</a:t>
            </a:r>
            <a:r>
              <a:rPr lang="tr-TR" sz="3600" b="1" dirty="0">
                <a:cs typeface="Arial" charset="0"/>
              </a:rPr>
              <a:t> </a:t>
            </a:r>
            <a:r>
              <a:rPr lang="tr-TR" sz="3600" b="1" dirty="0" err="1">
                <a:cs typeface="Arial" charset="0"/>
              </a:rPr>
              <a:t>ibn</a:t>
            </a:r>
            <a:r>
              <a:rPr lang="tr-TR" sz="3600" b="1" dirty="0">
                <a:cs typeface="Arial" charset="0"/>
              </a:rPr>
              <a:t> </a:t>
            </a:r>
            <a:r>
              <a:rPr lang="tr-TR" sz="3600" b="1" dirty="0" err="1">
                <a:cs typeface="Arial" charset="0"/>
              </a:rPr>
              <a:t>Zeyd</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875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59496" y="152637"/>
            <a:ext cx="9109012" cy="30603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Üsame</a:t>
            </a:r>
            <a:r>
              <a:rPr lang="tr-TR" sz="3200" dirty="0">
                <a:cs typeface="Arial" charset="0"/>
              </a:rPr>
              <a:t>  henüz 18 yaşını doldurmamışken </a:t>
            </a:r>
            <a:r>
              <a:rPr lang="tr-TR" sz="3200" dirty="0" err="1">
                <a:cs typeface="Arial" charset="0"/>
              </a:rPr>
              <a:t>Mute</a:t>
            </a:r>
            <a:r>
              <a:rPr lang="tr-TR" sz="3200" dirty="0">
                <a:cs typeface="Arial" charset="0"/>
              </a:rPr>
              <a:t> Savaşı’nda babasının sancağı altında savaşmıştı. </a:t>
            </a:r>
            <a:r>
              <a:rPr lang="tr-TR" sz="3200" dirty="0" err="1">
                <a:cs typeface="Arial" charset="0"/>
              </a:rPr>
              <a:t>Üsâme</a:t>
            </a:r>
            <a:r>
              <a:rPr lang="tr-TR" sz="3200" dirty="0">
                <a:cs typeface="Arial" charset="0"/>
              </a:rPr>
              <a:t>, Mekke’nin fethinde Hz. Muhammed ile birlikte </a:t>
            </a:r>
            <a:r>
              <a:rPr lang="tr-TR" sz="3200" dirty="0" err="1">
                <a:cs typeface="Arial" charset="0"/>
              </a:rPr>
              <a:t>Beytullah’a</a:t>
            </a:r>
            <a:r>
              <a:rPr lang="tr-TR" sz="3200" dirty="0">
                <a:cs typeface="Arial" charset="0"/>
              </a:rPr>
              <a:t> girmiş, </a:t>
            </a:r>
            <a:r>
              <a:rPr lang="tr-TR" sz="3200" dirty="0" err="1">
                <a:cs typeface="Arial" charset="0"/>
              </a:rPr>
              <a:t>Huneyn</a:t>
            </a:r>
            <a:r>
              <a:rPr lang="tr-TR" sz="3200" dirty="0">
                <a:cs typeface="Arial" charset="0"/>
              </a:rPr>
              <a:t> Savaşında da Hz. Muhammed’in yanında kalan çok az sayıda sahabeden biri olmuştu.</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0510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152637"/>
            <a:ext cx="9325036" cy="504056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 vefatından kısa bir süre önce, </a:t>
            </a:r>
            <a:r>
              <a:rPr lang="tr-TR" sz="3200" dirty="0" err="1">
                <a:cs typeface="Arial" charset="0"/>
              </a:rPr>
              <a:t>Üsame’yi</a:t>
            </a:r>
            <a:r>
              <a:rPr lang="tr-TR" sz="3200" dirty="0">
                <a:cs typeface="Arial" charset="0"/>
              </a:rPr>
              <a:t>, aralarında Hz. </a:t>
            </a:r>
            <a:r>
              <a:rPr lang="tr-TR" sz="3200" dirty="0" err="1">
                <a:cs typeface="Arial" charset="0"/>
              </a:rPr>
              <a:t>Ebû</a:t>
            </a:r>
            <a:r>
              <a:rPr lang="tr-TR" sz="3200" dirty="0">
                <a:cs typeface="Arial" charset="0"/>
              </a:rPr>
              <a:t> Bekir ve Hz. Ömer’in de bulunduğu, Suriye dolaylarına gönderilecek ordunun komutanlığına atamıştı. Hz. Muhammed, burada İslam’ın öngördüğü yönetim anlayışında sınıf ve yaş farkının değil, ehliyet ve liyakatin asıl olduğunu fiilî olarak göstermiştir. Bu tutum ayrıca toplumun hangi kesimden olursa olsun gençlere fırsatlar tanınması ve onların yetiştirilmesine katkı sağlanması açısından oldukça önemlidir.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020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631504" y="188641"/>
            <a:ext cx="8964996" cy="35283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İnançlarından ötürü taşlanarak öldürülmekten veya dinlerini zorla değiştirmekten kurtulmak için mağaraya sığınmışlardı. Kur’an’da bu gençlerin Allah’a iman konusunda toplumlarından farklı bir sağduyuya sahip olduklarına işaret edilmektedir. Bu yüzden Kur’an’da bu gençlerden “</a:t>
            </a:r>
            <a:r>
              <a:rPr lang="tr-TR" sz="3200" dirty="0" err="1">
                <a:cs typeface="Arial" charset="0"/>
              </a:rPr>
              <a:t>Rab’lerine</a:t>
            </a:r>
            <a:r>
              <a:rPr lang="tr-TR" sz="3200" dirty="0">
                <a:cs typeface="Arial" charset="0"/>
              </a:rPr>
              <a:t> inanmış gençler” şeklinde söz edilmektedir.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210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C507E-E03D-8D4D-8B7B-0629C25DF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580" y="0"/>
            <a:ext cx="7510255" cy="6858000"/>
          </a:xfrm>
          <a:prstGeom prst="rect">
            <a:avLst/>
          </a:prstGeom>
        </p:spPr>
      </p:pic>
    </p:spTree>
    <p:extLst>
      <p:ext uri="{BB962C8B-B14F-4D97-AF65-F5344CB8AC3E}">
        <p14:creationId xmlns:p14="http://schemas.microsoft.com/office/powerpoint/2010/main" val="560067836"/>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87488" y="909501"/>
            <a:ext cx="9253028" cy="302355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Muaz</a:t>
            </a:r>
            <a:r>
              <a:rPr lang="tr-TR" sz="3200" dirty="0">
                <a:cs typeface="Arial" charset="0"/>
              </a:rPr>
              <a:t> </a:t>
            </a:r>
            <a:r>
              <a:rPr lang="tr-TR" sz="3200" dirty="0" err="1">
                <a:cs typeface="Arial" charset="0"/>
              </a:rPr>
              <a:t>ibn</a:t>
            </a:r>
            <a:r>
              <a:rPr lang="tr-TR" sz="3200" dirty="0">
                <a:cs typeface="Arial" charset="0"/>
              </a:rPr>
              <a:t> Cebel gerek kendi kabilesi, gerekse Medine’de İslam dininin yayılmasında etkin bir şekilde yer aldı. Hz. Muhammed’in Medine’ye hicretinden itibaren sürekli O’nun yanında olmaya gayret gösteren </a:t>
            </a:r>
            <a:r>
              <a:rPr lang="tr-TR" sz="3200" dirty="0" err="1">
                <a:cs typeface="Arial" charset="0"/>
              </a:rPr>
              <a:t>Muaz</a:t>
            </a:r>
            <a:r>
              <a:rPr lang="tr-TR" sz="3200" dirty="0">
                <a:cs typeface="Arial" charset="0"/>
              </a:rPr>
              <a:t> , </a:t>
            </a:r>
            <a:r>
              <a:rPr lang="tr-TR" sz="3200" dirty="0" err="1">
                <a:cs typeface="Arial" charset="0"/>
              </a:rPr>
              <a:t>Huneyn</a:t>
            </a:r>
            <a:r>
              <a:rPr lang="tr-TR" sz="3200" dirty="0">
                <a:cs typeface="Arial" charset="0"/>
              </a:rPr>
              <a:t> Savaşı ve </a:t>
            </a:r>
            <a:r>
              <a:rPr lang="tr-TR" sz="3200" dirty="0" err="1">
                <a:cs typeface="Arial" charset="0"/>
              </a:rPr>
              <a:t>Taif</a:t>
            </a:r>
            <a:r>
              <a:rPr lang="tr-TR" sz="3200" dirty="0">
                <a:cs typeface="Arial" charset="0"/>
              </a:rPr>
              <a:t> Kuşatması dışındaki bütün askeri seferlere katıldı.</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2207568" y="260648"/>
            <a:ext cx="7776990"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Genç Bir Yönetici: </a:t>
            </a:r>
            <a:r>
              <a:rPr lang="tr-TR" sz="3600" b="1" dirty="0" err="1">
                <a:cs typeface="Arial" charset="0"/>
              </a:rPr>
              <a:t>Muaz</a:t>
            </a:r>
            <a:r>
              <a:rPr lang="tr-TR" sz="3600" b="1" dirty="0">
                <a:cs typeface="Arial" charset="0"/>
              </a:rPr>
              <a:t> </a:t>
            </a:r>
            <a:r>
              <a:rPr lang="tr-TR" sz="3600" b="1" dirty="0" err="1">
                <a:cs typeface="Arial" charset="0"/>
              </a:rPr>
              <a:t>ibn</a:t>
            </a:r>
            <a:r>
              <a:rPr lang="tr-TR" sz="3600" b="1" dirty="0">
                <a:cs typeface="Arial" charset="0"/>
              </a:rPr>
              <a:t> Cebel</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707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152637"/>
            <a:ext cx="10045116" cy="30603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Muaz’ın</a:t>
            </a:r>
            <a:r>
              <a:rPr lang="tr-TR" sz="3200" dirty="0">
                <a:cs typeface="Arial" charset="0"/>
              </a:rPr>
              <a:t> bu iki savaşa katılamamasının sebebi ise onun Mekke’nin fethinin ardından Hz. Muhammed tarafından Mekke’ye emir ve Kur’an öğretmeni olarak tayin edilmesiydi. Hz. Muhammed, genç bir yetenek olan </a:t>
            </a:r>
            <a:r>
              <a:rPr lang="tr-TR" sz="3200" dirty="0" err="1">
                <a:cs typeface="Arial" charset="0"/>
              </a:rPr>
              <a:t>Muaz</a:t>
            </a:r>
            <a:r>
              <a:rPr lang="tr-TR" sz="3200" dirty="0">
                <a:cs typeface="Arial" charset="0"/>
              </a:rPr>
              <a:t> </a:t>
            </a:r>
            <a:r>
              <a:rPr lang="tr-TR" sz="3200" dirty="0" err="1">
                <a:cs typeface="Arial" charset="0"/>
              </a:rPr>
              <a:t>ibn</a:t>
            </a:r>
            <a:r>
              <a:rPr lang="tr-TR" sz="3200" dirty="0">
                <a:cs typeface="Arial" charset="0"/>
              </a:rPr>
              <a:t> Cebel’i hicretin 9. yılında zekât memuru ve kadılık göreviyle Güney Arabistan’a göndermişti.</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712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27448" y="152637"/>
            <a:ext cx="9973108" cy="20882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Muaz</a:t>
            </a:r>
            <a:r>
              <a:rPr lang="tr-TR" sz="3200" dirty="0">
                <a:cs typeface="Arial" charset="0"/>
              </a:rPr>
              <a:t> </a:t>
            </a:r>
            <a:r>
              <a:rPr lang="tr-TR" sz="3200" dirty="0" err="1">
                <a:cs typeface="Arial" charset="0"/>
              </a:rPr>
              <a:t>ibn</a:t>
            </a:r>
            <a:r>
              <a:rPr lang="tr-TR" sz="3200" dirty="0">
                <a:cs typeface="Arial" charset="0"/>
              </a:rPr>
              <a:t> Cebel, âlim </a:t>
            </a:r>
            <a:r>
              <a:rPr lang="tr-TR" sz="3200" dirty="0" err="1">
                <a:cs typeface="Arial" charset="0"/>
              </a:rPr>
              <a:t>sahâbilerdendi</a:t>
            </a:r>
            <a:r>
              <a:rPr lang="tr-TR" sz="3200" dirty="0">
                <a:cs typeface="Arial" charset="0"/>
              </a:rPr>
              <a:t>. Yaşadığı dönemde Kur’an’ı baştan sonra ezbere bilenlerdendi. Hz. Muhammed, kendisinden Kur’an-ı Kerim öğrenilebilecek kişilerden biri olarak </a:t>
            </a:r>
            <a:r>
              <a:rPr lang="tr-TR" sz="3200" dirty="0" err="1">
                <a:cs typeface="Arial" charset="0"/>
              </a:rPr>
              <a:t>Muaz’ı</a:t>
            </a:r>
            <a:r>
              <a:rPr lang="tr-TR" sz="3200" dirty="0">
                <a:cs typeface="Arial" charset="0"/>
              </a:rPr>
              <a:t> zikretmişti.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262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991544" y="152637"/>
            <a:ext cx="8244916" cy="205222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Gerek Hz. Muhammed döneminde gerekse ondan sonraki dönemlerde, insanlara Kur’an’ı ve dinî meseleleri öğretmek amacıyla öğretmen olarak görevlendirilmişti.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505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59496" y="909501"/>
            <a:ext cx="9109012" cy="3131567"/>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Muhammed'in eşi Hz. Aişe, dinî bilimleri bizzat </a:t>
            </a:r>
            <a:r>
              <a:rPr lang="tr-TR" sz="3200" dirty="0" err="1">
                <a:cs typeface="Arial" charset="0"/>
              </a:rPr>
              <a:t>Rasulullah’tan</a:t>
            </a:r>
            <a:r>
              <a:rPr lang="tr-TR" sz="3200" dirty="0">
                <a:cs typeface="Arial" charset="0"/>
              </a:rPr>
              <a:t> öğrenmişti. Hz. Muhammed ile aynı evi paylaştığı için, onun bilgisinden gece gündüz faydalanmıştı. Hz. Muhammed’in ders ve sohbetlerini dinlemiş, kavrayamadığı veya merak ettiği her meseleyi de ona sorup öğrenmişti.</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3263900" y="260648"/>
            <a:ext cx="566432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Genç Bir Âlim: Hz. </a:t>
            </a:r>
            <a:r>
              <a:rPr lang="tr-TR" sz="3600" b="1" dirty="0" err="1">
                <a:cs typeface="Arial" charset="0"/>
              </a:rPr>
              <a:t>Âişe</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6730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43472" y="152637"/>
            <a:ext cx="9541060" cy="259228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Aişe, Hz. Muhammed’den aldığı bilgi sayesinde İslam esaslarının en seçkin öğreticilerden biri olmuştu. Sünneti nakledip onu açıklamakla kalmamış; aynı zamanda onun doğru anlaşılması konusunda yoğun bir çaba ortaya koymuştu.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441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39516" y="152637"/>
            <a:ext cx="8748972" cy="30603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Muhammed’in sevgili eşi Hz. Aişe, zekâsı, engin deneyimi ile toplumda her kesimin kendisine danıştığı, </a:t>
            </a:r>
            <a:r>
              <a:rPr lang="tr-TR" sz="3200" dirty="0" err="1">
                <a:cs typeface="Arial" charset="0"/>
              </a:rPr>
              <a:t>irşad</a:t>
            </a:r>
            <a:r>
              <a:rPr lang="tr-TR" sz="3200" dirty="0">
                <a:cs typeface="Arial" charset="0"/>
              </a:rPr>
              <a:t> ve tavsiyelerine kulak verdiği bir </a:t>
            </a:r>
            <a:r>
              <a:rPr lang="tr-TR" sz="3200" dirty="0" err="1">
                <a:cs typeface="Arial" charset="0"/>
              </a:rPr>
              <a:t>sahabiydi</a:t>
            </a:r>
            <a:r>
              <a:rPr lang="tr-TR" sz="3200" dirty="0">
                <a:cs typeface="Arial" charset="0"/>
              </a:rPr>
              <a:t>. Hatta o, sık sık ziyaret edilen, kendisine hürmet edilen bilge bir gençti. Kapısı, toplumun her kesiminden insana açıktı.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0702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15480" y="152637"/>
            <a:ext cx="9397044" cy="259228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O’nun evi; ilim, irfan, </a:t>
            </a:r>
            <a:r>
              <a:rPr lang="tr-TR" sz="3200" dirty="0" err="1">
                <a:cs typeface="Arial" charset="0"/>
              </a:rPr>
              <a:t>irşad</a:t>
            </a:r>
            <a:r>
              <a:rPr lang="tr-TR" sz="3200" dirty="0">
                <a:cs typeface="Arial" charset="0"/>
              </a:rPr>
              <a:t> ve danışma merkezi gibi her gün girip çıkanlarla dolup taşmaktaydı. Bu mütevazı ev, kadın erkek, büyük küçük birçok kimsenin huzuruna gelip kendisini dinlediği, varsa soru sorup cevabını aldığı bir ilim ocağı oldu.</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950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659396" y="296863"/>
            <a:ext cx="10908864"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cs typeface="Arial" charset="0"/>
              </a:rPr>
              <a:t>Kur’an Çocukların Evlendirilmesine İzin Vermez!</a:t>
            </a:r>
          </a:p>
        </p:txBody>
      </p:sp>
      <p:sp>
        <p:nvSpPr>
          <p:cNvPr id="6" name="Rectangle 3"/>
          <p:cNvSpPr>
            <a:spLocks noChangeArrowheads="1"/>
          </p:cNvSpPr>
          <p:nvPr/>
        </p:nvSpPr>
        <p:spPr bwMode="auto">
          <a:xfrm>
            <a:off x="1415480" y="944725"/>
            <a:ext cx="9397044" cy="496855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Kur’an’a göre evlilik için şu şartlar gereklidir. Bunlar çocuklarda geçerli olmadığı için çocukların evlendirilmesi mümkün değildir:</a:t>
            </a:r>
          </a:p>
          <a:p>
            <a:pPr marL="458788" indent="-457200" eaLnBrk="1" hangingPunct="1">
              <a:spcBef>
                <a:spcPct val="20000"/>
              </a:spcBef>
              <a:buClr>
                <a:schemeClr val="tx2"/>
              </a:buClr>
              <a:buFont typeface="Arial" panose="020B0604020202020204" pitchFamily="34" charset="0"/>
              <a:buChar char="•"/>
              <a:defRPr/>
            </a:pPr>
            <a:r>
              <a:rPr lang="tr-TR" sz="3200" dirty="0">
                <a:cs typeface="Arial" charset="0"/>
              </a:rPr>
              <a:t>Nikâh çağı </a:t>
            </a:r>
            <a:r>
              <a:rPr lang="tr-TR" sz="1800" b="1" i="1" dirty="0">
                <a:solidFill>
                  <a:schemeClr val="bg1">
                    <a:lumMod val="20000"/>
                    <a:lumOff val="80000"/>
                  </a:schemeClr>
                </a:solidFill>
                <a:cs typeface="Arial" charset="0"/>
              </a:rPr>
              <a:t>(Nisa [4] 6).</a:t>
            </a:r>
            <a:r>
              <a:rPr lang="tr-TR" sz="3200" dirty="0">
                <a:cs typeface="Arial" charset="0"/>
              </a:rPr>
              <a:t> </a:t>
            </a:r>
          </a:p>
          <a:p>
            <a:pPr marL="458788" indent="-457200" eaLnBrk="1" hangingPunct="1">
              <a:spcBef>
                <a:spcPct val="20000"/>
              </a:spcBef>
              <a:buClr>
                <a:schemeClr val="tx2"/>
              </a:buClr>
              <a:buFont typeface="Arial" panose="020B0604020202020204" pitchFamily="34" charset="0"/>
              <a:buChar char="•"/>
              <a:defRPr/>
            </a:pPr>
            <a:r>
              <a:rPr lang="tr-TR" sz="3200" dirty="0">
                <a:cs typeface="Arial" charset="0"/>
              </a:rPr>
              <a:t>Rüşt/reşit/olgun olmak </a:t>
            </a:r>
            <a:r>
              <a:rPr lang="tr-TR" sz="1800" b="1" i="1" dirty="0">
                <a:solidFill>
                  <a:schemeClr val="bg1">
                    <a:lumMod val="20000"/>
                    <a:lumOff val="80000"/>
                  </a:schemeClr>
                </a:solidFill>
                <a:cs typeface="Arial" charset="0"/>
              </a:rPr>
              <a:t>(Nisa [4] 6). </a:t>
            </a:r>
            <a:endParaRPr lang="tr-TR" sz="3200" b="1" i="1" dirty="0">
              <a:solidFill>
                <a:schemeClr val="bg1">
                  <a:lumMod val="20000"/>
                  <a:lumOff val="80000"/>
                </a:schemeClr>
              </a:solidFill>
              <a:cs typeface="Arial" charset="0"/>
            </a:endParaRPr>
          </a:p>
          <a:p>
            <a:pPr marL="458788" indent="-457200" eaLnBrk="1" hangingPunct="1">
              <a:spcBef>
                <a:spcPct val="20000"/>
              </a:spcBef>
              <a:buClr>
                <a:schemeClr val="tx2"/>
              </a:buClr>
              <a:buFont typeface="Arial" panose="020B0604020202020204" pitchFamily="34" charset="0"/>
              <a:buChar char="•"/>
              <a:defRPr/>
            </a:pPr>
            <a:r>
              <a:rPr lang="tr-TR" sz="3200" dirty="0">
                <a:cs typeface="Arial" charset="0"/>
              </a:rPr>
              <a:t>Kendisini </a:t>
            </a:r>
            <a:r>
              <a:rPr lang="tr-TR" sz="3200" dirty="0" err="1">
                <a:solidFill>
                  <a:srgbClr val="92D050"/>
                </a:solidFill>
                <a:cs typeface="Arial" charset="0"/>
              </a:rPr>
              <a:t>hısn</a:t>
            </a:r>
            <a:r>
              <a:rPr lang="tr-TR" sz="3200" dirty="0">
                <a:cs typeface="Arial" charset="0"/>
              </a:rPr>
              <a:t> </a:t>
            </a:r>
            <a:r>
              <a:rPr lang="tr-TR" sz="2800" i="1" dirty="0">
                <a:solidFill>
                  <a:schemeClr val="tx1">
                    <a:lumMod val="75000"/>
                  </a:schemeClr>
                </a:solidFill>
                <a:cs typeface="Arial" charset="0"/>
              </a:rPr>
              <a:t>(kale)</a:t>
            </a:r>
            <a:r>
              <a:rPr lang="tr-TR" sz="3200" dirty="0">
                <a:cs typeface="Arial" charset="0"/>
              </a:rPr>
              <a:t> gibi koruyabilmek, evlilik dışı ilişkiye girmemek </a:t>
            </a:r>
            <a:r>
              <a:rPr lang="tr-TR" sz="1800" b="1" i="1" dirty="0">
                <a:solidFill>
                  <a:schemeClr val="bg1">
                    <a:lumMod val="20000"/>
                    <a:lumOff val="80000"/>
                  </a:schemeClr>
                </a:solidFill>
                <a:cs typeface="Arial" charset="0"/>
              </a:rPr>
              <a:t>(Maide [5] 5).</a:t>
            </a:r>
          </a:p>
          <a:p>
            <a:pPr marL="1588" eaLnBrk="1" hangingPunct="1">
              <a:spcBef>
                <a:spcPct val="20000"/>
              </a:spcBef>
              <a:buClr>
                <a:schemeClr val="tx2"/>
              </a:buClr>
              <a:defRPr/>
            </a:pPr>
            <a:r>
              <a:rPr lang="tr-TR" sz="2400" dirty="0">
                <a:solidFill>
                  <a:srgbClr val="92D050"/>
                </a:solidFill>
                <a:cs typeface="Arial" charset="0"/>
              </a:rPr>
              <a:t>Not: Talak [65] 4 evlilikten değil boşanmaktan söz eder. Orada bahsedilenler çocuklar değil, regl göremeyen kadınlardır </a:t>
            </a:r>
            <a:r>
              <a:rPr lang="tr-TR" sz="2400" i="1" dirty="0">
                <a:solidFill>
                  <a:srgbClr val="00B050"/>
                </a:solidFill>
                <a:cs typeface="Arial" charset="0"/>
              </a:rPr>
              <a:t>(</a:t>
            </a:r>
            <a:r>
              <a:rPr lang="tr-TR" sz="2400" i="1" dirty="0" err="1">
                <a:solidFill>
                  <a:srgbClr val="00B050"/>
                </a:solidFill>
                <a:cs typeface="Arial" charset="0"/>
              </a:rPr>
              <a:t>amenore</a:t>
            </a:r>
            <a:r>
              <a:rPr lang="tr-TR" sz="2400" i="1" dirty="0">
                <a:solidFill>
                  <a:srgbClr val="00B050"/>
                </a:solidFill>
                <a:cs typeface="Arial" charset="0"/>
              </a:rPr>
              <a:t>)</a:t>
            </a:r>
            <a:r>
              <a:rPr lang="tr-TR" sz="2400" dirty="0">
                <a:solidFill>
                  <a:srgbClr val="92D050"/>
                </a:solidFill>
                <a:cs typeface="Arial" charset="0"/>
              </a:rPr>
              <a:t>. Ayetteki </a:t>
            </a:r>
            <a:r>
              <a:rPr lang="tr-TR" sz="2400" dirty="0" err="1">
                <a:solidFill>
                  <a:srgbClr val="92D050"/>
                </a:solidFill>
                <a:cs typeface="Arial" charset="0"/>
              </a:rPr>
              <a:t>lem</a:t>
            </a:r>
            <a:r>
              <a:rPr lang="tr-TR" sz="2400" dirty="0">
                <a:solidFill>
                  <a:srgbClr val="92D050"/>
                </a:solidFill>
                <a:cs typeface="Arial" charset="0"/>
              </a:rPr>
              <a:t> </a:t>
            </a:r>
            <a:r>
              <a:rPr lang="ar-AE" sz="2400" dirty="0">
                <a:solidFill>
                  <a:srgbClr val="92D050"/>
                </a:solidFill>
                <a:cs typeface="Arial" charset="0"/>
              </a:rPr>
              <a:t>لَمْ</a:t>
            </a:r>
            <a:r>
              <a:rPr lang="tr-TR" sz="2400" dirty="0">
                <a:solidFill>
                  <a:srgbClr val="92D050"/>
                </a:solidFill>
                <a:cs typeface="Arial" charset="0"/>
              </a:rPr>
              <a:t> henüz değil, regl göremeyen demektir. </a:t>
            </a: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17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95034-5DF6-024F-BBAB-A17BB4DCE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612" y="0"/>
            <a:ext cx="6989045" cy="6858000"/>
          </a:xfrm>
          <a:prstGeom prst="rect">
            <a:avLst/>
          </a:prstGeom>
        </p:spPr>
      </p:pic>
    </p:spTree>
    <p:extLst>
      <p:ext uri="{BB962C8B-B14F-4D97-AF65-F5344CB8AC3E}">
        <p14:creationId xmlns:p14="http://schemas.microsoft.com/office/powerpoint/2010/main" val="1001982064"/>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909501"/>
            <a:ext cx="10333148" cy="3095563"/>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Küçük bir kız çocuğu olmasına rağmen, Hz. Muhammed’e yönelen müşrik sataşmalarının karşısında davranışları ve sözü ile korkusuzca kendisini siper etmişti. Her zaman Hz. Muhammed’in yanı başında bulunan Hz. Fatıma, </a:t>
            </a:r>
            <a:r>
              <a:rPr lang="tr-TR" sz="3200" dirty="0" err="1">
                <a:cs typeface="Arial" charset="0"/>
              </a:rPr>
              <a:t>Uhud</a:t>
            </a:r>
            <a:r>
              <a:rPr lang="tr-TR" sz="3200" dirty="0">
                <a:cs typeface="Arial" charset="0"/>
              </a:rPr>
              <a:t> Savaşı’na da katılarak gazilere yiyecek ve su taşımış, yaralıları tedavi etmişti.</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3035660" y="260648"/>
            <a:ext cx="612080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Genç Bir Anne: Hz. Fatıma</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35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631504" y="152637"/>
            <a:ext cx="8964996" cy="352839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Muhammed’in sade ve mütevazı hayat şartları, Hz. Fatıma ve Hz. Ali’nin haneleri için de geçerliydi. Onlar ihtiyaçlarından fazlasına tamah etmez, hep ihtiyaç sahiplerinin yardımlarına koşarlardı. Hz. Fatıma, Hz. Muhammed’in neslini devam ettiren tek evladıdır. Dolayısıyla </a:t>
            </a:r>
            <a:r>
              <a:rPr lang="tr-TR" sz="3200" dirty="0">
                <a:solidFill>
                  <a:srgbClr val="92D050"/>
                </a:solidFill>
                <a:cs typeface="Arial" charset="0"/>
              </a:rPr>
              <a:t>Hz. Muhammed’in soyu, kızıyla devam etmiştir. </a:t>
            </a:r>
            <a:endParaRPr lang="tr-TR" sz="2800" dirty="0">
              <a:solidFill>
                <a:srgbClr val="92D050"/>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06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152637"/>
            <a:ext cx="9325036" cy="3096343"/>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cs typeface="Arial" charset="0"/>
              </a:rPr>
              <a:t>Hz. Fatıma ve Hz. Ali’nin evliliklerinden Hz. Hasan ve Hz. Hüseyin dünyaya gelmiştir. Genç yaşta anne olan Hz. Fatıma, çocuklarını İslam ahlakıyla örnek bir şahsiyet olarak yetiştirmişti. Nitekim Hz. Hasan ve Hz. Hüseyin örnek şahsiyetleriyle İslam dünyasının parlayan yıldızları olmuşlardı.</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29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152637"/>
            <a:ext cx="9325036" cy="30603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Örnek bir anne olan Hz. Fatıma çocukları üzerinde hassasiyetle titreyen, onları en güzel şekilde yetiştirmeye gayret eden biriydi. O, çocuklarıyla ilişkilerinde sevgi, adalet, dürüstlük ve fedakârlığı dikkate almıştı. Çocuklarına şefkatle yaklaşmış ve onlara her konuda destek olmuştu.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940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03512" y="152637"/>
            <a:ext cx="8820980" cy="302433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Babasından sevgi ve destekle beslenen Hz. Fatıma çocuklarına da aynı şekilde yaklaşmıştı. Hz. Fatıma çocuklarıyla oyun oynar, onlarla arkadaşlık yapar ve hakkı tavsiye ederdi. O, çocuklarıyla olan ilişkilerinde adaletle davranır ve çocukları arasında ayrım yapmazdı.</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935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5DA32-561B-4B46-8B1A-C4D5D1314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655" y="260648"/>
            <a:ext cx="9071849" cy="4674577"/>
          </a:xfrm>
          <a:prstGeom prst="rect">
            <a:avLst/>
          </a:prstGeom>
        </p:spPr>
      </p:pic>
    </p:spTree>
    <p:extLst>
      <p:ext uri="{BB962C8B-B14F-4D97-AF65-F5344CB8AC3E}">
        <p14:creationId xmlns:p14="http://schemas.microsoft.com/office/powerpoint/2010/main" val="518779244"/>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09501"/>
            <a:ext cx="10693188" cy="395965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Esma, Hz. Muhammed’in sadık dostu Hz. Ebu Bekir’in kızı, </a:t>
            </a:r>
            <a:r>
              <a:rPr lang="tr-TR" sz="3200" dirty="0" err="1">
                <a:cs typeface="Arial" charset="0"/>
              </a:rPr>
              <a:t>Mü’minlerin</a:t>
            </a:r>
            <a:r>
              <a:rPr lang="tr-TR" sz="3200" dirty="0">
                <a:cs typeface="Arial" charset="0"/>
              </a:rPr>
              <a:t> annesi Hz. Aişe’nin kız kardeşiydi. O, İslam’ın ilk dönemlerinde Müslüman olmuş, son nefesine kadar da İslam’a hizmet etmiştir. Pek çok kez Hz. Muhammed’in övgüsüne de mazhar olan Esma </a:t>
            </a:r>
            <a:r>
              <a:rPr lang="tr-TR" sz="3200" dirty="0" err="1">
                <a:cs typeface="Arial" charset="0"/>
              </a:rPr>
              <a:t>binti</a:t>
            </a:r>
            <a:r>
              <a:rPr lang="tr-TR" sz="3200" dirty="0">
                <a:cs typeface="Arial" charset="0"/>
              </a:rPr>
              <a:t> </a:t>
            </a:r>
            <a:r>
              <a:rPr lang="tr-TR" sz="3200" dirty="0" err="1">
                <a:cs typeface="Arial" charset="0"/>
              </a:rPr>
              <a:t>Ebi</a:t>
            </a:r>
            <a:r>
              <a:rPr lang="tr-TR" sz="3200" dirty="0">
                <a:cs typeface="Arial" charset="0"/>
              </a:rPr>
              <a:t> Bekir, </a:t>
            </a:r>
            <a:r>
              <a:rPr lang="tr-TR" sz="3200" dirty="0" err="1">
                <a:cs typeface="Arial" charset="0"/>
              </a:rPr>
              <a:t>Asr</a:t>
            </a:r>
            <a:r>
              <a:rPr lang="tr-TR" sz="3200" dirty="0">
                <a:cs typeface="Arial" charset="0"/>
              </a:rPr>
              <a:t>-ı Saadet’in örnek kadınlardan biri olmuştu. </a:t>
            </a:r>
            <a:r>
              <a:rPr lang="tr-TR" sz="3200" dirty="0" err="1">
                <a:solidFill>
                  <a:srgbClr val="92D050"/>
                </a:solidFill>
                <a:cs typeface="Arial" charset="0"/>
              </a:rPr>
              <a:t>Asr</a:t>
            </a:r>
            <a:r>
              <a:rPr lang="tr-TR" sz="3200" dirty="0">
                <a:solidFill>
                  <a:srgbClr val="92D050"/>
                </a:solidFill>
                <a:cs typeface="Arial" charset="0"/>
              </a:rPr>
              <a:t>-ı Saadet</a:t>
            </a:r>
            <a:r>
              <a:rPr lang="tr-TR" sz="3200" dirty="0">
                <a:solidFill>
                  <a:srgbClr val="00B0F0"/>
                </a:solidFill>
                <a:cs typeface="Arial" charset="0"/>
              </a:rPr>
              <a:t>, Hz. Muhammed'in yaşadığı ve İslam’ın insanların akıl ve gönüllerini aydınlattığı dönemdir.</a:t>
            </a:r>
            <a:endParaRPr lang="tr-TR" sz="2800" dirty="0">
              <a:solidFill>
                <a:srgbClr val="00B0F0"/>
              </a:solidFill>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15380" y="260648"/>
            <a:ext cx="1116136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Sorumluluk Sahibi Bir Genç: Esma </a:t>
            </a:r>
            <a:r>
              <a:rPr lang="tr-TR" sz="3600" b="1" dirty="0" err="1">
                <a:cs typeface="Arial" charset="0"/>
              </a:rPr>
              <a:t>binti</a:t>
            </a:r>
            <a:r>
              <a:rPr lang="tr-TR" sz="3600" b="1" dirty="0">
                <a:cs typeface="Arial" charset="0"/>
              </a:rPr>
              <a:t> </a:t>
            </a:r>
            <a:r>
              <a:rPr lang="tr-TR" sz="3600" b="1" dirty="0" err="1">
                <a:cs typeface="Arial" charset="0"/>
              </a:rPr>
              <a:t>Ebi</a:t>
            </a:r>
            <a:r>
              <a:rPr lang="tr-TR" sz="3600" b="1" dirty="0">
                <a:cs typeface="Arial" charset="0"/>
              </a:rPr>
              <a:t> Bekir</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914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875420" y="152637"/>
            <a:ext cx="10441160" cy="213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Babası İslam’ı kabul ettiğinde yaşı henüz küçük olan Esma, Peygamber sevgisini babasından öğrenmişti. Hicret emri verildiğinde, İslam uğruna hiçbir fedakârlıktan çekinmeyip göç eden babasına yardım etmişti.</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EB50BDB-4FB8-3B40-AAFB-B62728855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126" y="2289066"/>
            <a:ext cx="6858254" cy="4572169"/>
          </a:xfrm>
          <a:prstGeom prst="rect">
            <a:avLst/>
          </a:prstGeom>
        </p:spPr>
      </p:pic>
    </p:spTree>
    <p:extLst>
      <p:ext uri="{BB962C8B-B14F-4D97-AF65-F5344CB8AC3E}">
        <p14:creationId xmlns:p14="http://schemas.microsoft.com/office/powerpoint/2010/main" val="8935543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27448" y="152637"/>
            <a:ext cx="9973108" cy="30603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Esma, yaşamını, inanan bir kadına yakışır şekilde geçirmiş; olaylara karşı gösterdiği sabır ve metanetiyle Müslümanlara örnek olmuştu. Esma, İslam’ı öyle özümsemiş; Hz. Muhammed’e öyle büyük bir inançla bağlanmıştı ki çektiği acılar ve meşakkatler onu yıpratmak yerine daha da güçlü kılmıştı.</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664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63452" y="909501"/>
            <a:ext cx="9901100" cy="403166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Cafer </a:t>
            </a:r>
            <a:r>
              <a:rPr lang="tr-TR" sz="3200" dirty="0" err="1">
                <a:cs typeface="Arial" charset="0"/>
              </a:rPr>
              <a:t>ibn</a:t>
            </a:r>
            <a:r>
              <a:rPr lang="tr-TR" sz="3200" dirty="0">
                <a:cs typeface="Arial" charset="0"/>
              </a:rPr>
              <a:t> </a:t>
            </a:r>
            <a:r>
              <a:rPr lang="tr-TR" sz="3200" dirty="0" err="1">
                <a:cs typeface="Arial" charset="0"/>
              </a:rPr>
              <a:t>Ebi</a:t>
            </a:r>
            <a:r>
              <a:rPr lang="tr-TR" sz="3200" dirty="0">
                <a:cs typeface="Arial" charset="0"/>
              </a:rPr>
              <a:t> </a:t>
            </a:r>
            <a:r>
              <a:rPr lang="tr-TR" sz="3200" dirty="0" err="1">
                <a:cs typeface="Arial" charset="0"/>
              </a:rPr>
              <a:t>Talib</a:t>
            </a:r>
            <a:r>
              <a:rPr lang="tr-TR" sz="3200" dirty="0">
                <a:cs typeface="Arial" charset="0"/>
              </a:rPr>
              <a:t>, Hz. Muhammed’in amcası </a:t>
            </a:r>
            <a:r>
              <a:rPr lang="tr-TR" sz="3200" dirty="0" err="1">
                <a:cs typeface="Arial" charset="0"/>
              </a:rPr>
              <a:t>Ebû</a:t>
            </a:r>
            <a:r>
              <a:rPr lang="tr-TR" sz="3200" dirty="0">
                <a:cs typeface="Arial" charset="0"/>
              </a:rPr>
              <a:t> </a:t>
            </a:r>
            <a:r>
              <a:rPr lang="tr-TR" sz="3200" dirty="0" err="1">
                <a:cs typeface="Arial" charset="0"/>
              </a:rPr>
              <a:t>Talib’in</a:t>
            </a:r>
            <a:r>
              <a:rPr lang="tr-TR" sz="3200" dirty="0">
                <a:cs typeface="Arial" charset="0"/>
              </a:rPr>
              <a:t> oğlu, Hz. Ali’nin de </a:t>
            </a:r>
            <a:r>
              <a:rPr lang="tr-TR" sz="3200" dirty="0" err="1">
                <a:cs typeface="Arial" charset="0"/>
              </a:rPr>
              <a:t>ağabeyidi</a:t>
            </a:r>
            <a:r>
              <a:rPr lang="tr-TR" sz="3200" dirty="0">
                <a:cs typeface="Arial" charset="0"/>
              </a:rPr>
              <a:t>. Cafer </a:t>
            </a:r>
            <a:r>
              <a:rPr lang="tr-TR" sz="3200" dirty="0" err="1">
                <a:cs typeface="Arial" charset="0"/>
              </a:rPr>
              <a:t>ibn</a:t>
            </a:r>
            <a:r>
              <a:rPr lang="tr-TR" sz="3200" dirty="0">
                <a:cs typeface="Arial" charset="0"/>
              </a:rPr>
              <a:t> </a:t>
            </a:r>
            <a:r>
              <a:rPr lang="tr-TR" sz="3200" dirty="0" err="1">
                <a:cs typeface="Arial" charset="0"/>
              </a:rPr>
              <a:t>Ebi</a:t>
            </a:r>
            <a:r>
              <a:rPr lang="tr-TR" sz="3200" dirty="0">
                <a:cs typeface="Arial" charset="0"/>
              </a:rPr>
              <a:t> </a:t>
            </a:r>
            <a:r>
              <a:rPr lang="tr-TR" sz="3200" dirty="0" err="1">
                <a:cs typeface="Arial" charset="0"/>
              </a:rPr>
              <a:t>Talib</a:t>
            </a:r>
            <a:r>
              <a:rPr lang="tr-TR" sz="3200" dirty="0">
                <a:cs typeface="Arial" charset="0"/>
              </a:rPr>
              <a:t>, Hz. Muhammed’e ilk iman edenler arasında yer almıştı. Mekkeli müşriklerin Müslümanlara yönelik eziyet ve işkenceleri artınca Hz. Cafer, eşi Esma </a:t>
            </a:r>
            <a:r>
              <a:rPr lang="tr-TR" sz="3200" dirty="0" err="1">
                <a:cs typeface="Arial" charset="0"/>
              </a:rPr>
              <a:t>bint</a:t>
            </a:r>
            <a:r>
              <a:rPr lang="tr-TR" sz="3200" dirty="0">
                <a:cs typeface="Arial" charset="0"/>
              </a:rPr>
              <a:t> </a:t>
            </a:r>
            <a:r>
              <a:rPr lang="tr-TR" sz="3200" dirty="0" err="1">
                <a:cs typeface="Arial" charset="0"/>
              </a:rPr>
              <a:t>Umeys</a:t>
            </a:r>
            <a:r>
              <a:rPr lang="tr-TR" sz="3200" dirty="0">
                <a:cs typeface="Arial" charset="0"/>
              </a:rPr>
              <a:t> ile birlikte Habeşistan’a hicret eden ikinci kafileye katıldı. Cafer </a:t>
            </a:r>
            <a:r>
              <a:rPr lang="tr-TR" sz="3200" dirty="0" err="1">
                <a:cs typeface="Arial" charset="0"/>
              </a:rPr>
              <a:t>ibn</a:t>
            </a:r>
            <a:r>
              <a:rPr lang="tr-TR" sz="3200" dirty="0">
                <a:cs typeface="Arial" charset="0"/>
              </a:rPr>
              <a:t> </a:t>
            </a:r>
            <a:r>
              <a:rPr lang="tr-TR" sz="3200" dirty="0" err="1">
                <a:cs typeface="Arial" charset="0"/>
              </a:rPr>
              <a:t>Ebi</a:t>
            </a:r>
            <a:r>
              <a:rPr lang="tr-TR" sz="3200" dirty="0">
                <a:cs typeface="Arial" charset="0"/>
              </a:rPr>
              <a:t> </a:t>
            </a:r>
            <a:r>
              <a:rPr lang="tr-TR" sz="3200" dirty="0" err="1">
                <a:cs typeface="Arial" charset="0"/>
              </a:rPr>
              <a:t>Talib</a:t>
            </a:r>
            <a:r>
              <a:rPr lang="tr-TR" sz="3200" dirty="0">
                <a:cs typeface="Arial" charset="0"/>
              </a:rPr>
              <a:t>, Hz. Muhammed tarafından bu kafileye başkan tayin edilmişti.</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0" y="260648"/>
            <a:ext cx="1219212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500" b="1" dirty="0">
                <a:cs typeface="Arial" charset="0"/>
              </a:rPr>
              <a:t>Habeş Kralının Huzurunda Bir Genç: Cafer </a:t>
            </a:r>
            <a:r>
              <a:rPr lang="tr-TR" sz="3500" b="1" dirty="0" err="1">
                <a:cs typeface="Arial" charset="0"/>
              </a:rPr>
              <a:t>ibn</a:t>
            </a:r>
            <a:r>
              <a:rPr lang="tr-TR" sz="3500" b="1" dirty="0">
                <a:cs typeface="Arial" charset="0"/>
              </a:rPr>
              <a:t> </a:t>
            </a:r>
            <a:r>
              <a:rPr lang="tr-TR" sz="3500" b="1" dirty="0" err="1">
                <a:cs typeface="Arial" charset="0"/>
              </a:rPr>
              <a:t>Ebi</a:t>
            </a:r>
            <a:r>
              <a:rPr lang="tr-TR" sz="3500" b="1" dirty="0">
                <a:cs typeface="Arial" charset="0"/>
              </a:rPr>
              <a:t> </a:t>
            </a:r>
            <a:r>
              <a:rPr lang="tr-TR" sz="3500" b="1" dirty="0" err="1">
                <a:cs typeface="Arial" charset="0"/>
              </a:rPr>
              <a:t>Talib</a:t>
            </a:r>
            <a:endParaRPr lang="tr-TR" sz="35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2074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188640"/>
            <a:ext cx="10693188" cy="403244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Kur’an’da gençler tasvir edilirken onların toplumsal olaylarla ilgilenen ve insanlara yardım eden yönlerine dikkat çekilmektedir. Örneğin Kur’an’da Hz. İbrahim’den bahsedilirken müşrik olan babasını Allah’ın birliği inancına çağırmasına, iyiliğe ve yardıma yakın çevresinden başlamasına dikkat çekilmektedir. Ayrıca onun canını tehlikeye atarak kalplerdeki batıl inancı sarsmak amacıyla putları kırması da aynı amaca yöneliktir.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346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35460" y="152636"/>
            <a:ext cx="9757084" cy="4464495"/>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Kureyşliler</a:t>
            </a:r>
            <a:r>
              <a:rPr lang="tr-TR" sz="3200" dirty="0">
                <a:cs typeface="Arial" charset="0"/>
              </a:rPr>
              <a:t>, hicret eden Müslümanlara sığınma hakkı tanınmaması konusunda Habeşistan’a elçi gönderdikleri zaman, Habeş Kralı </a:t>
            </a:r>
            <a:r>
              <a:rPr lang="tr-TR" sz="3200" dirty="0" err="1">
                <a:cs typeface="Arial" charset="0"/>
              </a:rPr>
              <a:t>Necaşi’nin</a:t>
            </a:r>
            <a:r>
              <a:rPr lang="tr-TR" sz="3200" dirty="0">
                <a:cs typeface="Arial" charset="0"/>
              </a:rPr>
              <a:t> huzurunda Müslümanları, Cafer </a:t>
            </a:r>
            <a:r>
              <a:rPr lang="tr-TR" sz="3200" dirty="0" err="1">
                <a:cs typeface="Arial" charset="0"/>
              </a:rPr>
              <a:t>ibn</a:t>
            </a:r>
            <a:r>
              <a:rPr lang="tr-TR" sz="3200" dirty="0">
                <a:cs typeface="Arial" charset="0"/>
              </a:rPr>
              <a:t> </a:t>
            </a:r>
            <a:r>
              <a:rPr lang="tr-TR" sz="3200" dirty="0" err="1">
                <a:cs typeface="Arial" charset="0"/>
              </a:rPr>
              <a:t>Ebi</a:t>
            </a:r>
            <a:r>
              <a:rPr lang="tr-TR" sz="3200" dirty="0">
                <a:cs typeface="Arial" charset="0"/>
              </a:rPr>
              <a:t> </a:t>
            </a:r>
            <a:r>
              <a:rPr lang="tr-TR" sz="3200" dirty="0" err="1">
                <a:cs typeface="Arial" charset="0"/>
              </a:rPr>
              <a:t>Talib</a:t>
            </a:r>
            <a:r>
              <a:rPr lang="tr-TR" sz="3200" dirty="0">
                <a:cs typeface="Arial" charset="0"/>
              </a:rPr>
              <a:t> temsil etmişti. Bu sorgulamada büyük bir açıklık, cesaret ve maharetle İslam inançlarını ortaya koyup yurtlarını terk etme sebeplerini izah eden Cafer, </a:t>
            </a:r>
            <a:r>
              <a:rPr lang="tr-TR" sz="3200" dirty="0" err="1">
                <a:cs typeface="Arial" charset="0"/>
              </a:rPr>
              <a:t>Kureyş</a:t>
            </a:r>
            <a:r>
              <a:rPr lang="tr-TR" sz="3200" dirty="0">
                <a:cs typeface="Arial" charset="0"/>
              </a:rPr>
              <a:t> temsilcilerinin eli boş dönmesini ve </a:t>
            </a:r>
            <a:r>
              <a:rPr lang="tr-TR" sz="3200" dirty="0" err="1">
                <a:cs typeface="Arial" charset="0"/>
              </a:rPr>
              <a:t>Necaşi’nin</a:t>
            </a:r>
            <a:r>
              <a:rPr lang="tr-TR" sz="3200" dirty="0">
                <a:cs typeface="Arial" charset="0"/>
              </a:rPr>
              <a:t> mülteci Müslümanları himaye etmesini sağlamıştı.</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205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152637"/>
            <a:ext cx="9685076" cy="352839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Cafer </a:t>
            </a:r>
            <a:r>
              <a:rPr lang="tr-TR" sz="3200" dirty="0" err="1">
                <a:cs typeface="Arial" charset="0"/>
              </a:rPr>
              <a:t>ibn</a:t>
            </a:r>
            <a:r>
              <a:rPr lang="tr-TR" sz="3200" dirty="0">
                <a:cs typeface="Arial" charset="0"/>
              </a:rPr>
              <a:t> </a:t>
            </a:r>
            <a:r>
              <a:rPr lang="tr-TR" sz="3200" dirty="0" err="1">
                <a:cs typeface="Arial" charset="0"/>
              </a:rPr>
              <a:t>Ebi</a:t>
            </a:r>
            <a:r>
              <a:rPr lang="tr-TR" sz="3200" dirty="0">
                <a:cs typeface="Arial" charset="0"/>
              </a:rPr>
              <a:t> </a:t>
            </a:r>
            <a:r>
              <a:rPr lang="tr-TR" sz="3200" dirty="0" err="1">
                <a:cs typeface="Arial" charset="0"/>
              </a:rPr>
              <a:t>Talib</a:t>
            </a:r>
            <a:r>
              <a:rPr lang="tr-TR" sz="3200" dirty="0">
                <a:cs typeface="Arial" charset="0"/>
              </a:rPr>
              <a:t>, Hz. Muhammed’in emriyle Şam topraklarında </a:t>
            </a:r>
            <a:r>
              <a:rPr lang="tr-TR" sz="3200" dirty="0" err="1">
                <a:cs typeface="Arial" charset="0"/>
              </a:rPr>
              <a:t>Mute</a:t>
            </a:r>
            <a:r>
              <a:rPr lang="tr-TR" sz="3200" dirty="0">
                <a:cs typeface="Arial" charset="0"/>
              </a:rPr>
              <a:t> Savaşı’nda, Rumlara karşı kanının son damlasına kadar savaştı ve 40 yaşındayken şehit oldu. Cafer </a:t>
            </a:r>
            <a:r>
              <a:rPr lang="tr-TR" sz="3200" dirty="0" err="1">
                <a:cs typeface="Arial" charset="0"/>
              </a:rPr>
              <a:t>ibn</a:t>
            </a:r>
            <a:r>
              <a:rPr lang="tr-TR" sz="3200" dirty="0">
                <a:cs typeface="Arial" charset="0"/>
              </a:rPr>
              <a:t> </a:t>
            </a:r>
            <a:r>
              <a:rPr lang="tr-TR" sz="3200" dirty="0" err="1">
                <a:cs typeface="Arial" charset="0"/>
              </a:rPr>
              <a:t>Ebi</a:t>
            </a:r>
            <a:r>
              <a:rPr lang="tr-TR" sz="3200" dirty="0">
                <a:cs typeface="Arial" charset="0"/>
              </a:rPr>
              <a:t> </a:t>
            </a:r>
            <a:r>
              <a:rPr lang="tr-TR" sz="3200" dirty="0" err="1">
                <a:cs typeface="Arial" charset="0"/>
              </a:rPr>
              <a:t>Talib</a:t>
            </a:r>
            <a:r>
              <a:rPr lang="tr-TR" sz="3200" dirty="0">
                <a:cs typeface="Arial" charset="0"/>
              </a:rPr>
              <a:t> genç yaşta, uluslararası sahada göstermiş olduğu diplomatik başarısı, azmi, kararlığı ve cesaretiyle sahabe toplumunun genç yıldızlarından biri olmuştu.</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770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836341"/>
            <a:ext cx="10693188" cy="306071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“Allah’ın rahmeti sayesinde sen onlara karşı yumuşak davrandın. Eğer kaba, katı yürekli olsaydın, onlar senin etrafından dağılıp giderlerdi. Öyleyse kusurlarına bakma. Onlar için Allah’tan bağışlama dile. İş konusunda/her konuda onlarla istişare et. Bir kere de karar verip azmettin mi, artık Allah’a tevekkül et.’’</a:t>
            </a:r>
            <a:r>
              <a:rPr lang="tr-TR" sz="3200" dirty="0">
                <a:cs typeface="Arial" charset="0"/>
              </a:rPr>
              <a:t> </a:t>
            </a:r>
            <a:r>
              <a:rPr lang="tr-TR" sz="1800" b="1" i="1" dirty="0">
                <a:solidFill>
                  <a:schemeClr val="bg1">
                    <a:lumMod val="20000"/>
                    <a:lumOff val="80000"/>
                  </a:schemeClr>
                </a:solidFill>
                <a:cs typeface="Arial" charset="0"/>
              </a:rPr>
              <a:t>(Al-i İmran [3] 159). </a:t>
            </a:r>
            <a:endParaRPr lang="tr-TR" sz="1600" b="1" i="1" dirty="0">
              <a:solidFill>
                <a:schemeClr val="bg1">
                  <a:lumMod val="20000"/>
                  <a:lumOff val="80000"/>
                </a:schemeClr>
              </a:solidFill>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683732" y="188640"/>
            <a:ext cx="4824412"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Kur’an’dan Mesajlar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267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152636"/>
            <a:ext cx="10045116" cy="5076563"/>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Kaba ve katı kalpli bir kimse, başka bazı erdemlere sahip olsa da muhataplarında nefret uyandırır. İnsanlar böyle bir kimseyi dinlemek istemezler veya onun arkadaşlığına katlanamazlar.</a:t>
            </a:r>
          </a:p>
          <a:p>
            <a:pPr marL="1588" indent="19050" eaLnBrk="1" hangingPunct="1">
              <a:spcBef>
                <a:spcPct val="20000"/>
              </a:spcBef>
              <a:buClr>
                <a:schemeClr val="tx2"/>
              </a:buClr>
              <a:defRPr/>
            </a:pPr>
            <a:r>
              <a:rPr lang="tr-TR" sz="3200" dirty="0">
                <a:cs typeface="Arial" charset="0"/>
              </a:rPr>
              <a:t>İslam’ın eğitim metotlarından biri de affetmektir. Yerine göre af, cezadan daha etkili olur. Bu sebeple Allah </a:t>
            </a:r>
            <a:r>
              <a:rPr lang="tr-TR" sz="3200" dirty="0" err="1">
                <a:cs typeface="Arial" charset="0"/>
              </a:rPr>
              <a:t>Âl</a:t>
            </a:r>
            <a:r>
              <a:rPr lang="tr-TR" sz="3200" dirty="0">
                <a:cs typeface="Arial" charset="0"/>
              </a:rPr>
              <a:t>-i </a:t>
            </a:r>
            <a:r>
              <a:rPr lang="tr-TR" sz="3200" dirty="0" err="1">
                <a:cs typeface="Arial" charset="0"/>
              </a:rPr>
              <a:t>İmrân</a:t>
            </a:r>
            <a:r>
              <a:rPr lang="tr-TR" sz="3200" dirty="0">
                <a:cs typeface="Arial" charset="0"/>
              </a:rPr>
              <a:t> suresinin 152. ayetinde Mü’</a:t>
            </a:r>
            <a:r>
              <a:rPr lang="tr-TR" sz="3200" dirty="0" err="1">
                <a:cs typeface="Arial" charset="0"/>
              </a:rPr>
              <a:t>minlerin</a:t>
            </a:r>
            <a:r>
              <a:rPr lang="tr-TR" sz="3200" dirty="0">
                <a:cs typeface="Arial" charset="0"/>
              </a:rPr>
              <a:t> </a:t>
            </a:r>
            <a:r>
              <a:rPr lang="tr-TR" sz="3200" dirty="0" err="1">
                <a:cs typeface="Arial" charset="0"/>
              </a:rPr>
              <a:t>Uhud</a:t>
            </a:r>
            <a:r>
              <a:rPr lang="tr-TR" sz="3200" dirty="0">
                <a:cs typeface="Arial" charset="0"/>
              </a:rPr>
              <a:t> Savaşı’ndaki hatalarını affettiğini ilân etmiş, burada da Hz. Muhammed’e onları affetmesini, Allah tarafından bağışlanmaları için dua etmesini emretmiştir.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472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35460" y="152637"/>
            <a:ext cx="9757084" cy="504056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Muhammed’in sahabeye karşı yumuşak ve merhametli davranması sahabe üzerinde büyük bir etki göstermiştir. Nitekim </a:t>
            </a:r>
            <a:r>
              <a:rPr lang="tr-TR" sz="3200" dirty="0" err="1">
                <a:cs typeface="Arial" charset="0"/>
              </a:rPr>
              <a:t>Uhud</a:t>
            </a:r>
            <a:r>
              <a:rPr lang="tr-TR" sz="3200" dirty="0">
                <a:cs typeface="Arial" charset="0"/>
              </a:rPr>
              <a:t> Savaşı’ndaki hataları affedilen sahabeler bir daha böyle bir hata yapmamaya gayret göstermiş ve girdiği bütün savaşlarda Hz. Muhammed’in ve kumandanlarının emirlerine titizlikle uyarak zaferler kazanmışlardır. Hz. Muhammed’in Müslümanlara karşı bu şekilde merhametli davranması neticesinde birçok kimsenin Müslüman olduğu da rivayet edilmiştir.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1918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35460" y="152637"/>
            <a:ext cx="9757084" cy="5040560"/>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cs typeface="Arial" charset="0"/>
              </a:rPr>
              <a:t>Yüce Allah ayrıca Hz. Muhammed’den bir konuda karar vermeden önce onu arkadaşlarına danışmasını, onlarla tartışmasını ve istişare sonunda kararını verince artık Allah’a güvenerek uygulamaya geçmesini emretmektedir. Hz. Muhammed vahiy dışındaki meselelerde özellikle savaş konularında sahabe ile istişare eder, sonra karar verirdi. Bedir Savaşı’nda ordu için seçilecek karargâh ve savaş sonrasında alınan esirler hakkında verdiği kararı da arkadaşlarıyla yaptığı istişare sonunda vermiştir.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001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pic>
        <p:nvPicPr>
          <p:cNvPr id="15365" name="Picture 2" descr="D:\Calisma_Nurullah\Tulip_(t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0701" y="4971183"/>
            <a:ext cx="1295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10044138" y="6525703"/>
            <a:ext cx="2028526" cy="3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marR="0" lvl="0" indent="19050" algn="ctr" defTabSz="914400" rtl="0" eaLnBrk="1" fontAlgn="base" latinLnBrk="0" hangingPunct="1">
              <a:lnSpc>
                <a:spcPct val="100000"/>
              </a:lnSpc>
              <a:spcBef>
                <a:spcPct val="20000"/>
              </a:spcBef>
              <a:spcAft>
                <a:spcPct val="0"/>
              </a:spcAft>
              <a:buClr>
                <a:srgbClr val="BAD41A"/>
              </a:buClr>
              <a:buSzTx/>
              <a:buFontTx/>
              <a:buNone/>
              <a:tabLst/>
              <a:defRPr/>
            </a:pPr>
            <a:r>
              <a:rPr kumimoji="0" lang="tr-TR" sz="1400" b="0" i="0" u="none" strike="noStrike" kern="1200" cap="none" spc="0" normalizeH="0" baseline="0" noProof="0" dirty="0">
                <a:ln>
                  <a:noFill/>
                </a:ln>
                <a:solidFill>
                  <a:srgbClr val="FFFFFF"/>
                </a:solidFill>
                <a:effectLst/>
                <a:uLnTx/>
                <a:uFillTx/>
                <a:latin typeface="Arial" charset="0"/>
                <a:ea typeface="+mn-ea"/>
                <a:cs typeface="Arial" charset="0"/>
              </a:rPr>
              <a:t>Ekim 2018</a:t>
            </a:r>
            <a:endParaRPr kumimoji="0" lang="tr-TR" sz="1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178" name="Rectangle 4"/>
          <p:cNvSpPr>
            <a:spLocks noChangeArrowheads="1"/>
          </p:cNvSpPr>
          <p:nvPr/>
        </p:nvSpPr>
        <p:spPr bwMode="auto">
          <a:xfrm>
            <a:off x="1163452" y="874192"/>
            <a:ext cx="9834872"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50" indent="-184150" eaLnBrk="1" hangingPunct="1">
              <a:spcBef>
                <a:spcPct val="20000"/>
              </a:spcBef>
              <a:buClr>
                <a:schemeClr val="tx2"/>
              </a:buClr>
              <a:buFont typeface="Times" pitchFamily="18" charset="0"/>
              <a:buChar char="•"/>
            </a:pPr>
            <a:r>
              <a:rPr lang="tr-TR" sz="2000" dirty="0">
                <a:solidFill>
                  <a:srgbClr val="FFFF00"/>
                </a:solidFill>
              </a:rPr>
              <a:t>İlmihal, İman ve İbadetler</a:t>
            </a:r>
            <a:r>
              <a:rPr lang="tr-TR" sz="2000" dirty="0"/>
              <a:t>, c. 1-2, Türkiye Diyanet Vakfı Yay., Ankara 2008.</a:t>
            </a:r>
          </a:p>
          <a:p>
            <a:pPr marL="184150" indent="-184150" eaLnBrk="1" hangingPunct="1">
              <a:spcBef>
                <a:spcPct val="20000"/>
              </a:spcBef>
              <a:buClr>
                <a:schemeClr val="tx2"/>
              </a:buClr>
              <a:buFont typeface="Times" pitchFamily="18" charset="0"/>
              <a:buChar char="•"/>
            </a:pPr>
            <a:r>
              <a:rPr lang="tr-TR" sz="2000" dirty="0">
                <a:solidFill>
                  <a:srgbClr val="FFFF00"/>
                </a:solidFill>
              </a:rPr>
              <a:t>İslam Ansiklopedisi</a:t>
            </a:r>
            <a:r>
              <a:rPr lang="tr-TR" sz="2000" dirty="0"/>
              <a:t>, Türkiye Diyanet Vakfı İslam Araştırmaları Merkezi, İstanbul.</a:t>
            </a:r>
          </a:p>
          <a:p>
            <a:pPr marL="184150" marR="0" lvl="0" indent="-184150" algn="l" defTabSz="914400" rtl="0" eaLnBrk="1" fontAlgn="base" latinLnBrk="0" hangingPunct="1">
              <a:lnSpc>
                <a:spcPct val="100000"/>
              </a:lnSpc>
              <a:spcBef>
                <a:spcPct val="20000"/>
              </a:spcBef>
              <a:spcAft>
                <a:spcPct val="0"/>
              </a:spcAft>
              <a:buClr>
                <a:srgbClr val="BAD41A"/>
              </a:buClr>
              <a:buSzTx/>
              <a:buFont typeface="Times" pitchFamily="18" charset="0"/>
              <a:buChar char="•"/>
              <a:tabLst/>
              <a:defRPr/>
            </a:pPr>
            <a:r>
              <a:rPr kumimoji="0" lang="tr-TR" sz="2000" b="0" i="0" u="none" strike="noStrike" kern="1200" cap="none" spc="0" normalizeH="0" baseline="0" noProof="0" dirty="0">
                <a:ln>
                  <a:noFill/>
                </a:ln>
                <a:solidFill>
                  <a:srgbClr val="FFFFFF"/>
                </a:solidFill>
                <a:effectLst/>
                <a:uLnTx/>
                <a:uFillTx/>
                <a:latin typeface="Arial" charset="0"/>
                <a:ea typeface="+mn-ea"/>
                <a:cs typeface="+mn-cs"/>
              </a:rPr>
              <a:t>Numan Konaklı, Hüseyin Çınar, </a:t>
            </a:r>
            <a:r>
              <a:rPr kumimoji="0" lang="tr-TR" sz="2000" b="0" i="0" u="none" strike="noStrike" kern="1200" cap="none" spc="0" normalizeH="0" baseline="0" noProof="0" dirty="0" err="1">
                <a:ln>
                  <a:noFill/>
                </a:ln>
                <a:solidFill>
                  <a:srgbClr val="FFFFFF"/>
                </a:solidFill>
                <a:effectLst/>
                <a:uLnTx/>
                <a:uFillTx/>
                <a:latin typeface="Arial" charset="0"/>
                <a:ea typeface="+mn-ea"/>
                <a:cs typeface="+mn-cs"/>
              </a:rPr>
              <a:t>Süleyma</a:t>
            </a:r>
            <a:r>
              <a:rPr lang="tr-TR" sz="2000" dirty="0">
                <a:solidFill>
                  <a:srgbClr val="FFFFFF"/>
                </a:solidFill>
              </a:rPr>
              <a:t>n Emiroğlu</a:t>
            </a:r>
            <a:r>
              <a:rPr kumimoji="0" lang="tr-TR" sz="2000" b="0" i="0" u="none" strike="noStrike" kern="1200" cap="none" spc="0" normalizeH="0" baseline="0" noProof="0" dirty="0">
                <a:ln>
                  <a:noFill/>
                </a:ln>
                <a:solidFill>
                  <a:srgbClr val="FFFFFF"/>
                </a:solidFill>
                <a:effectLst/>
                <a:uLnTx/>
                <a:uFillTx/>
                <a:latin typeface="Arial" charset="0"/>
                <a:ea typeface="+mn-ea"/>
                <a:cs typeface="+mn-cs"/>
              </a:rPr>
              <a:t>, </a:t>
            </a:r>
            <a:r>
              <a:rPr kumimoji="0" lang="tr-TR" sz="2000" b="0" i="0" u="none" strike="noStrike" kern="1200" cap="none" spc="0" normalizeH="0" baseline="0" noProof="0" dirty="0">
                <a:ln>
                  <a:noFill/>
                </a:ln>
                <a:solidFill>
                  <a:srgbClr val="FFFF00"/>
                </a:solidFill>
                <a:effectLst/>
                <a:uLnTx/>
                <a:uFillTx/>
                <a:latin typeface="Arial" charset="0"/>
                <a:ea typeface="+mn-ea"/>
                <a:cs typeface="+mn-cs"/>
              </a:rPr>
              <a:t>Din Kültürü ve Ahlak Bilgisi</a:t>
            </a:r>
            <a:r>
              <a:rPr kumimoji="0" lang="tr-TR" sz="2000" b="0" i="0" u="none" strike="noStrike" kern="1200" cap="none" spc="0" normalizeH="0" baseline="0" noProof="0" dirty="0">
                <a:ln>
                  <a:noFill/>
                </a:ln>
                <a:solidFill>
                  <a:srgbClr val="FFFFFF"/>
                </a:solidFill>
                <a:effectLst/>
                <a:uLnTx/>
                <a:uFillTx/>
                <a:latin typeface="Arial" charset="0"/>
                <a:ea typeface="+mn-ea"/>
                <a:cs typeface="+mn-cs"/>
              </a:rPr>
              <a:t>, </a:t>
            </a:r>
            <a:r>
              <a:rPr kumimoji="0" lang="tr-TR" sz="2000" b="0" i="0" u="none" strike="noStrike" kern="1200" cap="none" spc="0" normalizeH="0" baseline="0" noProof="0" dirty="0">
                <a:ln>
                  <a:noFill/>
                </a:ln>
                <a:solidFill>
                  <a:srgbClr val="FFFF00"/>
                </a:solidFill>
                <a:effectLst/>
                <a:uLnTx/>
                <a:uFillTx/>
                <a:latin typeface="Arial" charset="0"/>
                <a:ea typeface="+mn-ea"/>
                <a:cs typeface="+mn-cs"/>
              </a:rPr>
              <a:t>10. Sınıf</a:t>
            </a:r>
            <a:r>
              <a:rPr kumimoji="0" lang="tr-TR" sz="2000" b="0" i="0" u="none" strike="noStrike" kern="1200" cap="none" spc="0" normalizeH="0" baseline="0" noProof="0" dirty="0">
                <a:ln>
                  <a:noFill/>
                </a:ln>
                <a:solidFill>
                  <a:srgbClr val="FFFFFF"/>
                </a:solidFill>
                <a:effectLst/>
                <a:uLnTx/>
                <a:uFillTx/>
                <a:latin typeface="Arial" charset="0"/>
                <a:ea typeface="+mn-ea"/>
                <a:cs typeface="+mn-cs"/>
              </a:rPr>
              <a:t>, MEB, Ankara 2018. </a:t>
            </a:r>
          </a:p>
          <a:p>
            <a:pPr marL="184150" marR="0" lvl="0" indent="-184150" algn="l" defTabSz="914400" rtl="0" eaLnBrk="1" fontAlgn="base" latinLnBrk="0" hangingPunct="1">
              <a:lnSpc>
                <a:spcPct val="100000"/>
              </a:lnSpc>
              <a:spcBef>
                <a:spcPct val="20000"/>
              </a:spcBef>
              <a:spcAft>
                <a:spcPct val="0"/>
              </a:spcAft>
              <a:buClr>
                <a:srgbClr val="BAD41A"/>
              </a:buClr>
              <a:buSzTx/>
              <a:buFont typeface="Times" pitchFamily="18" charset="0"/>
              <a:buChar char="•"/>
              <a:tabLst/>
              <a:defRPr/>
            </a:pPr>
            <a:r>
              <a:rPr kumimoji="0" lang="tr-TR" sz="2000" b="0" i="0" u="none" strike="noStrike" kern="1200" cap="none" spc="0" normalizeH="0" baseline="0" noProof="0" dirty="0">
                <a:ln>
                  <a:noFill/>
                </a:ln>
                <a:solidFill>
                  <a:srgbClr val="FFFFFF"/>
                </a:solidFill>
                <a:effectLst/>
                <a:uLnTx/>
                <a:uFillTx/>
                <a:latin typeface="Arial" charset="0"/>
                <a:ea typeface="+mn-ea"/>
                <a:cs typeface="+mn-cs"/>
              </a:rPr>
              <a:t>Recai Doğan, </a:t>
            </a:r>
            <a:r>
              <a:rPr kumimoji="0" lang="tr-TR" sz="2000" b="0" i="0" u="none" strike="noStrike" kern="1200" cap="none" spc="0" normalizeH="0" baseline="0" noProof="0" dirty="0">
                <a:ln>
                  <a:noFill/>
                </a:ln>
                <a:solidFill>
                  <a:srgbClr val="FFFF00"/>
                </a:solidFill>
                <a:effectLst/>
                <a:uLnTx/>
                <a:uFillTx/>
                <a:latin typeface="Arial" charset="0"/>
                <a:ea typeface="+mn-ea"/>
                <a:cs typeface="+mn-cs"/>
              </a:rPr>
              <a:t>Din Kültürü ve Ahlak Bilgisi, 10. Sınıf</a:t>
            </a:r>
            <a:r>
              <a:rPr kumimoji="0" lang="tr-TR" sz="2000" b="0" i="0" u="none" strike="noStrike" kern="1200" cap="none" spc="0" normalizeH="0" baseline="0" noProof="0" dirty="0">
                <a:ln>
                  <a:noFill/>
                </a:ln>
                <a:solidFill>
                  <a:srgbClr val="FFFFFF"/>
                </a:solidFill>
                <a:effectLst/>
                <a:uLnTx/>
                <a:uFillTx/>
                <a:latin typeface="Arial" charset="0"/>
                <a:ea typeface="+mn-ea"/>
                <a:cs typeface="+mn-cs"/>
              </a:rPr>
              <a:t>, </a:t>
            </a:r>
            <a:r>
              <a:rPr kumimoji="0" lang="tr-TR" sz="2000" b="0" i="0" u="none" strike="noStrike" kern="1200" cap="none" spc="0" normalizeH="0" baseline="0" noProof="0" dirty="0" err="1">
                <a:ln>
                  <a:noFill/>
                </a:ln>
                <a:solidFill>
                  <a:srgbClr val="FFFFFF"/>
                </a:solidFill>
                <a:effectLst/>
                <a:uLnTx/>
                <a:uFillTx/>
                <a:latin typeface="Arial" charset="0"/>
                <a:ea typeface="+mn-ea"/>
                <a:cs typeface="+mn-cs"/>
              </a:rPr>
              <a:t>Nev</a:t>
            </a:r>
            <a:r>
              <a:rPr kumimoji="0" lang="tr-TR" sz="2000" b="0" i="0" u="none" strike="noStrike" kern="1200" cap="none" spc="0" normalizeH="0" baseline="0" noProof="0" dirty="0">
                <a:ln>
                  <a:noFill/>
                </a:ln>
                <a:solidFill>
                  <a:srgbClr val="FFFFFF"/>
                </a:solidFill>
                <a:effectLst/>
                <a:uLnTx/>
                <a:uFillTx/>
                <a:latin typeface="Arial" charset="0"/>
                <a:ea typeface="+mn-ea"/>
                <a:cs typeface="+mn-cs"/>
              </a:rPr>
              <a:t> Kitap, Ankara 2018.</a:t>
            </a:r>
          </a:p>
        </p:txBody>
      </p:sp>
      <p:sp>
        <p:nvSpPr>
          <p:cNvPr id="7179" name="Rectangle 3"/>
          <p:cNvSpPr>
            <a:spLocks noChangeArrowheads="1"/>
          </p:cNvSpPr>
          <p:nvPr/>
        </p:nvSpPr>
        <p:spPr bwMode="auto">
          <a:xfrm>
            <a:off x="4835860" y="188640"/>
            <a:ext cx="2520628" cy="68555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BAD41A"/>
              </a:buClr>
              <a:buSzTx/>
              <a:buFont typeface="Times" pitchFamily="18" charset="0"/>
              <a:buNone/>
              <a:tabLst/>
              <a:defRPr/>
            </a:pPr>
            <a:r>
              <a:rPr kumimoji="0" lang="tr-TR" sz="3600" b="1" i="0" u="none" strike="noStrike" kern="1200" cap="none" spc="0" normalizeH="0" baseline="0" noProof="0" dirty="0">
                <a:ln>
                  <a:noFill/>
                </a:ln>
                <a:solidFill>
                  <a:srgbClr val="FFFFFF"/>
                </a:solidFill>
                <a:effectLst/>
                <a:uLnTx/>
                <a:uFillTx/>
                <a:latin typeface="Arial" charset="0"/>
                <a:ea typeface="+mn-ea"/>
                <a:cs typeface="+mn-cs"/>
              </a:rPr>
              <a:t>Kaynakça</a:t>
            </a:r>
          </a:p>
        </p:txBody>
      </p:sp>
      <p:pic>
        <p:nvPicPr>
          <p:cNvPr id="17" name="Picture 11" descr="Home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447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2000"/>
                                        <p:tgtEl>
                                          <p:spTgt spid="15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35460" y="152636"/>
            <a:ext cx="9757084" cy="208823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Kur’an’da, genç şahsiyet modeli olarak Hz. Yusuf, Hz. Musa, Hz. </a:t>
            </a:r>
            <a:r>
              <a:rPr lang="tr-TR" sz="3200" dirty="0" err="1">
                <a:cs typeface="Arial" charset="0"/>
              </a:rPr>
              <a:t>Şuayb’ın</a:t>
            </a:r>
            <a:r>
              <a:rPr lang="tr-TR" sz="3200" dirty="0">
                <a:cs typeface="Arial" charset="0"/>
              </a:rPr>
              <a:t> kızları ve Hz. Meryem’den bahsedilmektedir. Hz. Yusuf , kendisine yapılan teklif karşısında iffetini koruyarak </a:t>
            </a:r>
            <a:r>
              <a:rPr lang="tr-TR" sz="3200" dirty="0" err="1">
                <a:cs typeface="Arial" charset="0"/>
              </a:rPr>
              <a:t>Rabb’ine</a:t>
            </a:r>
            <a:r>
              <a:rPr lang="tr-TR" sz="3200" dirty="0">
                <a:cs typeface="Arial" charset="0"/>
              </a:rPr>
              <a:t> sığınmıştır.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127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95500" y="188640"/>
            <a:ext cx="903700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Hz. Musa ile Hz. </a:t>
            </a:r>
            <a:r>
              <a:rPr lang="tr-TR" sz="3200" dirty="0" err="1">
                <a:cs typeface="Arial" charset="0"/>
              </a:rPr>
              <a:t>Şuayb’ın</a:t>
            </a:r>
            <a:r>
              <a:rPr lang="tr-TR" sz="3200" dirty="0">
                <a:cs typeface="Arial" charset="0"/>
              </a:rPr>
              <a:t> kızları arasında geçen olayda da iffet ve hayâ örneklerini görmekteyiz. Hz. Musa su başında karşılaştığı genç bir kızın edep ve hayâsına aynı şekilde karşılık vermiştir.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764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3f988fe6df8ae7d8013c6fd66a1c042d9bb9d"/>
  <p:tag name="ISPRING_RESOURCE_PATHS_HASH_2" val="7743abd6bee53f22594a5260d44c74bf48e8a0"/>
</p:tagLst>
</file>

<file path=ppt/theme/theme1.xml><?xml version="1.0" encoding="utf-8"?>
<a:theme xmlns:a="http://schemas.openxmlformats.org/drawingml/2006/main" name="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Spæce Star:Programlar:Microsoft Office 2001:Templates:Presentations:Designs:Shimmer</Template>
  <TotalTime>11844</TotalTime>
  <Words>3252</Words>
  <Application>Microsoft Macintosh PowerPoint</Application>
  <PresentationFormat>Widescreen</PresentationFormat>
  <Paragraphs>93</Paragraphs>
  <Slides>76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Calibri</vt:lpstr>
      <vt:lpstr>New York</vt:lpstr>
      <vt:lpstr>Tahoma</vt:lpstr>
      <vt:lpstr>Times</vt:lpstr>
      <vt:lpstr>Wingdings</vt:lpstr>
      <vt:lpstr>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dc:title>
  <dc:subject/>
  <dc:creator>Dr. Nurullah ABALI</dc:creator>
  <cp:keywords/>
  <dc:description>tulipandrose.net</dc:description>
  <cp:lastModifiedBy>Ph.D. Nurullah ABALI</cp:lastModifiedBy>
  <cp:revision>802</cp:revision>
  <cp:lastPrinted>2018-10-02T21:36:42Z</cp:lastPrinted>
  <dcterms:created xsi:type="dcterms:W3CDTF">2003-04-28T22:14:44Z</dcterms:created>
  <dcterms:modified xsi:type="dcterms:W3CDTF">2018-10-07T19:00:43Z</dcterms:modified>
  <cp:category/>
</cp:coreProperties>
</file>