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443" r:id="rId2"/>
    <p:sldId id="308" r:id="rId3"/>
    <p:sldId id="315" r:id="rId4"/>
    <p:sldId id="262" r:id="rId5"/>
    <p:sldId id="424" r:id="rId6"/>
    <p:sldId id="415" r:id="rId7"/>
    <p:sldId id="380" r:id="rId8"/>
    <p:sldId id="425" r:id="rId9"/>
    <p:sldId id="426" r:id="rId10"/>
    <p:sldId id="427" r:id="rId11"/>
    <p:sldId id="428" r:id="rId12"/>
    <p:sldId id="429" r:id="rId13"/>
    <p:sldId id="358" r:id="rId14"/>
    <p:sldId id="444" r:id="rId15"/>
    <p:sldId id="445" r:id="rId16"/>
    <p:sldId id="431" r:id="rId17"/>
    <p:sldId id="430" r:id="rId18"/>
    <p:sldId id="432" r:id="rId19"/>
    <p:sldId id="433" r:id="rId20"/>
    <p:sldId id="434" r:id="rId21"/>
    <p:sldId id="435" r:id="rId22"/>
    <p:sldId id="437" r:id="rId23"/>
    <p:sldId id="436" r:id="rId24"/>
    <p:sldId id="423" r:id="rId25"/>
    <p:sldId id="260" r:id="rId2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4" autoAdjust="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8E54C3-81A2-4C4B-9093-919FB7B17E75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CFB9466-8305-4832-B616-BA271CC0BBC2}">
      <dgm:prSet phldrT="[Metin]" custT="1"/>
      <dgm:spPr/>
      <dgm:t>
        <a:bodyPr/>
        <a:lstStyle/>
        <a:p>
          <a:r>
            <a:rPr lang="tr-TR" sz="3200" dirty="0"/>
            <a:t>Kıyamet günü arşın gölgesinde gölgelenecek 7 grup insan</a:t>
          </a:r>
        </a:p>
      </dgm:t>
    </dgm:pt>
    <dgm:pt modelId="{47C4F4AB-3D42-42F2-B670-E41A5D0C87BF}" type="parTrans" cxnId="{BE7E0AE1-217B-4280-9627-1A9B1899EBB7}">
      <dgm:prSet/>
      <dgm:spPr/>
      <dgm:t>
        <a:bodyPr/>
        <a:lstStyle/>
        <a:p>
          <a:endParaRPr lang="tr-TR"/>
        </a:p>
      </dgm:t>
    </dgm:pt>
    <dgm:pt modelId="{2E747293-BFE3-4A18-AA62-E10BA7DE9B53}" type="sibTrans" cxnId="{BE7E0AE1-217B-4280-9627-1A9B1899EBB7}">
      <dgm:prSet/>
      <dgm:spPr/>
      <dgm:t>
        <a:bodyPr/>
        <a:lstStyle/>
        <a:p>
          <a:endParaRPr lang="tr-TR"/>
        </a:p>
      </dgm:t>
    </dgm:pt>
    <dgm:pt modelId="{127069EB-F257-4240-8726-AAC344F6D6E5}">
      <dgm:prSet phldrT="[Metin]"/>
      <dgm:spPr/>
      <dgm:t>
        <a:bodyPr/>
        <a:lstStyle/>
        <a:p>
          <a:r>
            <a:rPr lang="tr-TR" dirty="0"/>
            <a:t>Tenhada Allah'ı anıp göz yaşı döken kişi</a:t>
          </a:r>
        </a:p>
      </dgm:t>
    </dgm:pt>
    <dgm:pt modelId="{F5B133D2-6F67-4523-A68B-85AB649790B7}" type="parTrans" cxnId="{AA18A005-599E-4D9F-AEDD-F73E940909B0}">
      <dgm:prSet/>
      <dgm:spPr/>
      <dgm:t>
        <a:bodyPr/>
        <a:lstStyle/>
        <a:p>
          <a:endParaRPr lang="tr-TR"/>
        </a:p>
      </dgm:t>
    </dgm:pt>
    <dgm:pt modelId="{12C75E14-62C2-46AE-9E3F-0F8877A74D16}" type="sibTrans" cxnId="{AA18A005-599E-4D9F-AEDD-F73E940909B0}">
      <dgm:prSet/>
      <dgm:spPr/>
      <dgm:t>
        <a:bodyPr/>
        <a:lstStyle/>
        <a:p>
          <a:endParaRPr lang="tr-TR"/>
        </a:p>
      </dgm:t>
    </dgm:pt>
    <dgm:pt modelId="{ECC1CC19-D6A0-4D69-B163-F7A3C67B9677}">
      <dgm:prSet phldrT="[Metin]" phldr="1"/>
      <dgm:spPr/>
      <dgm:t>
        <a:bodyPr/>
        <a:lstStyle/>
        <a:p>
          <a:endParaRPr lang="tr-TR"/>
        </a:p>
      </dgm:t>
    </dgm:pt>
    <dgm:pt modelId="{3800D088-0DD4-44A4-B75A-E74432B202B2}" type="parTrans" cxnId="{849CE45E-B37D-4028-95DC-D22B5EE96627}">
      <dgm:prSet/>
      <dgm:spPr/>
      <dgm:t>
        <a:bodyPr/>
        <a:lstStyle/>
        <a:p>
          <a:endParaRPr lang="tr-TR"/>
        </a:p>
      </dgm:t>
    </dgm:pt>
    <dgm:pt modelId="{F98ACECF-1A3E-4DB8-9CCD-D14A9E9BCD8B}" type="sibTrans" cxnId="{849CE45E-B37D-4028-95DC-D22B5EE96627}">
      <dgm:prSet/>
      <dgm:spPr/>
      <dgm:t>
        <a:bodyPr/>
        <a:lstStyle/>
        <a:p>
          <a:endParaRPr lang="tr-TR"/>
        </a:p>
      </dgm:t>
    </dgm:pt>
    <dgm:pt modelId="{E68B47FA-8173-4C97-B551-6D425AC9C361}">
      <dgm:prSet/>
      <dgm:spPr/>
      <dgm:t>
        <a:bodyPr/>
        <a:lstStyle/>
        <a:p>
          <a:r>
            <a:rPr lang="tr-TR" dirty="0"/>
            <a:t>Adil devlet başkanı</a:t>
          </a:r>
        </a:p>
      </dgm:t>
    </dgm:pt>
    <dgm:pt modelId="{6178FF73-ADCA-4C37-AD91-D2D5D08B7AF4}" type="parTrans" cxnId="{DE1FEEA3-44B1-4185-9C72-D64187B1C74E}">
      <dgm:prSet/>
      <dgm:spPr/>
      <dgm:t>
        <a:bodyPr/>
        <a:lstStyle/>
        <a:p>
          <a:endParaRPr lang="tr-TR"/>
        </a:p>
      </dgm:t>
    </dgm:pt>
    <dgm:pt modelId="{50393866-AA4D-4B5B-98A7-247CFE4E4A00}" type="sibTrans" cxnId="{DE1FEEA3-44B1-4185-9C72-D64187B1C74E}">
      <dgm:prSet/>
      <dgm:spPr/>
      <dgm:t>
        <a:bodyPr/>
        <a:lstStyle/>
        <a:p>
          <a:endParaRPr lang="tr-TR"/>
        </a:p>
      </dgm:t>
    </dgm:pt>
    <dgm:pt modelId="{FC2B5F76-8647-4B22-BFE5-E0BC2EA582A4}">
      <dgm:prSet phldrT="[Metin]"/>
      <dgm:spPr/>
      <dgm:t>
        <a:bodyPr/>
        <a:lstStyle/>
        <a:p>
          <a:r>
            <a:rPr lang="tr-TR" dirty="0"/>
            <a:t>Sağ elinin verdiğini sol elinin bilemeyeceği kadar gizli sadaka veren kimse</a:t>
          </a:r>
        </a:p>
      </dgm:t>
    </dgm:pt>
    <dgm:pt modelId="{0993F1C4-629A-4C40-A73A-B1759FCB49EA}" type="sibTrans" cxnId="{7464DFDF-F83A-4288-8607-DDDAED851723}">
      <dgm:prSet/>
      <dgm:spPr/>
      <dgm:t>
        <a:bodyPr/>
        <a:lstStyle/>
        <a:p>
          <a:endParaRPr lang="tr-TR"/>
        </a:p>
      </dgm:t>
    </dgm:pt>
    <dgm:pt modelId="{05B55C8B-04F8-4FF9-8E5B-57DFCB0DA03D}" type="parTrans" cxnId="{7464DFDF-F83A-4288-8607-DDDAED851723}">
      <dgm:prSet/>
      <dgm:spPr/>
      <dgm:t>
        <a:bodyPr/>
        <a:lstStyle/>
        <a:p>
          <a:endParaRPr lang="tr-TR"/>
        </a:p>
      </dgm:t>
    </dgm:pt>
    <dgm:pt modelId="{B37816B9-CC19-419B-BDC4-A9F6628BA059}">
      <dgm:prSet/>
      <dgm:spPr/>
      <dgm:t>
        <a:bodyPr/>
        <a:lstStyle/>
        <a:p>
          <a:r>
            <a:rPr lang="tr-TR" dirty="0"/>
            <a:t>Rabbine kulluk ederek temiz bir hayat içinde serpilip büyüyen genç</a:t>
          </a:r>
        </a:p>
      </dgm:t>
    </dgm:pt>
    <dgm:pt modelId="{B82DD537-6647-41C4-A2BA-36983D66163F}" type="parTrans" cxnId="{725EA7BA-F373-488C-944C-56A83CCF4BA1}">
      <dgm:prSet/>
      <dgm:spPr/>
      <dgm:t>
        <a:bodyPr/>
        <a:lstStyle/>
        <a:p>
          <a:endParaRPr lang="tr-TR"/>
        </a:p>
      </dgm:t>
    </dgm:pt>
    <dgm:pt modelId="{AD6B206B-8F0C-481C-8018-21068F17BFCB}" type="sibTrans" cxnId="{725EA7BA-F373-488C-944C-56A83CCF4BA1}">
      <dgm:prSet/>
      <dgm:spPr/>
      <dgm:t>
        <a:bodyPr/>
        <a:lstStyle/>
        <a:p>
          <a:endParaRPr lang="tr-TR"/>
        </a:p>
      </dgm:t>
    </dgm:pt>
    <dgm:pt modelId="{DA992D93-0A1D-4A25-B016-4A9D779C2E8F}">
      <dgm:prSet/>
      <dgm:spPr/>
      <dgm:t>
        <a:bodyPr/>
        <a:lstStyle/>
        <a:p>
          <a:r>
            <a:rPr lang="tr-TR" dirty="0"/>
            <a:t>Kalbi mescitlere bağlı Müslüman</a:t>
          </a:r>
        </a:p>
      </dgm:t>
    </dgm:pt>
    <dgm:pt modelId="{62652E6F-FD60-42DA-B24D-2E3300F10D89}" type="parTrans" cxnId="{CD51CC55-9471-4FB4-8E59-2C81E79584A7}">
      <dgm:prSet/>
      <dgm:spPr/>
      <dgm:t>
        <a:bodyPr/>
        <a:lstStyle/>
        <a:p>
          <a:endParaRPr lang="tr-TR"/>
        </a:p>
      </dgm:t>
    </dgm:pt>
    <dgm:pt modelId="{23DB6C7E-3680-427C-8853-A2931C71A04E}" type="sibTrans" cxnId="{CD51CC55-9471-4FB4-8E59-2C81E79584A7}">
      <dgm:prSet/>
      <dgm:spPr/>
      <dgm:t>
        <a:bodyPr/>
        <a:lstStyle/>
        <a:p>
          <a:endParaRPr lang="tr-TR"/>
        </a:p>
      </dgm:t>
    </dgm:pt>
    <dgm:pt modelId="{4614709B-23EA-4D1A-B1B4-F5FBC58AA160}">
      <dgm:prSet/>
      <dgm:spPr/>
      <dgm:t>
        <a:bodyPr/>
        <a:lstStyle/>
        <a:p>
          <a:r>
            <a:rPr lang="tr-TR" dirty="0"/>
            <a:t>Birbirlerini Allah için sevip buluşmaları da ayrılmaları da Allah için olan iki insan</a:t>
          </a:r>
        </a:p>
      </dgm:t>
    </dgm:pt>
    <dgm:pt modelId="{E3123F93-84A4-4735-B841-12EA77DE6E75}" type="parTrans" cxnId="{8D60C1E2-10FF-4600-8A9E-8FDB54372CEA}">
      <dgm:prSet/>
      <dgm:spPr/>
      <dgm:t>
        <a:bodyPr/>
        <a:lstStyle/>
        <a:p>
          <a:endParaRPr lang="tr-TR"/>
        </a:p>
      </dgm:t>
    </dgm:pt>
    <dgm:pt modelId="{989E1495-0436-4CEB-B0C8-5A36CF6768D7}" type="sibTrans" cxnId="{8D60C1E2-10FF-4600-8A9E-8FDB54372CEA}">
      <dgm:prSet/>
      <dgm:spPr/>
      <dgm:t>
        <a:bodyPr/>
        <a:lstStyle/>
        <a:p>
          <a:endParaRPr lang="tr-TR"/>
        </a:p>
      </dgm:t>
    </dgm:pt>
    <dgm:pt modelId="{C9F98B03-5CB9-4F11-96E6-3B4E53172DBB}">
      <dgm:prSet custT="1"/>
      <dgm:spPr/>
      <dgm:t>
        <a:bodyPr/>
        <a:lstStyle/>
        <a:p>
          <a:r>
            <a:rPr lang="tr-TR" sz="2000" dirty="0"/>
            <a:t>Güzel ve mevki sahibi bir kadının beraber olma isteğine "Ben Allah'tan korkarım" diye yaklaşmayan yiğit</a:t>
          </a:r>
        </a:p>
      </dgm:t>
    </dgm:pt>
    <dgm:pt modelId="{53F2AEBE-B6B5-448F-A1D7-D351B1D433A7}" type="parTrans" cxnId="{561931AB-4C19-47F4-949D-52672CFA66CE}">
      <dgm:prSet/>
      <dgm:spPr/>
      <dgm:t>
        <a:bodyPr/>
        <a:lstStyle/>
        <a:p>
          <a:endParaRPr lang="tr-TR"/>
        </a:p>
      </dgm:t>
    </dgm:pt>
    <dgm:pt modelId="{99A9854F-A0EF-4442-AC20-1F9EDF485803}" type="sibTrans" cxnId="{561931AB-4C19-47F4-949D-52672CFA66CE}">
      <dgm:prSet/>
      <dgm:spPr/>
      <dgm:t>
        <a:bodyPr/>
        <a:lstStyle/>
        <a:p>
          <a:endParaRPr lang="tr-TR"/>
        </a:p>
      </dgm:t>
    </dgm:pt>
    <dgm:pt modelId="{0ECE6F66-4B5F-40BC-A518-DEE8246134EC}" type="pres">
      <dgm:prSet presAssocID="{A68E54C3-81A2-4C4B-9093-919FB7B17E7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1DF59084-94CD-455C-BE74-4E7C6178A511}" type="pres">
      <dgm:prSet presAssocID="{ACFB9466-8305-4832-B616-BA271CC0BBC2}" presName="singleCycle" presStyleCnt="0"/>
      <dgm:spPr/>
    </dgm:pt>
    <dgm:pt modelId="{82FF28BE-5075-487D-9BEF-F022A8959BEE}" type="pres">
      <dgm:prSet presAssocID="{ACFB9466-8305-4832-B616-BA271CC0BBC2}" presName="singleCenter" presStyleLbl="node1" presStyleIdx="0" presStyleCnt="8" custScaleX="165741">
        <dgm:presLayoutVars>
          <dgm:chMax val="7"/>
          <dgm:chPref val="7"/>
        </dgm:presLayoutVars>
      </dgm:prSet>
      <dgm:spPr/>
    </dgm:pt>
    <dgm:pt modelId="{A7A1DCC9-C6EA-4ADF-BE92-312356AC4E28}" type="pres">
      <dgm:prSet presAssocID="{6178FF73-ADCA-4C37-AD91-D2D5D08B7AF4}" presName="Name56" presStyleLbl="parChTrans1D2" presStyleIdx="0" presStyleCnt="7"/>
      <dgm:spPr/>
    </dgm:pt>
    <dgm:pt modelId="{05125A3E-28A2-4EE9-A16B-BBCBD6D261B9}" type="pres">
      <dgm:prSet presAssocID="{E68B47FA-8173-4C97-B551-6D425AC9C361}" presName="text0" presStyleLbl="node1" presStyleIdx="1" presStyleCnt="8" custScaleX="241756">
        <dgm:presLayoutVars>
          <dgm:bulletEnabled val="1"/>
        </dgm:presLayoutVars>
      </dgm:prSet>
      <dgm:spPr/>
    </dgm:pt>
    <dgm:pt modelId="{1B9082BF-2101-4FCA-BB75-D9360BE25702}" type="pres">
      <dgm:prSet presAssocID="{B82DD537-6647-41C4-A2BA-36983D66163F}" presName="Name56" presStyleLbl="parChTrans1D2" presStyleIdx="1" presStyleCnt="7"/>
      <dgm:spPr/>
    </dgm:pt>
    <dgm:pt modelId="{89A37604-D5A5-483A-99AD-5A34A5FC6AF9}" type="pres">
      <dgm:prSet presAssocID="{B37816B9-CC19-419B-BDC4-A9F6628BA059}" presName="text0" presStyleLbl="node1" presStyleIdx="2" presStyleCnt="8" custScaleX="241756" custRadScaleRad="160824" custRadScaleInc="49695">
        <dgm:presLayoutVars>
          <dgm:bulletEnabled val="1"/>
        </dgm:presLayoutVars>
      </dgm:prSet>
      <dgm:spPr/>
    </dgm:pt>
    <dgm:pt modelId="{17083468-9691-48F6-AEA9-3B7D8B3DAD1C}" type="pres">
      <dgm:prSet presAssocID="{62652E6F-FD60-42DA-B24D-2E3300F10D89}" presName="Name56" presStyleLbl="parChTrans1D2" presStyleIdx="2" presStyleCnt="7"/>
      <dgm:spPr/>
    </dgm:pt>
    <dgm:pt modelId="{FFC8E800-796D-4DA4-866D-4842481E2473}" type="pres">
      <dgm:prSet presAssocID="{DA992D93-0A1D-4A25-B016-4A9D779C2E8F}" presName="text0" presStyleLbl="node1" presStyleIdx="3" presStyleCnt="8" custScaleX="241756" custRadScaleRad="140151" custRadScaleInc="-17744">
        <dgm:presLayoutVars>
          <dgm:bulletEnabled val="1"/>
        </dgm:presLayoutVars>
      </dgm:prSet>
      <dgm:spPr/>
    </dgm:pt>
    <dgm:pt modelId="{4B97E09A-199C-4AC4-B695-5BBFE8724203}" type="pres">
      <dgm:prSet presAssocID="{E3123F93-84A4-4735-B841-12EA77DE6E75}" presName="Name56" presStyleLbl="parChTrans1D2" presStyleIdx="3" presStyleCnt="7"/>
      <dgm:spPr/>
    </dgm:pt>
    <dgm:pt modelId="{F806E3B1-69BE-4811-8847-0AD4058749B8}" type="pres">
      <dgm:prSet presAssocID="{4614709B-23EA-4D1A-B1B4-F5FBC58AA160}" presName="text0" presStyleLbl="node1" presStyleIdx="4" presStyleCnt="8" custScaleX="241756" custRadScaleRad="120354" custRadScaleInc="-67111">
        <dgm:presLayoutVars>
          <dgm:bulletEnabled val="1"/>
        </dgm:presLayoutVars>
      </dgm:prSet>
      <dgm:spPr/>
    </dgm:pt>
    <dgm:pt modelId="{0E560FDC-BE98-4B86-95BB-87FE22A456BB}" type="pres">
      <dgm:prSet presAssocID="{53F2AEBE-B6B5-448F-A1D7-D351B1D433A7}" presName="Name56" presStyleLbl="parChTrans1D2" presStyleIdx="4" presStyleCnt="7"/>
      <dgm:spPr/>
    </dgm:pt>
    <dgm:pt modelId="{AC27390C-9650-45A1-AA57-B2C37F7C64F2}" type="pres">
      <dgm:prSet presAssocID="{C9F98B03-5CB9-4F11-96E6-3B4E53172DBB}" presName="text0" presStyleLbl="node1" presStyleIdx="5" presStyleCnt="8" custScaleX="241756" custRadScaleRad="122437" custRadScaleInc="75100">
        <dgm:presLayoutVars>
          <dgm:bulletEnabled val="1"/>
        </dgm:presLayoutVars>
      </dgm:prSet>
      <dgm:spPr/>
    </dgm:pt>
    <dgm:pt modelId="{EB80E067-D646-4CBC-976B-E8D598470778}" type="pres">
      <dgm:prSet presAssocID="{05B55C8B-04F8-4FF9-8E5B-57DFCB0DA03D}" presName="Name56" presStyleLbl="parChTrans1D2" presStyleIdx="5" presStyleCnt="7"/>
      <dgm:spPr/>
    </dgm:pt>
    <dgm:pt modelId="{76424891-1B95-4EDB-A7EA-7D21B5342D15}" type="pres">
      <dgm:prSet presAssocID="{FC2B5F76-8647-4B22-BFE5-E0BC2EA582A4}" presName="text0" presStyleLbl="node1" presStyleIdx="6" presStyleCnt="8" custScaleX="241756" custRadScaleRad="139872" custRadScaleInc="20951">
        <dgm:presLayoutVars>
          <dgm:bulletEnabled val="1"/>
        </dgm:presLayoutVars>
      </dgm:prSet>
      <dgm:spPr/>
    </dgm:pt>
    <dgm:pt modelId="{DD3BDDFD-1972-4A67-8328-1F4E5A869E27}" type="pres">
      <dgm:prSet presAssocID="{F5B133D2-6F67-4523-A68B-85AB649790B7}" presName="Name56" presStyleLbl="parChTrans1D2" presStyleIdx="6" presStyleCnt="7"/>
      <dgm:spPr/>
    </dgm:pt>
    <dgm:pt modelId="{9A9D1715-BEDD-4916-9455-62C4F8319988}" type="pres">
      <dgm:prSet presAssocID="{127069EB-F257-4240-8726-AAC344F6D6E5}" presName="text0" presStyleLbl="node1" presStyleIdx="7" presStyleCnt="8" custScaleX="241756" custRadScaleRad="154224" custRadScaleInc="-49167">
        <dgm:presLayoutVars>
          <dgm:bulletEnabled val="1"/>
        </dgm:presLayoutVars>
      </dgm:prSet>
      <dgm:spPr/>
    </dgm:pt>
  </dgm:ptLst>
  <dgm:cxnLst>
    <dgm:cxn modelId="{AA18A005-599E-4D9F-AEDD-F73E940909B0}" srcId="{ACFB9466-8305-4832-B616-BA271CC0BBC2}" destId="{127069EB-F257-4240-8726-AAC344F6D6E5}" srcOrd="6" destOrd="0" parTransId="{F5B133D2-6F67-4523-A68B-85AB649790B7}" sibTransId="{12C75E14-62C2-46AE-9E3F-0F8877A74D16}"/>
    <dgm:cxn modelId="{08A6A306-90F7-4837-B7BF-E396D5CBF10B}" type="presOf" srcId="{6178FF73-ADCA-4C37-AD91-D2D5D08B7AF4}" destId="{A7A1DCC9-C6EA-4ADF-BE92-312356AC4E28}" srcOrd="0" destOrd="0" presId="urn:microsoft.com/office/officeart/2008/layout/RadialCluster"/>
    <dgm:cxn modelId="{C71DBC0A-B8C6-4C6E-9300-156B7F14A039}" type="presOf" srcId="{ACFB9466-8305-4832-B616-BA271CC0BBC2}" destId="{82FF28BE-5075-487D-9BEF-F022A8959BEE}" srcOrd="0" destOrd="0" presId="urn:microsoft.com/office/officeart/2008/layout/RadialCluster"/>
    <dgm:cxn modelId="{C3FD3E13-103E-4FF7-9048-F85D383E9BEE}" type="presOf" srcId="{F5B133D2-6F67-4523-A68B-85AB649790B7}" destId="{DD3BDDFD-1972-4A67-8328-1F4E5A869E27}" srcOrd="0" destOrd="0" presId="urn:microsoft.com/office/officeart/2008/layout/RadialCluster"/>
    <dgm:cxn modelId="{849CE45E-B37D-4028-95DC-D22B5EE96627}" srcId="{ACFB9466-8305-4832-B616-BA271CC0BBC2}" destId="{ECC1CC19-D6A0-4D69-B163-F7A3C67B9677}" srcOrd="7" destOrd="0" parTransId="{3800D088-0DD4-44A4-B75A-E74432B202B2}" sibTransId="{F98ACECF-1A3E-4DB8-9CCD-D14A9E9BCD8B}"/>
    <dgm:cxn modelId="{F4DBAD4D-0552-4D8C-AA06-705B9C5E20DD}" type="presOf" srcId="{62652E6F-FD60-42DA-B24D-2E3300F10D89}" destId="{17083468-9691-48F6-AEA9-3B7D8B3DAD1C}" srcOrd="0" destOrd="0" presId="urn:microsoft.com/office/officeart/2008/layout/RadialCluster"/>
    <dgm:cxn modelId="{E9E3266E-E473-423B-B4D7-A44A54293260}" type="presOf" srcId="{53F2AEBE-B6B5-448F-A1D7-D351B1D433A7}" destId="{0E560FDC-BE98-4B86-95BB-87FE22A456BB}" srcOrd="0" destOrd="0" presId="urn:microsoft.com/office/officeart/2008/layout/RadialCluster"/>
    <dgm:cxn modelId="{9E9A1854-7FC0-4F8C-8382-3A697B3E3F97}" type="presOf" srcId="{B37816B9-CC19-419B-BDC4-A9F6628BA059}" destId="{89A37604-D5A5-483A-99AD-5A34A5FC6AF9}" srcOrd="0" destOrd="0" presId="urn:microsoft.com/office/officeart/2008/layout/RadialCluster"/>
    <dgm:cxn modelId="{CD51CC55-9471-4FB4-8E59-2C81E79584A7}" srcId="{ACFB9466-8305-4832-B616-BA271CC0BBC2}" destId="{DA992D93-0A1D-4A25-B016-4A9D779C2E8F}" srcOrd="2" destOrd="0" parTransId="{62652E6F-FD60-42DA-B24D-2E3300F10D89}" sibTransId="{23DB6C7E-3680-427C-8853-A2931C71A04E}"/>
    <dgm:cxn modelId="{ABDD6777-D59B-4E2D-B7D7-08AF8F15B0F5}" type="presOf" srcId="{05B55C8B-04F8-4FF9-8E5B-57DFCB0DA03D}" destId="{EB80E067-D646-4CBC-976B-E8D598470778}" srcOrd="0" destOrd="0" presId="urn:microsoft.com/office/officeart/2008/layout/RadialCluster"/>
    <dgm:cxn modelId="{01C45C89-FD57-46C2-94C8-7896FECEB8BF}" type="presOf" srcId="{4614709B-23EA-4D1A-B1B4-F5FBC58AA160}" destId="{F806E3B1-69BE-4811-8847-0AD4058749B8}" srcOrd="0" destOrd="0" presId="urn:microsoft.com/office/officeart/2008/layout/RadialCluster"/>
    <dgm:cxn modelId="{AEE06D93-8FA0-47F7-B138-FBA6B4F094EF}" type="presOf" srcId="{127069EB-F257-4240-8726-AAC344F6D6E5}" destId="{9A9D1715-BEDD-4916-9455-62C4F8319988}" srcOrd="0" destOrd="0" presId="urn:microsoft.com/office/officeart/2008/layout/RadialCluster"/>
    <dgm:cxn modelId="{69A3299F-C13D-41E7-AC2C-952171F503C6}" type="presOf" srcId="{E68B47FA-8173-4C97-B551-6D425AC9C361}" destId="{05125A3E-28A2-4EE9-A16B-BBCBD6D261B9}" srcOrd="0" destOrd="0" presId="urn:microsoft.com/office/officeart/2008/layout/RadialCluster"/>
    <dgm:cxn modelId="{4F523CA1-CECD-4849-A2F2-6A5A84DBE3CC}" type="presOf" srcId="{E3123F93-84A4-4735-B841-12EA77DE6E75}" destId="{4B97E09A-199C-4AC4-B695-5BBFE8724203}" srcOrd="0" destOrd="0" presId="urn:microsoft.com/office/officeart/2008/layout/RadialCluster"/>
    <dgm:cxn modelId="{DE1FEEA3-44B1-4185-9C72-D64187B1C74E}" srcId="{ACFB9466-8305-4832-B616-BA271CC0BBC2}" destId="{E68B47FA-8173-4C97-B551-6D425AC9C361}" srcOrd="0" destOrd="0" parTransId="{6178FF73-ADCA-4C37-AD91-D2D5D08B7AF4}" sibTransId="{50393866-AA4D-4B5B-98A7-247CFE4E4A00}"/>
    <dgm:cxn modelId="{561931AB-4C19-47F4-949D-52672CFA66CE}" srcId="{ACFB9466-8305-4832-B616-BA271CC0BBC2}" destId="{C9F98B03-5CB9-4F11-96E6-3B4E53172DBB}" srcOrd="4" destOrd="0" parTransId="{53F2AEBE-B6B5-448F-A1D7-D351B1D433A7}" sibTransId="{99A9854F-A0EF-4442-AC20-1F9EDF485803}"/>
    <dgm:cxn modelId="{725EA7BA-F373-488C-944C-56A83CCF4BA1}" srcId="{ACFB9466-8305-4832-B616-BA271CC0BBC2}" destId="{B37816B9-CC19-419B-BDC4-A9F6628BA059}" srcOrd="1" destOrd="0" parTransId="{B82DD537-6647-41C4-A2BA-36983D66163F}" sibTransId="{AD6B206B-8F0C-481C-8018-21068F17BFCB}"/>
    <dgm:cxn modelId="{724A21C9-2F22-4F32-BD43-A7D8E6B3EA12}" type="presOf" srcId="{C9F98B03-5CB9-4F11-96E6-3B4E53172DBB}" destId="{AC27390C-9650-45A1-AA57-B2C37F7C64F2}" srcOrd="0" destOrd="0" presId="urn:microsoft.com/office/officeart/2008/layout/RadialCluster"/>
    <dgm:cxn modelId="{55F7FDCA-CA51-4CE0-A36F-FA04D7681E1D}" type="presOf" srcId="{FC2B5F76-8647-4B22-BFE5-E0BC2EA582A4}" destId="{76424891-1B95-4EDB-A7EA-7D21B5342D15}" srcOrd="0" destOrd="0" presId="urn:microsoft.com/office/officeart/2008/layout/RadialCluster"/>
    <dgm:cxn modelId="{7464DFDF-F83A-4288-8607-DDDAED851723}" srcId="{ACFB9466-8305-4832-B616-BA271CC0BBC2}" destId="{FC2B5F76-8647-4B22-BFE5-E0BC2EA582A4}" srcOrd="5" destOrd="0" parTransId="{05B55C8B-04F8-4FF9-8E5B-57DFCB0DA03D}" sibTransId="{0993F1C4-629A-4C40-A73A-B1759FCB49EA}"/>
    <dgm:cxn modelId="{BE7E0AE1-217B-4280-9627-1A9B1899EBB7}" srcId="{A68E54C3-81A2-4C4B-9093-919FB7B17E75}" destId="{ACFB9466-8305-4832-B616-BA271CC0BBC2}" srcOrd="0" destOrd="0" parTransId="{47C4F4AB-3D42-42F2-B670-E41A5D0C87BF}" sibTransId="{2E747293-BFE3-4A18-AA62-E10BA7DE9B53}"/>
    <dgm:cxn modelId="{8D60C1E2-10FF-4600-8A9E-8FDB54372CEA}" srcId="{ACFB9466-8305-4832-B616-BA271CC0BBC2}" destId="{4614709B-23EA-4D1A-B1B4-F5FBC58AA160}" srcOrd="3" destOrd="0" parTransId="{E3123F93-84A4-4735-B841-12EA77DE6E75}" sibTransId="{989E1495-0436-4CEB-B0C8-5A36CF6768D7}"/>
    <dgm:cxn modelId="{4DBFB9F4-1B73-4585-9D45-D1488F93A332}" type="presOf" srcId="{A68E54C3-81A2-4C4B-9093-919FB7B17E75}" destId="{0ECE6F66-4B5F-40BC-A518-DEE8246134EC}" srcOrd="0" destOrd="0" presId="urn:microsoft.com/office/officeart/2008/layout/RadialCluster"/>
    <dgm:cxn modelId="{34E563F6-6895-42C5-9EB7-9CFEDB6270E4}" type="presOf" srcId="{B82DD537-6647-41C4-A2BA-36983D66163F}" destId="{1B9082BF-2101-4FCA-BB75-D9360BE25702}" srcOrd="0" destOrd="0" presId="urn:microsoft.com/office/officeart/2008/layout/RadialCluster"/>
    <dgm:cxn modelId="{AEA8E4FD-E786-41DB-945D-F968DAFD2838}" type="presOf" srcId="{DA992D93-0A1D-4A25-B016-4A9D779C2E8F}" destId="{FFC8E800-796D-4DA4-866D-4842481E2473}" srcOrd="0" destOrd="0" presId="urn:microsoft.com/office/officeart/2008/layout/RadialCluster"/>
    <dgm:cxn modelId="{C4DCE40F-BAFE-4929-9D61-AE228317572F}" type="presParOf" srcId="{0ECE6F66-4B5F-40BC-A518-DEE8246134EC}" destId="{1DF59084-94CD-455C-BE74-4E7C6178A511}" srcOrd="0" destOrd="0" presId="urn:microsoft.com/office/officeart/2008/layout/RadialCluster"/>
    <dgm:cxn modelId="{6BC4D89F-0150-41A8-85BB-9DF8888C17F1}" type="presParOf" srcId="{1DF59084-94CD-455C-BE74-4E7C6178A511}" destId="{82FF28BE-5075-487D-9BEF-F022A8959BEE}" srcOrd="0" destOrd="0" presId="urn:microsoft.com/office/officeart/2008/layout/RadialCluster"/>
    <dgm:cxn modelId="{CA84D42F-19BE-4CDE-A7F2-2D6326DABF78}" type="presParOf" srcId="{1DF59084-94CD-455C-BE74-4E7C6178A511}" destId="{A7A1DCC9-C6EA-4ADF-BE92-312356AC4E28}" srcOrd="1" destOrd="0" presId="urn:microsoft.com/office/officeart/2008/layout/RadialCluster"/>
    <dgm:cxn modelId="{AA5C19D5-1B5D-4D35-AE16-D04E38069BA9}" type="presParOf" srcId="{1DF59084-94CD-455C-BE74-4E7C6178A511}" destId="{05125A3E-28A2-4EE9-A16B-BBCBD6D261B9}" srcOrd="2" destOrd="0" presId="urn:microsoft.com/office/officeart/2008/layout/RadialCluster"/>
    <dgm:cxn modelId="{516D6BC1-B216-4FA3-86A3-CC8B61BDA085}" type="presParOf" srcId="{1DF59084-94CD-455C-BE74-4E7C6178A511}" destId="{1B9082BF-2101-4FCA-BB75-D9360BE25702}" srcOrd="3" destOrd="0" presId="urn:microsoft.com/office/officeart/2008/layout/RadialCluster"/>
    <dgm:cxn modelId="{242AB9FB-EC73-47FE-9900-6454EB12566C}" type="presParOf" srcId="{1DF59084-94CD-455C-BE74-4E7C6178A511}" destId="{89A37604-D5A5-483A-99AD-5A34A5FC6AF9}" srcOrd="4" destOrd="0" presId="urn:microsoft.com/office/officeart/2008/layout/RadialCluster"/>
    <dgm:cxn modelId="{19607D40-8EB0-4FBE-A3C8-9DE496205FBA}" type="presParOf" srcId="{1DF59084-94CD-455C-BE74-4E7C6178A511}" destId="{17083468-9691-48F6-AEA9-3B7D8B3DAD1C}" srcOrd="5" destOrd="0" presId="urn:microsoft.com/office/officeart/2008/layout/RadialCluster"/>
    <dgm:cxn modelId="{05A75319-A52F-4BE9-9DA8-3A08A1FB78CE}" type="presParOf" srcId="{1DF59084-94CD-455C-BE74-4E7C6178A511}" destId="{FFC8E800-796D-4DA4-866D-4842481E2473}" srcOrd="6" destOrd="0" presId="urn:microsoft.com/office/officeart/2008/layout/RadialCluster"/>
    <dgm:cxn modelId="{48D2C6A9-4CF2-4CE4-AC0E-64402AD5E0C7}" type="presParOf" srcId="{1DF59084-94CD-455C-BE74-4E7C6178A511}" destId="{4B97E09A-199C-4AC4-B695-5BBFE8724203}" srcOrd="7" destOrd="0" presId="urn:microsoft.com/office/officeart/2008/layout/RadialCluster"/>
    <dgm:cxn modelId="{6ECF66B0-4793-4CA2-BD7D-4AC50E15AAFF}" type="presParOf" srcId="{1DF59084-94CD-455C-BE74-4E7C6178A511}" destId="{F806E3B1-69BE-4811-8847-0AD4058749B8}" srcOrd="8" destOrd="0" presId="urn:microsoft.com/office/officeart/2008/layout/RadialCluster"/>
    <dgm:cxn modelId="{9ACD20B7-F531-4482-A0FF-4820C19F057F}" type="presParOf" srcId="{1DF59084-94CD-455C-BE74-4E7C6178A511}" destId="{0E560FDC-BE98-4B86-95BB-87FE22A456BB}" srcOrd="9" destOrd="0" presId="urn:microsoft.com/office/officeart/2008/layout/RadialCluster"/>
    <dgm:cxn modelId="{F560C522-5393-493D-B1A8-59B6AA4AF43E}" type="presParOf" srcId="{1DF59084-94CD-455C-BE74-4E7C6178A511}" destId="{AC27390C-9650-45A1-AA57-B2C37F7C64F2}" srcOrd="10" destOrd="0" presId="urn:microsoft.com/office/officeart/2008/layout/RadialCluster"/>
    <dgm:cxn modelId="{C717C9FD-8C64-44A6-B717-E83E180388E7}" type="presParOf" srcId="{1DF59084-94CD-455C-BE74-4E7C6178A511}" destId="{EB80E067-D646-4CBC-976B-E8D598470778}" srcOrd="11" destOrd="0" presId="urn:microsoft.com/office/officeart/2008/layout/RadialCluster"/>
    <dgm:cxn modelId="{BBF7DD96-C206-43F4-A0E1-40D1702EDAA7}" type="presParOf" srcId="{1DF59084-94CD-455C-BE74-4E7C6178A511}" destId="{76424891-1B95-4EDB-A7EA-7D21B5342D15}" srcOrd="12" destOrd="0" presId="urn:microsoft.com/office/officeart/2008/layout/RadialCluster"/>
    <dgm:cxn modelId="{E82574BB-0DD8-427A-B6B3-09245758FA0A}" type="presParOf" srcId="{1DF59084-94CD-455C-BE74-4E7C6178A511}" destId="{DD3BDDFD-1972-4A67-8328-1F4E5A869E27}" srcOrd="13" destOrd="0" presId="urn:microsoft.com/office/officeart/2008/layout/RadialCluster"/>
    <dgm:cxn modelId="{EF4EE678-0717-4052-B8C0-955203360B1B}" type="presParOf" srcId="{1DF59084-94CD-455C-BE74-4E7C6178A511}" destId="{9A9D1715-BEDD-4916-9455-62C4F8319988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F28BE-5075-487D-9BEF-F022A8959BEE}">
      <dsp:nvSpPr>
        <dsp:cNvPr id="0" name=""/>
        <dsp:cNvSpPr/>
      </dsp:nvSpPr>
      <dsp:spPr>
        <a:xfrm>
          <a:off x="4391022" y="2539414"/>
          <a:ext cx="3409955" cy="2057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Kıyamet günü arşın gölgesinde gölgelenecek 7 grup insan</a:t>
          </a:r>
        </a:p>
      </dsp:txBody>
      <dsp:txXfrm>
        <a:off x="4491456" y="2639848"/>
        <a:ext cx="3209087" cy="1856532"/>
      </dsp:txXfrm>
    </dsp:sp>
    <dsp:sp modelId="{A7A1DCC9-C6EA-4ADF-BE92-312356AC4E28}">
      <dsp:nvSpPr>
        <dsp:cNvPr id="0" name=""/>
        <dsp:cNvSpPr/>
      </dsp:nvSpPr>
      <dsp:spPr>
        <a:xfrm rot="16200000">
          <a:off x="5550213" y="1993627"/>
          <a:ext cx="10915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91573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125A3E-28A2-4EE9-A16B-BBCBD6D261B9}">
      <dsp:nvSpPr>
        <dsp:cNvPr id="0" name=""/>
        <dsp:cNvSpPr/>
      </dsp:nvSpPr>
      <dsp:spPr>
        <a:xfrm>
          <a:off x="4429747" y="69382"/>
          <a:ext cx="3332504" cy="1378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400" kern="1200" dirty="0"/>
            <a:t>Adil devlet başkanı</a:t>
          </a:r>
        </a:p>
      </dsp:txBody>
      <dsp:txXfrm>
        <a:off x="4497038" y="136673"/>
        <a:ext cx="3197922" cy="1243876"/>
      </dsp:txXfrm>
    </dsp:sp>
    <dsp:sp modelId="{1B9082BF-2101-4FCA-BB75-D9360BE25702}">
      <dsp:nvSpPr>
        <dsp:cNvPr id="0" name=""/>
        <dsp:cNvSpPr/>
      </dsp:nvSpPr>
      <dsp:spPr>
        <a:xfrm rot="20052437">
          <a:off x="7749136" y="2517747"/>
          <a:ext cx="104071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0712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A37604-D5A5-483A-99AD-5A34A5FC6AF9}">
      <dsp:nvSpPr>
        <dsp:cNvPr id="0" name=""/>
        <dsp:cNvSpPr/>
      </dsp:nvSpPr>
      <dsp:spPr>
        <a:xfrm>
          <a:off x="8497957" y="912873"/>
          <a:ext cx="3332504" cy="1378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/>
            <a:t>Rabbine kulluk ederek temiz bir hayat içinde serpilip büyüyen genç</a:t>
          </a:r>
        </a:p>
      </dsp:txBody>
      <dsp:txXfrm>
        <a:off x="8565248" y="980164"/>
        <a:ext cx="3197922" cy="1243876"/>
      </dsp:txXfrm>
    </dsp:sp>
    <dsp:sp modelId="{17083468-9691-48F6-AEA9-3B7D8B3DAD1C}">
      <dsp:nvSpPr>
        <dsp:cNvPr id="0" name=""/>
        <dsp:cNvSpPr/>
      </dsp:nvSpPr>
      <dsp:spPr>
        <a:xfrm rot="497664">
          <a:off x="7798202" y="3854951"/>
          <a:ext cx="5306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0680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C8E800-796D-4DA4-866D-4842481E2473}">
      <dsp:nvSpPr>
        <dsp:cNvPr id="0" name=""/>
        <dsp:cNvSpPr/>
      </dsp:nvSpPr>
      <dsp:spPr>
        <a:xfrm>
          <a:off x="8326106" y="3446913"/>
          <a:ext cx="3332504" cy="1378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400" kern="1200" dirty="0"/>
            <a:t>Kalbi mescitlere bağlı Müslüman</a:t>
          </a:r>
        </a:p>
      </dsp:txBody>
      <dsp:txXfrm>
        <a:off x="8393397" y="3514204"/>
        <a:ext cx="3197922" cy="1243876"/>
      </dsp:txXfrm>
    </dsp:sp>
    <dsp:sp modelId="{4B97E09A-199C-4AC4-B695-5BBFE8724203}">
      <dsp:nvSpPr>
        <dsp:cNvPr id="0" name=""/>
        <dsp:cNvSpPr/>
      </dsp:nvSpPr>
      <dsp:spPr>
        <a:xfrm rot="2821716">
          <a:off x="6889807" y="4974906"/>
          <a:ext cx="10334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33470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6E3B1-69BE-4811-8847-0AD4058749B8}">
      <dsp:nvSpPr>
        <dsp:cNvPr id="0" name=""/>
        <dsp:cNvSpPr/>
      </dsp:nvSpPr>
      <dsp:spPr>
        <a:xfrm>
          <a:off x="6734587" y="5352998"/>
          <a:ext cx="3332504" cy="1378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 dirty="0"/>
            <a:t>Birbirlerini Allah için sevip buluşmaları da ayrılmaları da Allah için olan iki insan</a:t>
          </a:r>
        </a:p>
      </dsp:txBody>
      <dsp:txXfrm>
        <a:off x="6801878" y="5420289"/>
        <a:ext cx="3197922" cy="1243876"/>
      </dsp:txXfrm>
    </dsp:sp>
    <dsp:sp modelId="{0E560FDC-BE98-4B86-95BB-87FE22A456BB}">
      <dsp:nvSpPr>
        <dsp:cNvPr id="0" name=""/>
        <dsp:cNvSpPr/>
      </dsp:nvSpPr>
      <dsp:spPr>
        <a:xfrm rot="8101543">
          <a:off x="4204757" y="4953481"/>
          <a:ext cx="10092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09261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27390C-9650-45A1-AA57-B2C37F7C64F2}">
      <dsp:nvSpPr>
        <dsp:cNvPr id="0" name=""/>
        <dsp:cNvSpPr/>
      </dsp:nvSpPr>
      <dsp:spPr>
        <a:xfrm>
          <a:off x="1996299" y="5310149"/>
          <a:ext cx="3332504" cy="1378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Güzel ve mevki sahibi bir kadının beraber olma isteğine "Ben Allah'tan korkarım" diye yaklaşmayan yiğit</a:t>
          </a:r>
        </a:p>
      </dsp:txBody>
      <dsp:txXfrm>
        <a:off x="2063590" y="5377440"/>
        <a:ext cx="3197922" cy="1243876"/>
      </dsp:txXfrm>
    </dsp:sp>
    <dsp:sp modelId="{EB80E067-D646-4CBC-976B-E8D598470778}">
      <dsp:nvSpPr>
        <dsp:cNvPr id="0" name=""/>
        <dsp:cNvSpPr/>
      </dsp:nvSpPr>
      <dsp:spPr>
        <a:xfrm rot="10351815">
          <a:off x="3863646" y="3826088"/>
          <a:ext cx="5296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9623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24891-1B95-4EDB-A7EA-7D21B5342D15}">
      <dsp:nvSpPr>
        <dsp:cNvPr id="0" name=""/>
        <dsp:cNvSpPr/>
      </dsp:nvSpPr>
      <dsp:spPr>
        <a:xfrm>
          <a:off x="533388" y="3389757"/>
          <a:ext cx="3332504" cy="1378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Sağ elinin verdiğini sol elinin bilemeyeceği kadar gizli sadaka veren kimse</a:t>
          </a:r>
        </a:p>
      </dsp:txBody>
      <dsp:txXfrm>
        <a:off x="600679" y="3457048"/>
        <a:ext cx="3197922" cy="1243876"/>
      </dsp:txXfrm>
    </dsp:sp>
    <dsp:sp modelId="{DD3BDDFD-1972-4A67-8328-1F4E5A869E27}">
      <dsp:nvSpPr>
        <dsp:cNvPr id="0" name=""/>
        <dsp:cNvSpPr/>
      </dsp:nvSpPr>
      <dsp:spPr>
        <a:xfrm rot="12355709">
          <a:off x="3573513" y="2550974"/>
          <a:ext cx="86083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0833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9D1715-BEDD-4916-9455-62C4F8319988}">
      <dsp:nvSpPr>
        <dsp:cNvPr id="0" name=""/>
        <dsp:cNvSpPr/>
      </dsp:nvSpPr>
      <dsp:spPr>
        <a:xfrm>
          <a:off x="532970" y="984316"/>
          <a:ext cx="3332504" cy="1378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kern="1200" dirty="0"/>
            <a:t>Tenhada Allah'ı anıp göz yaşı döken kişi</a:t>
          </a:r>
        </a:p>
      </dsp:txBody>
      <dsp:txXfrm>
        <a:off x="600261" y="1051607"/>
        <a:ext cx="3197922" cy="1243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AB4B8-856A-450A-9F0A-87BB8DFF6294}" type="datetimeFigureOut">
              <a:rPr lang="tr-TR" smtClean="0"/>
              <a:t>24.11.2020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E37B7-07C2-4FC9-9528-110AAE7664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4594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24.11.2020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24.11.2020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24.11.2020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24.11.2020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24.11.2020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24.11.2020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24.11.2020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24.11.2020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24.11.2020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24.11.2020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24.11.2020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24.11.2020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FBnIfzuiSg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FBnIfzuiSg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J8klVc6-3U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J8klVc6-3U" TargetMode="Externa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799249" y="3244334"/>
            <a:ext cx="4593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3"/>
              </a:rPr>
              <a:t>https://www.youtube.com/watch?v=BFBnIfzuiSg</a:t>
            </a:r>
            <a:endParaRPr lang="tr-TR" dirty="0"/>
          </a:p>
        </p:txBody>
      </p:sp>
      <p:pic>
        <p:nvPicPr>
          <p:cNvPr id="2" name="BFBnIfzuiSg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58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38546" y="2147455"/>
            <a:ext cx="5527963" cy="3562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/>
              <a:t>Musab</a:t>
            </a:r>
            <a:r>
              <a:rPr lang="tr-TR" sz="3600" dirty="0"/>
              <a:t> b. </a:t>
            </a:r>
            <a:r>
              <a:rPr lang="tr-TR" sz="3600" dirty="0" err="1"/>
              <a:t>Umeyr</a:t>
            </a:r>
            <a:r>
              <a:rPr lang="tr-TR" sz="3600" dirty="0"/>
              <a:t> 18 yaşında Müslüman olduğunda Mekke’nin ileri gelenlerinden, zengin bir ailenin çocuğuydu. Davası uğruna her şeyi terk etti.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179" y="2147455"/>
            <a:ext cx="6243247" cy="356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3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38546" y="1658502"/>
            <a:ext cx="5527963" cy="4301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Diğer bir örnek de </a:t>
            </a:r>
            <a:r>
              <a:rPr lang="tr-TR" sz="3600" dirty="0" err="1"/>
              <a:t>Kureyş’in</a:t>
            </a:r>
            <a:r>
              <a:rPr lang="tr-TR" sz="3600" dirty="0"/>
              <a:t> ileri gelenlerinden </a:t>
            </a:r>
            <a:r>
              <a:rPr lang="tr-TR" sz="3600" dirty="0" err="1"/>
              <a:t>Utbe</a:t>
            </a:r>
            <a:r>
              <a:rPr lang="tr-TR" sz="3600" dirty="0"/>
              <a:t> b. </a:t>
            </a:r>
            <a:r>
              <a:rPr lang="tr-TR" sz="3600" dirty="0" err="1"/>
              <a:t>Rebia’nın</a:t>
            </a:r>
            <a:r>
              <a:rPr lang="tr-TR" sz="3600" dirty="0"/>
              <a:t> oğlu Huzeyfe’dir. (</a:t>
            </a:r>
            <a:r>
              <a:rPr lang="tr-TR" sz="3600" dirty="0" err="1"/>
              <a:t>r.a</a:t>
            </a:r>
            <a:r>
              <a:rPr lang="tr-TR" sz="3600"/>
              <a:t>.) Babasından </a:t>
            </a:r>
            <a:r>
              <a:rPr lang="tr-TR" sz="3600" dirty="0"/>
              <a:t>sonra </a:t>
            </a:r>
            <a:r>
              <a:rPr lang="tr-TR" sz="3600" dirty="0" err="1"/>
              <a:t>Kureyş’in</a:t>
            </a:r>
            <a:r>
              <a:rPr lang="tr-TR" sz="3600" dirty="0"/>
              <a:t> liderlerinden biri olacaktı.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1658502"/>
            <a:ext cx="6206836" cy="430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6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38546" y="1648690"/>
            <a:ext cx="5527963" cy="45581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Zikredilen bu gençler her türlü zorluğa ve sıkıntıya rağmen Peygamber </a:t>
            </a:r>
            <a:r>
              <a:rPr lang="tr-TR" sz="3600" dirty="0" err="1"/>
              <a:t>Efendimiz’i</a:t>
            </a:r>
            <a:r>
              <a:rPr lang="tr-TR" sz="3600" dirty="0"/>
              <a:t> (</a:t>
            </a:r>
            <a:r>
              <a:rPr lang="tr-TR" sz="3600" dirty="0" err="1"/>
              <a:t>s.a.v</a:t>
            </a:r>
            <a:r>
              <a:rPr lang="tr-TR" sz="3600" dirty="0"/>
              <a:t>.) davasında yalnız bırakmadılar. İslâm’ın yayılmasında çok önemli görevlerde bulundular.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182" y="1648691"/>
            <a:ext cx="6159730" cy="455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9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2511" y="2857499"/>
            <a:ext cx="3033875" cy="3986212"/>
          </a:xfrm>
          <a:prstGeom prst="rect">
            <a:avLst/>
          </a:prstGeom>
        </p:spPr>
      </p:pic>
      <p:sp>
        <p:nvSpPr>
          <p:cNvPr id="6" name="Bulut Belirtme Çizgisi 5"/>
          <p:cNvSpPr/>
          <p:nvPr/>
        </p:nvSpPr>
        <p:spPr>
          <a:xfrm>
            <a:off x="5757863" y="871536"/>
            <a:ext cx="4929187" cy="2000251"/>
          </a:xfrm>
          <a:prstGeom prst="cloudCallout">
            <a:avLst>
              <a:gd name="adj1" fmla="val -73958"/>
              <a:gd name="adj2" fmla="val 57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Birazcık dinlenelim…</a:t>
            </a:r>
          </a:p>
        </p:txBody>
      </p:sp>
    </p:spTree>
    <p:extLst>
      <p:ext uri="{BB962C8B-B14F-4D97-AF65-F5344CB8AC3E}">
        <p14:creationId xmlns:p14="http://schemas.microsoft.com/office/powerpoint/2010/main" val="62566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597737" y="3244334"/>
            <a:ext cx="2996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https://youtu.be/tYCstlW6dBs</a:t>
            </a:r>
          </a:p>
        </p:txBody>
      </p:sp>
    </p:spTree>
    <p:extLst>
      <p:ext uri="{BB962C8B-B14F-4D97-AF65-F5344CB8AC3E}">
        <p14:creationId xmlns:p14="http://schemas.microsoft.com/office/powerpoint/2010/main" val="2399813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761579" y="3244334"/>
            <a:ext cx="4668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3"/>
              </a:rPr>
              <a:t>https://www.youtube.com/watch?v=zJ8klVc6-3U</a:t>
            </a:r>
            <a:endParaRPr lang="tr-TR" dirty="0"/>
          </a:p>
        </p:txBody>
      </p:sp>
      <p:pic>
        <p:nvPicPr>
          <p:cNvPr id="2" name="zJ8klVc6-3U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66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38546" y="1412004"/>
            <a:ext cx="5527963" cy="47948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Peygamber Efendimiz de yanında bulunan bu gençlere değer vermiş, onlarla güzel bir iletişim kurmuştur. Onun amacı inançlı, ahlaklı ve iffetli bir gençlik oluşturmaktı.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8868" y="1412004"/>
            <a:ext cx="4294477" cy="479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2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1930" y="0"/>
            <a:ext cx="5412798" cy="686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6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786" y="0"/>
            <a:ext cx="12211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6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209870964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502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FF28BE-5075-487D-9BEF-F022A8959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82FF28BE-5075-487D-9BEF-F022A8959B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82FF28BE-5075-487D-9BEF-F022A8959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82FF28BE-5075-487D-9BEF-F022A8959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A1DCC9-C6EA-4ADF-BE92-312356AC4E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A7A1DCC9-C6EA-4ADF-BE92-312356AC4E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A7A1DCC9-C6EA-4ADF-BE92-312356AC4E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A7A1DCC9-C6EA-4ADF-BE92-312356AC4E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125A3E-28A2-4EE9-A16B-BBCBD6D26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05125A3E-28A2-4EE9-A16B-BBCBD6D261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05125A3E-28A2-4EE9-A16B-BBCBD6D26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05125A3E-28A2-4EE9-A16B-BBCBD6D26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9082BF-2101-4FCA-BB75-D9360BE25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1B9082BF-2101-4FCA-BB75-D9360BE257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1B9082BF-2101-4FCA-BB75-D9360BE25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1B9082BF-2101-4FCA-BB75-D9360BE25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A37604-D5A5-483A-99AD-5A34A5FC6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89A37604-D5A5-483A-99AD-5A34A5FC6A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89A37604-D5A5-483A-99AD-5A34A5FC6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89A37604-D5A5-483A-99AD-5A34A5FC6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083468-9691-48F6-AEA9-3B7D8B3DA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17083468-9691-48F6-AEA9-3B7D8B3DAD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17083468-9691-48F6-AEA9-3B7D8B3DA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17083468-9691-48F6-AEA9-3B7D8B3DA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C8E800-796D-4DA4-866D-4842481E2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FFC8E800-796D-4DA4-866D-4842481E24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FFC8E800-796D-4DA4-866D-4842481E2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FFC8E800-796D-4DA4-866D-4842481E2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97E09A-199C-4AC4-B695-5BBFE8724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graphicEl>
                                              <a:dgm id="{4B97E09A-199C-4AC4-B695-5BBFE87242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4B97E09A-199C-4AC4-B695-5BBFE8724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graphicEl>
                                              <a:dgm id="{4B97E09A-199C-4AC4-B695-5BBFE8724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06E3B1-69BE-4811-8847-0AD4058749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F806E3B1-69BE-4811-8847-0AD4058749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F806E3B1-69BE-4811-8847-0AD4058749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F806E3B1-69BE-4811-8847-0AD4058749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560FDC-BE98-4B86-95BB-87FE22A456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graphicEl>
                                              <a:dgm id="{0E560FDC-BE98-4B86-95BB-87FE22A456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0E560FDC-BE98-4B86-95BB-87FE22A456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graphicEl>
                                              <a:dgm id="{0E560FDC-BE98-4B86-95BB-87FE22A456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27390C-9650-45A1-AA57-B2C37F7C6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graphicEl>
                                              <a:dgm id="{AC27390C-9650-45A1-AA57-B2C37F7C64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graphicEl>
                                              <a:dgm id="{AC27390C-9650-45A1-AA57-B2C37F7C6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graphicEl>
                                              <a:dgm id="{AC27390C-9650-45A1-AA57-B2C37F7C6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80E067-D646-4CBC-976B-E8D598470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graphicEl>
                                              <a:dgm id="{EB80E067-D646-4CBC-976B-E8D5984707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graphicEl>
                                              <a:dgm id="{EB80E067-D646-4CBC-976B-E8D598470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graphicEl>
                                              <a:dgm id="{EB80E067-D646-4CBC-976B-E8D598470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424891-1B95-4EDB-A7EA-7D21B5342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graphicEl>
                                              <a:dgm id="{76424891-1B95-4EDB-A7EA-7D21B5342D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graphicEl>
                                              <a:dgm id="{76424891-1B95-4EDB-A7EA-7D21B5342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graphicEl>
                                              <a:dgm id="{76424891-1B95-4EDB-A7EA-7D21B5342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3BDDFD-1972-4A67-8328-1F4E5A869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graphicEl>
                                              <a:dgm id="{DD3BDDFD-1972-4A67-8328-1F4E5A869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graphicEl>
                                              <a:dgm id="{DD3BDDFD-1972-4A67-8328-1F4E5A869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graphicEl>
                                              <a:dgm id="{DD3BDDFD-1972-4A67-8328-1F4E5A869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9D1715-BEDD-4916-9455-62C4F8319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graphicEl>
                                              <a:dgm id="{9A9D1715-BEDD-4916-9455-62C4F83199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graphicEl>
                                              <a:dgm id="{9A9D1715-BEDD-4916-9455-62C4F8319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graphicEl>
                                              <a:dgm id="{9A9D1715-BEDD-4916-9455-62C4F8319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0" y="1574614"/>
            <a:ext cx="11654972" cy="1475013"/>
          </a:xfrm>
        </p:spPr>
        <p:txBody>
          <a:bodyPr>
            <a:noAutofit/>
          </a:bodyPr>
          <a:lstStyle/>
          <a:p>
            <a:pPr algn="ctr"/>
            <a:r>
              <a:rPr lang="tr-TR" sz="85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HZ. MUHAMMED (S.A.V.) ve GENÇLER</a:t>
            </a: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38546" y="1709157"/>
            <a:ext cx="5527963" cy="42005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800" dirty="0"/>
              <a:t>Peygamber </a:t>
            </a:r>
            <a:r>
              <a:rPr lang="tr-TR" sz="3800" dirty="0" err="1"/>
              <a:t>Efendimiz’in</a:t>
            </a:r>
            <a:r>
              <a:rPr lang="tr-TR" sz="3800" dirty="0"/>
              <a:t> (</a:t>
            </a:r>
            <a:r>
              <a:rPr lang="tr-TR" sz="3800" dirty="0" err="1"/>
              <a:t>s.a.v</a:t>
            </a:r>
            <a:r>
              <a:rPr lang="tr-TR" sz="3800" dirty="0"/>
              <a:t>.) gençlere verdiği önemin en anlamlı belirtisi onlara güvenmesi ve bazı sorumluluklar vermesidir.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1418" y="1709157"/>
            <a:ext cx="5779078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0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50421" y="1513711"/>
            <a:ext cx="4585853" cy="3970318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Örneğin; geçici olarak hadislerin yazılmasının yasaklandığı bir dönemde Abdullah b. </a:t>
            </a:r>
            <a:r>
              <a:rPr lang="tr-TR" sz="36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Amr</a:t>
            </a:r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b. El-</a:t>
            </a:r>
            <a:r>
              <a:rPr lang="tr-TR" sz="36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Âs</a:t>
            </a:r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(</a:t>
            </a:r>
            <a:r>
              <a:rPr lang="tr-TR" sz="36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r.a</a:t>
            </a:r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.) özel izinle bu göreve devam etmiştir.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9091" y="1513712"/>
            <a:ext cx="7232073" cy="397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9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8131" y="1278184"/>
            <a:ext cx="5474524" cy="4524315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Ayrıca vahiy katiplerini daha çok gençlerden seçmesi, çoğu yaşlı </a:t>
            </a:r>
            <a:r>
              <a:rPr lang="tr-TR" sz="36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sahabelerden</a:t>
            </a:r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oluşan ordulara gençleri komutan yapması onun gençlere verdiği önemi ve onlara olan güvenini gösteren örneklerdir.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97" y="1278184"/>
            <a:ext cx="6284720" cy="452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3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Kaydırma 1"/>
          <p:cNvSpPr/>
          <p:nvPr/>
        </p:nvSpPr>
        <p:spPr>
          <a:xfrm>
            <a:off x="1274618" y="124691"/>
            <a:ext cx="9476510" cy="6400799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Sonuç olarak İslâm’ın ilk tebliğ yıllarında gençler önemli rol oynamışlardır.  Peygamber Efendimiz (</a:t>
            </a:r>
            <a:r>
              <a:rPr lang="tr-TR" sz="3600" dirty="0" err="1"/>
              <a:t>s.a.v</a:t>
            </a:r>
            <a:r>
              <a:rPr lang="tr-TR" sz="3600" dirty="0"/>
              <a:t>.) onlardaki kabiliyetleri görmüş ve onların iyi yetişebilmeleri için gerekli imkanları sağlamıştır. Bu gençler daha onun zamanında çok önemli görevlere atanmış ve bu görevleri en iyi şekilde yerine getirmişlerdir.</a:t>
            </a:r>
          </a:p>
        </p:txBody>
      </p:sp>
    </p:spTree>
    <p:extLst>
      <p:ext uri="{BB962C8B-B14F-4D97-AF65-F5344CB8AC3E}">
        <p14:creationId xmlns:p14="http://schemas.microsoft.com/office/powerpoint/2010/main" val="97839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57199" y="2212910"/>
            <a:ext cx="11249891" cy="2585323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54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Allahım</a:t>
            </a:r>
            <a:r>
              <a:rPr lang="tr-TR" sz="5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 Bizleri de Peygamber </a:t>
            </a:r>
            <a:r>
              <a:rPr lang="tr-TR" sz="54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Efendimiz’in</a:t>
            </a:r>
            <a:r>
              <a:rPr lang="tr-TR" sz="5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</a:t>
            </a:r>
            <a:r>
              <a:rPr lang="tr-TR" sz="54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s.a.v</a:t>
            </a:r>
            <a:r>
              <a:rPr lang="tr-TR" sz="5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.) yetiştirdiği gençler gibi güzel gençlerden eyle…</a:t>
            </a:r>
          </a:p>
        </p:txBody>
      </p:sp>
    </p:spTree>
    <p:extLst>
      <p:ext uri="{BB962C8B-B14F-4D97-AF65-F5344CB8AC3E}">
        <p14:creationId xmlns:p14="http://schemas.microsoft.com/office/powerpoint/2010/main" val="56097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9005454" y="5929747"/>
            <a:ext cx="3034145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17.08.2019</a:t>
            </a:r>
          </a:p>
          <a:p>
            <a:pPr algn="ctr"/>
            <a:r>
              <a:rPr lang="tr-TR" sz="2400" b="1" dirty="0"/>
              <a:t>Kırıkkale/</a:t>
            </a:r>
            <a:r>
              <a:rPr lang="tr-TR" sz="2400" b="1" dirty="0" err="1"/>
              <a:t>Bahşılı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kazanımlar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6000" dirty="0"/>
              <a:t>Hz. Muhammed ile genç </a:t>
            </a:r>
            <a:r>
              <a:rPr lang="tr-TR" sz="6000" dirty="0" err="1"/>
              <a:t>sahabiler</a:t>
            </a:r>
            <a:r>
              <a:rPr lang="tr-TR" sz="6000" dirty="0"/>
              <a:t> arasındaki iletişimi değerlendirir.</a:t>
            </a:r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8181" y="4849091"/>
            <a:ext cx="1460201" cy="2161308"/>
          </a:xfrm>
          <a:prstGeom prst="rect">
            <a:avLst/>
          </a:prstGeom>
        </p:spPr>
      </p:pic>
      <p:sp>
        <p:nvSpPr>
          <p:cNvPr id="3" name="Bulut Belirtme Çizgisi 2"/>
          <p:cNvSpPr/>
          <p:nvPr/>
        </p:nvSpPr>
        <p:spPr>
          <a:xfrm>
            <a:off x="0" y="1"/>
            <a:ext cx="7093527" cy="3269672"/>
          </a:xfrm>
          <a:prstGeom prst="cloudCallout">
            <a:avLst>
              <a:gd name="adj1" fmla="val 34232"/>
              <a:gd name="adj2" fmla="val 833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Sizce Peygamber </a:t>
            </a:r>
            <a:r>
              <a:rPr lang="tr-TR" sz="4000" dirty="0" err="1"/>
              <a:t>Efendimiz’in</a:t>
            </a:r>
            <a:r>
              <a:rPr lang="tr-TR" sz="4000" dirty="0"/>
              <a:t> (</a:t>
            </a:r>
            <a:r>
              <a:rPr lang="tr-TR" sz="4000" dirty="0" err="1"/>
              <a:t>s.a.v</a:t>
            </a:r>
            <a:r>
              <a:rPr lang="tr-TR" sz="4000" dirty="0"/>
              <a:t>.) gençlerle iletişimi nasıl olmuştur.</a:t>
            </a:r>
          </a:p>
        </p:txBody>
      </p:sp>
    </p:spTree>
    <p:extLst>
      <p:ext uri="{BB962C8B-B14F-4D97-AF65-F5344CB8AC3E}">
        <p14:creationId xmlns:p14="http://schemas.microsoft.com/office/powerpoint/2010/main" val="318234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3025" y="4696692"/>
            <a:ext cx="1460201" cy="2161308"/>
          </a:xfrm>
          <a:prstGeom prst="rect">
            <a:avLst/>
          </a:prstGeom>
        </p:spPr>
      </p:pic>
      <p:sp>
        <p:nvSpPr>
          <p:cNvPr id="3" name="Bulut Belirtme Çizgisi 2"/>
          <p:cNvSpPr/>
          <p:nvPr/>
        </p:nvSpPr>
        <p:spPr>
          <a:xfrm>
            <a:off x="4655127" y="152400"/>
            <a:ext cx="7348382" cy="3269672"/>
          </a:xfrm>
          <a:prstGeom prst="cloudCallout">
            <a:avLst>
              <a:gd name="adj1" fmla="val -33831"/>
              <a:gd name="adj2" fmla="val 87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İslâm’ın ilk yıllarında Müslüman olanların yaşları ortalama kaçtır sizce?</a:t>
            </a:r>
          </a:p>
        </p:txBody>
      </p:sp>
    </p:spTree>
    <p:extLst>
      <p:ext uri="{BB962C8B-B14F-4D97-AF65-F5344CB8AC3E}">
        <p14:creationId xmlns:p14="http://schemas.microsoft.com/office/powerpoint/2010/main" val="308567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38546" y="1412004"/>
            <a:ext cx="6151418" cy="47948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Kaynaklar incelendiğinde İslâm’ı ilk seçenlerin yaşlarının ortalaması 30 olarak tespit edilmiştir. Yani zannedildiği gibi çoğunluk yaşlılardan oluşmamakta.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8618" y="1412004"/>
            <a:ext cx="5403273" cy="479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6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50421" y="682138"/>
            <a:ext cx="2966851" cy="646331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Hz. Ali, (</a:t>
            </a:r>
            <a:r>
              <a:rPr lang="tr-TR" sz="36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r.a</a:t>
            </a:r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.) 10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50420" y="3944431"/>
            <a:ext cx="5183579" cy="646331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Abdullah b. Ömer, (</a:t>
            </a:r>
            <a:r>
              <a:rPr lang="tr-TR" sz="36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r.a</a:t>
            </a:r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.) 13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50421" y="1513711"/>
            <a:ext cx="4585853" cy="646331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36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Zeyd</a:t>
            </a:r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b. </a:t>
            </a:r>
            <a:r>
              <a:rPr lang="tr-TR" sz="36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Hârise</a:t>
            </a:r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, (</a:t>
            </a:r>
            <a:r>
              <a:rPr lang="tr-TR" sz="36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r.a</a:t>
            </a:r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.) 15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50420" y="3174065"/>
            <a:ext cx="4975761" cy="646331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36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Musab</a:t>
            </a:r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b. </a:t>
            </a:r>
            <a:r>
              <a:rPr lang="tr-TR" sz="36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Umeyr</a:t>
            </a:r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, (</a:t>
            </a:r>
            <a:r>
              <a:rPr lang="tr-TR" sz="36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r.a</a:t>
            </a:r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.) 18</a:t>
            </a:r>
          </a:p>
        </p:txBody>
      </p:sp>
      <p:sp>
        <p:nvSpPr>
          <p:cNvPr id="8" name="Dikdörtgen 7"/>
          <p:cNvSpPr/>
          <p:nvPr/>
        </p:nvSpPr>
        <p:spPr>
          <a:xfrm>
            <a:off x="150421" y="5633118"/>
            <a:ext cx="11875324" cy="1200329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Talha b. Ubeydullah, (</a:t>
            </a:r>
            <a:r>
              <a:rPr lang="tr-TR" sz="36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r.a</a:t>
            </a:r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.) Abdurrahman b. </a:t>
            </a:r>
            <a:r>
              <a:rPr lang="tr-TR" sz="36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Avf</a:t>
            </a:r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, (</a:t>
            </a:r>
            <a:r>
              <a:rPr lang="tr-TR" sz="36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r.a</a:t>
            </a:r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.) </a:t>
            </a:r>
            <a:r>
              <a:rPr lang="tr-TR" sz="36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Erkam</a:t>
            </a:r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b. </a:t>
            </a:r>
            <a:r>
              <a:rPr lang="tr-TR" sz="36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Ebi’l-Erkam</a:t>
            </a:r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, (</a:t>
            </a:r>
            <a:r>
              <a:rPr lang="tr-TR" sz="36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r.a</a:t>
            </a:r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.) ve </a:t>
            </a:r>
            <a:r>
              <a:rPr lang="tr-TR" sz="36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Sa’d</a:t>
            </a:r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b. </a:t>
            </a:r>
            <a:r>
              <a:rPr lang="tr-TR" sz="36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Ebî</a:t>
            </a:r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</a:t>
            </a:r>
            <a:r>
              <a:rPr lang="tr-TR" sz="36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Vakkâs</a:t>
            </a:r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, (</a:t>
            </a:r>
            <a:r>
              <a:rPr lang="tr-TR" sz="36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r.a</a:t>
            </a:r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.) 17 </a:t>
            </a:r>
          </a:p>
        </p:txBody>
      </p:sp>
      <p:sp>
        <p:nvSpPr>
          <p:cNvPr id="9" name="Dikdörtgen 8"/>
          <p:cNvSpPr/>
          <p:nvPr/>
        </p:nvSpPr>
        <p:spPr>
          <a:xfrm>
            <a:off x="150420" y="2343888"/>
            <a:ext cx="4975761" cy="646331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Cafer b. </a:t>
            </a:r>
            <a:r>
              <a:rPr lang="tr-TR" sz="36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Ebî</a:t>
            </a:r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</a:t>
            </a:r>
            <a:r>
              <a:rPr lang="tr-TR" sz="36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Tâlib</a:t>
            </a:r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, (</a:t>
            </a:r>
            <a:r>
              <a:rPr lang="tr-TR" sz="36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r.a</a:t>
            </a:r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.) 22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150421" y="4774608"/>
            <a:ext cx="11875324" cy="646331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Hz. Ömer, (</a:t>
            </a:r>
            <a:r>
              <a:rPr lang="tr-TR" sz="36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r.a</a:t>
            </a:r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.) Hz. Osman (</a:t>
            </a:r>
            <a:r>
              <a:rPr lang="tr-TR" sz="36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r.a</a:t>
            </a:r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.) ve Ebu </a:t>
            </a:r>
            <a:r>
              <a:rPr lang="tr-TR" sz="36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Ubeyde</a:t>
            </a:r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, (</a:t>
            </a:r>
            <a:r>
              <a:rPr lang="tr-TR" sz="36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r.a</a:t>
            </a:r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.) 25-31 </a:t>
            </a: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8482" y="682138"/>
            <a:ext cx="6547263" cy="390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8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58239" y="1476754"/>
            <a:ext cx="5294415" cy="4524315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İslâm’ı gençlik yıllarında kabul eden hanım </a:t>
            </a:r>
            <a:r>
              <a:rPr lang="tr-TR" sz="36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sahabelerden</a:t>
            </a:r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ise Hz. Ömer’in (</a:t>
            </a:r>
            <a:r>
              <a:rPr lang="tr-TR" sz="36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r.a</a:t>
            </a:r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.) kız kardeşi Fatıma, (</a:t>
            </a:r>
            <a:r>
              <a:rPr lang="tr-TR" sz="36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r.a</a:t>
            </a:r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.) Hz. Ebubekir’in (</a:t>
            </a:r>
            <a:r>
              <a:rPr lang="tr-TR" sz="36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r.a</a:t>
            </a:r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.) kızları Hz. Esma ve Hz. Ayşe ilk sıralarda zikredilebilir.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1" y="1476754"/>
            <a:ext cx="5080288" cy="452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8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93" y="3740727"/>
            <a:ext cx="3321862" cy="2394248"/>
          </a:xfrm>
          <a:prstGeom prst="rect">
            <a:avLst/>
          </a:prstGeom>
        </p:spPr>
      </p:pic>
      <p:sp>
        <p:nvSpPr>
          <p:cNvPr id="3" name="Köşeleri Yuvarlanmış Dikdörtgen Belirtme Çizgisi 2"/>
          <p:cNvSpPr/>
          <p:nvPr/>
        </p:nvSpPr>
        <p:spPr>
          <a:xfrm>
            <a:off x="4336473" y="817418"/>
            <a:ext cx="7065818" cy="2923309"/>
          </a:xfrm>
          <a:prstGeom prst="wedgeRoundRectCallout">
            <a:avLst>
              <a:gd name="adj1" fmla="val -47500"/>
              <a:gd name="adj2" fmla="val 831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Sizce Peygamber </a:t>
            </a:r>
            <a:r>
              <a:rPr lang="tr-TR" sz="3600" dirty="0" err="1"/>
              <a:t>Efendimiz’in</a:t>
            </a:r>
            <a:r>
              <a:rPr lang="tr-TR" sz="3600" dirty="0"/>
              <a:t> (</a:t>
            </a:r>
            <a:r>
              <a:rPr lang="tr-TR" sz="3600" dirty="0" err="1"/>
              <a:t>s.a.v</a:t>
            </a:r>
            <a:r>
              <a:rPr lang="tr-TR" sz="3600" dirty="0"/>
              <a:t>.) davetine neden daha çok gençler ilgi göstermiş olabilir?</a:t>
            </a:r>
          </a:p>
        </p:txBody>
      </p:sp>
    </p:spTree>
    <p:extLst>
      <p:ext uri="{BB962C8B-B14F-4D97-AF65-F5344CB8AC3E}">
        <p14:creationId xmlns:p14="http://schemas.microsoft.com/office/powerpoint/2010/main" val="369137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Kar Payı</Template>
  <TotalTime>3551</TotalTime>
  <Words>622</Words>
  <Application>Microsoft Office PowerPoint</Application>
  <PresentationFormat>Geniş ekran</PresentationFormat>
  <Paragraphs>38</Paragraphs>
  <Slides>25</Slides>
  <Notes>0</Notes>
  <HiddenSlides>0</HiddenSlides>
  <MMClips>2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9" baseType="lpstr">
      <vt:lpstr>Calibri</vt:lpstr>
      <vt:lpstr>Gill Sans MT</vt:lpstr>
      <vt:lpstr>Wingdings 2</vt:lpstr>
      <vt:lpstr>Kar Payı</vt:lpstr>
      <vt:lpstr>PowerPoint Sunusu</vt:lpstr>
      <vt:lpstr>HZ. MUHAMMED (S.A.V.) ve GENÇLER</vt:lpstr>
      <vt:lpstr>kazanımlar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Nurullah Yalçın</cp:lastModifiedBy>
  <cp:revision>214</cp:revision>
  <dcterms:created xsi:type="dcterms:W3CDTF">2019-07-15T06:01:13Z</dcterms:created>
  <dcterms:modified xsi:type="dcterms:W3CDTF">2020-11-24T18:19:44Z</dcterms:modified>
</cp:coreProperties>
</file>