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861" r:id="rId2"/>
    <p:sldId id="308" r:id="rId3"/>
    <p:sldId id="315" r:id="rId4"/>
    <p:sldId id="671" r:id="rId5"/>
    <p:sldId id="858" r:id="rId6"/>
    <p:sldId id="813" r:id="rId7"/>
    <p:sldId id="855" r:id="rId8"/>
    <p:sldId id="836" r:id="rId9"/>
    <p:sldId id="837" r:id="rId10"/>
    <p:sldId id="839" r:id="rId11"/>
    <p:sldId id="495" r:id="rId12"/>
    <p:sldId id="496" r:id="rId13"/>
    <p:sldId id="497" r:id="rId14"/>
    <p:sldId id="498" r:id="rId15"/>
    <p:sldId id="499" r:id="rId16"/>
    <p:sldId id="501" r:id="rId17"/>
    <p:sldId id="853" r:id="rId18"/>
    <p:sldId id="840" r:id="rId19"/>
    <p:sldId id="841" r:id="rId20"/>
    <p:sldId id="842" r:id="rId21"/>
    <p:sldId id="843" r:id="rId22"/>
    <p:sldId id="844" r:id="rId23"/>
    <p:sldId id="859" r:id="rId24"/>
    <p:sldId id="845" r:id="rId25"/>
    <p:sldId id="846" r:id="rId26"/>
    <p:sldId id="856" r:id="rId27"/>
    <p:sldId id="857" r:id="rId28"/>
    <p:sldId id="850" r:id="rId29"/>
    <p:sldId id="851" r:id="rId30"/>
    <p:sldId id="852" r:id="rId31"/>
    <p:sldId id="847" r:id="rId32"/>
    <p:sldId id="860" r:id="rId33"/>
    <p:sldId id="848" r:id="rId34"/>
    <p:sldId id="862" r:id="rId35"/>
    <p:sldId id="849" r:id="rId36"/>
    <p:sldId id="260" r:id="rId3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urullah Yalçın" initials="NY" lastIdx="4" clrIdx="0">
    <p:extLst>
      <p:ext uri="{19B8F6BF-5375-455C-9EA6-DF929625EA0E}">
        <p15:presenceInfo xmlns:p15="http://schemas.microsoft.com/office/powerpoint/2012/main" userId="aff33922cbf709c4" providerId="Windows Live"/>
      </p:ext>
    </p:extLst>
  </p:cmAuthor>
  <p:cmAuthor id="2" name="DELL" initials="D" lastIdx="1" clrIdx="1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4" autoAdjust="0"/>
    <p:restoredTop sz="92884" autoAdjust="0"/>
  </p:normalViewPr>
  <p:slideViewPr>
    <p:cSldViewPr snapToGrid="0">
      <p:cViewPr varScale="1">
        <p:scale>
          <a:sx n="80" d="100"/>
          <a:sy n="80" d="100"/>
        </p:scale>
        <p:origin x="86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85490-303C-4848-B73A-065CB946B99C}" type="datetimeFigureOut">
              <a:rPr lang="tr-TR" smtClean="0"/>
              <a:t>14.05.2021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FA7D9-4703-429B-B8BF-4F5A2B34CD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75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FA7D9-4703-429B-B8BF-4F5A2B34CDAA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8427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793FFD-0A5D-4C97-BD27-B35CF8BE671F}" type="datetimeFigureOut">
              <a:rPr lang="tr-TR" smtClean="0"/>
              <a:t>14.05.2021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1420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14.05.2021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000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793FFD-0A5D-4C97-BD27-B35CF8BE671F}" type="datetimeFigureOut">
              <a:rPr lang="tr-TR" smtClean="0"/>
              <a:t>14.05.2021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713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14.05.2021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262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793FFD-0A5D-4C97-BD27-B35CF8BE671F}" type="datetimeFigureOut">
              <a:rPr lang="tr-TR" smtClean="0"/>
              <a:t>14.05.2021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094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14.05.2021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1597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14.05.2021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1543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14.05.2021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3617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14.05.2021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2207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793FFD-0A5D-4C97-BD27-B35CF8BE671F}" type="datetimeFigureOut">
              <a:rPr lang="tr-TR" smtClean="0"/>
              <a:t>14.05.2021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240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14.05.2021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152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E793FFD-0A5D-4C97-BD27-B35CF8BE671F}" type="datetimeFigureOut">
              <a:rPr lang="tr-TR" smtClean="0"/>
              <a:t>14.05.2021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4491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15OYFyJ6ENo?feature=oembed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tsl0HMe_jg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6rvVWqXz7s?feature=oembed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_H7RBaBxq4?feature=oembed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E501938C-CDAD-4210-AC31-6941143B6B6C}"/>
              </a:ext>
            </a:extLst>
          </p:cNvPr>
          <p:cNvSpPr txBox="1"/>
          <p:nvPr/>
        </p:nvSpPr>
        <p:spPr>
          <a:xfrm>
            <a:off x="3048000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https://www.youtube.com/watch?v=15OYFyJ6ENo</a:t>
            </a:r>
          </a:p>
        </p:txBody>
      </p:sp>
      <p:pic>
        <p:nvPicPr>
          <p:cNvPr id="2" name="Çevrimiçi Medya 1" title="Tarih Yazan Lider: Aliya">
            <a:hlinkClick r:id="" action="ppaction://media"/>
            <a:extLst>
              <a:ext uri="{FF2B5EF4-FFF2-40B4-BE49-F238E27FC236}">
                <a16:creationId xmlns:a16="http://schemas.microsoft.com/office/drawing/2014/main" id="{B11733C2-D0AF-4F97-91C9-5601BE34F8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1475" y="369332"/>
            <a:ext cx="11449050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7FC929F-F9D0-4056-9382-98A6A5ABBF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Yuvarlatılmış Dikdörtgen 2">
            <a:extLst>
              <a:ext uri="{FF2B5EF4-FFF2-40B4-BE49-F238E27FC236}">
                <a16:creationId xmlns:a16="http://schemas.microsoft.com/office/drawing/2014/main" id="{38E0A241-D3E9-4781-B80C-4F4279F8FA8F}"/>
              </a:ext>
            </a:extLst>
          </p:cNvPr>
          <p:cNvSpPr/>
          <p:nvPr/>
        </p:nvSpPr>
        <p:spPr>
          <a:xfrm>
            <a:off x="70338" y="70338"/>
            <a:ext cx="2652765" cy="7737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Sultanahmet </a:t>
            </a:r>
          </a:p>
          <a:p>
            <a:pPr algn="ctr"/>
            <a:r>
              <a:rPr lang="tr-TR" sz="2800" dirty="0">
                <a:solidFill>
                  <a:schemeClr val="tx1"/>
                </a:solidFill>
              </a:rPr>
              <a:t>Camii</a:t>
            </a:r>
          </a:p>
        </p:txBody>
      </p:sp>
    </p:spTree>
    <p:extLst>
      <p:ext uri="{BB962C8B-B14F-4D97-AF65-F5344CB8AC3E}">
        <p14:creationId xmlns:p14="http://schemas.microsoft.com/office/powerpoint/2010/main" val="39852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3680"/>
          </a:xfrm>
          <a:prstGeom prst="rect">
            <a:avLst/>
          </a:prstGeom>
        </p:spPr>
      </p:pic>
      <p:sp>
        <p:nvSpPr>
          <p:cNvPr id="3" name="Yuvarlatılmış Dikdörtgen 2"/>
          <p:cNvSpPr/>
          <p:nvPr/>
        </p:nvSpPr>
        <p:spPr>
          <a:xfrm>
            <a:off x="166681" y="154745"/>
            <a:ext cx="3687868" cy="7737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Süleymaniye Camii</a:t>
            </a:r>
          </a:p>
        </p:txBody>
      </p:sp>
    </p:spTree>
    <p:extLst>
      <p:ext uri="{BB962C8B-B14F-4D97-AF65-F5344CB8AC3E}">
        <p14:creationId xmlns:p14="http://schemas.microsoft.com/office/powerpoint/2010/main" val="81537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Yuvarlatılmış Dikdörtgen 2"/>
          <p:cNvSpPr/>
          <p:nvPr/>
        </p:nvSpPr>
        <p:spPr>
          <a:xfrm>
            <a:off x="166681" y="154745"/>
            <a:ext cx="3687868" cy="7737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Selimiye Camii</a:t>
            </a:r>
          </a:p>
        </p:txBody>
      </p:sp>
    </p:spTree>
    <p:extLst>
      <p:ext uri="{BB962C8B-B14F-4D97-AF65-F5344CB8AC3E}">
        <p14:creationId xmlns:p14="http://schemas.microsoft.com/office/powerpoint/2010/main" val="418723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870"/>
          </a:xfrm>
          <a:prstGeom prst="rect">
            <a:avLst/>
          </a:prstGeom>
        </p:spPr>
      </p:pic>
      <p:sp>
        <p:nvSpPr>
          <p:cNvPr id="3" name="Yuvarlatılmış Dikdörtgen 2"/>
          <p:cNvSpPr/>
          <p:nvPr/>
        </p:nvSpPr>
        <p:spPr>
          <a:xfrm>
            <a:off x="166681" y="154745"/>
            <a:ext cx="3687868" cy="7737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Bursa Ulu Camii</a:t>
            </a:r>
          </a:p>
        </p:txBody>
      </p:sp>
    </p:spTree>
    <p:extLst>
      <p:ext uri="{BB962C8B-B14F-4D97-AF65-F5344CB8AC3E}">
        <p14:creationId xmlns:p14="http://schemas.microsoft.com/office/powerpoint/2010/main" val="48059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7885"/>
          </a:xfrm>
          <a:prstGeom prst="rect">
            <a:avLst/>
          </a:prstGeom>
        </p:spPr>
      </p:pic>
      <p:sp>
        <p:nvSpPr>
          <p:cNvPr id="3" name="Yuvarlatılmış Dikdörtgen 2"/>
          <p:cNvSpPr/>
          <p:nvPr/>
        </p:nvSpPr>
        <p:spPr>
          <a:xfrm>
            <a:off x="166680" y="154745"/>
            <a:ext cx="4095831" cy="7737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Konya, Karatay Medresesi</a:t>
            </a:r>
          </a:p>
        </p:txBody>
      </p:sp>
    </p:spTree>
    <p:extLst>
      <p:ext uri="{BB962C8B-B14F-4D97-AF65-F5344CB8AC3E}">
        <p14:creationId xmlns:p14="http://schemas.microsoft.com/office/powerpoint/2010/main" val="40978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ivas gÃ¶k medrese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Yuvarlatılmış Dikdörtgen 2"/>
          <p:cNvSpPr/>
          <p:nvPr/>
        </p:nvSpPr>
        <p:spPr>
          <a:xfrm>
            <a:off x="166680" y="154745"/>
            <a:ext cx="3673800" cy="7737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Sivas, Gök Medrese</a:t>
            </a:r>
          </a:p>
        </p:txBody>
      </p:sp>
    </p:spTree>
    <p:extLst>
      <p:ext uri="{BB962C8B-B14F-4D97-AF65-F5344CB8AC3E}">
        <p14:creationId xmlns:p14="http://schemas.microsoft.com/office/powerpoint/2010/main" val="348857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7849"/>
          </a:xfrm>
          <a:prstGeom prst="rect">
            <a:avLst/>
          </a:prstGeom>
        </p:spPr>
      </p:pic>
      <p:sp>
        <p:nvSpPr>
          <p:cNvPr id="3" name="Yuvarlatılmış Dikdörtgen 2"/>
          <p:cNvSpPr/>
          <p:nvPr/>
        </p:nvSpPr>
        <p:spPr>
          <a:xfrm>
            <a:off x="0" y="154745"/>
            <a:ext cx="5176911" cy="7737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Erzurum, Çifte Minareli Medrese</a:t>
            </a:r>
          </a:p>
        </p:txBody>
      </p:sp>
    </p:spTree>
    <p:extLst>
      <p:ext uri="{BB962C8B-B14F-4D97-AF65-F5344CB8AC3E}">
        <p14:creationId xmlns:p14="http://schemas.microsoft.com/office/powerpoint/2010/main" val="40968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F3057AC-F270-4A92-AD26-B085E5391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Yuvarlatılmış Dikdörtgen 2">
            <a:extLst>
              <a:ext uri="{FF2B5EF4-FFF2-40B4-BE49-F238E27FC236}">
                <a16:creationId xmlns:a16="http://schemas.microsoft.com/office/drawing/2014/main" id="{CF5A7533-E5AA-4653-B308-29501AF378C7}"/>
              </a:ext>
            </a:extLst>
          </p:cNvPr>
          <p:cNvSpPr/>
          <p:nvPr/>
        </p:nvSpPr>
        <p:spPr>
          <a:xfrm>
            <a:off x="66675" y="69020"/>
            <a:ext cx="4391025" cy="65487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Erzurum, Yakutiye Medresesi</a:t>
            </a:r>
          </a:p>
        </p:txBody>
      </p:sp>
    </p:spTree>
    <p:extLst>
      <p:ext uri="{BB962C8B-B14F-4D97-AF65-F5344CB8AC3E}">
        <p14:creationId xmlns:p14="http://schemas.microsoft.com/office/powerpoint/2010/main" val="206227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7F0BCD1-89AD-4E1D-9C90-BF2C94838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Yuvarlatılmış Dikdörtgen 2">
            <a:extLst>
              <a:ext uri="{FF2B5EF4-FFF2-40B4-BE49-F238E27FC236}">
                <a16:creationId xmlns:a16="http://schemas.microsoft.com/office/drawing/2014/main" id="{06B39B4C-7B34-49D5-84B7-4D40F7134D21}"/>
              </a:ext>
            </a:extLst>
          </p:cNvPr>
          <p:cNvSpPr/>
          <p:nvPr/>
        </p:nvSpPr>
        <p:spPr>
          <a:xfrm>
            <a:off x="166680" y="154745"/>
            <a:ext cx="3673800" cy="7737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Diyarbakır, Ulu Camii </a:t>
            </a:r>
          </a:p>
        </p:txBody>
      </p:sp>
    </p:spTree>
    <p:extLst>
      <p:ext uri="{BB962C8B-B14F-4D97-AF65-F5344CB8AC3E}">
        <p14:creationId xmlns:p14="http://schemas.microsoft.com/office/powerpoint/2010/main" val="394405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2030327-0881-4474-A14B-B9AD110BB5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F6235284-7A91-484F-A5D0-1B6074911EB6}"/>
              </a:ext>
            </a:extLst>
          </p:cNvPr>
          <p:cNvSpPr/>
          <p:nvPr/>
        </p:nvSpPr>
        <p:spPr>
          <a:xfrm>
            <a:off x="166680" y="154745"/>
            <a:ext cx="3673800" cy="7737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Ağrı, İshak Paşa Sarayı</a:t>
            </a:r>
          </a:p>
        </p:txBody>
      </p:sp>
    </p:spTree>
    <p:extLst>
      <p:ext uri="{BB962C8B-B14F-4D97-AF65-F5344CB8AC3E}">
        <p14:creationId xmlns:p14="http://schemas.microsoft.com/office/powerpoint/2010/main" val="27874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ctrTitle"/>
          </p:nvPr>
        </p:nvSpPr>
        <p:spPr>
          <a:xfrm>
            <a:off x="-149052" y="889080"/>
            <a:ext cx="12106589" cy="1475013"/>
          </a:xfrm>
        </p:spPr>
        <p:txBody>
          <a:bodyPr>
            <a:noAutofit/>
          </a:bodyPr>
          <a:lstStyle/>
          <a:p>
            <a:pPr algn="ctr"/>
            <a:r>
              <a:rPr lang="tr-TR" sz="9600" cap="none" dirty="0">
                <a:ln w="0"/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Anadolu ve Balkanlar</a:t>
            </a:r>
          </a:p>
        </p:txBody>
      </p:sp>
    </p:spTree>
    <p:extLst>
      <p:ext uri="{BB962C8B-B14F-4D97-AF65-F5344CB8AC3E}">
        <p14:creationId xmlns:p14="http://schemas.microsoft.com/office/powerpoint/2010/main" val="322481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6DF9304B-46A4-4BA8-BB03-72CC1A2218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04F3CC6-C855-455E-A222-1B349A672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110" y="3741"/>
            <a:ext cx="11301779" cy="82867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9BD29DB-9060-4D23-B760-C1BA94BCCC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110" y="832416"/>
            <a:ext cx="1130178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8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0DEE3A10-E0BE-4439-BEE3-DE79DA08D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BF72D7C-0B06-4501-BC38-2EEBF7D58A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385" y="160774"/>
            <a:ext cx="11380072" cy="124777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BD5FD66-BD3E-4428-8AA5-B35958B983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385" y="5887601"/>
            <a:ext cx="11380073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1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7FCED53C-939F-4ADB-AB1B-D4AC12BC9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BDBC482-33E4-4C21-B2CA-F9C01491C5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5234" y="0"/>
            <a:ext cx="8246766" cy="214312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71F2E53-D899-4C89-93C4-49670214A5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6596" y="4810125"/>
            <a:ext cx="7985404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7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F4360149-A02A-40E0-82A2-0E0F2FDB12FD}"/>
              </a:ext>
            </a:extLst>
          </p:cNvPr>
          <p:cNvSpPr txBox="1"/>
          <p:nvPr/>
        </p:nvSpPr>
        <p:spPr>
          <a:xfrm>
            <a:off x="3533775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https://www.youtube.com/watch?v=ctsl0HMe_jg</a:t>
            </a:r>
          </a:p>
        </p:txBody>
      </p:sp>
      <p:pic>
        <p:nvPicPr>
          <p:cNvPr id="2" name="Çevrimiçi Medya 1" title="Makedonya'da Türkiye Nasıl Algılanıyor? - Halka Sorduk - Balkan Gündemi - TRT Avaz">
            <a:hlinkClick r:id="" action="ppaction://media"/>
            <a:extLst>
              <a:ext uri="{FF2B5EF4-FFF2-40B4-BE49-F238E27FC236}">
                <a16:creationId xmlns:a16="http://schemas.microsoft.com/office/drawing/2014/main" id="{0CF5B65A-8252-42D9-B5DF-E0B4BA54DB2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3816" y="369332"/>
            <a:ext cx="11484368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1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04921A1E-059E-48BF-A869-D594E5198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3429000"/>
            <a:ext cx="6096000" cy="3429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9E701A5-4E4B-43F6-99BA-69D920B346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471807" cy="107386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73D0B3E-EAF9-453F-9E07-B6B7343265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73866"/>
            <a:ext cx="8471808" cy="22098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84A3FAE-714D-4D6A-A6FC-547AA4A97B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429000"/>
            <a:ext cx="6096000" cy="121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8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9A23D2CA-B055-4B0F-9B2F-81A307AA1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49" y="1857375"/>
            <a:ext cx="7143750" cy="500062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503FF59-806A-4735-B153-76BDDFEC42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546" y="187013"/>
            <a:ext cx="11759921" cy="96776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DE4FD5F-EF13-434F-BB89-95E81EAF37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7"/>
          <a:stretch/>
        </p:blipFill>
        <p:spPr>
          <a:xfrm>
            <a:off x="321546" y="1154776"/>
            <a:ext cx="11870453" cy="163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56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30BACE2E-BDBF-4E41-AAD4-2F33B77D7538}"/>
              </a:ext>
            </a:extLst>
          </p:cNvPr>
          <p:cNvSpPr txBox="1"/>
          <p:nvPr/>
        </p:nvSpPr>
        <p:spPr>
          <a:xfrm>
            <a:off x="1619250" y="2367171"/>
            <a:ext cx="8382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4400" dirty="0"/>
              <a:t>Balkanlarda hangi şehre gidersek gidelim İslam Medeniyetine ait pek çok eserler görebiliriz:</a:t>
            </a:r>
          </a:p>
        </p:txBody>
      </p:sp>
    </p:spTree>
    <p:extLst>
      <p:ext uri="{BB962C8B-B14F-4D97-AF65-F5344CB8AC3E}">
        <p14:creationId xmlns:p14="http://schemas.microsoft.com/office/powerpoint/2010/main" val="1053532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Yuvarlatılmış Dikdörtgen">
            <a:extLst>
              <a:ext uri="{FF2B5EF4-FFF2-40B4-BE49-F238E27FC236}">
                <a16:creationId xmlns:a16="http://schemas.microsoft.com/office/drawing/2014/main" id="{75E93504-2B9E-4216-873E-6D1967B6C106}"/>
              </a:ext>
            </a:extLst>
          </p:cNvPr>
          <p:cNvSpPr/>
          <p:nvPr/>
        </p:nvSpPr>
        <p:spPr>
          <a:xfrm>
            <a:off x="4295800" y="2636913"/>
            <a:ext cx="72008" cy="457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3" name="6 Oval">
            <a:extLst>
              <a:ext uri="{FF2B5EF4-FFF2-40B4-BE49-F238E27FC236}">
                <a16:creationId xmlns:a16="http://schemas.microsoft.com/office/drawing/2014/main" id="{BD31E2C7-FEE2-4482-A6AD-C0CBC4E6DBAE}"/>
              </a:ext>
            </a:extLst>
          </p:cNvPr>
          <p:cNvSpPr/>
          <p:nvPr/>
        </p:nvSpPr>
        <p:spPr>
          <a:xfrm>
            <a:off x="1847528" y="1268760"/>
            <a:ext cx="3888432" cy="20162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prstClr val="black"/>
                </a:solidFill>
                <a:latin typeface="Century Schoolbook"/>
              </a:rPr>
              <a:t>Bosna </a:t>
            </a:r>
            <a:r>
              <a:rPr lang="tr-TR" sz="2000" b="1" dirty="0" err="1">
                <a:solidFill>
                  <a:prstClr val="black"/>
                </a:solidFill>
                <a:latin typeface="Century Schoolbook"/>
              </a:rPr>
              <a:t>Hersek’te</a:t>
            </a:r>
            <a:endParaRPr lang="tr-TR" sz="2000" b="1" dirty="0">
              <a:solidFill>
                <a:prstClr val="black"/>
              </a:solidFill>
              <a:latin typeface="Century Schoolbook"/>
            </a:endParaRPr>
          </a:p>
          <a:p>
            <a:pPr algn="ctr"/>
            <a:r>
              <a:rPr lang="tr-TR" sz="2000" b="1" dirty="0">
                <a:solidFill>
                  <a:prstClr val="black"/>
                </a:solidFill>
                <a:latin typeface="Century Schoolbook"/>
              </a:rPr>
              <a:t>Mostar Köprüsü</a:t>
            </a:r>
          </a:p>
        </p:txBody>
      </p:sp>
      <p:sp>
        <p:nvSpPr>
          <p:cNvPr id="4" name="7 Oval">
            <a:extLst>
              <a:ext uri="{FF2B5EF4-FFF2-40B4-BE49-F238E27FC236}">
                <a16:creationId xmlns:a16="http://schemas.microsoft.com/office/drawing/2014/main" id="{EAB8D9DB-B6FE-44AA-98F0-B385FDF3B473}"/>
              </a:ext>
            </a:extLst>
          </p:cNvPr>
          <p:cNvSpPr/>
          <p:nvPr/>
        </p:nvSpPr>
        <p:spPr>
          <a:xfrm>
            <a:off x="6168008" y="1196752"/>
            <a:ext cx="4032448" cy="20162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prstClr val="black"/>
                </a:solidFill>
                <a:latin typeface="Century Schoolbook"/>
              </a:rPr>
              <a:t>Bulgaristan’da </a:t>
            </a:r>
          </a:p>
          <a:p>
            <a:pPr algn="ctr"/>
            <a:r>
              <a:rPr lang="tr-TR" sz="2000" b="1" dirty="0">
                <a:solidFill>
                  <a:prstClr val="black"/>
                </a:solidFill>
                <a:latin typeface="Century Schoolbook"/>
              </a:rPr>
              <a:t>Hacı Veysel Camii</a:t>
            </a:r>
          </a:p>
        </p:txBody>
      </p:sp>
      <p:sp>
        <p:nvSpPr>
          <p:cNvPr id="5" name="8 Oval">
            <a:extLst>
              <a:ext uri="{FF2B5EF4-FFF2-40B4-BE49-F238E27FC236}">
                <a16:creationId xmlns:a16="http://schemas.microsoft.com/office/drawing/2014/main" id="{F67CD7CE-1D59-4E7F-9559-5DA96FC772C6}"/>
              </a:ext>
            </a:extLst>
          </p:cNvPr>
          <p:cNvSpPr/>
          <p:nvPr/>
        </p:nvSpPr>
        <p:spPr>
          <a:xfrm>
            <a:off x="1775520" y="4797152"/>
            <a:ext cx="3888432" cy="187220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prstClr val="black"/>
                </a:solidFill>
                <a:latin typeface="Century Schoolbook"/>
              </a:rPr>
              <a:t>Mekedonya’da</a:t>
            </a:r>
            <a:r>
              <a:rPr lang="tr-TR" sz="2000" b="1" dirty="0">
                <a:solidFill>
                  <a:prstClr val="black"/>
                </a:solidFill>
                <a:latin typeface="Century Schoolbook"/>
              </a:rPr>
              <a:t> </a:t>
            </a:r>
          </a:p>
          <a:p>
            <a:pPr algn="ctr"/>
            <a:r>
              <a:rPr lang="tr-TR" sz="2000" b="1" dirty="0">
                <a:solidFill>
                  <a:prstClr val="black"/>
                </a:solidFill>
                <a:latin typeface="Century Schoolbook"/>
              </a:rPr>
              <a:t>Murat Paşa Camii </a:t>
            </a:r>
          </a:p>
          <a:p>
            <a:pPr algn="ctr"/>
            <a:r>
              <a:rPr lang="tr-TR" sz="2000" b="1" dirty="0">
                <a:solidFill>
                  <a:prstClr val="black"/>
                </a:solidFill>
                <a:latin typeface="Century Schoolbook"/>
              </a:rPr>
              <a:t>Ve</a:t>
            </a:r>
          </a:p>
          <a:p>
            <a:pPr algn="ctr"/>
            <a:r>
              <a:rPr lang="tr-TR" sz="2000" b="1" dirty="0">
                <a:solidFill>
                  <a:prstClr val="black"/>
                </a:solidFill>
                <a:latin typeface="Century Schoolbook"/>
              </a:rPr>
              <a:t>Harabati Baba Tekkesi</a:t>
            </a:r>
          </a:p>
        </p:txBody>
      </p:sp>
      <p:sp>
        <p:nvSpPr>
          <p:cNvPr id="6" name="9 Oval">
            <a:extLst>
              <a:ext uri="{FF2B5EF4-FFF2-40B4-BE49-F238E27FC236}">
                <a16:creationId xmlns:a16="http://schemas.microsoft.com/office/drawing/2014/main" id="{FC355B38-CB70-4713-9D01-D3A28AE7169F}"/>
              </a:ext>
            </a:extLst>
          </p:cNvPr>
          <p:cNvSpPr/>
          <p:nvPr/>
        </p:nvSpPr>
        <p:spPr>
          <a:xfrm>
            <a:off x="6456040" y="4725144"/>
            <a:ext cx="3816424" cy="19442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prstClr val="black"/>
                </a:solidFill>
                <a:latin typeface="Century Schoolbook"/>
              </a:rPr>
              <a:t>Sırbistan’da </a:t>
            </a:r>
          </a:p>
          <a:p>
            <a:pPr algn="ctr"/>
            <a:r>
              <a:rPr lang="tr-TR" sz="2000" b="1" dirty="0" err="1">
                <a:solidFill>
                  <a:prstClr val="black"/>
                </a:solidFill>
                <a:latin typeface="Century Schoolbook"/>
              </a:rPr>
              <a:t>Belgrad</a:t>
            </a:r>
            <a:r>
              <a:rPr lang="tr-TR" sz="2000" b="1" dirty="0">
                <a:solidFill>
                  <a:prstClr val="black"/>
                </a:solidFill>
                <a:latin typeface="Century Schoolbook"/>
              </a:rPr>
              <a:t> Kalesi</a:t>
            </a:r>
          </a:p>
        </p:txBody>
      </p:sp>
      <p:sp>
        <p:nvSpPr>
          <p:cNvPr id="7" name="10 Oval">
            <a:extLst>
              <a:ext uri="{FF2B5EF4-FFF2-40B4-BE49-F238E27FC236}">
                <a16:creationId xmlns:a16="http://schemas.microsoft.com/office/drawing/2014/main" id="{1DD6E7E2-28AF-4BC5-8DED-FCF2D3A5B05B}"/>
              </a:ext>
            </a:extLst>
          </p:cNvPr>
          <p:cNvSpPr/>
          <p:nvPr/>
        </p:nvSpPr>
        <p:spPr>
          <a:xfrm>
            <a:off x="4079776" y="3068960"/>
            <a:ext cx="3888432" cy="187220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prstClr val="black"/>
                </a:solidFill>
                <a:latin typeface="Century Schoolbook"/>
              </a:rPr>
              <a:t>Yunanistan’da</a:t>
            </a:r>
          </a:p>
          <a:p>
            <a:pPr algn="ctr"/>
            <a:r>
              <a:rPr lang="tr-TR" sz="2000" b="1" dirty="0">
                <a:solidFill>
                  <a:prstClr val="black"/>
                </a:solidFill>
                <a:latin typeface="Century Schoolbook"/>
              </a:rPr>
              <a:t>Mustafa Ağa Camii ve Medresesi</a:t>
            </a:r>
          </a:p>
        </p:txBody>
      </p:sp>
    </p:spTree>
    <p:extLst>
      <p:ext uri="{BB962C8B-B14F-4D97-AF65-F5344CB8AC3E}">
        <p14:creationId xmlns:p14="http://schemas.microsoft.com/office/powerpoint/2010/main" val="13877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25B8611-B6A3-4B62-AE5A-E4565935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3328"/>
          </a:xfrm>
          <a:prstGeom prst="rect">
            <a:avLst/>
          </a:prstGeom>
        </p:spPr>
      </p:pic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1A9AD43D-CC60-499B-B92E-B8B4E2031DDE}"/>
              </a:ext>
            </a:extLst>
          </p:cNvPr>
          <p:cNvSpPr/>
          <p:nvPr/>
        </p:nvSpPr>
        <p:spPr>
          <a:xfrm>
            <a:off x="119054" y="126169"/>
            <a:ext cx="4814895" cy="65488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Bosna Hersek, Mostar Köprüsü</a:t>
            </a:r>
          </a:p>
        </p:txBody>
      </p:sp>
    </p:spTree>
    <p:extLst>
      <p:ext uri="{BB962C8B-B14F-4D97-AF65-F5344CB8AC3E}">
        <p14:creationId xmlns:p14="http://schemas.microsoft.com/office/powerpoint/2010/main" val="378162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0792F19-2F20-416C-A8C3-2AF466FDC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596C6911-8F61-4D91-B987-1DC28CD0328B}"/>
              </a:ext>
            </a:extLst>
          </p:cNvPr>
          <p:cNvSpPr/>
          <p:nvPr/>
        </p:nvSpPr>
        <p:spPr>
          <a:xfrm>
            <a:off x="119055" y="126169"/>
            <a:ext cx="3843346" cy="65488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Üsküp, Murat Paşa Camii</a:t>
            </a:r>
          </a:p>
        </p:txBody>
      </p:sp>
    </p:spTree>
    <p:extLst>
      <p:ext uri="{BB962C8B-B14F-4D97-AF65-F5344CB8AC3E}">
        <p14:creationId xmlns:p14="http://schemas.microsoft.com/office/powerpoint/2010/main" val="120987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400" dirty="0"/>
              <a:t>Neler öğreneceğiz?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192" y="1804302"/>
            <a:ext cx="11029615" cy="3678303"/>
          </a:xfrm>
        </p:spPr>
        <p:txBody>
          <a:bodyPr>
            <a:normAutofit/>
          </a:bodyPr>
          <a:lstStyle/>
          <a:p>
            <a:r>
              <a:rPr lang="tr-TR" sz="60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İslam medeniyetinin, dünyanın farklı bölgelerindeki etkilerini fark eder.</a:t>
            </a:r>
          </a:p>
        </p:txBody>
      </p:sp>
    </p:spTree>
    <p:extLst>
      <p:ext uri="{BB962C8B-B14F-4D97-AF65-F5344CB8AC3E}">
        <p14:creationId xmlns:p14="http://schemas.microsoft.com/office/powerpoint/2010/main" val="4044009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7E22147-4E8D-48C2-80CF-EFEB89149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078" y="0"/>
            <a:ext cx="8413844" cy="6858000"/>
          </a:xfrm>
          <a:prstGeom prst="rect">
            <a:avLst/>
          </a:prstGeom>
        </p:spPr>
      </p:pic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9D85B3F9-890C-4C5C-A1AF-20E1DBD60581}"/>
              </a:ext>
            </a:extLst>
          </p:cNvPr>
          <p:cNvSpPr/>
          <p:nvPr/>
        </p:nvSpPr>
        <p:spPr>
          <a:xfrm>
            <a:off x="6984953" y="133350"/>
            <a:ext cx="3187747" cy="8953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Babadağ, Romanya, </a:t>
            </a:r>
          </a:p>
          <a:p>
            <a:pPr algn="ctr"/>
            <a:r>
              <a:rPr lang="tr-TR" sz="2800" dirty="0">
                <a:solidFill>
                  <a:schemeClr val="tx1"/>
                </a:solidFill>
              </a:rPr>
              <a:t>Saltuk Baba türbesi</a:t>
            </a:r>
          </a:p>
        </p:txBody>
      </p:sp>
    </p:spTree>
    <p:extLst>
      <p:ext uri="{BB962C8B-B14F-4D97-AF65-F5344CB8AC3E}">
        <p14:creationId xmlns:p14="http://schemas.microsoft.com/office/powerpoint/2010/main" val="306778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AC5CABF8-D0DB-483D-9F4D-F55C17A7B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150" y="571500"/>
            <a:ext cx="5657850" cy="5715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33FBE5C-73B2-4D37-A3ED-C8CBB12771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87" y="1313036"/>
            <a:ext cx="6453762" cy="180022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F462B27-EB0F-474E-A3BB-83C7D7DB96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87" y="4184878"/>
            <a:ext cx="6453764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9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28380098-AA0E-41CE-A2DF-44DB73F5AD46}"/>
              </a:ext>
            </a:extLst>
          </p:cNvPr>
          <p:cNvSpPr txBox="1"/>
          <p:nvPr/>
        </p:nvSpPr>
        <p:spPr>
          <a:xfrm>
            <a:off x="3048000" y="820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https://www.youtube.com/watch?v=f6rvVWqXz7s</a:t>
            </a:r>
          </a:p>
        </p:txBody>
      </p:sp>
      <p:pic>
        <p:nvPicPr>
          <p:cNvPr id="2" name="Çevrimiçi Medya 1" title="Aliya İzzet Begoviç'in Hayatı">
            <a:hlinkClick r:id="" action="ppaction://media"/>
            <a:extLst>
              <a:ext uri="{FF2B5EF4-FFF2-40B4-BE49-F238E27FC236}">
                <a16:creationId xmlns:a16="http://schemas.microsoft.com/office/drawing/2014/main" id="{61A8E038-9951-4999-8B6A-D9A92802D4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09750" y="451366"/>
            <a:ext cx="8572500" cy="640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5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3B00B56-84D2-4110-BE6C-0BCD2BC343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8" y="615151"/>
            <a:ext cx="12192000" cy="562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3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1FB4CCB1-5D06-4FB5-8171-2D043043AAA7}"/>
              </a:ext>
            </a:extLst>
          </p:cNvPr>
          <p:cNvSpPr txBox="1"/>
          <p:nvPr/>
        </p:nvSpPr>
        <p:spPr>
          <a:xfrm>
            <a:off x="3248025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https://www.youtube.com/watch?v=p_H7RBaBxq4</a:t>
            </a:r>
          </a:p>
        </p:txBody>
      </p:sp>
      <p:pic>
        <p:nvPicPr>
          <p:cNvPr id="2" name="Çevrimiçi Medya 1" title="Boşnak askerin asırlarca konuşulacak hikayesi...">
            <a:hlinkClick r:id="" action="ppaction://media"/>
            <a:extLst>
              <a:ext uri="{FF2B5EF4-FFF2-40B4-BE49-F238E27FC236}">
                <a16:creationId xmlns:a16="http://schemas.microsoft.com/office/drawing/2014/main" id="{729BD8EB-E131-423A-8ACD-807E8D139B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7662" y="369332"/>
            <a:ext cx="11496675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34BABBC-292F-4421-94A0-2A48A58BF0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50" y="202877"/>
            <a:ext cx="11428952" cy="107705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61CC2EB-AF46-4BB4-BFA9-6F36BEA997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50" y="1279932"/>
            <a:ext cx="11428952" cy="49744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3ABB52C-F3A6-444A-B20F-E6F900253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00" y="1957387"/>
            <a:ext cx="8712200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1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686" y="1801227"/>
            <a:ext cx="9260627" cy="3255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Metin kutusu 2"/>
          <p:cNvSpPr txBox="1"/>
          <p:nvPr/>
        </p:nvSpPr>
        <p:spPr>
          <a:xfrm>
            <a:off x="9005454" y="5929747"/>
            <a:ext cx="3034145" cy="83099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Tekirdağ/Çerkezköy</a:t>
            </a:r>
          </a:p>
          <a:p>
            <a:pPr algn="ctr"/>
            <a:r>
              <a:rPr lang="tr-TR" sz="2400" b="1" dirty="0"/>
              <a:t>14.05.2021</a:t>
            </a:r>
          </a:p>
        </p:txBody>
      </p:sp>
    </p:spTree>
    <p:extLst>
      <p:ext uri="{BB962C8B-B14F-4D97-AF65-F5344CB8AC3E}">
        <p14:creationId xmlns:p14="http://schemas.microsoft.com/office/powerpoint/2010/main" val="419958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Ä°lgili resim">
            <a:extLst>
              <a:ext uri="{FF2B5EF4-FFF2-40B4-BE49-F238E27FC236}">
                <a16:creationId xmlns:a16="http://schemas.microsoft.com/office/drawing/2014/main" id="{54172B2D-F475-4284-B22C-90C84164F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5913" y="4890847"/>
            <a:ext cx="1319444" cy="177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ulut Belirtme Çizgisi 5">
            <a:extLst>
              <a:ext uri="{FF2B5EF4-FFF2-40B4-BE49-F238E27FC236}">
                <a16:creationId xmlns:a16="http://schemas.microsoft.com/office/drawing/2014/main" id="{1633F68E-C38E-4F8D-94B2-A38708FC8B22}"/>
              </a:ext>
            </a:extLst>
          </p:cNvPr>
          <p:cNvSpPr/>
          <p:nvPr/>
        </p:nvSpPr>
        <p:spPr>
          <a:xfrm>
            <a:off x="130003" y="579120"/>
            <a:ext cx="7275632" cy="3570849"/>
          </a:xfrm>
          <a:prstGeom prst="cloudCallout">
            <a:avLst>
              <a:gd name="adj1" fmla="val 33475"/>
              <a:gd name="adj2" fmla="val 78237"/>
            </a:avLst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600" dirty="0"/>
              <a:t>Balkan ülkeleri hangileridir? Bu ülkeler ile nasıl bir ortak tarihimiz vardır?</a:t>
            </a:r>
          </a:p>
        </p:txBody>
      </p:sp>
    </p:spTree>
    <p:extLst>
      <p:ext uri="{BB962C8B-B14F-4D97-AF65-F5344CB8AC3E}">
        <p14:creationId xmlns:p14="http://schemas.microsoft.com/office/powerpoint/2010/main" val="264304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07C904F-7A47-48F8-866F-76A1687C2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0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3EB1C62-731B-4B30-8928-ECB9F1759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85A454EE-4AFB-40BB-BAA8-1CA6970CC063}"/>
              </a:ext>
            </a:extLst>
          </p:cNvPr>
          <p:cNvSpPr/>
          <p:nvPr/>
        </p:nvSpPr>
        <p:spPr>
          <a:xfrm>
            <a:off x="7020030" y="93681"/>
            <a:ext cx="5171970" cy="1087420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tr-TR" sz="2800" dirty="0"/>
              <a:t>Türklerin İslam ile tanışmaları Hz. Ömer dönemine kadar dayanır.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46A61883-A175-479A-8978-C00F6DB9683C}"/>
              </a:ext>
            </a:extLst>
          </p:cNvPr>
          <p:cNvSpPr/>
          <p:nvPr/>
        </p:nvSpPr>
        <p:spPr>
          <a:xfrm>
            <a:off x="147637" y="5383194"/>
            <a:ext cx="11896725" cy="1381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tr-TR" sz="2800" dirty="0"/>
              <a:t>Hz. Osman döneminde Erzurum fethedilmiş, İstanbul kuşatılmıştır. Peygamberimizin hicretten sonra evinde kaldığı Eyüp Sultan el-Ensari bu kuşatmaya katılmış ve İstanbul’da şehit düşmüştür.</a:t>
            </a:r>
          </a:p>
        </p:txBody>
      </p:sp>
    </p:spTree>
    <p:extLst>
      <p:ext uri="{BB962C8B-B14F-4D97-AF65-F5344CB8AC3E}">
        <p14:creationId xmlns:p14="http://schemas.microsoft.com/office/powerpoint/2010/main" val="251378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B675F75-D264-420E-BDCC-06BF6091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8974" cy="6858001"/>
          </a:xfrm>
          <a:prstGeom prst="rect">
            <a:avLst/>
          </a:prstGeom>
        </p:spPr>
      </p:pic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85A454EE-4AFB-40BB-BAA8-1CA6970CC063}"/>
              </a:ext>
            </a:extLst>
          </p:cNvPr>
          <p:cNvSpPr/>
          <p:nvPr/>
        </p:nvSpPr>
        <p:spPr>
          <a:xfrm>
            <a:off x="7991475" y="-1"/>
            <a:ext cx="4207499" cy="3257551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tr-TR" sz="2800" dirty="0"/>
              <a:t>Anadolu’nun İslamlaşması 10. </a:t>
            </a:r>
            <a:r>
              <a:rPr lang="tr-TR" sz="2800" dirty="0" err="1"/>
              <a:t>yy’da</a:t>
            </a:r>
            <a:r>
              <a:rPr lang="tr-TR" sz="2800" dirty="0"/>
              <a:t> olmuştur. Bu İslamlaşmada Horasan bölgesinden Anadolu’ya göç eden alimlerin ve tüccarların etkisi büyüktür.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46A61883-A175-479A-8978-C00F6DB9683C}"/>
              </a:ext>
            </a:extLst>
          </p:cNvPr>
          <p:cNvSpPr/>
          <p:nvPr/>
        </p:nvSpPr>
        <p:spPr>
          <a:xfrm>
            <a:off x="0" y="5305425"/>
            <a:ext cx="6263261" cy="144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tr-TR" sz="2800" dirty="0"/>
              <a:t>12. </a:t>
            </a:r>
            <a:r>
              <a:rPr lang="tr-TR" sz="2800" dirty="0" err="1"/>
              <a:t>yy’da</a:t>
            </a:r>
            <a:r>
              <a:rPr lang="tr-TR" sz="2800" dirty="0"/>
              <a:t> Selçuklular döneminde Konya’da Mevlana </a:t>
            </a:r>
            <a:r>
              <a:rPr lang="tr-TR" sz="2800" dirty="0" err="1"/>
              <a:t>Celaleddin</a:t>
            </a:r>
            <a:r>
              <a:rPr lang="tr-TR" sz="2800" dirty="0"/>
              <a:t> Rumi ve </a:t>
            </a:r>
            <a:r>
              <a:rPr lang="tr-TR" sz="2800" dirty="0" err="1"/>
              <a:t>Sadreddin</a:t>
            </a:r>
            <a:r>
              <a:rPr lang="tr-TR" sz="2800" dirty="0"/>
              <a:t> </a:t>
            </a:r>
            <a:r>
              <a:rPr lang="tr-TR" sz="2800" dirty="0" err="1"/>
              <a:t>Konevi</a:t>
            </a:r>
            <a:r>
              <a:rPr lang="tr-TR" sz="2800" dirty="0"/>
              <a:t> gibi alimler yetişmiştir.</a:t>
            </a:r>
          </a:p>
        </p:txBody>
      </p:sp>
    </p:spTree>
    <p:extLst>
      <p:ext uri="{BB962C8B-B14F-4D97-AF65-F5344CB8AC3E}">
        <p14:creationId xmlns:p14="http://schemas.microsoft.com/office/powerpoint/2010/main" val="7833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7BF95EA-6A9C-4223-A524-03007895CE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9457"/>
            <a:ext cx="12192000" cy="539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7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D55EE2EE-2497-469A-80EF-5AA67EE16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5B318AD5-AC40-4972-B61B-266AEAE3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618" y="0"/>
            <a:ext cx="6781382" cy="176212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D571DAF-2A56-4520-90FF-2709B2A229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617" y="1735617"/>
            <a:ext cx="6781383" cy="94297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F3623FF-AD3E-40BD-836C-458B730988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29250"/>
            <a:ext cx="6628984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9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r Payı">
  <a:themeElements>
    <a:clrScheme name="Kar Payı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Kar Payı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r Payı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10776</TotalTime>
  <Words>253</Words>
  <Application>Microsoft Office PowerPoint</Application>
  <PresentationFormat>Geniş ekran</PresentationFormat>
  <Paragraphs>43</Paragraphs>
  <Slides>36</Slides>
  <Notes>1</Notes>
  <HiddenSlides>0</HiddenSlides>
  <MMClips>4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41" baseType="lpstr">
      <vt:lpstr>Calibri</vt:lpstr>
      <vt:lpstr>Century Schoolbook</vt:lpstr>
      <vt:lpstr>Gill Sans MT</vt:lpstr>
      <vt:lpstr>Wingdings 2</vt:lpstr>
      <vt:lpstr>Kar Payı</vt:lpstr>
      <vt:lpstr>PowerPoint Sunusu</vt:lpstr>
      <vt:lpstr>Anadolu ve Balkanlar</vt:lpstr>
      <vt:lpstr>Neler öğreneceğiz?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Silentall Unattended Installer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ALLAH İNANCI VE İNSAN</dc:title>
  <dc:creator>Nurullah Yalçın</dc:creator>
  <cp:lastModifiedBy>Nurullah Yalçın</cp:lastModifiedBy>
  <cp:revision>695</cp:revision>
  <dcterms:created xsi:type="dcterms:W3CDTF">2019-07-15T06:01:13Z</dcterms:created>
  <dcterms:modified xsi:type="dcterms:W3CDTF">2021-05-14T18:13:17Z</dcterms:modified>
</cp:coreProperties>
</file>