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308" r:id="rId2"/>
    <p:sldId id="315" r:id="rId3"/>
    <p:sldId id="671" r:id="rId4"/>
    <p:sldId id="813" r:id="rId5"/>
    <p:sldId id="824" r:id="rId6"/>
    <p:sldId id="829" r:id="rId7"/>
    <p:sldId id="827" r:id="rId8"/>
    <p:sldId id="826" r:id="rId9"/>
    <p:sldId id="830" r:id="rId10"/>
    <p:sldId id="831" r:id="rId11"/>
    <p:sldId id="820" r:id="rId12"/>
    <p:sldId id="832" r:id="rId13"/>
    <p:sldId id="825" r:id="rId14"/>
    <p:sldId id="833" r:id="rId15"/>
    <p:sldId id="834" r:id="rId16"/>
    <p:sldId id="835" r:id="rId17"/>
    <p:sldId id="836" r:id="rId18"/>
    <p:sldId id="800" r:id="rId19"/>
    <p:sldId id="837" r:id="rId20"/>
    <p:sldId id="843" r:id="rId21"/>
    <p:sldId id="845" r:id="rId22"/>
    <p:sldId id="838" r:id="rId23"/>
    <p:sldId id="840" r:id="rId24"/>
    <p:sldId id="841" r:id="rId25"/>
    <p:sldId id="839" r:id="rId26"/>
    <p:sldId id="842" r:id="rId27"/>
    <p:sldId id="844" r:id="rId28"/>
    <p:sldId id="796" r:id="rId29"/>
    <p:sldId id="260" r:id="rId30"/>
    <p:sldId id="847"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ullah Yalçın" initials="NY" lastIdx="4" clrIdx="0">
    <p:extLst>
      <p:ext uri="{19B8F6BF-5375-455C-9EA6-DF929625EA0E}">
        <p15:presenceInfo xmlns:p15="http://schemas.microsoft.com/office/powerpoint/2012/main" userId="aff33922cbf709c4" providerId="Windows Live"/>
      </p:ext>
    </p:extLst>
  </p:cmAuthor>
  <p:cmAuthor id="2" name="DELL" initials="D" lastIdx="1" clrIdx="1">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91261" autoAdjust="0"/>
  </p:normalViewPr>
  <p:slideViewPr>
    <p:cSldViewPr snapToGrid="0">
      <p:cViewPr varScale="1">
        <p:scale>
          <a:sx n="79" d="100"/>
          <a:sy n="79" d="100"/>
        </p:scale>
        <p:origin x="93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779F42-4F86-4828-B83A-2FA27103DF3C}"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tr-TR"/>
        </a:p>
      </dgm:t>
    </dgm:pt>
    <dgm:pt modelId="{2BC74EF3-50CC-4475-971E-1364379844A6}">
      <dgm:prSet phldrT="[Metin]"/>
      <dgm:spPr/>
      <dgm:t>
        <a:bodyPr/>
        <a:lstStyle/>
        <a:p>
          <a:pPr>
            <a:buNone/>
          </a:pPr>
          <a:r>
            <a:rPr lang="tr-TR" dirty="0"/>
            <a:t>Kısaca Mekke; </a:t>
          </a:r>
        </a:p>
      </dgm:t>
    </dgm:pt>
    <dgm:pt modelId="{820A407D-CA3A-4E9E-A3EA-59D1F719EBA0}" type="parTrans" cxnId="{ECCB3845-F450-4545-84FA-A9291C7B20D4}">
      <dgm:prSet/>
      <dgm:spPr/>
      <dgm:t>
        <a:bodyPr/>
        <a:lstStyle/>
        <a:p>
          <a:endParaRPr lang="tr-TR"/>
        </a:p>
      </dgm:t>
    </dgm:pt>
    <dgm:pt modelId="{53757A6E-7E7B-414A-A688-C0424F0AC37C}" type="sibTrans" cxnId="{ECCB3845-F450-4545-84FA-A9291C7B20D4}">
      <dgm:prSet/>
      <dgm:spPr/>
      <dgm:t>
        <a:bodyPr/>
        <a:lstStyle/>
        <a:p>
          <a:endParaRPr lang="tr-TR"/>
        </a:p>
      </dgm:t>
    </dgm:pt>
    <dgm:pt modelId="{08EC3255-EF93-4B62-AC4E-07B2358FB3EB}">
      <dgm:prSet phldrT="[Metin]"/>
      <dgm:spPr/>
      <dgm:t>
        <a:bodyPr/>
        <a:lstStyle/>
        <a:p>
          <a:pPr>
            <a:buNone/>
          </a:pPr>
          <a:r>
            <a:rPr lang="tr-TR" dirty="0"/>
            <a:t>Allah’ın evi olarak isimlendirilen Kabe’nin yer aldığı </a:t>
          </a:r>
        </a:p>
      </dgm:t>
    </dgm:pt>
    <dgm:pt modelId="{670838E2-3D73-4D96-AAE0-30C2DB2BA194}" type="parTrans" cxnId="{95C38ECA-E5E6-4867-8A2E-E5C57C762D8F}">
      <dgm:prSet/>
      <dgm:spPr/>
      <dgm:t>
        <a:bodyPr/>
        <a:lstStyle/>
        <a:p>
          <a:endParaRPr lang="tr-TR"/>
        </a:p>
      </dgm:t>
    </dgm:pt>
    <dgm:pt modelId="{DFF04E86-E888-42A4-8507-484AADB63E79}" type="sibTrans" cxnId="{95C38ECA-E5E6-4867-8A2E-E5C57C762D8F}">
      <dgm:prSet/>
      <dgm:spPr/>
      <dgm:t>
        <a:bodyPr/>
        <a:lstStyle/>
        <a:p>
          <a:endParaRPr lang="tr-TR"/>
        </a:p>
      </dgm:t>
    </dgm:pt>
    <dgm:pt modelId="{72589964-3726-481A-A5CA-4A0362838698}">
      <dgm:prSet phldrT="[Metin]"/>
      <dgm:spPr/>
      <dgm:t>
        <a:bodyPr/>
        <a:lstStyle/>
        <a:p>
          <a:pPr>
            <a:buNone/>
          </a:pPr>
          <a:r>
            <a:rPr lang="tr-TR" dirty="0"/>
            <a:t>Kutsal mekanların bulunduğu</a:t>
          </a:r>
        </a:p>
      </dgm:t>
    </dgm:pt>
    <dgm:pt modelId="{D4DBDB56-06AA-4FA2-B363-9E41036BD832}" type="parTrans" cxnId="{1B7A9281-6602-4565-9321-27B05486CA95}">
      <dgm:prSet/>
      <dgm:spPr/>
      <dgm:t>
        <a:bodyPr/>
        <a:lstStyle/>
        <a:p>
          <a:endParaRPr lang="tr-TR"/>
        </a:p>
      </dgm:t>
    </dgm:pt>
    <dgm:pt modelId="{1600ADF1-E0D7-4ED1-A852-2686724F59BD}" type="sibTrans" cxnId="{1B7A9281-6602-4565-9321-27B05486CA95}">
      <dgm:prSet/>
      <dgm:spPr/>
      <dgm:t>
        <a:bodyPr/>
        <a:lstStyle/>
        <a:p>
          <a:endParaRPr lang="tr-TR"/>
        </a:p>
      </dgm:t>
    </dgm:pt>
    <dgm:pt modelId="{A4FFB382-4F70-42F4-B5F1-39855254EAD8}">
      <dgm:prSet/>
      <dgm:spPr/>
      <dgm:t>
        <a:bodyPr/>
        <a:lstStyle/>
        <a:p>
          <a:r>
            <a:rPr lang="tr-TR" dirty="0"/>
            <a:t>Mübarek bir şehirdir.</a:t>
          </a:r>
        </a:p>
      </dgm:t>
    </dgm:pt>
    <dgm:pt modelId="{8D856031-E4DB-4CDC-B404-5A809BCE66CF}" type="parTrans" cxnId="{B170FE2E-FB03-4A1E-AAF1-333A08FF26C1}">
      <dgm:prSet/>
      <dgm:spPr/>
      <dgm:t>
        <a:bodyPr/>
        <a:lstStyle/>
        <a:p>
          <a:endParaRPr lang="tr-TR"/>
        </a:p>
      </dgm:t>
    </dgm:pt>
    <dgm:pt modelId="{B742DD0C-5A75-4D4E-9ED9-074DD69F347E}" type="sibTrans" cxnId="{B170FE2E-FB03-4A1E-AAF1-333A08FF26C1}">
      <dgm:prSet/>
      <dgm:spPr/>
      <dgm:t>
        <a:bodyPr/>
        <a:lstStyle/>
        <a:p>
          <a:endParaRPr lang="tr-TR"/>
        </a:p>
      </dgm:t>
    </dgm:pt>
    <dgm:pt modelId="{D3D2C342-3348-4B8D-94B0-F5309A3A7168}">
      <dgm:prSet/>
      <dgm:spPr/>
      <dgm:t>
        <a:bodyPr/>
        <a:lstStyle/>
        <a:p>
          <a:r>
            <a:rPr lang="tr-TR" dirty="0"/>
            <a:t>Her türlü saldırıdan korunmuş</a:t>
          </a:r>
        </a:p>
      </dgm:t>
    </dgm:pt>
    <dgm:pt modelId="{3541FD46-C00D-4CE5-8A19-30A733F1706E}" type="parTrans" cxnId="{EB414835-4933-4F0C-9E75-FB6453AADC4F}">
      <dgm:prSet/>
      <dgm:spPr/>
      <dgm:t>
        <a:bodyPr/>
        <a:lstStyle/>
        <a:p>
          <a:endParaRPr lang="tr-TR"/>
        </a:p>
      </dgm:t>
    </dgm:pt>
    <dgm:pt modelId="{DB376490-340D-4E2E-B0FD-A7ED43FE932D}" type="sibTrans" cxnId="{EB414835-4933-4F0C-9E75-FB6453AADC4F}">
      <dgm:prSet/>
      <dgm:spPr/>
      <dgm:t>
        <a:bodyPr/>
        <a:lstStyle/>
        <a:p>
          <a:endParaRPr lang="tr-TR"/>
        </a:p>
      </dgm:t>
    </dgm:pt>
    <dgm:pt modelId="{3C581063-1867-438F-B2A3-AB8636E5EDBD}">
      <dgm:prSet/>
      <dgm:spPr/>
      <dgm:t>
        <a:bodyPr/>
        <a:lstStyle/>
        <a:p>
          <a:r>
            <a:rPr lang="tr-TR" dirty="0"/>
            <a:t>Milyonlarca Müslümanın hac ve umre niyetiyle gittiği</a:t>
          </a:r>
        </a:p>
      </dgm:t>
    </dgm:pt>
    <dgm:pt modelId="{905A604D-0A37-499F-A118-BCE01EC6FE80}" type="parTrans" cxnId="{DBDB881F-98FE-41BA-9D79-6F7FA41D9941}">
      <dgm:prSet/>
      <dgm:spPr/>
      <dgm:t>
        <a:bodyPr/>
        <a:lstStyle/>
        <a:p>
          <a:endParaRPr lang="tr-TR"/>
        </a:p>
      </dgm:t>
    </dgm:pt>
    <dgm:pt modelId="{59C56CF8-D7B4-4E80-BE46-26F56C0411A5}" type="sibTrans" cxnId="{DBDB881F-98FE-41BA-9D79-6F7FA41D9941}">
      <dgm:prSet/>
      <dgm:spPr/>
      <dgm:t>
        <a:bodyPr/>
        <a:lstStyle/>
        <a:p>
          <a:endParaRPr lang="tr-TR"/>
        </a:p>
      </dgm:t>
    </dgm:pt>
    <dgm:pt modelId="{D7B05298-CDD4-4283-BBF2-ACF178D4CD2C}">
      <dgm:prSet/>
      <dgm:spPr/>
      <dgm:t>
        <a:bodyPr/>
        <a:lstStyle/>
        <a:p>
          <a:r>
            <a:rPr lang="tr-TR" dirty="0"/>
            <a:t>İslam’ın doğduğu</a:t>
          </a:r>
        </a:p>
      </dgm:t>
    </dgm:pt>
    <dgm:pt modelId="{45F6CE88-8EB9-4BDA-91F2-74E659A84A1A}" type="parTrans" cxnId="{759533FD-EFA4-4E67-BF06-337F01DF6488}">
      <dgm:prSet/>
      <dgm:spPr/>
      <dgm:t>
        <a:bodyPr/>
        <a:lstStyle/>
        <a:p>
          <a:endParaRPr lang="tr-TR"/>
        </a:p>
      </dgm:t>
    </dgm:pt>
    <dgm:pt modelId="{10810FCD-FDA0-4EE1-98B5-6AEFE25FD4BF}" type="sibTrans" cxnId="{759533FD-EFA4-4E67-BF06-337F01DF6488}">
      <dgm:prSet/>
      <dgm:spPr/>
      <dgm:t>
        <a:bodyPr/>
        <a:lstStyle/>
        <a:p>
          <a:endParaRPr lang="tr-TR"/>
        </a:p>
      </dgm:t>
    </dgm:pt>
    <dgm:pt modelId="{9FF2D29E-FEF8-42A6-9EE1-6A3EA1641944}" type="pres">
      <dgm:prSet presAssocID="{C6779F42-4F86-4828-B83A-2FA27103DF3C}" presName="diagram" presStyleCnt="0">
        <dgm:presLayoutVars>
          <dgm:chPref val="1"/>
          <dgm:dir/>
          <dgm:animOne val="branch"/>
          <dgm:animLvl val="lvl"/>
          <dgm:resizeHandles/>
        </dgm:presLayoutVars>
      </dgm:prSet>
      <dgm:spPr/>
    </dgm:pt>
    <dgm:pt modelId="{734CC5E4-8F20-4018-A538-8CC154FA53E4}" type="pres">
      <dgm:prSet presAssocID="{2BC74EF3-50CC-4475-971E-1364379844A6}" presName="root" presStyleCnt="0"/>
      <dgm:spPr/>
    </dgm:pt>
    <dgm:pt modelId="{0931B81C-3DF0-4F89-8522-B13F7F453399}" type="pres">
      <dgm:prSet presAssocID="{2BC74EF3-50CC-4475-971E-1364379844A6}" presName="rootComposite" presStyleCnt="0"/>
      <dgm:spPr/>
    </dgm:pt>
    <dgm:pt modelId="{5FCA30ED-4654-4CF2-B3F5-9431AD780D86}" type="pres">
      <dgm:prSet presAssocID="{2BC74EF3-50CC-4475-971E-1364379844A6}" presName="rootText" presStyleLbl="node1" presStyleIdx="0" presStyleCnt="1" custScaleX="514705"/>
      <dgm:spPr/>
    </dgm:pt>
    <dgm:pt modelId="{89AD7AC2-8C92-44D6-9D5A-9A41FF8748D9}" type="pres">
      <dgm:prSet presAssocID="{2BC74EF3-50CC-4475-971E-1364379844A6}" presName="rootConnector" presStyleLbl="node1" presStyleIdx="0" presStyleCnt="1"/>
      <dgm:spPr/>
    </dgm:pt>
    <dgm:pt modelId="{F16B0CBB-6FCE-43CD-967F-8FFD01EA797A}" type="pres">
      <dgm:prSet presAssocID="{2BC74EF3-50CC-4475-971E-1364379844A6}" presName="childShape" presStyleCnt="0"/>
      <dgm:spPr/>
    </dgm:pt>
    <dgm:pt modelId="{9A070E13-5037-4C91-9DC2-CB48FD1D0293}" type="pres">
      <dgm:prSet presAssocID="{670838E2-3D73-4D96-AAE0-30C2DB2BA194}" presName="Name13" presStyleLbl="parChTrans1D2" presStyleIdx="0" presStyleCnt="6"/>
      <dgm:spPr/>
    </dgm:pt>
    <dgm:pt modelId="{AF0791B9-A718-487A-8D22-AC7EB0369823}" type="pres">
      <dgm:prSet presAssocID="{08EC3255-EF93-4B62-AC4E-07B2358FB3EB}" presName="childText" presStyleLbl="bgAcc1" presStyleIdx="0" presStyleCnt="6" custScaleX="535396">
        <dgm:presLayoutVars>
          <dgm:bulletEnabled val="1"/>
        </dgm:presLayoutVars>
      </dgm:prSet>
      <dgm:spPr/>
    </dgm:pt>
    <dgm:pt modelId="{07FA544F-F455-4615-9214-E67A4993A8CF}" type="pres">
      <dgm:prSet presAssocID="{3541FD46-C00D-4CE5-8A19-30A733F1706E}" presName="Name13" presStyleLbl="parChTrans1D2" presStyleIdx="1" presStyleCnt="6"/>
      <dgm:spPr/>
    </dgm:pt>
    <dgm:pt modelId="{257C6F15-634E-4CCB-8AC6-D3F523F8837D}" type="pres">
      <dgm:prSet presAssocID="{D3D2C342-3348-4B8D-94B0-F5309A3A7168}" presName="childText" presStyleLbl="bgAcc1" presStyleIdx="1" presStyleCnt="6" custScaleX="535396">
        <dgm:presLayoutVars>
          <dgm:bulletEnabled val="1"/>
        </dgm:presLayoutVars>
      </dgm:prSet>
      <dgm:spPr/>
    </dgm:pt>
    <dgm:pt modelId="{73CA875C-028D-42E1-B636-25A7F54F92A6}" type="pres">
      <dgm:prSet presAssocID="{905A604D-0A37-499F-A118-BCE01EC6FE80}" presName="Name13" presStyleLbl="parChTrans1D2" presStyleIdx="2" presStyleCnt="6"/>
      <dgm:spPr/>
    </dgm:pt>
    <dgm:pt modelId="{765FCF99-03C9-44C0-93DE-3EA78EB80F4B}" type="pres">
      <dgm:prSet presAssocID="{3C581063-1867-438F-B2A3-AB8636E5EDBD}" presName="childText" presStyleLbl="bgAcc1" presStyleIdx="2" presStyleCnt="6" custScaleX="535396">
        <dgm:presLayoutVars>
          <dgm:bulletEnabled val="1"/>
        </dgm:presLayoutVars>
      </dgm:prSet>
      <dgm:spPr/>
    </dgm:pt>
    <dgm:pt modelId="{6BA41672-B71C-4D79-8B0C-E00002A4EEE8}" type="pres">
      <dgm:prSet presAssocID="{45F6CE88-8EB9-4BDA-91F2-74E659A84A1A}" presName="Name13" presStyleLbl="parChTrans1D2" presStyleIdx="3" presStyleCnt="6"/>
      <dgm:spPr/>
    </dgm:pt>
    <dgm:pt modelId="{8307B38D-2BDC-48B9-BCEF-76B0C6D2C87D}" type="pres">
      <dgm:prSet presAssocID="{D7B05298-CDD4-4283-BBF2-ACF178D4CD2C}" presName="childText" presStyleLbl="bgAcc1" presStyleIdx="3" presStyleCnt="6" custScaleX="535396">
        <dgm:presLayoutVars>
          <dgm:bulletEnabled val="1"/>
        </dgm:presLayoutVars>
      </dgm:prSet>
      <dgm:spPr/>
    </dgm:pt>
    <dgm:pt modelId="{3FA84257-E08F-4BE5-882E-6AC0E101B5B3}" type="pres">
      <dgm:prSet presAssocID="{D4DBDB56-06AA-4FA2-B363-9E41036BD832}" presName="Name13" presStyleLbl="parChTrans1D2" presStyleIdx="4" presStyleCnt="6"/>
      <dgm:spPr/>
    </dgm:pt>
    <dgm:pt modelId="{859AA5B2-6AFF-433A-9E2C-87FCDAC95F98}" type="pres">
      <dgm:prSet presAssocID="{72589964-3726-481A-A5CA-4A0362838698}" presName="childText" presStyleLbl="bgAcc1" presStyleIdx="4" presStyleCnt="6" custScaleX="535396">
        <dgm:presLayoutVars>
          <dgm:bulletEnabled val="1"/>
        </dgm:presLayoutVars>
      </dgm:prSet>
      <dgm:spPr/>
    </dgm:pt>
    <dgm:pt modelId="{A0050DF4-46A9-4613-902E-8B766A72F749}" type="pres">
      <dgm:prSet presAssocID="{8D856031-E4DB-4CDC-B404-5A809BCE66CF}" presName="Name13" presStyleLbl="parChTrans1D2" presStyleIdx="5" presStyleCnt="6"/>
      <dgm:spPr/>
    </dgm:pt>
    <dgm:pt modelId="{7793FAE7-0EF6-449E-A482-5DB348BD4B2D}" type="pres">
      <dgm:prSet presAssocID="{A4FFB382-4F70-42F4-B5F1-39855254EAD8}" presName="childText" presStyleLbl="bgAcc1" presStyleIdx="5" presStyleCnt="6" custScaleX="535396">
        <dgm:presLayoutVars>
          <dgm:bulletEnabled val="1"/>
        </dgm:presLayoutVars>
      </dgm:prSet>
      <dgm:spPr/>
    </dgm:pt>
  </dgm:ptLst>
  <dgm:cxnLst>
    <dgm:cxn modelId="{DBDB881F-98FE-41BA-9D79-6F7FA41D9941}" srcId="{2BC74EF3-50CC-4475-971E-1364379844A6}" destId="{3C581063-1867-438F-B2A3-AB8636E5EDBD}" srcOrd="2" destOrd="0" parTransId="{905A604D-0A37-499F-A118-BCE01EC6FE80}" sibTransId="{59C56CF8-D7B4-4E80-BE46-26F56C0411A5}"/>
    <dgm:cxn modelId="{B170FE2E-FB03-4A1E-AAF1-333A08FF26C1}" srcId="{2BC74EF3-50CC-4475-971E-1364379844A6}" destId="{A4FFB382-4F70-42F4-B5F1-39855254EAD8}" srcOrd="5" destOrd="0" parTransId="{8D856031-E4DB-4CDC-B404-5A809BCE66CF}" sibTransId="{B742DD0C-5A75-4D4E-9ED9-074DD69F347E}"/>
    <dgm:cxn modelId="{EB414835-4933-4F0C-9E75-FB6453AADC4F}" srcId="{2BC74EF3-50CC-4475-971E-1364379844A6}" destId="{D3D2C342-3348-4B8D-94B0-F5309A3A7168}" srcOrd="1" destOrd="0" parTransId="{3541FD46-C00D-4CE5-8A19-30A733F1706E}" sibTransId="{DB376490-340D-4E2E-B0FD-A7ED43FE932D}"/>
    <dgm:cxn modelId="{15681A5C-F33B-4D39-AB5D-FEE4A64724BB}" type="presOf" srcId="{905A604D-0A37-499F-A118-BCE01EC6FE80}" destId="{73CA875C-028D-42E1-B636-25A7F54F92A6}" srcOrd="0" destOrd="0" presId="urn:microsoft.com/office/officeart/2005/8/layout/hierarchy3"/>
    <dgm:cxn modelId="{6770B95C-10CB-40A8-A318-325D7C5E4BE9}" type="presOf" srcId="{2BC74EF3-50CC-4475-971E-1364379844A6}" destId="{5FCA30ED-4654-4CF2-B3F5-9431AD780D86}" srcOrd="0" destOrd="0" presId="urn:microsoft.com/office/officeart/2005/8/layout/hierarchy3"/>
    <dgm:cxn modelId="{ECCB3845-F450-4545-84FA-A9291C7B20D4}" srcId="{C6779F42-4F86-4828-B83A-2FA27103DF3C}" destId="{2BC74EF3-50CC-4475-971E-1364379844A6}" srcOrd="0" destOrd="0" parTransId="{820A407D-CA3A-4E9E-A3EA-59D1F719EBA0}" sibTransId="{53757A6E-7E7B-414A-A688-C0424F0AC37C}"/>
    <dgm:cxn modelId="{D111D167-8A14-4CE5-B487-C7FD5CCB586C}" type="presOf" srcId="{C6779F42-4F86-4828-B83A-2FA27103DF3C}" destId="{9FF2D29E-FEF8-42A6-9EE1-6A3EA1641944}" srcOrd="0" destOrd="0" presId="urn:microsoft.com/office/officeart/2005/8/layout/hierarchy3"/>
    <dgm:cxn modelId="{7EB1AA4D-8813-4A5E-8633-5D8ED6F0A799}" type="presOf" srcId="{45F6CE88-8EB9-4BDA-91F2-74E659A84A1A}" destId="{6BA41672-B71C-4D79-8B0C-E00002A4EEE8}" srcOrd="0" destOrd="0" presId="urn:microsoft.com/office/officeart/2005/8/layout/hierarchy3"/>
    <dgm:cxn modelId="{26A25B6F-4568-4911-99C9-D1D4638FB653}" type="presOf" srcId="{08EC3255-EF93-4B62-AC4E-07B2358FB3EB}" destId="{AF0791B9-A718-487A-8D22-AC7EB0369823}" srcOrd="0" destOrd="0" presId="urn:microsoft.com/office/officeart/2005/8/layout/hierarchy3"/>
    <dgm:cxn modelId="{EA3D9572-B153-4FA4-AAE4-D2F04F0BD7F8}" type="presOf" srcId="{3C581063-1867-438F-B2A3-AB8636E5EDBD}" destId="{765FCF99-03C9-44C0-93DE-3EA78EB80F4B}" srcOrd="0" destOrd="0" presId="urn:microsoft.com/office/officeart/2005/8/layout/hierarchy3"/>
    <dgm:cxn modelId="{336F3B56-E971-4FD8-A236-51F6059015A3}" type="presOf" srcId="{D3D2C342-3348-4B8D-94B0-F5309A3A7168}" destId="{257C6F15-634E-4CCB-8AC6-D3F523F8837D}" srcOrd="0" destOrd="0" presId="urn:microsoft.com/office/officeart/2005/8/layout/hierarchy3"/>
    <dgm:cxn modelId="{1B7A9281-6602-4565-9321-27B05486CA95}" srcId="{2BC74EF3-50CC-4475-971E-1364379844A6}" destId="{72589964-3726-481A-A5CA-4A0362838698}" srcOrd="4" destOrd="0" parTransId="{D4DBDB56-06AA-4FA2-B363-9E41036BD832}" sibTransId="{1600ADF1-E0D7-4ED1-A852-2686724F59BD}"/>
    <dgm:cxn modelId="{AE123788-18E4-4E3A-AF58-EB6B6360E440}" type="presOf" srcId="{3541FD46-C00D-4CE5-8A19-30A733F1706E}" destId="{07FA544F-F455-4615-9214-E67A4993A8CF}" srcOrd="0" destOrd="0" presId="urn:microsoft.com/office/officeart/2005/8/layout/hierarchy3"/>
    <dgm:cxn modelId="{464CBE8A-2FC8-46C1-9F18-E46D25070592}" type="presOf" srcId="{A4FFB382-4F70-42F4-B5F1-39855254EAD8}" destId="{7793FAE7-0EF6-449E-A482-5DB348BD4B2D}" srcOrd="0" destOrd="0" presId="urn:microsoft.com/office/officeart/2005/8/layout/hierarchy3"/>
    <dgm:cxn modelId="{BC771891-10AE-4B23-B0B7-06C10667C3F5}" type="presOf" srcId="{D4DBDB56-06AA-4FA2-B363-9E41036BD832}" destId="{3FA84257-E08F-4BE5-882E-6AC0E101B5B3}" srcOrd="0" destOrd="0" presId="urn:microsoft.com/office/officeart/2005/8/layout/hierarchy3"/>
    <dgm:cxn modelId="{F338EC99-D3E8-419C-A7F3-C6C2C4D002C5}" type="presOf" srcId="{8D856031-E4DB-4CDC-B404-5A809BCE66CF}" destId="{A0050DF4-46A9-4613-902E-8B766A72F749}" srcOrd="0" destOrd="0" presId="urn:microsoft.com/office/officeart/2005/8/layout/hierarchy3"/>
    <dgm:cxn modelId="{CA6FD69F-E609-454A-A157-EDFECDFE74C7}" type="presOf" srcId="{72589964-3726-481A-A5CA-4A0362838698}" destId="{859AA5B2-6AFF-433A-9E2C-87FCDAC95F98}" srcOrd="0" destOrd="0" presId="urn:microsoft.com/office/officeart/2005/8/layout/hierarchy3"/>
    <dgm:cxn modelId="{95C38ECA-E5E6-4867-8A2E-E5C57C762D8F}" srcId="{2BC74EF3-50CC-4475-971E-1364379844A6}" destId="{08EC3255-EF93-4B62-AC4E-07B2358FB3EB}" srcOrd="0" destOrd="0" parTransId="{670838E2-3D73-4D96-AAE0-30C2DB2BA194}" sibTransId="{DFF04E86-E888-42A4-8507-484AADB63E79}"/>
    <dgm:cxn modelId="{5A8735D2-41B9-46F9-95BC-307BF14BE0DE}" type="presOf" srcId="{2BC74EF3-50CC-4475-971E-1364379844A6}" destId="{89AD7AC2-8C92-44D6-9D5A-9A41FF8748D9}" srcOrd="1" destOrd="0" presId="urn:microsoft.com/office/officeart/2005/8/layout/hierarchy3"/>
    <dgm:cxn modelId="{003A97D7-3405-4C2D-9DDF-207B7E593EFC}" type="presOf" srcId="{D7B05298-CDD4-4283-BBF2-ACF178D4CD2C}" destId="{8307B38D-2BDC-48B9-BCEF-76B0C6D2C87D}" srcOrd="0" destOrd="0" presId="urn:microsoft.com/office/officeart/2005/8/layout/hierarchy3"/>
    <dgm:cxn modelId="{43E295FB-7B3B-409D-92E4-E9BCDF9D0B48}" type="presOf" srcId="{670838E2-3D73-4D96-AAE0-30C2DB2BA194}" destId="{9A070E13-5037-4C91-9DC2-CB48FD1D0293}" srcOrd="0" destOrd="0" presId="urn:microsoft.com/office/officeart/2005/8/layout/hierarchy3"/>
    <dgm:cxn modelId="{759533FD-EFA4-4E67-BF06-337F01DF6488}" srcId="{2BC74EF3-50CC-4475-971E-1364379844A6}" destId="{D7B05298-CDD4-4283-BBF2-ACF178D4CD2C}" srcOrd="3" destOrd="0" parTransId="{45F6CE88-8EB9-4BDA-91F2-74E659A84A1A}" sibTransId="{10810FCD-FDA0-4EE1-98B5-6AEFE25FD4BF}"/>
    <dgm:cxn modelId="{F6B8F96A-BACD-4D84-84D3-8736CC027973}" type="presParOf" srcId="{9FF2D29E-FEF8-42A6-9EE1-6A3EA1641944}" destId="{734CC5E4-8F20-4018-A538-8CC154FA53E4}" srcOrd="0" destOrd="0" presId="urn:microsoft.com/office/officeart/2005/8/layout/hierarchy3"/>
    <dgm:cxn modelId="{698B2F30-3701-442A-92DF-C87BE3E285D8}" type="presParOf" srcId="{734CC5E4-8F20-4018-A538-8CC154FA53E4}" destId="{0931B81C-3DF0-4F89-8522-B13F7F453399}" srcOrd="0" destOrd="0" presId="urn:microsoft.com/office/officeart/2005/8/layout/hierarchy3"/>
    <dgm:cxn modelId="{7739F3C5-5709-4B85-8E0E-9691554042EC}" type="presParOf" srcId="{0931B81C-3DF0-4F89-8522-B13F7F453399}" destId="{5FCA30ED-4654-4CF2-B3F5-9431AD780D86}" srcOrd="0" destOrd="0" presId="urn:microsoft.com/office/officeart/2005/8/layout/hierarchy3"/>
    <dgm:cxn modelId="{EE525A36-1D14-4FBC-837C-36E9E4C77EB4}" type="presParOf" srcId="{0931B81C-3DF0-4F89-8522-B13F7F453399}" destId="{89AD7AC2-8C92-44D6-9D5A-9A41FF8748D9}" srcOrd="1" destOrd="0" presId="urn:microsoft.com/office/officeart/2005/8/layout/hierarchy3"/>
    <dgm:cxn modelId="{8149C501-7D17-4CC6-B148-E13FC084D660}" type="presParOf" srcId="{734CC5E4-8F20-4018-A538-8CC154FA53E4}" destId="{F16B0CBB-6FCE-43CD-967F-8FFD01EA797A}" srcOrd="1" destOrd="0" presId="urn:microsoft.com/office/officeart/2005/8/layout/hierarchy3"/>
    <dgm:cxn modelId="{530A98D9-2922-4ADB-9E2C-6B67FC32B7B0}" type="presParOf" srcId="{F16B0CBB-6FCE-43CD-967F-8FFD01EA797A}" destId="{9A070E13-5037-4C91-9DC2-CB48FD1D0293}" srcOrd="0" destOrd="0" presId="urn:microsoft.com/office/officeart/2005/8/layout/hierarchy3"/>
    <dgm:cxn modelId="{7E028890-1A1D-4A42-B256-A48C8594835F}" type="presParOf" srcId="{F16B0CBB-6FCE-43CD-967F-8FFD01EA797A}" destId="{AF0791B9-A718-487A-8D22-AC7EB0369823}" srcOrd="1" destOrd="0" presId="urn:microsoft.com/office/officeart/2005/8/layout/hierarchy3"/>
    <dgm:cxn modelId="{CF012C43-DC78-44EB-82B8-274302E0070E}" type="presParOf" srcId="{F16B0CBB-6FCE-43CD-967F-8FFD01EA797A}" destId="{07FA544F-F455-4615-9214-E67A4993A8CF}" srcOrd="2" destOrd="0" presId="urn:microsoft.com/office/officeart/2005/8/layout/hierarchy3"/>
    <dgm:cxn modelId="{6BF5F93B-69D8-4ECF-9277-E9EA6E634884}" type="presParOf" srcId="{F16B0CBB-6FCE-43CD-967F-8FFD01EA797A}" destId="{257C6F15-634E-4CCB-8AC6-D3F523F8837D}" srcOrd="3" destOrd="0" presId="urn:microsoft.com/office/officeart/2005/8/layout/hierarchy3"/>
    <dgm:cxn modelId="{2831CCA9-AF93-4267-A844-82C4632D1BF2}" type="presParOf" srcId="{F16B0CBB-6FCE-43CD-967F-8FFD01EA797A}" destId="{73CA875C-028D-42E1-B636-25A7F54F92A6}" srcOrd="4" destOrd="0" presId="urn:microsoft.com/office/officeart/2005/8/layout/hierarchy3"/>
    <dgm:cxn modelId="{C4CADB67-6EFE-4634-A578-FB9290F37D78}" type="presParOf" srcId="{F16B0CBB-6FCE-43CD-967F-8FFD01EA797A}" destId="{765FCF99-03C9-44C0-93DE-3EA78EB80F4B}" srcOrd="5" destOrd="0" presId="urn:microsoft.com/office/officeart/2005/8/layout/hierarchy3"/>
    <dgm:cxn modelId="{BB9C7F40-D1A3-410D-AB48-0D38AC5440A2}" type="presParOf" srcId="{F16B0CBB-6FCE-43CD-967F-8FFD01EA797A}" destId="{6BA41672-B71C-4D79-8B0C-E00002A4EEE8}" srcOrd="6" destOrd="0" presId="urn:microsoft.com/office/officeart/2005/8/layout/hierarchy3"/>
    <dgm:cxn modelId="{991FD6B6-41A1-40FD-A144-F8881F1C855A}" type="presParOf" srcId="{F16B0CBB-6FCE-43CD-967F-8FFD01EA797A}" destId="{8307B38D-2BDC-48B9-BCEF-76B0C6D2C87D}" srcOrd="7" destOrd="0" presId="urn:microsoft.com/office/officeart/2005/8/layout/hierarchy3"/>
    <dgm:cxn modelId="{BCCCB442-0812-4F93-83D2-8BF8772A9D6B}" type="presParOf" srcId="{F16B0CBB-6FCE-43CD-967F-8FFD01EA797A}" destId="{3FA84257-E08F-4BE5-882E-6AC0E101B5B3}" srcOrd="8" destOrd="0" presId="urn:microsoft.com/office/officeart/2005/8/layout/hierarchy3"/>
    <dgm:cxn modelId="{2C49C3ED-2E7F-4707-971F-2C6FF1247FB3}" type="presParOf" srcId="{F16B0CBB-6FCE-43CD-967F-8FFD01EA797A}" destId="{859AA5B2-6AFF-433A-9E2C-87FCDAC95F98}" srcOrd="9" destOrd="0" presId="urn:microsoft.com/office/officeart/2005/8/layout/hierarchy3"/>
    <dgm:cxn modelId="{9EFD2174-AA37-41AD-8EA7-0449C324302D}" type="presParOf" srcId="{F16B0CBB-6FCE-43CD-967F-8FFD01EA797A}" destId="{A0050DF4-46A9-4613-902E-8B766A72F749}" srcOrd="10" destOrd="0" presId="urn:microsoft.com/office/officeart/2005/8/layout/hierarchy3"/>
    <dgm:cxn modelId="{8BECECA5-E377-4346-B635-EC64616EDCAC}" type="presParOf" srcId="{F16B0CBB-6FCE-43CD-967F-8FFD01EA797A}" destId="{7793FAE7-0EF6-449E-A482-5DB348BD4B2D}" srcOrd="1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A30ED-4654-4CF2-B3F5-9431AD780D86}">
      <dsp:nvSpPr>
        <dsp:cNvPr id="0" name=""/>
        <dsp:cNvSpPr/>
      </dsp:nvSpPr>
      <dsp:spPr>
        <a:xfrm>
          <a:off x="1810617" y="744"/>
          <a:ext cx="8303719" cy="80664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marL="0" lvl="0" indent="0" algn="ctr" defTabSz="2133600">
            <a:lnSpc>
              <a:spcPct val="90000"/>
            </a:lnSpc>
            <a:spcBef>
              <a:spcPct val="0"/>
            </a:spcBef>
            <a:spcAft>
              <a:spcPct val="35000"/>
            </a:spcAft>
            <a:buNone/>
          </a:pPr>
          <a:r>
            <a:rPr lang="tr-TR" sz="4800" kern="1200" dirty="0"/>
            <a:t>Kısaca Mekke; </a:t>
          </a:r>
        </a:p>
      </dsp:txBody>
      <dsp:txXfrm>
        <a:off x="1834243" y="24370"/>
        <a:ext cx="8256467" cy="759396"/>
      </dsp:txXfrm>
    </dsp:sp>
    <dsp:sp modelId="{9A070E13-5037-4C91-9DC2-CB48FD1D0293}">
      <dsp:nvSpPr>
        <dsp:cNvPr id="0" name=""/>
        <dsp:cNvSpPr/>
      </dsp:nvSpPr>
      <dsp:spPr>
        <a:xfrm>
          <a:off x="2640989" y="807392"/>
          <a:ext cx="830371" cy="604986"/>
        </a:xfrm>
        <a:custGeom>
          <a:avLst/>
          <a:gdLst/>
          <a:ahLst/>
          <a:cxnLst/>
          <a:rect l="0" t="0" r="0" b="0"/>
          <a:pathLst>
            <a:path>
              <a:moveTo>
                <a:pt x="0" y="0"/>
              </a:moveTo>
              <a:lnTo>
                <a:pt x="0" y="604986"/>
              </a:lnTo>
              <a:lnTo>
                <a:pt x="830371" y="604986"/>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0791B9-A718-487A-8D22-AC7EB0369823}">
      <dsp:nvSpPr>
        <dsp:cNvPr id="0" name=""/>
        <dsp:cNvSpPr/>
      </dsp:nvSpPr>
      <dsp:spPr>
        <a:xfrm>
          <a:off x="3471361" y="1009054"/>
          <a:ext cx="6910021" cy="80664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tr-TR" sz="2500" kern="1200" dirty="0"/>
            <a:t>Allah’ın evi olarak isimlendirilen Kabe’nin yer aldığı </a:t>
          </a:r>
        </a:p>
      </dsp:txBody>
      <dsp:txXfrm>
        <a:off x="3494987" y="1032680"/>
        <a:ext cx="6862769" cy="759396"/>
      </dsp:txXfrm>
    </dsp:sp>
    <dsp:sp modelId="{07FA544F-F455-4615-9214-E67A4993A8CF}">
      <dsp:nvSpPr>
        <dsp:cNvPr id="0" name=""/>
        <dsp:cNvSpPr/>
      </dsp:nvSpPr>
      <dsp:spPr>
        <a:xfrm>
          <a:off x="2640989" y="807392"/>
          <a:ext cx="830371" cy="1613296"/>
        </a:xfrm>
        <a:custGeom>
          <a:avLst/>
          <a:gdLst/>
          <a:ahLst/>
          <a:cxnLst/>
          <a:rect l="0" t="0" r="0" b="0"/>
          <a:pathLst>
            <a:path>
              <a:moveTo>
                <a:pt x="0" y="0"/>
              </a:moveTo>
              <a:lnTo>
                <a:pt x="0" y="1613296"/>
              </a:lnTo>
              <a:lnTo>
                <a:pt x="830371" y="1613296"/>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7C6F15-634E-4CCB-8AC6-D3F523F8837D}">
      <dsp:nvSpPr>
        <dsp:cNvPr id="0" name=""/>
        <dsp:cNvSpPr/>
      </dsp:nvSpPr>
      <dsp:spPr>
        <a:xfrm>
          <a:off x="3471361" y="2017365"/>
          <a:ext cx="6910021" cy="80664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tr-TR" sz="2500" kern="1200" dirty="0"/>
            <a:t>Her türlü saldırıdan korunmuş</a:t>
          </a:r>
        </a:p>
      </dsp:txBody>
      <dsp:txXfrm>
        <a:off x="3494987" y="2040991"/>
        <a:ext cx="6862769" cy="759396"/>
      </dsp:txXfrm>
    </dsp:sp>
    <dsp:sp modelId="{73CA875C-028D-42E1-B636-25A7F54F92A6}">
      <dsp:nvSpPr>
        <dsp:cNvPr id="0" name=""/>
        <dsp:cNvSpPr/>
      </dsp:nvSpPr>
      <dsp:spPr>
        <a:xfrm>
          <a:off x="2640989" y="807392"/>
          <a:ext cx="830371" cy="2621607"/>
        </a:xfrm>
        <a:custGeom>
          <a:avLst/>
          <a:gdLst/>
          <a:ahLst/>
          <a:cxnLst/>
          <a:rect l="0" t="0" r="0" b="0"/>
          <a:pathLst>
            <a:path>
              <a:moveTo>
                <a:pt x="0" y="0"/>
              </a:moveTo>
              <a:lnTo>
                <a:pt x="0" y="2621607"/>
              </a:lnTo>
              <a:lnTo>
                <a:pt x="830371" y="2621607"/>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5FCF99-03C9-44C0-93DE-3EA78EB80F4B}">
      <dsp:nvSpPr>
        <dsp:cNvPr id="0" name=""/>
        <dsp:cNvSpPr/>
      </dsp:nvSpPr>
      <dsp:spPr>
        <a:xfrm>
          <a:off x="3471361" y="3025675"/>
          <a:ext cx="6910021" cy="80664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tr-TR" sz="2500" kern="1200" dirty="0"/>
            <a:t>Milyonlarca Müslümanın hac ve umre niyetiyle gittiği</a:t>
          </a:r>
        </a:p>
      </dsp:txBody>
      <dsp:txXfrm>
        <a:off x="3494987" y="3049301"/>
        <a:ext cx="6862769" cy="759396"/>
      </dsp:txXfrm>
    </dsp:sp>
    <dsp:sp modelId="{6BA41672-B71C-4D79-8B0C-E00002A4EEE8}">
      <dsp:nvSpPr>
        <dsp:cNvPr id="0" name=""/>
        <dsp:cNvSpPr/>
      </dsp:nvSpPr>
      <dsp:spPr>
        <a:xfrm>
          <a:off x="2640989" y="807392"/>
          <a:ext cx="830371" cy="3629917"/>
        </a:xfrm>
        <a:custGeom>
          <a:avLst/>
          <a:gdLst/>
          <a:ahLst/>
          <a:cxnLst/>
          <a:rect l="0" t="0" r="0" b="0"/>
          <a:pathLst>
            <a:path>
              <a:moveTo>
                <a:pt x="0" y="0"/>
              </a:moveTo>
              <a:lnTo>
                <a:pt x="0" y="3629917"/>
              </a:lnTo>
              <a:lnTo>
                <a:pt x="830371" y="3629917"/>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07B38D-2BDC-48B9-BCEF-76B0C6D2C87D}">
      <dsp:nvSpPr>
        <dsp:cNvPr id="0" name=""/>
        <dsp:cNvSpPr/>
      </dsp:nvSpPr>
      <dsp:spPr>
        <a:xfrm>
          <a:off x="3471361" y="4033986"/>
          <a:ext cx="6910021" cy="80664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tr-TR" sz="2500" kern="1200" dirty="0"/>
            <a:t>İslam’ın doğduğu</a:t>
          </a:r>
        </a:p>
      </dsp:txBody>
      <dsp:txXfrm>
        <a:off x="3494987" y="4057612"/>
        <a:ext cx="6862769" cy="759396"/>
      </dsp:txXfrm>
    </dsp:sp>
    <dsp:sp modelId="{3FA84257-E08F-4BE5-882E-6AC0E101B5B3}">
      <dsp:nvSpPr>
        <dsp:cNvPr id="0" name=""/>
        <dsp:cNvSpPr/>
      </dsp:nvSpPr>
      <dsp:spPr>
        <a:xfrm>
          <a:off x="2640989" y="807392"/>
          <a:ext cx="830371" cy="4638228"/>
        </a:xfrm>
        <a:custGeom>
          <a:avLst/>
          <a:gdLst/>
          <a:ahLst/>
          <a:cxnLst/>
          <a:rect l="0" t="0" r="0" b="0"/>
          <a:pathLst>
            <a:path>
              <a:moveTo>
                <a:pt x="0" y="0"/>
              </a:moveTo>
              <a:lnTo>
                <a:pt x="0" y="4638228"/>
              </a:lnTo>
              <a:lnTo>
                <a:pt x="830371" y="4638228"/>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9AA5B2-6AFF-433A-9E2C-87FCDAC95F98}">
      <dsp:nvSpPr>
        <dsp:cNvPr id="0" name=""/>
        <dsp:cNvSpPr/>
      </dsp:nvSpPr>
      <dsp:spPr>
        <a:xfrm>
          <a:off x="3471361" y="5042296"/>
          <a:ext cx="6910021" cy="80664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tr-TR" sz="2500" kern="1200" dirty="0"/>
            <a:t>Kutsal mekanların bulunduğu</a:t>
          </a:r>
        </a:p>
      </dsp:txBody>
      <dsp:txXfrm>
        <a:off x="3494987" y="5065922"/>
        <a:ext cx="6862769" cy="759396"/>
      </dsp:txXfrm>
    </dsp:sp>
    <dsp:sp modelId="{A0050DF4-46A9-4613-902E-8B766A72F749}">
      <dsp:nvSpPr>
        <dsp:cNvPr id="0" name=""/>
        <dsp:cNvSpPr/>
      </dsp:nvSpPr>
      <dsp:spPr>
        <a:xfrm>
          <a:off x="2640989" y="807392"/>
          <a:ext cx="830371" cy="5646539"/>
        </a:xfrm>
        <a:custGeom>
          <a:avLst/>
          <a:gdLst/>
          <a:ahLst/>
          <a:cxnLst/>
          <a:rect l="0" t="0" r="0" b="0"/>
          <a:pathLst>
            <a:path>
              <a:moveTo>
                <a:pt x="0" y="0"/>
              </a:moveTo>
              <a:lnTo>
                <a:pt x="0" y="5646539"/>
              </a:lnTo>
              <a:lnTo>
                <a:pt x="830371" y="5646539"/>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93FAE7-0EF6-449E-A482-5DB348BD4B2D}">
      <dsp:nvSpPr>
        <dsp:cNvPr id="0" name=""/>
        <dsp:cNvSpPr/>
      </dsp:nvSpPr>
      <dsp:spPr>
        <a:xfrm>
          <a:off x="3471361" y="6050607"/>
          <a:ext cx="6910021" cy="80664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tr-TR" sz="2500" kern="1200" dirty="0"/>
            <a:t>Mübarek bir şehirdir.</a:t>
          </a:r>
        </a:p>
      </dsp:txBody>
      <dsp:txXfrm>
        <a:off x="3494987" y="6074233"/>
        <a:ext cx="6862769" cy="75939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85490-303C-4848-B73A-065CB946B99C}" type="datetimeFigureOut">
              <a:rPr lang="tr-TR" smtClean="0"/>
              <a:t>2.03.2021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FA7D9-4703-429B-B8BF-4F5A2B34CDAA}" type="slidenum">
              <a:rPr lang="tr-TR" smtClean="0"/>
              <a:t>‹#›</a:t>
            </a:fld>
            <a:endParaRPr lang="tr-TR"/>
          </a:p>
        </p:txBody>
      </p:sp>
    </p:spTree>
    <p:extLst>
      <p:ext uri="{BB962C8B-B14F-4D97-AF65-F5344CB8AC3E}">
        <p14:creationId xmlns:p14="http://schemas.microsoft.com/office/powerpoint/2010/main" val="38775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E793FFD-0A5D-4C97-BD27-B35CF8BE671F}" type="datetimeFigureOut">
              <a:rPr lang="tr-TR" smtClean="0"/>
              <a:t>2.03.2021</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83142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2.03.2021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00000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E793FFD-0A5D-4C97-BD27-B35CF8BE671F}" type="datetimeFigureOut">
              <a:rPr lang="tr-TR" smtClean="0"/>
              <a:t>2.03.2021</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50713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2.03.2021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8262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2.03.2021</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9094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E793FFD-0A5D-4C97-BD27-B35CF8BE671F}" type="datetimeFigureOut">
              <a:rPr lang="tr-TR" smtClean="0"/>
              <a:t>2.03.2021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28159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E793FFD-0A5D-4C97-BD27-B35CF8BE671F}" type="datetimeFigureOut">
              <a:rPr lang="tr-TR" smtClean="0"/>
              <a:t>2.03.2021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315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E793FFD-0A5D-4C97-BD27-B35CF8BE671F}" type="datetimeFigureOut">
              <a:rPr lang="tr-TR" smtClean="0"/>
              <a:t>2.03.2021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402361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93FFD-0A5D-4C97-BD27-B35CF8BE671F}" type="datetimeFigureOut">
              <a:rPr lang="tr-TR" smtClean="0"/>
              <a:t>2.03.2021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164220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2.03.2021</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224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2E793FFD-0A5D-4C97-BD27-B35CF8BE671F}" type="datetimeFigureOut">
              <a:rPr lang="tr-TR" smtClean="0"/>
              <a:t>2.03.2021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63152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E793FFD-0A5D-4C97-BD27-B35CF8BE671F}" type="datetimeFigureOut">
              <a:rPr lang="tr-TR" smtClean="0"/>
              <a:t>2.03.2021</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CEB90C4-7313-4D23-B365-C0B992AB05B2}"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44913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Ltgy9cKBCtI?feature=oembed"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embed/slfK289gr4Q?list=PLtApkPE49w-s9o53lBySK8BUxPe7P-VLh"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ideo" Target="https://www.youtube.com/embed/nkrBf69s6fw?feature=oembed"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ideo" Target="https://www.youtube.com/embed/j2C02CPcN3A?feature=oembed"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5GmuezU2vVU?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MkAaMKDK_cU?feature=oembe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500743" y="1401546"/>
            <a:ext cx="13193486" cy="1475013"/>
          </a:xfrm>
        </p:spPr>
        <p:txBody>
          <a:bodyPr>
            <a:noAutofit/>
          </a:bodyPr>
          <a:lstStyle/>
          <a:p>
            <a:pPr algn="ctr"/>
            <a:r>
              <a:rPr lang="tr-TR" sz="13800" cap="none" dirty="0">
                <a:ln w="0"/>
                <a:solidFill>
                  <a:schemeClr val="accent1">
                    <a:lumMod val="90000"/>
                    <a:lumOff val="10000"/>
                  </a:schemeClr>
                </a:solidFill>
                <a:effectLst>
                  <a:outerShdw blurRad="38100" dist="19050" dir="2700000" algn="tl" rotWithShape="0">
                    <a:schemeClr val="dk1">
                      <a:alpha val="40000"/>
                    </a:schemeClr>
                  </a:outerShdw>
                </a:effectLst>
              </a:rPr>
              <a:t>Hicaz Bölgesi</a:t>
            </a:r>
          </a:p>
        </p:txBody>
      </p:sp>
    </p:spTree>
    <p:extLst>
      <p:ext uri="{BB962C8B-B14F-4D97-AF65-F5344CB8AC3E}">
        <p14:creationId xmlns:p14="http://schemas.microsoft.com/office/powerpoint/2010/main" val="32248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500743" y="1401546"/>
            <a:ext cx="13193486" cy="1475013"/>
          </a:xfrm>
        </p:spPr>
        <p:txBody>
          <a:bodyPr>
            <a:noAutofit/>
          </a:bodyPr>
          <a:lstStyle/>
          <a:p>
            <a:pPr algn="ctr"/>
            <a:r>
              <a:rPr lang="tr-TR" sz="13800" cap="none" dirty="0">
                <a:ln w="0"/>
                <a:solidFill>
                  <a:schemeClr val="accent1">
                    <a:lumMod val="90000"/>
                    <a:lumOff val="10000"/>
                  </a:schemeClr>
                </a:solidFill>
                <a:effectLst>
                  <a:outerShdw blurRad="38100" dist="19050" dir="2700000" algn="tl" rotWithShape="0">
                    <a:schemeClr val="dk1">
                      <a:alpha val="40000"/>
                    </a:schemeClr>
                  </a:outerShdw>
                </a:effectLst>
              </a:rPr>
              <a:t>MEKKE</a:t>
            </a:r>
          </a:p>
        </p:txBody>
      </p:sp>
    </p:spTree>
    <p:extLst>
      <p:ext uri="{BB962C8B-B14F-4D97-AF65-F5344CB8AC3E}">
        <p14:creationId xmlns:p14="http://schemas.microsoft.com/office/powerpoint/2010/main" val="375713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EEAB71B5-B7B8-4704-BEE6-9D9349D23D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2656115" y="-2677885"/>
            <a:ext cx="6858000" cy="12213770"/>
          </a:xfrm>
          <a:prstGeom prst="rect">
            <a:avLst/>
          </a:prstGeom>
        </p:spPr>
      </p:pic>
      <p:sp>
        <p:nvSpPr>
          <p:cNvPr id="2" name="Dikdörtgen: Köşeleri Yuvarlatılmış 1">
            <a:extLst>
              <a:ext uri="{FF2B5EF4-FFF2-40B4-BE49-F238E27FC236}">
                <a16:creationId xmlns:a16="http://schemas.microsoft.com/office/drawing/2014/main" id="{084D15F1-E599-43DA-9DA4-395283569D5A}"/>
              </a:ext>
            </a:extLst>
          </p:cNvPr>
          <p:cNvSpPr/>
          <p:nvPr/>
        </p:nvSpPr>
        <p:spPr>
          <a:xfrm>
            <a:off x="-21771" y="0"/>
            <a:ext cx="12213771" cy="117233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3600" dirty="0"/>
              <a:t>Mekke, hicaz bölgesinin en merkezi, en önemli şehridir. Kur’ân-ı Kerim’de bizzat ismi zikredilen Mekke, </a:t>
            </a:r>
            <a:r>
              <a:rPr lang="tr-TR" sz="3600" dirty="0" err="1"/>
              <a:t>Bekke</a:t>
            </a:r>
            <a:r>
              <a:rPr lang="tr-TR" sz="3600" dirty="0"/>
              <a:t> adıyla da anılır.</a:t>
            </a:r>
          </a:p>
        </p:txBody>
      </p:sp>
    </p:spTree>
    <p:extLst>
      <p:ext uri="{BB962C8B-B14F-4D97-AF65-F5344CB8AC3E}">
        <p14:creationId xmlns:p14="http://schemas.microsoft.com/office/powerpoint/2010/main" val="165290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3D6AE2A-3589-4B34-8C41-6063B5ED1CB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2967"/>
          <a:stretch/>
        </p:blipFill>
        <p:spPr>
          <a:xfrm>
            <a:off x="0" y="0"/>
            <a:ext cx="12192000" cy="5968721"/>
          </a:xfrm>
          <a:prstGeom prst="rect">
            <a:avLst/>
          </a:prstGeom>
        </p:spPr>
      </p:pic>
      <p:sp>
        <p:nvSpPr>
          <p:cNvPr id="4" name="Metin kutusu 3">
            <a:extLst>
              <a:ext uri="{FF2B5EF4-FFF2-40B4-BE49-F238E27FC236}">
                <a16:creationId xmlns:a16="http://schemas.microsoft.com/office/drawing/2014/main" id="{4A34CB4B-9CBC-44EE-9C79-4987934EC7E1}"/>
              </a:ext>
            </a:extLst>
          </p:cNvPr>
          <p:cNvSpPr txBox="1"/>
          <p:nvPr/>
        </p:nvSpPr>
        <p:spPr>
          <a:xfrm>
            <a:off x="162448" y="5968721"/>
            <a:ext cx="11867103" cy="954107"/>
          </a:xfrm>
          <a:prstGeom prst="rect">
            <a:avLst/>
          </a:prstGeom>
          <a:noFill/>
        </p:spPr>
        <p:txBody>
          <a:bodyPr wrap="square" rtlCol="0">
            <a:spAutoFit/>
          </a:bodyPr>
          <a:lstStyle/>
          <a:p>
            <a:pPr algn="ctr"/>
            <a:r>
              <a:rPr lang="tr-TR" sz="2800" b="1" dirty="0"/>
              <a:t>Mekke, Kur’ân-ı Kerîm’de </a:t>
            </a:r>
            <a:r>
              <a:rPr lang="tr-TR" sz="2800" b="1" dirty="0" err="1"/>
              <a:t>Ümmü’l</a:t>
            </a:r>
            <a:r>
              <a:rPr lang="tr-TR" sz="2800" b="1" dirty="0"/>
              <a:t>-Kura (şehirlerin anası) ve </a:t>
            </a:r>
            <a:r>
              <a:rPr lang="tr-TR" sz="2800" b="1" dirty="0" err="1"/>
              <a:t>Beledü’l</a:t>
            </a:r>
            <a:r>
              <a:rPr lang="tr-TR" sz="2800" b="1" dirty="0"/>
              <a:t>-Emin (güvenli belde) sıfatlarıyla zikredilir.</a:t>
            </a:r>
          </a:p>
        </p:txBody>
      </p:sp>
    </p:spTree>
    <p:extLst>
      <p:ext uri="{BB962C8B-B14F-4D97-AF65-F5344CB8AC3E}">
        <p14:creationId xmlns:p14="http://schemas.microsoft.com/office/powerpoint/2010/main" val="3066900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2DE8A414-B437-47E8-ABDF-32FDF14AE3BC}"/>
              </a:ext>
            </a:extLst>
          </p:cNvPr>
          <p:cNvSpPr txBox="1"/>
          <p:nvPr/>
        </p:nvSpPr>
        <p:spPr>
          <a:xfrm>
            <a:off x="3562729" y="75629"/>
            <a:ext cx="6094324" cy="369332"/>
          </a:xfrm>
          <a:prstGeom prst="rect">
            <a:avLst/>
          </a:prstGeom>
          <a:noFill/>
        </p:spPr>
        <p:txBody>
          <a:bodyPr wrap="square">
            <a:spAutoFit/>
          </a:bodyPr>
          <a:lstStyle/>
          <a:p>
            <a:r>
              <a:rPr lang="tr-TR" dirty="0"/>
              <a:t>https://www.youtube.com/watch?v=Ltgy9cKBCtI</a:t>
            </a:r>
          </a:p>
        </p:txBody>
      </p:sp>
      <p:pic>
        <p:nvPicPr>
          <p:cNvPr id="2" name="Çevrimiçi Medya 1" title="Mekke-i Mükerreme (1880) 3D Sanal Turu / Dünyada İlk Defa!">
            <a:hlinkClick r:id="" action="ppaction://media"/>
            <a:extLst>
              <a:ext uri="{FF2B5EF4-FFF2-40B4-BE49-F238E27FC236}">
                <a16:creationId xmlns:a16="http://schemas.microsoft.com/office/drawing/2014/main" id="{20637338-515F-42E9-87F3-907F11A69AA5}"/>
              </a:ext>
            </a:extLst>
          </p:cNvPr>
          <p:cNvPicPr>
            <a:picLocks noRot="1" noChangeAspect="1"/>
          </p:cNvPicPr>
          <p:nvPr>
            <a:videoFile r:link="rId1"/>
          </p:nvPr>
        </p:nvPicPr>
        <p:blipFill>
          <a:blip r:embed="rId3"/>
          <a:stretch>
            <a:fillRect/>
          </a:stretch>
        </p:blipFill>
        <p:spPr>
          <a:xfrm>
            <a:off x="513712" y="551909"/>
            <a:ext cx="11161223" cy="6306091"/>
          </a:xfrm>
          <a:prstGeom prst="rect">
            <a:avLst/>
          </a:prstGeom>
        </p:spPr>
      </p:pic>
    </p:spTree>
    <p:extLst>
      <p:ext uri="{BB962C8B-B14F-4D97-AF65-F5344CB8AC3E}">
        <p14:creationId xmlns:p14="http://schemas.microsoft.com/office/powerpoint/2010/main" val="323575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2">
            <a:extLst>
              <a:ext uri="{FF2B5EF4-FFF2-40B4-BE49-F238E27FC236}">
                <a16:creationId xmlns:a16="http://schemas.microsoft.com/office/drawing/2014/main" id="{56102E58-3883-4AFC-9505-402591C8FB09}"/>
              </a:ext>
            </a:extLst>
          </p:cNvPr>
          <p:cNvSpPr/>
          <p:nvPr/>
        </p:nvSpPr>
        <p:spPr>
          <a:xfrm>
            <a:off x="171937" y="1517000"/>
            <a:ext cx="5061543" cy="4461769"/>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Mekke vahyin gelmeye başladığı şehirdir. Mekke’yi asıl önemli kılan sebep ilk </a:t>
            </a:r>
            <a:r>
              <a:rPr lang="tr-TR" sz="3600" dirty="0" err="1"/>
              <a:t>mabed</a:t>
            </a:r>
            <a:r>
              <a:rPr lang="tr-TR" sz="3600" dirty="0"/>
              <a:t> olan Kâbe’nin burada bulunmasıdır. </a:t>
            </a:r>
          </a:p>
        </p:txBody>
      </p:sp>
      <p:pic>
        <p:nvPicPr>
          <p:cNvPr id="5" name="Resim 4">
            <a:extLst>
              <a:ext uri="{FF2B5EF4-FFF2-40B4-BE49-F238E27FC236}">
                <a16:creationId xmlns:a16="http://schemas.microsoft.com/office/drawing/2014/main" id="{6E8A3F44-5A9B-4781-9B0D-9657FB1B64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0675" y="1517000"/>
            <a:ext cx="6689387" cy="4461769"/>
          </a:xfrm>
          <a:prstGeom prst="rect">
            <a:avLst/>
          </a:prstGeom>
        </p:spPr>
      </p:pic>
    </p:spTree>
    <p:extLst>
      <p:ext uri="{BB962C8B-B14F-4D97-AF65-F5344CB8AC3E}">
        <p14:creationId xmlns:p14="http://schemas.microsoft.com/office/powerpoint/2010/main" val="216372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75B8238F-3523-44F1-8ED1-1692FFA6D302}"/>
              </a:ext>
            </a:extLst>
          </p:cNvPr>
          <p:cNvSpPr/>
          <p:nvPr/>
        </p:nvSpPr>
        <p:spPr>
          <a:xfrm>
            <a:off x="80388" y="1728315"/>
            <a:ext cx="5727559" cy="41801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Gerçek şu ki, insanlar için yapılmış olan ilk ev, âlemlere bir hidayet ve bir bereket kaynağı olan Mekke’deki evdir. </a:t>
            </a:r>
          </a:p>
          <a:p>
            <a:pPr algn="ctr"/>
            <a:r>
              <a:rPr lang="tr-TR" sz="3600" dirty="0"/>
              <a:t>(Al-i İmran 96. ayet)</a:t>
            </a:r>
          </a:p>
        </p:txBody>
      </p:sp>
      <p:sp>
        <p:nvSpPr>
          <p:cNvPr id="3" name="Yuvarlatılmış Dikdörtgen 2">
            <a:extLst>
              <a:ext uri="{FF2B5EF4-FFF2-40B4-BE49-F238E27FC236}">
                <a16:creationId xmlns:a16="http://schemas.microsoft.com/office/drawing/2014/main" id="{E31CA84E-BD19-48E0-BD8C-212B42BE5EEB}"/>
              </a:ext>
            </a:extLst>
          </p:cNvPr>
          <p:cNvSpPr/>
          <p:nvPr/>
        </p:nvSpPr>
        <p:spPr>
          <a:xfrm>
            <a:off x="6180852" y="1728316"/>
            <a:ext cx="5495332" cy="4180114"/>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ar-AE" sz="60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اِنَّ اَوَّلَ بَيْتٍ وُضِعَ لِلنَّاسِ لَلَّذ۪ي بِبَكَّةَ مُبَارَكاً وَهُدًى لِلْعَالَم۪ينَۚ ﴿٩٦﴾</a:t>
            </a:r>
          </a:p>
        </p:txBody>
      </p:sp>
    </p:spTree>
    <p:extLst>
      <p:ext uri="{BB962C8B-B14F-4D97-AF65-F5344CB8AC3E}">
        <p14:creationId xmlns:p14="http://schemas.microsoft.com/office/powerpoint/2010/main" val="197846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93B5ECCD-C729-4D33-9609-6E963724DD28}"/>
              </a:ext>
            </a:extLst>
          </p:cNvPr>
          <p:cNvSpPr txBox="1"/>
          <p:nvPr/>
        </p:nvSpPr>
        <p:spPr>
          <a:xfrm>
            <a:off x="2605454" y="1320730"/>
            <a:ext cx="6981092" cy="4216539"/>
          </a:xfrm>
          <a:prstGeom prst="rect">
            <a:avLst/>
          </a:prstGeom>
          <a:noFill/>
        </p:spPr>
        <p:txBody>
          <a:bodyPr wrap="square">
            <a:spAutoFit/>
          </a:bodyPr>
          <a:lstStyle/>
          <a:p>
            <a:pPr algn="ctr"/>
            <a:r>
              <a:rPr lang="ar-AE" sz="8800" b="0" i="0" dirty="0">
                <a:solidFill>
                  <a:srgbClr val="202124"/>
                </a:solidFill>
                <a:effectLst/>
                <a:latin typeface="Shaikh Hamdullah Mushaf" panose="03020500000000020004" pitchFamily="66" charset="-78"/>
                <a:ea typeface="Shaikh Hamdullah Mushaf" panose="03020500000000020004" pitchFamily="66" charset="-78"/>
                <a:cs typeface="Shaikh Hamdullah Mushaf" panose="03020500000000020004" pitchFamily="66" charset="-78"/>
              </a:rPr>
              <a:t>وَهَٰذَا ٱلْبَلَدِ ٱلْأَمِينِ</a:t>
            </a:r>
          </a:p>
          <a:p>
            <a:pPr algn="ctr"/>
            <a:endParaRPr lang="tr-TR" b="0" i="0" dirty="0">
              <a:solidFill>
                <a:srgbClr val="003AA5"/>
              </a:solidFill>
              <a:effectLst/>
              <a:latin typeface="Helvetica" panose="020B0604020202020204" pitchFamily="34" charset="0"/>
            </a:endParaRPr>
          </a:p>
          <a:p>
            <a:pPr algn="ctr"/>
            <a:endParaRPr lang="tr-TR" dirty="0">
              <a:solidFill>
                <a:srgbClr val="003AA5"/>
              </a:solidFill>
              <a:latin typeface="Helvetica" panose="020B0604020202020204" pitchFamily="34" charset="0"/>
            </a:endParaRPr>
          </a:p>
          <a:p>
            <a:pPr algn="ctr"/>
            <a:r>
              <a:rPr lang="tr-TR" sz="4800" b="0" i="0" dirty="0">
                <a:solidFill>
                  <a:srgbClr val="003AA5"/>
                </a:solidFill>
                <a:effectLst/>
              </a:rPr>
              <a:t>Bu güvenli şehre (Mekke’ye) </a:t>
            </a:r>
            <a:r>
              <a:rPr lang="tr-TR" sz="4800" b="0" i="0" dirty="0" err="1">
                <a:solidFill>
                  <a:srgbClr val="003AA5"/>
                </a:solidFill>
                <a:effectLst/>
              </a:rPr>
              <a:t>andolsun</a:t>
            </a:r>
            <a:r>
              <a:rPr lang="tr-TR" sz="4800" b="0" i="0" dirty="0">
                <a:solidFill>
                  <a:srgbClr val="003AA5"/>
                </a:solidFill>
                <a:effectLst/>
              </a:rPr>
              <a:t> ki… (Tîn, 3)</a:t>
            </a:r>
          </a:p>
        </p:txBody>
      </p:sp>
    </p:spTree>
    <p:extLst>
      <p:ext uri="{BB962C8B-B14F-4D97-AF65-F5344CB8AC3E}">
        <p14:creationId xmlns:p14="http://schemas.microsoft.com/office/powerpoint/2010/main" val="3135930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75B8238F-3523-44F1-8ED1-1692FFA6D302}"/>
              </a:ext>
            </a:extLst>
          </p:cNvPr>
          <p:cNvSpPr/>
          <p:nvPr/>
        </p:nvSpPr>
        <p:spPr>
          <a:xfrm>
            <a:off x="80388" y="1728315"/>
            <a:ext cx="5918478" cy="41801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err="1"/>
              <a:t>İbrâhim</a:t>
            </a:r>
            <a:r>
              <a:rPr lang="tr-TR" sz="2800" dirty="0"/>
              <a:t>, «Rabbim! Burayı güvenli bir şehir yap, halkından Allah’a ve </a:t>
            </a:r>
            <a:r>
              <a:rPr lang="tr-TR" sz="2800" dirty="0" err="1"/>
              <a:t>âhiret</a:t>
            </a:r>
            <a:r>
              <a:rPr lang="tr-TR" sz="2800" dirty="0"/>
              <a:t> gününe inananları da çeşitli ürünlerle rızıklandır" diye dua etmişti. Allah buyurdu ki: "İnkâr edene de az bir süre dünya nimetleri veririm, ama sonunda onu cehennemin azabına sürerim. O ne kötü bir sondur!« (Bakara, 126)</a:t>
            </a:r>
            <a:endParaRPr lang="tr-TR" sz="4800" dirty="0"/>
          </a:p>
        </p:txBody>
      </p:sp>
      <p:sp>
        <p:nvSpPr>
          <p:cNvPr id="3" name="Yuvarlatılmış Dikdörtgen 2">
            <a:extLst>
              <a:ext uri="{FF2B5EF4-FFF2-40B4-BE49-F238E27FC236}">
                <a16:creationId xmlns:a16="http://schemas.microsoft.com/office/drawing/2014/main" id="{E31CA84E-BD19-48E0-BD8C-212B42BE5EEB}"/>
              </a:ext>
            </a:extLst>
          </p:cNvPr>
          <p:cNvSpPr/>
          <p:nvPr/>
        </p:nvSpPr>
        <p:spPr>
          <a:xfrm>
            <a:off x="6365070" y="1728316"/>
            <a:ext cx="5727559" cy="4180114"/>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ar-AE" sz="40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وَاِذْ قَالَ اِبْرٰه۪يمُ رَبِّ اجْعَلْ هٰذَا بَلَداً اٰمِناً وَارْزُقْ اَهْلَهُ مِنَ الثَّمَرَاتِ مَنْ اٰمَنَ مِنْهُمْ بِاللّٰهِ وَالْيَوْمِ الْاٰخِرِۜ قَالَ وَمَنْ كَفَرَ فَاُمَتِّعُهُ قَل۪يلاً ثُمَّ اَضْطَرُّهُٓ اِلٰى عَذَابِ النَّارِۜ وَبِئْسَ الْمَص۪يرُ ﴿١٢٦﴾</a:t>
            </a:r>
          </a:p>
        </p:txBody>
      </p:sp>
    </p:spTree>
    <p:extLst>
      <p:ext uri="{BB962C8B-B14F-4D97-AF65-F5344CB8AC3E}">
        <p14:creationId xmlns:p14="http://schemas.microsoft.com/office/powerpoint/2010/main" val="53726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id="{B9A47D4B-C497-41DC-941D-3BAD49B9CC89}"/>
              </a:ext>
            </a:extLst>
          </p:cNvPr>
          <p:cNvGraphicFramePr/>
          <p:nvPr>
            <p:extLst>
              <p:ext uri="{D42A27DB-BD31-4B8C-83A1-F6EECF244321}">
                <p14:modId xmlns:p14="http://schemas.microsoft.com/office/powerpoint/2010/main" val="1067677344"/>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092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5FCA30ED-4654-4CF2-B3F5-9431AD780D86}"/>
                                            </p:graphicEl>
                                          </p:spTgt>
                                        </p:tgtEl>
                                        <p:attrNameLst>
                                          <p:attrName>style.visibility</p:attrName>
                                        </p:attrNameLst>
                                      </p:cBhvr>
                                      <p:to>
                                        <p:strVal val="visible"/>
                                      </p:to>
                                    </p:set>
                                    <p:animEffect transition="in" filter="fade">
                                      <p:cBhvr>
                                        <p:cTn id="7" dur="1000"/>
                                        <p:tgtEl>
                                          <p:spTgt spid="2">
                                            <p:graphicEl>
                                              <a:dgm id="{5FCA30ED-4654-4CF2-B3F5-9431AD780D86}"/>
                                            </p:graphicEl>
                                          </p:spTgt>
                                        </p:tgtEl>
                                      </p:cBhvr>
                                    </p:animEffect>
                                    <p:anim calcmode="lin" valueType="num">
                                      <p:cBhvr>
                                        <p:cTn id="8" dur="1000" fill="hold"/>
                                        <p:tgtEl>
                                          <p:spTgt spid="2">
                                            <p:graphicEl>
                                              <a:dgm id="{5FCA30ED-4654-4CF2-B3F5-9431AD780D86}"/>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5FCA30ED-4654-4CF2-B3F5-9431AD780D86}"/>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9A070E13-5037-4C91-9DC2-CB48FD1D0293}"/>
                                            </p:graphicEl>
                                          </p:spTgt>
                                        </p:tgtEl>
                                        <p:attrNameLst>
                                          <p:attrName>style.visibility</p:attrName>
                                        </p:attrNameLst>
                                      </p:cBhvr>
                                      <p:to>
                                        <p:strVal val="visible"/>
                                      </p:to>
                                    </p:set>
                                    <p:animEffect transition="in" filter="fade">
                                      <p:cBhvr>
                                        <p:cTn id="14" dur="1000"/>
                                        <p:tgtEl>
                                          <p:spTgt spid="2">
                                            <p:graphicEl>
                                              <a:dgm id="{9A070E13-5037-4C91-9DC2-CB48FD1D0293}"/>
                                            </p:graphicEl>
                                          </p:spTgt>
                                        </p:tgtEl>
                                      </p:cBhvr>
                                    </p:animEffect>
                                    <p:anim calcmode="lin" valueType="num">
                                      <p:cBhvr>
                                        <p:cTn id="15" dur="1000" fill="hold"/>
                                        <p:tgtEl>
                                          <p:spTgt spid="2">
                                            <p:graphicEl>
                                              <a:dgm id="{9A070E13-5037-4C91-9DC2-CB48FD1D0293}"/>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9A070E13-5037-4C91-9DC2-CB48FD1D029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graphicEl>
                                              <a:dgm id="{AF0791B9-A718-487A-8D22-AC7EB0369823}"/>
                                            </p:graphicEl>
                                          </p:spTgt>
                                        </p:tgtEl>
                                        <p:attrNameLst>
                                          <p:attrName>style.visibility</p:attrName>
                                        </p:attrNameLst>
                                      </p:cBhvr>
                                      <p:to>
                                        <p:strVal val="visible"/>
                                      </p:to>
                                    </p:set>
                                    <p:animEffect transition="in" filter="fade">
                                      <p:cBhvr>
                                        <p:cTn id="19" dur="1000"/>
                                        <p:tgtEl>
                                          <p:spTgt spid="2">
                                            <p:graphicEl>
                                              <a:dgm id="{AF0791B9-A718-487A-8D22-AC7EB0369823}"/>
                                            </p:graphicEl>
                                          </p:spTgt>
                                        </p:tgtEl>
                                      </p:cBhvr>
                                    </p:animEffect>
                                    <p:anim calcmode="lin" valueType="num">
                                      <p:cBhvr>
                                        <p:cTn id="20" dur="1000" fill="hold"/>
                                        <p:tgtEl>
                                          <p:spTgt spid="2">
                                            <p:graphicEl>
                                              <a:dgm id="{AF0791B9-A718-487A-8D22-AC7EB0369823}"/>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AF0791B9-A718-487A-8D22-AC7EB036982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graphicEl>
                                              <a:dgm id="{07FA544F-F455-4615-9214-E67A4993A8CF}"/>
                                            </p:graphicEl>
                                          </p:spTgt>
                                        </p:tgtEl>
                                        <p:attrNameLst>
                                          <p:attrName>style.visibility</p:attrName>
                                        </p:attrNameLst>
                                      </p:cBhvr>
                                      <p:to>
                                        <p:strVal val="visible"/>
                                      </p:to>
                                    </p:set>
                                    <p:animEffect transition="in" filter="fade">
                                      <p:cBhvr>
                                        <p:cTn id="26" dur="1000"/>
                                        <p:tgtEl>
                                          <p:spTgt spid="2">
                                            <p:graphicEl>
                                              <a:dgm id="{07FA544F-F455-4615-9214-E67A4993A8CF}"/>
                                            </p:graphicEl>
                                          </p:spTgt>
                                        </p:tgtEl>
                                      </p:cBhvr>
                                    </p:animEffect>
                                    <p:anim calcmode="lin" valueType="num">
                                      <p:cBhvr>
                                        <p:cTn id="27" dur="1000" fill="hold"/>
                                        <p:tgtEl>
                                          <p:spTgt spid="2">
                                            <p:graphicEl>
                                              <a:dgm id="{07FA544F-F455-4615-9214-E67A4993A8CF}"/>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07FA544F-F455-4615-9214-E67A4993A8CF}"/>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graphicEl>
                                              <a:dgm id="{257C6F15-634E-4CCB-8AC6-D3F523F8837D}"/>
                                            </p:graphicEl>
                                          </p:spTgt>
                                        </p:tgtEl>
                                        <p:attrNameLst>
                                          <p:attrName>style.visibility</p:attrName>
                                        </p:attrNameLst>
                                      </p:cBhvr>
                                      <p:to>
                                        <p:strVal val="visible"/>
                                      </p:to>
                                    </p:set>
                                    <p:animEffect transition="in" filter="fade">
                                      <p:cBhvr>
                                        <p:cTn id="31" dur="1000"/>
                                        <p:tgtEl>
                                          <p:spTgt spid="2">
                                            <p:graphicEl>
                                              <a:dgm id="{257C6F15-634E-4CCB-8AC6-D3F523F8837D}"/>
                                            </p:graphicEl>
                                          </p:spTgt>
                                        </p:tgtEl>
                                      </p:cBhvr>
                                    </p:animEffect>
                                    <p:anim calcmode="lin" valueType="num">
                                      <p:cBhvr>
                                        <p:cTn id="32" dur="1000" fill="hold"/>
                                        <p:tgtEl>
                                          <p:spTgt spid="2">
                                            <p:graphicEl>
                                              <a:dgm id="{257C6F15-634E-4CCB-8AC6-D3F523F8837D}"/>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257C6F15-634E-4CCB-8AC6-D3F523F8837D}"/>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graphicEl>
                                              <a:dgm id="{73CA875C-028D-42E1-B636-25A7F54F92A6}"/>
                                            </p:graphicEl>
                                          </p:spTgt>
                                        </p:tgtEl>
                                        <p:attrNameLst>
                                          <p:attrName>style.visibility</p:attrName>
                                        </p:attrNameLst>
                                      </p:cBhvr>
                                      <p:to>
                                        <p:strVal val="visible"/>
                                      </p:to>
                                    </p:set>
                                    <p:animEffect transition="in" filter="fade">
                                      <p:cBhvr>
                                        <p:cTn id="38" dur="1000"/>
                                        <p:tgtEl>
                                          <p:spTgt spid="2">
                                            <p:graphicEl>
                                              <a:dgm id="{73CA875C-028D-42E1-B636-25A7F54F92A6}"/>
                                            </p:graphicEl>
                                          </p:spTgt>
                                        </p:tgtEl>
                                      </p:cBhvr>
                                    </p:animEffect>
                                    <p:anim calcmode="lin" valueType="num">
                                      <p:cBhvr>
                                        <p:cTn id="39" dur="1000" fill="hold"/>
                                        <p:tgtEl>
                                          <p:spTgt spid="2">
                                            <p:graphicEl>
                                              <a:dgm id="{73CA875C-028D-42E1-B636-25A7F54F92A6}"/>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73CA875C-028D-42E1-B636-25A7F54F92A6}"/>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
                                            <p:graphicEl>
                                              <a:dgm id="{765FCF99-03C9-44C0-93DE-3EA78EB80F4B}"/>
                                            </p:graphicEl>
                                          </p:spTgt>
                                        </p:tgtEl>
                                        <p:attrNameLst>
                                          <p:attrName>style.visibility</p:attrName>
                                        </p:attrNameLst>
                                      </p:cBhvr>
                                      <p:to>
                                        <p:strVal val="visible"/>
                                      </p:to>
                                    </p:set>
                                    <p:animEffect transition="in" filter="fade">
                                      <p:cBhvr>
                                        <p:cTn id="43" dur="1000"/>
                                        <p:tgtEl>
                                          <p:spTgt spid="2">
                                            <p:graphicEl>
                                              <a:dgm id="{765FCF99-03C9-44C0-93DE-3EA78EB80F4B}"/>
                                            </p:graphicEl>
                                          </p:spTgt>
                                        </p:tgtEl>
                                      </p:cBhvr>
                                    </p:animEffect>
                                    <p:anim calcmode="lin" valueType="num">
                                      <p:cBhvr>
                                        <p:cTn id="44" dur="1000" fill="hold"/>
                                        <p:tgtEl>
                                          <p:spTgt spid="2">
                                            <p:graphicEl>
                                              <a:dgm id="{765FCF99-03C9-44C0-93DE-3EA78EB80F4B}"/>
                                            </p:graphicEl>
                                          </p:spTgt>
                                        </p:tgtEl>
                                        <p:attrNameLst>
                                          <p:attrName>ppt_x</p:attrName>
                                        </p:attrNameLst>
                                      </p:cBhvr>
                                      <p:tavLst>
                                        <p:tav tm="0">
                                          <p:val>
                                            <p:strVal val="#ppt_x"/>
                                          </p:val>
                                        </p:tav>
                                        <p:tav tm="100000">
                                          <p:val>
                                            <p:strVal val="#ppt_x"/>
                                          </p:val>
                                        </p:tav>
                                      </p:tavLst>
                                    </p:anim>
                                    <p:anim calcmode="lin" valueType="num">
                                      <p:cBhvr>
                                        <p:cTn id="45" dur="1000" fill="hold"/>
                                        <p:tgtEl>
                                          <p:spTgt spid="2">
                                            <p:graphicEl>
                                              <a:dgm id="{765FCF99-03C9-44C0-93DE-3EA78EB80F4B}"/>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graphicEl>
                                              <a:dgm id="{6BA41672-B71C-4D79-8B0C-E00002A4EEE8}"/>
                                            </p:graphicEl>
                                          </p:spTgt>
                                        </p:tgtEl>
                                        <p:attrNameLst>
                                          <p:attrName>style.visibility</p:attrName>
                                        </p:attrNameLst>
                                      </p:cBhvr>
                                      <p:to>
                                        <p:strVal val="visible"/>
                                      </p:to>
                                    </p:set>
                                    <p:animEffect transition="in" filter="fade">
                                      <p:cBhvr>
                                        <p:cTn id="50" dur="1000"/>
                                        <p:tgtEl>
                                          <p:spTgt spid="2">
                                            <p:graphicEl>
                                              <a:dgm id="{6BA41672-B71C-4D79-8B0C-E00002A4EEE8}"/>
                                            </p:graphicEl>
                                          </p:spTgt>
                                        </p:tgtEl>
                                      </p:cBhvr>
                                    </p:animEffect>
                                    <p:anim calcmode="lin" valueType="num">
                                      <p:cBhvr>
                                        <p:cTn id="51" dur="1000" fill="hold"/>
                                        <p:tgtEl>
                                          <p:spTgt spid="2">
                                            <p:graphicEl>
                                              <a:dgm id="{6BA41672-B71C-4D79-8B0C-E00002A4EEE8}"/>
                                            </p:graphicEl>
                                          </p:spTgt>
                                        </p:tgtEl>
                                        <p:attrNameLst>
                                          <p:attrName>ppt_x</p:attrName>
                                        </p:attrNameLst>
                                      </p:cBhvr>
                                      <p:tavLst>
                                        <p:tav tm="0">
                                          <p:val>
                                            <p:strVal val="#ppt_x"/>
                                          </p:val>
                                        </p:tav>
                                        <p:tav tm="100000">
                                          <p:val>
                                            <p:strVal val="#ppt_x"/>
                                          </p:val>
                                        </p:tav>
                                      </p:tavLst>
                                    </p:anim>
                                    <p:anim calcmode="lin" valueType="num">
                                      <p:cBhvr>
                                        <p:cTn id="52" dur="1000" fill="hold"/>
                                        <p:tgtEl>
                                          <p:spTgt spid="2">
                                            <p:graphicEl>
                                              <a:dgm id="{6BA41672-B71C-4D79-8B0C-E00002A4EEE8}"/>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
                                            <p:graphicEl>
                                              <a:dgm id="{8307B38D-2BDC-48B9-BCEF-76B0C6D2C87D}"/>
                                            </p:graphicEl>
                                          </p:spTgt>
                                        </p:tgtEl>
                                        <p:attrNameLst>
                                          <p:attrName>style.visibility</p:attrName>
                                        </p:attrNameLst>
                                      </p:cBhvr>
                                      <p:to>
                                        <p:strVal val="visible"/>
                                      </p:to>
                                    </p:set>
                                    <p:animEffect transition="in" filter="fade">
                                      <p:cBhvr>
                                        <p:cTn id="55" dur="1000"/>
                                        <p:tgtEl>
                                          <p:spTgt spid="2">
                                            <p:graphicEl>
                                              <a:dgm id="{8307B38D-2BDC-48B9-BCEF-76B0C6D2C87D}"/>
                                            </p:graphicEl>
                                          </p:spTgt>
                                        </p:tgtEl>
                                      </p:cBhvr>
                                    </p:animEffect>
                                    <p:anim calcmode="lin" valueType="num">
                                      <p:cBhvr>
                                        <p:cTn id="56" dur="1000" fill="hold"/>
                                        <p:tgtEl>
                                          <p:spTgt spid="2">
                                            <p:graphicEl>
                                              <a:dgm id="{8307B38D-2BDC-48B9-BCEF-76B0C6D2C87D}"/>
                                            </p:graphicEl>
                                          </p:spTgt>
                                        </p:tgtEl>
                                        <p:attrNameLst>
                                          <p:attrName>ppt_x</p:attrName>
                                        </p:attrNameLst>
                                      </p:cBhvr>
                                      <p:tavLst>
                                        <p:tav tm="0">
                                          <p:val>
                                            <p:strVal val="#ppt_x"/>
                                          </p:val>
                                        </p:tav>
                                        <p:tav tm="100000">
                                          <p:val>
                                            <p:strVal val="#ppt_x"/>
                                          </p:val>
                                        </p:tav>
                                      </p:tavLst>
                                    </p:anim>
                                    <p:anim calcmode="lin" valueType="num">
                                      <p:cBhvr>
                                        <p:cTn id="57" dur="1000" fill="hold"/>
                                        <p:tgtEl>
                                          <p:spTgt spid="2">
                                            <p:graphicEl>
                                              <a:dgm id="{8307B38D-2BDC-48B9-BCEF-76B0C6D2C87D}"/>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
                                            <p:graphicEl>
                                              <a:dgm id="{3FA84257-E08F-4BE5-882E-6AC0E101B5B3}"/>
                                            </p:graphicEl>
                                          </p:spTgt>
                                        </p:tgtEl>
                                        <p:attrNameLst>
                                          <p:attrName>style.visibility</p:attrName>
                                        </p:attrNameLst>
                                      </p:cBhvr>
                                      <p:to>
                                        <p:strVal val="visible"/>
                                      </p:to>
                                    </p:set>
                                    <p:animEffect transition="in" filter="fade">
                                      <p:cBhvr>
                                        <p:cTn id="62" dur="1000"/>
                                        <p:tgtEl>
                                          <p:spTgt spid="2">
                                            <p:graphicEl>
                                              <a:dgm id="{3FA84257-E08F-4BE5-882E-6AC0E101B5B3}"/>
                                            </p:graphicEl>
                                          </p:spTgt>
                                        </p:tgtEl>
                                      </p:cBhvr>
                                    </p:animEffect>
                                    <p:anim calcmode="lin" valueType="num">
                                      <p:cBhvr>
                                        <p:cTn id="63" dur="1000" fill="hold"/>
                                        <p:tgtEl>
                                          <p:spTgt spid="2">
                                            <p:graphicEl>
                                              <a:dgm id="{3FA84257-E08F-4BE5-882E-6AC0E101B5B3}"/>
                                            </p:graphicEl>
                                          </p:spTgt>
                                        </p:tgtEl>
                                        <p:attrNameLst>
                                          <p:attrName>ppt_x</p:attrName>
                                        </p:attrNameLst>
                                      </p:cBhvr>
                                      <p:tavLst>
                                        <p:tav tm="0">
                                          <p:val>
                                            <p:strVal val="#ppt_x"/>
                                          </p:val>
                                        </p:tav>
                                        <p:tav tm="100000">
                                          <p:val>
                                            <p:strVal val="#ppt_x"/>
                                          </p:val>
                                        </p:tav>
                                      </p:tavLst>
                                    </p:anim>
                                    <p:anim calcmode="lin" valueType="num">
                                      <p:cBhvr>
                                        <p:cTn id="64" dur="1000" fill="hold"/>
                                        <p:tgtEl>
                                          <p:spTgt spid="2">
                                            <p:graphicEl>
                                              <a:dgm id="{3FA84257-E08F-4BE5-882E-6AC0E101B5B3}"/>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
                                            <p:graphicEl>
                                              <a:dgm id="{859AA5B2-6AFF-433A-9E2C-87FCDAC95F98}"/>
                                            </p:graphicEl>
                                          </p:spTgt>
                                        </p:tgtEl>
                                        <p:attrNameLst>
                                          <p:attrName>style.visibility</p:attrName>
                                        </p:attrNameLst>
                                      </p:cBhvr>
                                      <p:to>
                                        <p:strVal val="visible"/>
                                      </p:to>
                                    </p:set>
                                    <p:animEffect transition="in" filter="fade">
                                      <p:cBhvr>
                                        <p:cTn id="67" dur="1000"/>
                                        <p:tgtEl>
                                          <p:spTgt spid="2">
                                            <p:graphicEl>
                                              <a:dgm id="{859AA5B2-6AFF-433A-9E2C-87FCDAC95F98}"/>
                                            </p:graphicEl>
                                          </p:spTgt>
                                        </p:tgtEl>
                                      </p:cBhvr>
                                    </p:animEffect>
                                    <p:anim calcmode="lin" valueType="num">
                                      <p:cBhvr>
                                        <p:cTn id="68" dur="1000" fill="hold"/>
                                        <p:tgtEl>
                                          <p:spTgt spid="2">
                                            <p:graphicEl>
                                              <a:dgm id="{859AA5B2-6AFF-433A-9E2C-87FCDAC95F98}"/>
                                            </p:graphicEl>
                                          </p:spTgt>
                                        </p:tgtEl>
                                        <p:attrNameLst>
                                          <p:attrName>ppt_x</p:attrName>
                                        </p:attrNameLst>
                                      </p:cBhvr>
                                      <p:tavLst>
                                        <p:tav tm="0">
                                          <p:val>
                                            <p:strVal val="#ppt_x"/>
                                          </p:val>
                                        </p:tav>
                                        <p:tav tm="100000">
                                          <p:val>
                                            <p:strVal val="#ppt_x"/>
                                          </p:val>
                                        </p:tav>
                                      </p:tavLst>
                                    </p:anim>
                                    <p:anim calcmode="lin" valueType="num">
                                      <p:cBhvr>
                                        <p:cTn id="69" dur="1000" fill="hold"/>
                                        <p:tgtEl>
                                          <p:spTgt spid="2">
                                            <p:graphicEl>
                                              <a:dgm id="{859AA5B2-6AFF-433A-9E2C-87FCDAC95F98}"/>
                                            </p:graphic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
                                            <p:graphicEl>
                                              <a:dgm id="{A0050DF4-46A9-4613-902E-8B766A72F749}"/>
                                            </p:graphicEl>
                                          </p:spTgt>
                                        </p:tgtEl>
                                        <p:attrNameLst>
                                          <p:attrName>style.visibility</p:attrName>
                                        </p:attrNameLst>
                                      </p:cBhvr>
                                      <p:to>
                                        <p:strVal val="visible"/>
                                      </p:to>
                                    </p:set>
                                    <p:animEffect transition="in" filter="fade">
                                      <p:cBhvr>
                                        <p:cTn id="74" dur="1000"/>
                                        <p:tgtEl>
                                          <p:spTgt spid="2">
                                            <p:graphicEl>
                                              <a:dgm id="{A0050DF4-46A9-4613-902E-8B766A72F749}"/>
                                            </p:graphicEl>
                                          </p:spTgt>
                                        </p:tgtEl>
                                      </p:cBhvr>
                                    </p:animEffect>
                                    <p:anim calcmode="lin" valueType="num">
                                      <p:cBhvr>
                                        <p:cTn id="75" dur="1000" fill="hold"/>
                                        <p:tgtEl>
                                          <p:spTgt spid="2">
                                            <p:graphicEl>
                                              <a:dgm id="{A0050DF4-46A9-4613-902E-8B766A72F749}"/>
                                            </p:graphicEl>
                                          </p:spTgt>
                                        </p:tgtEl>
                                        <p:attrNameLst>
                                          <p:attrName>ppt_x</p:attrName>
                                        </p:attrNameLst>
                                      </p:cBhvr>
                                      <p:tavLst>
                                        <p:tav tm="0">
                                          <p:val>
                                            <p:strVal val="#ppt_x"/>
                                          </p:val>
                                        </p:tav>
                                        <p:tav tm="100000">
                                          <p:val>
                                            <p:strVal val="#ppt_x"/>
                                          </p:val>
                                        </p:tav>
                                      </p:tavLst>
                                    </p:anim>
                                    <p:anim calcmode="lin" valueType="num">
                                      <p:cBhvr>
                                        <p:cTn id="76" dur="1000" fill="hold"/>
                                        <p:tgtEl>
                                          <p:spTgt spid="2">
                                            <p:graphicEl>
                                              <a:dgm id="{A0050DF4-46A9-4613-902E-8B766A72F749}"/>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
                                            <p:graphicEl>
                                              <a:dgm id="{7793FAE7-0EF6-449E-A482-5DB348BD4B2D}"/>
                                            </p:graphicEl>
                                          </p:spTgt>
                                        </p:tgtEl>
                                        <p:attrNameLst>
                                          <p:attrName>style.visibility</p:attrName>
                                        </p:attrNameLst>
                                      </p:cBhvr>
                                      <p:to>
                                        <p:strVal val="visible"/>
                                      </p:to>
                                    </p:set>
                                    <p:animEffect transition="in" filter="fade">
                                      <p:cBhvr>
                                        <p:cTn id="79" dur="1000"/>
                                        <p:tgtEl>
                                          <p:spTgt spid="2">
                                            <p:graphicEl>
                                              <a:dgm id="{7793FAE7-0EF6-449E-A482-5DB348BD4B2D}"/>
                                            </p:graphicEl>
                                          </p:spTgt>
                                        </p:tgtEl>
                                      </p:cBhvr>
                                    </p:animEffect>
                                    <p:anim calcmode="lin" valueType="num">
                                      <p:cBhvr>
                                        <p:cTn id="80" dur="1000" fill="hold"/>
                                        <p:tgtEl>
                                          <p:spTgt spid="2">
                                            <p:graphicEl>
                                              <a:dgm id="{7793FAE7-0EF6-449E-A482-5DB348BD4B2D}"/>
                                            </p:graphicEl>
                                          </p:spTgt>
                                        </p:tgtEl>
                                        <p:attrNameLst>
                                          <p:attrName>ppt_x</p:attrName>
                                        </p:attrNameLst>
                                      </p:cBhvr>
                                      <p:tavLst>
                                        <p:tav tm="0">
                                          <p:val>
                                            <p:strVal val="#ppt_x"/>
                                          </p:val>
                                        </p:tav>
                                        <p:tav tm="100000">
                                          <p:val>
                                            <p:strVal val="#ppt_x"/>
                                          </p:val>
                                        </p:tav>
                                      </p:tavLst>
                                    </p:anim>
                                    <p:anim calcmode="lin" valueType="num">
                                      <p:cBhvr>
                                        <p:cTn id="81" dur="1000" fill="hold"/>
                                        <p:tgtEl>
                                          <p:spTgt spid="2">
                                            <p:graphicEl>
                                              <a:dgm id="{7793FAE7-0EF6-449E-A482-5DB348BD4B2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500743" y="1401546"/>
            <a:ext cx="13193486" cy="1475013"/>
          </a:xfrm>
        </p:spPr>
        <p:txBody>
          <a:bodyPr>
            <a:noAutofit/>
          </a:bodyPr>
          <a:lstStyle/>
          <a:p>
            <a:pPr algn="ctr"/>
            <a:r>
              <a:rPr lang="tr-TR" sz="13800" cap="none" dirty="0">
                <a:ln w="0"/>
                <a:solidFill>
                  <a:schemeClr val="accent1">
                    <a:lumMod val="90000"/>
                    <a:lumOff val="10000"/>
                  </a:schemeClr>
                </a:solidFill>
                <a:effectLst>
                  <a:outerShdw blurRad="38100" dist="19050" dir="2700000" algn="tl" rotWithShape="0">
                    <a:schemeClr val="dk1">
                      <a:alpha val="40000"/>
                    </a:schemeClr>
                  </a:outerShdw>
                </a:effectLst>
              </a:rPr>
              <a:t>MEDİNE</a:t>
            </a:r>
          </a:p>
        </p:txBody>
      </p:sp>
    </p:spTree>
    <p:extLst>
      <p:ext uri="{BB962C8B-B14F-4D97-AF65-F5344CB8AC3E}">
        <p14:creationId xmlns:p14="http://schemas.microsoft.com/office/powerpoint/2010/main" val="160594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a:t>Neler öğreneceğiz?</a:t>
            </a:r>
          </a:p>
        </p:txBody>
      </p:sp>
      <p:sp>
        <p:nvSpPr>
          <p:cNvPr id="3" name="İçerik Yer Tutucusu 2"/>
          <p:cNvSpPr>
            <a:spLocks noGrp="1"/>
          </p:cNvSpPr>
          <p:nvPr>
            <p:ph idx="1"/>
          </p:nvPr>
        </p:nvSpPr>
        <p:spPr>
          <a:xfrm>
            <a:off x="581192" y="1804302"/>
            <a:ext cx="11029615" cy="3678303"/>
          </a:xfrm>
        </p:spPr>
        <p:txBody>
          <a:bodyPr>
            <a:normAutofit/>
          </a:bodyPr>
          <a:lstStyle/>
          <a:p>
            <a:r>
              <a:rPr lang="tr-TR" sz="6000" dirty="0">
                <a:solidFill>
                  <a:schemeClr val="accent1">
                    <a:lumMod val="90000"/>
                    <a:lumOff val="10000"/>
                  </a:schemeClr>
                </a:solidFill>
              </a:rPr>
              <a:t>İslam medeniyetinin, dünyanın farklı bölgelerindeki etkilerini fark eder.</a:t>
            </a:r>
          </a:p>
        </p:txBody>
      </p:sp>
    </p:spTree>
    <p:extLst>
      <p:ext uri="{BB962C8B-B14F-4D97-AF65-F5344CB8AC3E}">
        <p14:creationId xmlns:p14="http://schemas.microsoft.com/office/powerpoint/2010/main" val="4044009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D8B9E000-1526-42BC-9564-C20F81AB1F99}"/>
              </a:ext>
            </a:extLst>
          </p:cNvPr>
          <p:cNvSpPr txBox="1"/>
          <p:nvPr/>
        </p:nvSpPr>
        <p:spPr>
          <a:xfrm>
            <a:off x="554477" y="73317"/>
            <a:ext cx="11391089" cy="369332"/>
          </a:xfrm>
          <a:prstGeom prst="rect">
            <a:avLst/>
          </a:prstGeom>
          <a:noFill/>
        </p:spPr>
        <p:txBody>
          <a:bodyPr wrap="square">
            <a:spAutoFit/>
          </a:bodyPr>
          <a:lstStyle/>
          <a:p>
            <a:r>
              <a:rPr lang="tr-TR" dirty="0"/>
              <a:t>https://www.youtube.com/watch?v=slfK289gr4Q&amp;list=PLtApkPE49w-s9o53lBySK8BUxPe7P-VLh&amp;index=6</a:t>
            </a:r>
          </a:p>
        </p:txBody>
      </p:sp>
      <p:pic>
        <p:nvPicPr>
          <p:cNvPr id="2" name="Çevrimiçi Medya 1" title="BİLİRKİŞİ 6.Bölüm - Medine-i Münevvere">
            <a:hlinkClick r:id="" action="ppaction://media"/>
            <a:extLst>
              <a:ext uri="{FF2B5EF4-FFF2-40B4-BE49-F238E27FC236}">
                <a16:creationId xmlns:a16="http://schemas.microsoft.com/office/drawing/2014/main" id="{53786D48-1B44-4ECF-BB68-CF0F760D2695}"/>
              </a:ext>
            </a:extLst>
          </p:cNvPr>
          <p:cNvPicPr>
            <a:picLocks noRot="1" noChangeAspect="1"/>
          </p:cNvPicPr>
          <p:nvPr>
            <a:videoFile r:link="rId1"/>
          </p:nvPr>
        </p:nvPicPr>
        <p:blipFill>
          <a:blip r:embed="rId3"/>
          <a:stretch>
            <a:fillRect/>
          </a:stretch>
        </p:blipFill>
        <p:spPr>
          <a:xfrm>
            <a:off x="400455" y="422035"/>
            <a:ext cx="11391089" cy="6435965"/>
          </a:xfrm>
          <a:prstGeom prst="rect">
            <a:avLst/>
          </a:prstGeom>
        </p:spPr>
      </p:pic>
    </p:spTree>
    <p:extLst>
      <p:ext uri="{BB962C8B-B14F-4D97-AF65-F5344CB8AC3E}">
        <p14:creationId xmlns:p14="http://schemas.microsoft.com/office/powerpoint/2010/main" val="214433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41FCE66E-AFF3-4ABD-B533-C99A31AEE7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ikdörtgen: Köşeleri Yuvarlatılmış 1">
            <a:extLst>
              <a:ext uri="{FF2B5EF4-FFF2-40B4-BE49-F238E27FC236}">
                <a16:creationId xmlns:a16="http://schemas.microsoft.com/office/drawing/2014/main" id="{20ABE773-8B13-4D4B-AC1D-7903C3545207}"/>
              </a:ext>
            </a:extLst>
          </p:cNvPr>
          <p:cNvSpPr/>
          <p:nvPr/>
        </p:nvSpPr>
        <p:spPr>
          <a:xfrm>
            <a:off x="0" y="0"/>
            <a:ext cx="6222495" cy="29766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3600" dirty="0"/>
              <a:t>Medine İslam’ın Mekke’den sonra gelişip büyüdüğü şehir olması bakımından çok önemlidir. İslam’dan önceki adı </a:t>
            </a:r>
            <a:r>
              <a:rPr lang="tr-TR" sz="3600" dirty="0" err="1"/>
              <a:t>Yesrib</a:t>
            </a:r>
            <a:r>
              <a:rPr lang="tr-TR" sz="3600" dirty="0"/>
              <a:t> (fesat, bozgunculuk) idi. </a:t>
            </a:r>
          </a:p>
        </p:txBody>
      </p:sp>
    </p:spTree>
    <p:extLst>
      <p:ext uri="{BB962C8B-B14F-4D97-AF65-F5344CB8AC3E}">
        <p14:creationId xmlns:p14="http://schemas.microsoft.com/office/powerpoint/2010/main" val="397889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2">
            <a:extLst>
              <a:ext uri="{FF2B5EF4-FFF2-40B4-BE49-F238E27FC236}">
                <a16:creationId xmlns:a16="http://schemas.microsoft.com/office/drawing/2014/main" id="{4AE999F2-9140-49A9-A9EA-38E61A66B13F}"/>
              </a:ext>
            </a:extLst>
          </p:cNvPr>
          <p:cNvSpPr/>
          <p:nvPr/>
        </p:nvSpPr>
        <p:spPr>
          <a:xfrm>
            <a:off x="94118" y="1729117"/>
            <a:ext cx="5149092" cy="4107479"/>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200" dirty="0"/>
              <a:t>Peygamberimizin (</a:t>
            </a:r>
            <a:r>
              <a:rPr lang="tr-TR" sz="3200" dirty="0" err="1"/>
              <a:t>s.a.v</a:t>
            </a:r>
            <a:r>
              <a:rPr lang="tr-TR" sz="3200" dirty="0"/>
              <a:t>.) hicretinden sonra </a:t>
            </a:r>
            <a:r>
              <a:rPr lang="tr-TR" sz="3200" dirty="0" err="1"/>
              <a:t>Yesrib</a:t>
            </a:r>
            <a:r>
              <a:rPr lang="tr-TR" sz="3200" dirty="0"/>
              <a:t> yerine «güzel yer» manasına gelen «</a:t>
            </a:r>
            <a:r>
              <a:rPr lang="tr-TR" sz="3200" dirty="0" err="1"/>
              <a:t>Taybe</a:t>
            </a:r>
            <a:r>
              <a:rPr lang="tr-TR" sz="3200" dirty="0"/>
              <a:t>» ve Hz. Peygamber’in (</a:t>
            </a:r>
            <a:r>
              <a:rPr lang="tr-TR" sz="3200" dirty="0" err="1"/>
              <a:t>s.a.v</a:t>
            </a:r>
            <a:r>
              <a:rPr lang="tr-TR" sz="3200" dirty="0"/>
              <a:t>.) şehri anlamına gelen «</a:t>
            </a:r>
            <a:r>
              <a:rPr lang="tr-TR" sz="3200" dirty="0" err="1"/>
              <a:t>Medinetü’n</a:t>
            </a:r>
            <a:r>
              <a:rPr lang="tr-TR" sz="3200" dirty="0"/>
              <a:t>-Nebi» denmiştir.</a:t>
            </a:r>
          </a:p>
        </p:txBody>
      </p:sp>
      <p:pic>
        <p:nvPicPr>
          <p:cNvPr id="5" name="Resim 4">
            <a:extLst>
              <a:ext uri="{FF2B5EF4-FFF2-40B4-BE49-F238E27FC236}">
                <a16:creationId xmlns:a16="http://schemas.microsoft.com/office/drawing/2014/main" id="{5062BD6C-9837-4BAE-A6E0-2441D993FA2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03132" y="1729118"/>
            <a:ext cx="6494751" cy="4107478"/>
          </a:xfrm>
          <a:prstGeom prst="rect">
            <a:avLst/>
          </a:prstGeom>
        </p:spPr>
      </p:pic>
    </p:spTree>
    <p:extLst>
      <p:ext uri="{BB962C8B-B14F-4D97-AF65-F5344CB8AC3E}">
        <p14:creationId xmlns:p14="http://schemas.microsoft.com/office/powerpoint/2010/main" val="40624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20ABE773-8B13-4D4B-AC1D-7903C3545207}"/>
              </a:ext>
            </a:extLst>
          </p:cNvPr>
          <p:cNvSpPr/>
          <p:nvPr/>
        </p:nvSpPr>
        <p:spPr>
          <a:xfrm>
            <a:off x="2286000" y="307757"/>
            <a:ext cx="7620000" cy="14821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err="1"/>
              <a:t>Medinede’ki</a:t>
            </a:r>
            <a:r>
              <a:rPr lang="tr-TR" sz="3200" dirty="0"/>
              <a:t> en önemli iki mekan; Mescid-i Nebi ve Peygamberimizin kabri.</a:t>
            </a:r>
          </a:p>
        </p:txBody>
      </p:sp>
      <p:pic>
        <p:nvPicPr>
          <p:cNvPr id="3" name="Resim 2">
            <a:extLst>
              <a:ext uri="{FF2B5EF4-FFF2-40B4-BE49-F238E27FC236}">
                <a16:creationId xmlns:a16="http://schemas.microsoft.com/office/drawing/2014/main" id="{1E0D65E3-4828-4B6B-B6A5-2E6BAC4802DD}"/>
              </a:ext>
            </a:extLst>
          </p:cNvPr>
          <p:cNvPicPr>
            <a:picLocks noChangeAspect="1"/>
          </p:cNvPicPr>
          <p:nvPr/>
        </p:nvPicPr>
        <p:blipFill>
          <a:blip r:embed="rId2"/>
          <a:stretch>
            <a:fillRect/>
          </a:stretch>
        </p:blipFill>
        <p:spPr>
          <a:xfrm>
            <a:off x="2286000" y="2007951"/>
            <a:ext cx="7620000" cy="4762500"/>
          </a:xfrm>
          <a:prstGeom prst="rect">
            <a:avLst/>
          </a:prstGeom>
        </p:spPr>
      </p:pic>
    </p:spTree>
    <p:extLst>
      <p:ext uri="{BB962C8B-B14F-4D97-AF65-F5344CB8AC3E}">
        <p14:creationId xmlns:p14="http://schemas.microsoft.com/office/powerpoint/2010/main" val="231652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2">
            <a:extLst>
              <a:ext uri="{FF2B5EF4-FFF2-40B4-BE49-F238E27FC236}">
                <a16:creationId xmlns:a16="http://schemas.microsoft.com/office/drawing/2014/main" id="{4AE999F2-9140-49A9-A9EA-38E61A66B13F}"/>
              </a:ext>
            </a:extLst>
          </p:cNvPr>
          <p:cNvSpPr/>
          <p:nvPr/>
        </p:nvSpPr>
        <p:spPr>
          <a:xfrm>
            <a:off x="171938" y="1296236"/>
            <a:ext cx="5495332" cy="4829783"/>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Bu şehirde Peygamber </a:t>
            </a:r>
            <a:r>
              <a:rPr lang="tr-TR" sz="3600" dirty="0" err="1"/>
              <a:t>Efendimiz’den</a:t>
            </a:r>
            <a:r>
              <a:rPr lang="tr-TR" sz="3600" dirty="0"/>
              <a:t> ve </a:t>
            </a:r>
            <a:r>
              <a:rPr lang="tr-TR" sz="3600" dirty="0" err="1"/>
              <a:t>sahabilerden</a:t>
            </a:r>
            <a:r>
              <a:rPr lang="tr-TR" sz="3600" dirty="0"/>
              <a:t> birçok ize rastlamak mümkündür.  Ayrıca bölgenin her tarafında İslam kültür ve medeniyetinin izlerini görmek mümkündür.</a:t>
            </a:r>
          </a:p>
        </p:txBody>
      </p:sp>
      <p:pic>
        <p:nvPicPr>
          <p:cNvPr id="3" name="Resim 2">
            <a:extLst>
              <a:ext uri="{FF2B5EF4-FFF2-40B4-BE49-F238E27FC236}">
                <a16:creationId xmlns:a16="http://schemas.microsoft.com/office/drawing/2014/main" id="{75E16257-0208-4DF9-B4BD-702B7FCCFA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7065" y="1296237"/>
            <a:ext cx="5710398" cy="4829783"/>
          </a:xfrm>
          <a:prstGeom prst="rect">
            <a:avLst/>
          </a:prstGeom>
        </p:spPr>
      </p:pic>
    </p:spTree>
    <p:extLst>
      <p:ext uri="{BB962C8B-B14F-4D97-AF65-F5344CB8AC3E}">
        <p14:creationId xmlns:p14="http://schemas.microsoft.com/office/powerpoint/2010/main" val="209907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01C63A4-6C6C-43B9-8D1B-E5C56C09C8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Yuvarlatılmış Dikdörtgen 2">
            <a:extLst>
              <a:ext uri="{FF2B5EF4-FFF2-40B4-BE49-F238E27FC236}">
                <a16:creationId xmlns:a16="http://schemas.microsoft.com/office/drawing/2014/main" id="{6805D070-A918-437E-82E2-727E083C1571}"/>
              </a:ext>
            </a:extLst>
          </p:cNvPr>
          <p:cNvSpPr/>
          <p:nvPr/>
        </p:nvSpPr>
        <p:spPr>
          <a:xfrm>
            <a:off x="342760" y="5697415"/>
            <a:ext cx="3807209" cy="844061"/>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Medine Tren Garı</a:t>
            </a:r>
          </a:p>
        </p:txBody>
      </p:sp>
    </p:spTree>
    <p:extLst>
      <p:ext uri="{BB962C8B-B14F-4D97-AF65-F5344CB8AC3E}">
        <p14:creationId xmlns:p14="http://schemas.microsoft.com/office/powerpoint/2010/main" val="113938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D565C473-F7C2-4FAA-9E90-057EA1B489F5}"/>
              </a:ext>
            </a:extLst>
          </p:cNvPr>
          <p:cNvSpPr txBox="1"/>
          <p:nvPr/>
        </p:nvSpPr>
        <p:spPr>
          <a:xfrm>
            <a:off x="3048838" y="85356"/>
            <a:ext cx="6094324" cy="369332"/>
          </a:xfrm>
          <a:prstGeom prst="rect">
            <a:avLst/>
          </a:prstGeom>
          <a:noFill/>
        </p:spPr>
        <p:txBody>
          <a:bodyPr wrap="square">
            <a:spAutoFit/>
          </a:bodyPr>
          <a:lstStyle/>
          <a:p>
            <a:r>
              <a:rPr lang="tr-TR" dirty="0"/>
              <a:t>https://www.youtube.com/watch?v=nkrBf69s6fw</a:t>
            </a:r>
          </a:p>
        </p:txBody>
      </p:sp>
      <p:pic>
        <p:nvPicPr>
          <p:cNvPr id="2" name="Çevrimiçi Medya 1" title="Nabi'nin hac ziyaretinde yazdığı şiir... | Can Veren Pervaneler">
            <a:hlinkClick r:id="" action="ppaction://media"/>
            <a:extLst>
              <a:ext uri="{FF2B5EF4-FFF2-40B4-BE49-F238E27FC236}">
                <a16:creationId xmlns:a16="http://schemas.microsoft.com/office/drawing/2014/main" id="{90568DC2-17D1-455F-A32C-365FD31469FC}"/>
              </a:ext>
            </a:extLst>
          </p:cNvPr>
          <p:cNvPicPr>
            <a:picLocks noRot="1" noChangeAspect="1"/>
          </p:cNvPicPr>
          <p:nvPr>
            <a:videoFile r:link="rId1"/>
          </p:nvPr>
        </p:nvPicPr>
        <p:blipFill>
          <a:blip r:embed="rId3"/>
          <a:stretch>
            <a:fillRect/>
          </a:stretch>
        </p:blipFill>
        <p:spPr>
          <a:xfrm>
            <a:off x="427676" y="454688"/>
            <a:ext cx="11333296" cy="6403312"/>
          </a:xfrm>
          <a:prstGeom prst="rect">
            <a:avLst/>
          </a:prstGeom>
        </p:spPr>
      </p:pic>
    </p:spTree>
    <p:extLst>
      <p:ext uri="{BB962C8B-B14F-4D97-AF65-F5344CB8AC3E}">
        <p14:creationId xmlns:p14="http://schemas.microsoft.com/office/powerpoint/2010/main" val="7285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29ADDE81-7B84-4751-8BD2-BEA6FC405C09}"/>
              </a:ext>
            </a:extLst>
          </p:cNvPr>
          <p:cNvSpPr txBox="1"/>
          <p:nvPr/>
        </p:nvSpPr>
        <p:spPr>
          <a:xfrm>
            <a:off x="3048838" y="0"/>
            <a:ext cx="6094324" cy="369332"/>
          </a:xfrm>
          <a:prstGeom prst="rect">
            <a:avLst/>
          </a:prstGeom>
          <a:noFill/>
        </p:spPr>
        <p:txBody>
          <a:bodyPr wrap="square">
            <a:spAutoFit/>
          </a:bodyPr>
          <a:lstStyle/>
          <a:p>
            <a:r>
              <a:rPr lang="tr-TR" dirty="0"/>
              <a:t>https://www.youtube.com/watch?v=j2C02CPcN3A</a:t>
            </a:r>
          </a:p>
        </p:txBody>
      </p:sp>
      <p:pic>
        <p:nvPicPr>
          <p:cNvPr id="2" name="Çevrimiçi Medya 1" title="Medinede Hac Ve Umrede Ziyaret Edilecek Yerler">
            <a:hlinkClick r:id="" action="ppaction://media"/>
            <a:extLst>
              <a:ext uri="{FF2B5EF4-FFF2-40B4-BE49-F238E27FC236}">
                <a16:creationId xmlns:a16="http://schemas.microsoft.com/office/drawing/2014/main" id="{217F3B1B-AF4C-47A9-906B-E66AA52E639B}"/>
              </a:ext>
            </a:extLst>
          </p:cNvPr>
          <p:cNvPicPr>
            <a:picLocks noRot="1" noChangeAspect="1"/>
          </p:cNvPicPr>
          <p:nvPr>
            <a:videoFile r:link="rId1"/>
          </p:nvPr>
        </p:nvPicPr>
        <p:blipFill>
          <a:blip r:embed="rId3"/>
          <a:stretch>
            <a:fillRect/>
          </a:stretch>
        </p:blipFill>
        <p:spPr>
          <a:xfrm>
            <a:off x="1848200" y="501785"/>
            <a:ext cx="8492247" cy="6356215"/>
          </a:xfrm>
          <a:prstGeom prst="rect">
            <a:avLst/>
          </a:prstGeom>
        </p:spPr>
      </p:pic>
    </p:spTree>
    <p:extLst>
      <p:ext uri="{BB962C8B-B14F-4D97-AF65-F5344CB8AC3E}">
        <p14:creationId xmlns:p14="http://schemas.microsoft.com/office/powerpoint/2010/main" val="65479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2">
            <a:extLst>
              <a:ext uri="{FF2B5EF4-FFF2-40B4-BE49-F238E27FC236}">
                <a16:creationId xmlns:a16="http://schemas.microsoft.com/office/drawing/2014/main" id="{C48428F3-ED25-482C-BEE5-4BE33ABCB25C}"/>
              </a:ext>
            </a:extLst>
          </p:cNvPr>
          <p:cNvSpPr/>
          <p:nvPr/>
        </p:nvSpPr>
        <p:spPr>
          <a:xfrm>
            <a:off x="1879043" y="2723104"/>
            <a:ext cx="8695172" cy="3356147"/>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Hicaz, hem İslam medeniyetinin temellerinin atıldığı hem de İslam ve İslam medeniyetinin yayıldığı bölge olması açısından Müslümanlar için </a:t>
            </a:r>
            <a:r>
              <a:rPr lang="tr-TR" sz="3600"/>
              <a:t>son derece özel </a:t>
            </a:r>
            <a:r>
              <a:rPr lang="tr-TR" sz="3600" dirty="0"/>
              <a:t>bir öneme sahiptir.</a:t>
            </a:r>
          </a:p>
        </p:txBody>
      </p:sp>
      <p:sp>
        <p:nvSpPr>
          <p:cNvPr id="3" name="Yuvarlatılmış Dikdörtgen 2">
            <a:extLst>
              <a:ext uri="{FF2B5EF4-FFF2-40B4-BE49-F238E27FC236}">
                <a16:creationId xmlns:a16="http://schemas.microsoft.com/office/drawing/2014/main" id="{74B212EF-3BDA-468A-97C8-B8A7E2A02544}"/>
              </a:ext>
            </a:extLst>
          </p:cNvPr>
          <p:cNvSpPr/>
          <p:nvPr/>
        </p:nvSpPr>
        <p:spPr>
          <a:xfrm>
            <a:off x="4749521" y="1055079"/>
            <a:ext cx="2692958" cy="1165607"/>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Velhasıl…</a:t>
            </a:r>
          </a:p>
        </p:txBody>
      </p:sp>
    </p:spTree>
    <p:extLst>
      <p:ext uri="{BB962C8B-B14F-4D97-AF65-F5344CB8AC3E}">
        <p14:creationId xmlns:p14="http://schemas.microsoft.com/office/powerpoint/2010/main" val="368263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5686" y="1801227"/>
            <a:ext cx="9260627" cy="32555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Metin kutusu 2"/>
          <p:cNvSpPr txBox="1"/>
          <p:nvPr/>
        </p:nvSpPr>
        <p:spPr>
          <a:xfrm>
            <a:off x="9005454" y="5929747"/>
            <a:ext cx="3034145" cy="830997"/>
          </a:xfrm>
          <a:prstGeom prst="rect">
            <a:avLst/>
          </a:prstGeom>
          <a:noFill/>
          <a:ln w="76200">
            <a:solidFill>
              <a:schemeClr val="tx1"/>
            </a:solidFill>
          </a:ln>
        </p:spPr>
        <p:txBody>
          <a:bodyPr wrap="square" rtlCol="0">
            <a:spAutoFit/>
          </a:bodyPr>
          <a:lstStyle/>
          <a:p>
            <a:pPr algn="ctr"/>
            <a:r>
              <a:rPr lang="tr-TR" sz="2400" b="1" dirty="0"/>
              <a:t>Tekirdağ/Çerkezköy</a:t>
            </a:r>
          </a:p>
          <a:p>
            <a:pPr algn="ctr"/>
            <a:r>
              <a:rPr lang="tr-TR" sz="2400" b="1" dirty="0"/>
              <a:t>27.02.2021</a:t>
            </a:r>
          </a:p>
        </p:txBody>
      </p:sp>
    </p:spTree>
    <p:extLst>
      <p:ext uri="{BB962C8B-B14F-4D97-AF65-F5344CB8AC3E}">
        <p14:creationId xmlns:p14="http://schemas.microsoft.com/office/powerpoint/2010/main" val="419958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Ä°lgili resim">
            <a:extLst>
              <a:ext uri="{FF2B5EF4-FFF2-40B4-BE49-F238E27FC236}">
                <a16:creationId xmlns:a16="http://schemas.microsoft.com/office/drawing/2014/main" id="{54172B2D-F475-4284-B22C-90C84164FE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5913" y="4890847"/>
            <a:ext cx="1319444" cy="1773003"/>
          </a:xfrm>
          <a:prstGeom prst="rect">
            <a:avLst/>
          </a:prstGeom>
          <a:noFill/>
          <a:extLst>
            <a:ext uri="{909E8E84-426E-40DD-AFC4-6F175D3DCCD1}">
              <a14:hiddenFill xmlns:a14="http://schemas.microsoft.com/office/drawing/2010/main">
                <a:solidFill>
                  <a:srgbClr val="FFFFFF"/>
                </a:solidFill>
              </a14:hiddenFill>
            </a:ext>
          </a:extLst>
        </p:spPr>
      </p:pic>
      <p:sp>
        <p:nvSpPr>
          <p:cNvPr id="4" name="Bulut Belirtme Çizgisi 5">
            <a:extLst>
              <a:ext uri="{FF2B5EF4-FFF2-40B4-BE49-F238E27FC236}">
                <a16:creationId xmlns:a16="http://schemas.microsoft.com/office/drawing/2014/main" id="{1633F68E-C38E-4F8D-94B2-A38708FC8B22}"/>
              </a:ext>
            </a:extLst>
          </p:cNvPr>
          <p:cNvSpPr/>
          <p:nvPr/>
        </p:nvSpPr>
        <p:spPr>
          <a:xfrm>
            <a:off x="130003" y="579120"/>
            <a:ext cx="7275632" cy="3570849"/>
          </a:xfrm>
          <a:prstGeom prst="cloudCallout">
            <a:avLst>
              <a:gd name="adj1" fmla="val 33475"/>
              <a:gd name="adj2" fmla="val 78237"/>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Hicaz, sizde İslam kültür ve medeniyeti ile ilgili hangi çağrışımları yapıyor?</a:t>
            </a:r>
          </a:p>
        </p:txBody>
      </p:sp>
    </p:spTree>
    <p:extLst>
      <p:ext uri="{BB962C8B-B14F-4D97-AF65-F5344CB8AC3E}">
        <p14:creationId xmlns:p14="http://schemas.microsoft.com/office/powerpoint/2010/main" val="264304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2">
            <a:extLst>
              <a:ext uri="{FF2B5EF4-FFF2-40B4-BE49-F238E27FC236}">
                <a16:creationId xmlns:a16="http://schemas.microsoft.com/office/drawing/2014/main" id="{C48428F3-ED25-482C-BEE5-4BE33ABCB25C}"/>
              </a:ext>
            </a:extLst>
          </p:cNvPr>
          <p:cNvSpPr/>
          <p:nvPr/>
        </p:nvSpPr>
        <p:spPr>
          <a:xfrm>
            <a:off x="1879043" y="2723104"/>
            <a:ext cx="8695172" cy="3356147"/>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marL="571500" indent="-571500" algn="ctr">
              <a:buFont typeface="Arial" panose="020B0604020202020204" pitchFamily="34" charset="0"/>
              <a:buChar char="•"/>
            </a:pPr>
            <a:r>
              <a:rPr lang="tr-TR" sz="3600" dirty="0"/>
              <a:t>DİA MEKKE MADDESİ</a:t>
            </a:r>
          </a:p>
          <a:p>
            <a:pPr marL="571500" indent="-571500" algn="ctr">
              <a:buFont typeface="Arial" panose="020B0604020202020204" pitchFamily="34" charset="0"/>
              <a:buChar char="•"/>
            </a:pPr>
            <a:r>
              <a:rPr lang="tr-TR" sz="3600"/>
              <a:t>DİA MEDİNE MADDESİ</a:t>
            </a:r>
            <a:endParaRPr lang="tr-TR" sz="3600" dirty="0"/>
          </a:p>
        </p:txBody>
      </p:sp>
      <p:sp>
        <p:nvSpPr>
          <p:cNvPr id="3" name="Yuvarlatılmış Dikdörtgen 2">
            <a:extLst>
              <a:ext uri="{FF2B5EF4-FFF2-40B4-BE49-F238E27FC236}">
                <a16:creationId xmlns:a16="http://schemas.microsoft.com/office/drawing/2014/main" id="{74B212EF-3BDA-468A-97C8-B8A7E2A02544}"/>
              </a:ext>
            </a:extLst>
          </p:cNvPr>
          <p:cNvSpPr/>
          <p:nvPr/>
        </p:nvSpPr>
        <p:spPr>
          <a:xfrm>
            <a:off x="1879042" y="1055079"/>
            <a:ext cx="8695171" cy="1165607"/>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Ek Kaynaklar </a:t>
            </a:r>
          </a:p>
        </p:txBody>
      </p:sp>
    </p:spTree>
    <p:extLst>
      <p:ext uri="{BB962C8B-B14F-4D97-AF65-F5344CB8AC3E}">
        <p14:creationId xmlns:p14="http://schemas.microsoft.com/office/powerpoint/2010/main" val="67436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Yuvarlatılmış Dikdörtgen 2">
            <a:extLst>
              <a:ext uri="{FF2B5EF4-FFF2-40B4-BE49-F238E27FC236}">
                <a16:creationId xmlns:a16="http://schemas.microsoft.com/office/drawing/2014/main" id="{85A454EE-4AFB-40BB-BAA8-1CA6970CC063}"/>
              </a:ext>
            </a:extLst>
          </p:cNvPr>
          <p:cNvSpPr/>
          <p:nvPr/>
        </p:nvSpPr>
        <p:spPr>
          <a:xfrm>
            <a:off x="162210" y="1111385"/>
            <a:ext cx="5495332" cy="463523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Hicaz, günümüzde Suudi Arabistan torakları içinde kalan Arap Yarımadası’nın batı kesiminde yer alan bölgeye denir. İslam dünyasının en önemli merkezidir.</a:t>
            </a:r>
          </a:p>
        </p:txBody>
      </p:sp>
      <p:pic>
        <p:nvPicPr>
          <p:cNvPr id="2" name="Resim 1">
            <a:extLst>
              <a:ext uri="{FF2B5EF4-FFF2-40B4-BE49-F238E27FC236}">
                <a16:creationId xmlns:a16="http://schemas.microsoft.com/office/drawing/2014/main" id="{EACC93DA-534E-4ED0-9586-57691E9A6FA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420520" y="1111385"/>
            <a:ext cx="4426974" cy="4635230"/>
          </a:xfrm>
          <a:prstGeom prst="rect">
            <a:avLst/>
          </a:prstGeom>
        </p:spPr>
      </p:pic>
    </p:spTree>
    <p:extLst>
      <p:ext uri="{BB962C8B-B14F-4D97-AF65-F5344CB8AC3E}">
        <p14:creationId xmlns:p14="http://schemas.microsoft.com/office/powerpoint/2010/main" val="251378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127EC820-7C80-4D07-80D5-3227B242CE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41215" y="0"/>
            <a:ext cx="8709570" cy="6858000"/>
          </a:xfrm>
          <a:prstGeom prst="rect">
            <a:avLst/>
          </a:prstGeom>
        </p:spPr>
      </p:pic>
      <p:sp>
        <p:nvSpPr>
          <p:cNvPr id="6" name="Ok: Sağ 5">
            <a:extLst>
              <a:ext uri="{FF2B5EF4-FFF2-40B4-BE49-F238E27FC236}">
                <a16:creationId xmlns:a16="http://schemas.microsoft.com/office/drawing/2014/main" id="{F81DE2D3-CB1E-4850-9202-2CCF25D546A1}"/>
              </a:ext>
            </a:extLst>
          </p:cNvPr>
          <p:cNvSpPr/>
          <p:nvPr/>
        </p:nvSpPr>
        <p:spPr>
          <a:xfrm rot="20248149">
            <a:off x="1379353" y="1386252"/>
            <a:ext cx="2168287" cy="602789"/>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dirty="0"/>
              <a:t>Burası Filistin</a:t>
            </a:r>
          </a:p>
        </p:txBody>
      </p:sp>
      <p:sp>
        <p:nvSpPr>
          <p:cNvPr id="7" name="Metin kutusu 6">
            <a:extLst>
              <a:ext uri="{FF2B5EF4-FFF2-40B4-BE49-F238E27FC236}">
                <a16:creationId xmlns:a16="http://schemas.microsoft.com/office/drawing/2014/main" id="{9AF87207-1E59-4A23-AF3F-FCA367576170}"/>
              </a:ext>
            </a:extLst>
          </p:cNvPr>
          <p:cNvSpPr txBox="1"/>
          <p:nvPr/>
        </p:nvSpPr>
        <p:spPr>
          <a:xfrm>
            <a:off x="5285433" y="4170065"/>
            <a:ext cx="472272" cy="253916"/>
          </a:xfrm>
          <a:prstGeom prst="rect">
            <a:avLst/>
          </a:prstGeom>
          <a:noFill/>
        </p:spPr>
        <p:txBody>
          <a:bodyPr wrap="square" rtlCol="0">
            <a:spAutoFit/>
          </a:bodyPr>
          <a:lstStyle/>
          <a:p>
            <a:r>
              <a:rPr lang="tr-TR" sz="1050" dirty="0"/>
              <a:t>Taif</a:t>
            </a:r>
          </a:p>
        </p:txBody>
      </p:sp>
      <p:sp>
        <p:nvSpPr>
          <p:cNvPr id="9" name="Yuvarlatılmış Dikdörtgen 2">
            <a:extLst>
              <a:ext uri="{FF2B5EF4-FFF2-40B4-BE49-F238E27FC236}">
                <a16:creationId xmlns:a16="http://schemas.microsoft.com/office/drawing/2014/main" id="{8C250A35-BB71-4CEC-82DA-2FCBFF5DD043}"/>
              </a:ext>
            </a:extLst>
          </p:cNvPr>
          <p:cNvSpPr/>
          <p:nvPr/>
        </p:nvSpPr>
        <p:spPr>
          <a:xfrm>
            <a:off x="4955452" y="5519154"/>
            <a:ext cx="5495333" cy="1208314"/>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tr-TR" sz="2800" dirty="0"/>
              <a:t>Hicaz bölgesinin en önemli şehirleri Mekke, Medine ve </a:t>
            </a:r>
            <a:r>
              <a:rPr lang="tr-TR" sz="2800" dirty="0" err="1"/>
              <a:t>Taiftir</a:t>
            </a:r>
            <a:r>
              <a:rPr lang="tr-TR" sz="2800" dirty="0"/>
              <a:t>.</a:t>
            </a:r>
          </a:p>
        </p:txBody>
      </p:sp>
    </p:spTree>
    <p:extLst>
      <p:ext uri="{BB962C8B-B14F-4D97-AF65-F5344CB8AC3E}">
        <p14:creationId xmlns:p14="http://schemas.microsoft.com/office/powerpoint/2010/main" val="2526938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Ä°lgili resim">
            <a:extLst>
              <a:ext uri="{FF2B5EF4-FFF2-40B4-BE49-F238E27FC236}">
                <a16:creationId xmlns:a16="http://schemas.microsoft.com/office/drawing/2014/main" id="{54172B2D-F475-4284-B22C-90C84164FE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5913" y="4890847"/>
            <a:ext cx="1319444" cy="1773003"/>
          </a:xfrm>
          <a:prstGeom prst="rect">
            <a:avLst/>
          </a:prstGeom>
          <a:noFill/>
          <a:extLst>
            <a:ext uri="{909E8E84-426E-40DD-AFC4-6F175D3DCCD1}">
              <a14:hiddenFill xmlns:a14="http://schemas.microsoft.com/office/drawing/2010/main">
                <a:solidFill>
                  <a:srgbClr val="FFFFFF"/>
                </a:solidFill>
              </a14:hiddenFill>
            </a:ext>
          </a:extLst>
        </p:spPr>
      </p:pic>
      <p:sp>
        <p:nvSpPr>
          <p:cNvPr id="4" name="Bulut Belirtme Çizgisi 5">
            <a:extLst>
              <a:ext uri="{FF2B5EF4-FFF2-40B4-BE49-F238E27FC236}">
                <a16:creationId xmlns:a16="http://schemas.microsoft.com/office/drawing/2014/main" id="{1633F68E-C38E-4F8D-94B2-A38708FC8B22}"/>
              </a:ext>
            </a:extLst>
          </p:cNvPr>
          <p:cNvSpPr/>
          <p:nvPr/>
        </p:nvSpPr>
        <p:spPr>
          <a:xfrm>
            <a:off x="130003" y="579120"/>
            <a:ext cx="7275632" cy="3570849"/>
          </a:xfrm>
          <a:prstGeom prst="cloudCallout">
            <a:avLst>
              <a:gd name="adj1" fmla="val 33475"/>
              <a:gd name="adj2" fmla="val 78237"/>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«Hicaz Demir Yolu» nu daha önce duydunuz mu?</a:t>
            </a:r>
          </a:p>
        </p:txBody>
      </p:sp>
    </p:spTree>
    <p:extLst>
      <p:ext uri="{BB962C8B-B14F-4D97-AF65-F5344CB8AC3E}">
        <p14:creationId xmlns:p14="http://schemas.microsoft.com/office/powerpoint/2010/main" val="133896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3F7485E4-F96F-42F6-B8E5-0F4EA6D18003}"/>
              </a:ext>
            </a:extLst>
          </p:cNvPr>
          <p:cNvSpPr txBox="1"/>
          <p:nvPr/>
        </p:nvSpPr>
        <p:spPr>
          <a:xfrm>
            <a:off x="3368176" y="75629"/>
            <a:ext cx="6094324" cy="369332"/>
          </a:xfrm>
          <a:prstGeom prst="rect">
            <a:avLst/>
          </a:prstGeom>
          <a:noFill/>
        </p:spPr>
        <p:txBody>
          <a:bodyPr wrap="square">
            <a:spAutoFit/>
          </a:bodyPr>
          <a:lstStyle/>
          <a:p>
            <a:r>
              <a:rPr lang="tr-TR" dirty="0"/>
              <a:t>https://www.youtube.com/watch?v=5GmuezU2vVU</a:t>
            </a:r>
          </a:p>
        </p:txBody>
      </p:sp>
      <p:pic>
        <p:nvPicPr>
          <p:cNvPr id="2" name="Çevrimiçi Medya 1" title="TRT Haber ekibi, Medine Tren İstasyonu'nu görüntüledi">
            <a:hlinkClick r:id="" action="ppaction://media"/>
            <a:extLst>
              <a:ext uri="{FF2B5EF4-FFF2-40B4-BE49-F238E27FC236}">
                <a16:creationId xmlns:a16="http://schemas.microsoft.com/office/drawing/2014/main" id="{4D7138DF-F117-472C-A3EC-89D7A85DA616}"/>
              </a:ext>
            </a:extLst>
          </p:cNvPr>
          <p:cNvPicPr>
            <a:picLocks noRot="1" noChangeAspect="1"/>
          </p:cNvPicPr>
          <p:nvPr>
            <a:videoFile r:link="rId1"/>
          </p:nvPr>
        </p:nvPicPr>
        <p:blipFill>
          <a:blip r:embed="rId3"/>
          <a:stretch>
            <a:fillRect/>
          </a:stretch>
        </p:blipFill>
        <p:spPr>
          <a:xfrm>
            <a:off x="564149" y="600548"/>
            <a:ext cx="11060349" cy="6257452"/>
          </a:xfrm>
          <a:prstGeom prst="rect">
            <a:avLst/>
          </a:prstGeom>
        </p:spPr>
      </p:pic>
    </p:spTree>
    <p:extLst>
      <p:ext uri="{BB962C8B-B14F-4D97-AF65-F5344CB8AC3E}">
        <p14:creationId xmlns:p14="http://schemas.microsoft.com/office/powerpoint/2010/main" val="367476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EA016052-540E-4EEF-9EDB-EE280FD88DBF}"/>
              </a:ext>
            </a:extLst>
          </p:cNvPr>
          <p:cNvSpPr txBox="1"/>
          <p:nvPr/>
        </p:nvSpPr>
        <p:spPr>
          <a:xfrm>
            <a:off x="3048838" y="124267"/>
            <a:ext cx="6094324" cy="369332"/>
          </a:xfrm>
          <a:prstGeom prst="rect">
            <a:avLst/>
          </a:prstGeom>
          <a:noFill/>
        </p:spPr>
        <p:txBody>
          <a:bodyPr wrap="square">
            <a:spAutoFit/>
          </a:bodyPr>
          <a:lstStyle/>
          <a:p>
            <a:r>
              <a:rPr lang="tr-TR" dirty="0"/>
              <a:t>https://www.youtube.com/watch?v=MkAaMKDK_cU</a:t>
            </a:r>
          </a:p>
        </p:txBody>
      </p:sp>
      <p:pic>
        <p:nvPicPr>
          <p:cNvPr id="2" name="Çevrimiçi Medya 1" title="Osmanlı'nın son büyük projesi Hicaz Demiryolu 112 yaşında">
            <a:hlinkClick r:id="" action="ppaction://media"/>
            <a:extLst>
              <a:ext uri="{FF2B5EF4-FFF2-40B4-BE49-F238E27FC236}">
                <a16:creationId xmlns:a16="http://schemas.microsoft.com/office/drawing/2014/main" id="{142E9642-51FC-41A9-93AA-FEA562FC411D}"/>
              </a:ext>
            </a:extLst>
          </p:cNvPr>
          <p:cNvPicPr>
            <a:picLocks noRot="1" noChangeAspect="1"/>
          </p:cNvPicPr>
          <p:nvPr>
            <a:videoFile r:link="rId1"/>
          </p:nvPr>
        </p:nvPicPr>
        <p:blipFill>
          <a:blip r:embed="rId3"/>
          <a:stretch>
            <a:fillRect/>
          </a:stretch>
        </p:blipFill>
        <p:spPr>
          <a:xfrm>
            <a:off x="1853066" y="493599"/>
            <a:ext cx="8485868" cy="6364401"/>
          </a:xfrm>
          <a:prstGeom prst="rect">
            <a:avLst/>
          </a:prstGeom>
        </p:spPr>
      </p:pic>
    </p:spTree>
    <p:extLst>
      <p:ext uri="{BB962C8B-B14F-4D97-AF65-F5344CB8AC3E}">
        <p14:creationId xmlns:p14="http://schemas.microsoft.com/office/powerpoint/2010/main" val="168266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2D1F3AFA-85F5-4256-B984-23CA3F72D7F8}"/>
              </a:ext>
            </a:extLst>
          </p:cNvPr>
          <p:cNvPicPr>
            <a:picLocks noChangeAspect="1"/>
          </p:cNvPicPr>
          <p:nvPr/>
        </p:nvPicPr>
        <p:blipFill>
          <a:blip r:embed="rId2"/>
          <a:stretch>
            <a:fillRect/>
          </a:stretch>
        </p:blipFill>
        <p:spPr>
          <a:xfrm>
            <a:off x="0" y="0"/>
            <a:ext cx="12204000" cy="6858000"/>
          </a:xfrm>
          <a:prstGeom prst="rect">
            <a:avLst/>
          </a:prstGeom>
        </p:spPr>
      </p:pic>
      <p:sp>
        <p:nvSpPr>
          <p:cNvPr id="3" name="Yuvarlatılmış Dikdörtgen 2">
            <a:extLst>
              <a:ext uri="{FF2B5EF4-FFF2-40B4-BE49-F238E27FC236}">
                <a16:creationId xmlns:a16="http://schemas.microsoft.com/office/drawing/2014/main" id="{778F01F1-E1BC-4365-9E26-BF2C77319D84}"/>
              </a:ext>
            </a:extLst>
          </p:cNvPr>
          <p:cNvSpPr/>
          <p:nvPr/>
        </p:nvSpPr>
        <p:spPr>
          <a:xfrm>
            <a:off x="91551" y="140678"/>
            <a:ext cx="4168950" cy="803868"/>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Şam tren istasyonu</a:t>
            </a:r>
          </a:p>
        </p:txBody>
      </p:sp>
    </p:spTree>
    <p:extLst>
      <p:ext uri="{BB962C8B-B14F-4D97-AF65-F5344CB8AC3E}">
        <p14:creationId xmlns:p14="http://schemas.microsoft.com/office/powerpoint/2010/main" val="168919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10568</TotalTime>
  <Words>550</Words>
  <Application>Microsoft Office PowerPoint</Application>
  <PresentationFormat>Geniş ekran</PresentationFormat>
  <Paragraphs>49</Paragraphs>
  <Slides>30</Slides>
  <Notes>0</Notes>
  <HiddenSlides>0</HiddenSlides>
  <MMClips>6</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30</vt:i4>
      </vt:variant>
    </vt:vector>
  </HeadingPairs>
  <TitlesOfParts>
    <vt:vector size="37" baseType="lpstr">
      <vt:lpstr>Arial</vt:lpstr>
      <vt:lpstr>Calibri</vt:lpstr>
      <vt:lpstr>Gill Sans MT</vt:lpstr>
      <vt:lpstr>Helvetica</vt:lpstr>
      <vt:lpstr>Shaikh Hamdullah Mushaf</vt:lpstr>
      <vt:lpstr>Wingdings 2</vt:lpstr>
      <vt:lpstr>Kar Payı</vt:lpstr>
      <vt:lpstr>Hicaz Bölgesi</vt:lpstr>
      <vt:lpstr>Neler öğreneceğiz?</vt:lpstr>
      <vt:lpstr>PowerPoint Sunusu</vt:lpstr>
      <vt:lpstr>PowerPoint Sunusu</vt:lpstr>
      <vt:lpstr>PowerPoint Sunusu</vt:lpstr>
      <vt:lpstr>PowerPoint Sunusu</vt:lpstr>
      <vt:lpstr>PowerPoint Sunusu</vt:lpstr>
      <vt:lpstr>PowerPoint Sunusu</vt:lpstr>
      <vt:lpstr>PowerPoint Sunusu</vt:lpstr>
      <vt:lpstr>MEKKE</vt:lpstr>
      <vt:lpstr>PowerPoint Sunusu</vt:lpstr>
      <vt:lpstr>PowerPoint Sunusu</vt:lpstr>
      <vt:lpstr>PowerPoint Sunusu</vt:lpstr>
      <vt:lpstr>PowerPoint Sunusu</vt:lpstr>
      <vt:lpstr>PowerPoint Sunusu</vt:lpstr>
      <vt:lpstr>PowerPoint Sunusu</vt:lpstr>
      <vt:lpstr>PowerPoint Sunusu</vt:lpstr>
      <vt:lpstr>PowerPoint Sunusu</vt:lpstr>
      <vt:lpstr>MEDİNE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ALLAH İNANCI VE İNSAN</dc:title>
  <dc:creator>Nurullah Yalçın</dc:creator>
  <cp:lastModifiedBy>Nurullah Yalçın</cp:lastModifiedBy>
  <cp:revision>681</cp:revision>
  <dcterms:created xsi:type="dcterms:W3CDTF">2019-07-15T06:01:13Z</dcterms:created>
  <dcterms:modified xsi:type="dcterms:W3CDTF">2021-03-02T10:02:02Z</dcterms:modified>
</cp:coreProperties>
</file>