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8" r:id="rId2"/>
    <p:sldId id="315" r:id="rId3"/>
    <p:sldId id="671" r:id="rId4"/>
    <p:sldId id="846" r:id="rId5"/>
    <p:sldId id="845" r:id="rId6"/>
    <p:sldId id="813" r:id="rId7"/>
    <p:sldId id="820" r:id="rId8"/>
    <p:sldId id="847" r:id="rId9"/>
    <p:sldId id="848" r:id="rId10"/>
    <p:sldId id="849" r:id="rId11"/>
    <p:sldId id="850" r:id="rId12"/>
    <p:sldId id="858" r:id="rId13"/>
    <p:sldId id="851" r:id="rId14"/>
    <p:sldId id="860" r:id="rId15"/>
    <p:sldId id="852" r:id="rId16"/>
    <p:sldId id="859" r:id="rId17"/>
    <p:sldId id="853" r:id="rId18"/>
    <p:sldId id="854" r:id="rId19"/>
    <p:sldId id="856" r:id="rId20"/>
    <p:sldId id="857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507" autoAdjust="0"/>
  </p:normalViewPr>
  <p:slideViewPr>
    <p:cSldViewPr snapToGrid="0">
      <p:cViewPr varScale="1">
        <p:scale>
          <a:sx n="81" d="100"/>
          <a:sy n="81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45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aVIcXYKK3w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vzEwV7wpI4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401546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13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İran Bölgesi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131744" y="407568"/>
            <a:ext cx="4864462" cy="498839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İran coğrafyasının 11. yüzyıl ortalarında Selçuklu Devleti’nin egemenliğine girmesi, İslam medeniyetinde yeni bir dönemin başlangıcı olmuştur. 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D429BC3-5F23-4DFF-A80A-F5AC1F016905}"/>
              </a:ext>
            </a:extLst>
          </p:cNvPr>
          <p:cNvSpPr/>
          <p:nvPr/>
        </p:nvSpPr>
        <p:spPr>
          <a:xfrm>
            <a:off x="131744" y="5599557"/>
            <a:ext cx="11979867" cy="115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Selçuklu Sultanları âlim, şair ve edebiyatçılara önem verip korumuşlar, pek çok eğitim kurumu açmışlardır.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192E5E-DACF-4138-BCD2-153E04193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901" y="407569"/>
            <a:ext cx="6960355" cy="49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80389" y="1055300"/>
            <a:ext cx="5275383" cy="474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İsfahan, Rey, </a:t>
            </a:r>
            <a:r>
              <a:rPr lang="tr-TR" sz="3600" dirty="0" err="1"/>
              <a:t>Kazvin</a:t>
            </a:r>
            <a:r>
              <a:rPr lang="tr-TR" sz="3600" dirty="0"/>
              <a:t>, Kum, </a:t>
            </a:r>
            <a:r>
              <a:rPr lang="tr-TR" sz="3600" dirty="0" err="1"/>
              <a:t>Kâşân</a:t>
            </a:r>
            <a:r>
              <a:rPr lang="tr-TR" sz="3600" dirty="0"/>
              <a:t> ve </a:t>
            </a:r>
            <a:r>
              <a:rPr lang="tr-TR" sz="3600" dirty="0" err="1"/>
              <a:t>Hemedân</a:t>
            </a:r>
            <a:r>
              <a:rPr lang="tr-TR" sz="3600" dirty="0"/>
              <a:t> gibi şehirler İran bölgesindeki başlıca ilim ve kültür merkezleri olmuştur. Buralar Irak-ı Acem olarak da adlandırılır.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5F1BF0-0B1E-4ABC-9355-C3692068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33" y="1055299"/>
            <a:ext cx="6031322" cy="47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B023363-B59E-46A3-A4B6-D49C96A071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573" y="0"/>
            <a:ext cx="8558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8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106066" y="331917"/>
            <a:ext cx="5424994" cy="495351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İsfahan, İslam’la birlikte 9. ve 10. yüzyıllarda büyük bir gelişme göstererek bölgede önemli bir ilim ve kültür merkezi haline gelmiştir. </a:t>
            </a:r>
            <a:r>
              <a:rPr lang="tr-TR" sz="3200" dirty="0" err="1"/>
              <a:t>İbn</a:t>
            </a:r>
            <a:r>
              <a:rPr lang="tr-TR" sz="3200" dirty="0"/>
              <a:t> Sina, bazı eserlerini bu şehirde yazdığı gibi İsfahan Rasathanesi de bu dönemde kurulmuştur.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7C3BE99-1563-4125-861E-EDA929E59A25}"/>
              </a:ext>
            </a:extLst>
          </p:cNvPr>
          <p:cNvSpPr/>
          <p:nvPr/>
        </p:nvSpPr>
        <p:spPr>
          <a:xfrm>
            <a:off x="106066" y="5566785"/>
            <a:ext cx="11979867" cy="115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Selçuklu Sultanları ve devlet adamları tarafından pek çok medrese, cami ve kütüphane yaptırılmıştır.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645456B-CF1A-40C1-BB1D-AE5C36A3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082" y="331917"/>
            <a:ext cx="6429851" cy="49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BA2E7B1-C42D-41F0-8749-A0E156ABC050}"/>
              </a:ext>
            </a:extLst>
          </p:cNvPr>
          <p:cNvSpPr txBox="1"/>
          <p:nvPr/>
        </p:nvSpPr>
        <p:spPr>
          <a:xfrm>
            <a:off x="3122629" y="1075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https://www.youtube.com/watch?v=JaVIcXYKK3w</a:t>
            </a:r>
          </a:p>
        </p:txBody>
      </p:sp>
      <p:pic>
        <p:nvPicPr>
          <p:cNvPr id="2" name="Çevrimiçi Medya 1" title="İbni Sina'nın hayatı">
            <a:hlinkClick r:id="" action="ppaction://media"/>
            <a:extLst>
              <a:ext uri="{FF2B5EF4-FFF2-40B4-BE49-F238E27FC236}">
                <a16:creationId xmlns:a16="http://schemas.microsoft.com/office/drawing/2014/main" id="{46DC4E25-3F6D-4C80-BCC5-7583D81671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9607" y="637553"/>
            <a:ext cx="11009641" cy="62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48BEDB-FEE7-4AC4-B18B-8EFB315A6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51" y="0"/>
            <a:ext cx="10351698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920151" y="5589592"/>
            <a:ext cx="10351699" cy="12778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100" dirty="0"/>
              <a:t>Bu gelişmelerle </a:t>
            </a:r>
            <a:r>
              <a:rPr lang="tr-TR" sz="3100" b="1" dirty="0"/>
              <a:t>İsfahan, </a:t>
            </a:r>
            <a:r>
              <a:rPr lang="tr-TR" sz="3100" dirty="0"/>
              <a:t>11. yüzyıl sonlarında İslam dünyasının en önemli ilim ve kültür merkezlerinden biri olmuştur. </a:t>
            </a:r>
          </a:p>
        </p:txBody>
      </p:sp>
    </p:spTree>
    <p:extLst>
      <p:ext uri="{BB962C8B-B14F-4D97-AF65-F5344CB8AC3E}">
        <p14:creationId xmlns:p14="http://schemas.microsoft.com/office/powerpoint/2010/main" val="24085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1B2DAE5-A123-4937-BE78-2E37D9E5D2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9253D43-45ED-43CD-93EB-6C911A50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72" y="1114425"/>
            <a:ext cx="8572500" cy="5743575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105150" y="0"/>
            <a:ext cx="11981700" cy="132917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Rey şehri de Moğollar tarafından yıkılıncaya kadar İslam dünyasının en önemli ilim ve kültür merkezlerinden biriydi. Yine yüzlerce âlim ve şairin yetiştiği </a:t>
            </a:r>
            <a:r>
              <a:rPr lang="tr-TR" sz="2400" dirty="0" err="1"/>
              <a:t>Kazvin</a:t>
            </a:r>
            <a:r>
              <a:rPr lang="tr-TR" sz="2400" dirty="0"/>
              <a:t>, Kum, </a:t>
            </a:r>
            <a:r>
              <a:rPr lang="tr-TR" sz="2400" dirty="0" err="1"/>
              <a:t>Kâşân</a:t>
            </a:r>
            <a:r>
              <a:rPr lang="tr-TR" sz="2400" dirty="0"/>
              <a:t> ve </a:t>
            </a:r>
            <a:r>
              <a:rPr lang="tr-TR" sz="2400" dirty="0" err="1"/>
              <a:t>Hemedân</a:t>
            </a:r>
            <a:r>
              <a:rPr lang="tr-TR" sz="2400" dirty="0"/>
              <a:t> gibi şehirler de İslâm kültür ve medeniyetinin gelişiminde önemli rol oynamıştır.</a:t>
            </a:r>
          </a:p>
        </p:txBody>
      </p:sp>
    </p:spTree>
    <p:extLst>
      <p:ext uri="{BB962C8B-B14F-4D97-AF65-F5344CB8AC3E}">
        <p14:creationId xmlns:p14="http://schemas.microsoft.com/office/powerpoint/2010/main" val="37609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03595E4-1136-4D67-A2B8-F1147A37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749DBC7-E828-4A78-89A5-2587BE86F5E2}"/>
              </a:ext>
            </a:extLst>
          </p:cNvPr>
          <p:cNvSpPr/>
          <p:nvPr/>
        </p:nvSpPr>
        <p:spPr>
          <a:xfrm>
            <a:off x="7475456" y="4864230"/>
            <a:ext cx="4716544" cy="19937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İran’ın batısında yer alan Azerbaycan bölgesi de bu coğrafyanın önemli ilim ve kültür havzalarındandır. </a:t>
            </a:r>
          </a:p>
        </p:txBody>
      </p:sp>
    </p:spTree>
    <p:extLst>
      <p:ext uri="{BB962C8B-B14F-4D97-AF65-F5344CB8AC3E}">
        <p14:creationId xmlns:p14="http://schemas.microsoft.com/office/powerpoint/2010/main" val="17774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8BEA9819-54E7-41DA-A870-1A9DC9F1EFAE}"/>
              </a:ext>
            </a:extLst>
          </p:cNvPr>
          <p:cNvSpPr/>
          <p:nvPr/>
        </p:nvSpPr>
        <p:spPr>
          <a:xfrm>
            <a:off x="113122" y="688156"/>
            <a:ext cx="5279011" cy="44494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bölgedeki Tebriz, </a:t>
            </a:r>
            <a:r>
              <a:rPr lang="tr-TR" sz="3600" dirty="0" err="1"/>
              <a:t>Merâga</a:t>
            </a:r>
            <a:r>
              <a:rPr lang="tr-TR" sz="3600" dirty="0"/>
              <a:t>, </a:t>
            </a:r>
            <a:r>
              <a:rPr lang="tr-TR" sz="3600" dirty="0" err="1"/>
              <a:t>Urmiyye</a:t>
            </a:r>
            <a:r>
              <a:rPr lang="tr-TR" sz="3600" dirty="0"/>
              <a:t>, Erdebil ve </a:t>
            </a:r>
            <a:r>
              <a:rPr lang="tr-TR" sz="3600" dirty="0" err="1"/>
              <a:t>Zencan</a:t>
            </a:r>
            <a:r>
              <a:rPr lang="tr-TR" sz="3600" dirty="0"/>
              <a:t> şehirleri, Orta Çağ boyunca İslâm medeniyetinin önemli ilim ve kültür merkezleri arasında yer almıştır.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B1E189B-2C4D-4418-978D-F96942EB9126}"/>
              </a:ext>
            </a:extLst>
          </p:cNvPr>
          <p:cNvSpPr/>
          <p:nvPr/>
        </p:nvSpPr>
        <p:spPr>
          <a:xfrm>
            <a:off x="113122" y="5373278"/>
            <a:ext cx="11965756" cy="1385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Örneğin </a:t>
            </a:r>
            <a:r>
              <a:rPr lang="tr-TR" sz="3200" dirty="0" err="1"/>
              <a:t>Merâga</a:t>
            </a:r>
            <a:r>
              <a:rPr lang="tr-TR" sz="3200" dirty="0"/>
              <a:t>, İlhanlı Devleti’nin ilk başkenti olup şöhretini büyük ölçüde İslam dünyasında astronomi ilminin gelişmesine büyük katkı sağlayan </a:t>
            </a:r>
            <a:r>
              <a:rPr lang="tr-TR" sz="3200" dirty="0" err="1"/>
              <a:t>Merâga</a:t>
            </a:r>
            <a:r>
              <a:rPr lang="tr-TR" sz="3200" dirty="0"/>
              <a:t> Rasathanesi’ne borçludur.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C8C5907-B1AC-4969-A903-A75E7060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95" y="688156"/>
            <a:ext cx="6488783" cy="44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04302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medeniyetinin, dünyanın farklı bölgelerindeki etkilerini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66E006D-9FB3-4C4A-9610-D35DCB819F83}"/>
              </a:ext>
            </a:extLst>
          </p:cNvPr>
          <p:cNvSpPr/>
          <p:nvPr/>
        </p:nvSpPr>
        <p:spPr>
          <a:xfrm>
            <a:off x="1264647" y="150830"/>
            <a:ext cx="9662705" cy="213045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Yine İlhanlı Devleti’nin yanı sıra Karakoyunlu, Akkoyunlu ve </a:t>
            </a:r>
            <a:r>
              <a:rPr lang="tr-TR" sz="3200" dirty="0" err="1"/>
              <a:t>Safevi</a:t>
            </a:r>
            <a:r>
              <a:rPr lang="tr-TR" sz="3200" dirty="0"/>
              <a:t> devletlerine de başkentlik yapan Tebriz de 14. ve 15. yüzyıllarda doğu ve batı kültürlerinin buluştuğu, önemli bir ilim ve kültür merkeziydi.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CDDB878-C81D-4D7D-89E5-24661926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86" y="2441075"/>
            <a:ext cx="8097625" cy="42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/>
              <a:t>24.04.2021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Fars medeniyeti ile ilgili neler biliyorsunuz?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3FF6359-A771-41B7-84E5-21FFD54C02D6}"/>
              </a:ext>
            </a:extLst>
          </p:cNvPr>
          <p:cNvSpPr txBox="1"/>
          <p:nvPr/>
        </p:nvSpPr>
        <p:spPr>
          <a:xfrm>
            <a:off x="3048838" y="7001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https://www.youtube.com/watch?v=HvzEwV7wpI4</a:t>
            </a:r>
          </a:p>
        </p:txBody>
      </p:sp>
      <p:pic>
        <p:nvPicPr>
          <p:cNvPr id="2" name="Çevrimiçi Medya 1" title="Bayrakların Tarihi - İran">
            <a:hlinkClick r:id="" action="ppaction://media"/>
            <a:extLst>
              <a:ext uri="{FF2B5EF4-FFF2-40B4-BE49-F238E27FC236}">
                <a16:creationId xmlns:a16="http://schemas.microsoft.com/office/drawing/2014/main" id="{9CF85AAB-4D23-4533-8914-DC91ADB614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1808" y="515004"/>
            <a:ext cx="11265031" cy="63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İran, Irak'a açılan 7 sınır kapısını kapattı - Son Dakika Haberleri">
            <a:extLst>
              <a:ext uri="{FF2B5EF4-FFF2-40B4-BE49-F238E27FC236}">
                <a16:creationId xmlns:a16="http://schemas.microsoft.com/office/drawing/2014/main" id="{021862A5-529A-4C2C-B8D2-7D9AA6AE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3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131744" y="1145303"/>
            <a:ext cx="4826755" cy="493394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İslam medeniyetinin oluşmaya başladığı dönemde bölgedeki en güçlü devletlerden biri olan </a:t>
            </a:r>
            <a:r>
              <a:rPr lang="tr-TR" sz="3200" dirty="0" err="1"/>
              <a:t>Sasani</a:t>
            </a:r>
            <a:r>
              <a:rPr lang="tr-TR" sz="3200" dirty="0"/>
              <a:t> İmparatorluğu’nun egemen olduğu İran, Hz. Ömer (</a:t>
            </a:r>
            <a:r>
              <a:rPr lang="tr-TR" sz="3200" dirty="0" err="1"/>
              <a:t>r.a</a:t>
            </a:r>
            <a:r>
              <a:rPr lang="tr-TR" sz="3200" dirty="0"/>
              <a:t>.) döneminde fethedilmiştir.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8618727-0650-4CE1-B25A-33EE55B8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81" y="1145302"/>
            <a:ext cx="71437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861897" y="0"/>
            <a:ext cx="10468205" cy="117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Eski ve zengin bir kültüre sahip olan İran’ın İslam medeniyetinin oluşumunda ve gelişmesinde önemli yeri vardır.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342B709-BCBA-42FB-B2CC-EA0596D8F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7" y="1310326"/>
            <a:ext cx="10468205" cy="55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131744" y="1366575"/>
            <a:ext cx="5005864" cy="471267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Abbasi Devleti’nde başta vezir, divan, divan katipliği ve posta teşkilatı olmak üzere eski </a:t>
            </a:r>
            <a:r>
              <a:rPr lang="tr-TR" sz="3600" dirty="0" err="1"/>
              <a:t>Sasani</a:t>
            </a:r>
            <a:r>
              <a:rPr lang="tr-TR" sz="3600" dirty="0"/>
              <a:t> kurumları aynen ya da çok az değişikliklerle alınmıştır.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66A78E6-2B2B-48C8-84F6-66DD3401B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040" y="1366574"/>
            <a:ext cx="6664216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80389" y="1055300"/>
            <a:ext cx="5275383" cy="474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dönemde Farsça eserlerin Araplar tarafından tanınmasında </a:t>
            </a:r>
            <a:r>
              <a:rPr lang="tr-TR" sz="3600" dirty="0" err="1"/>
              <a:t>İbn</a:t>
            </a:r>
            <a:r>
              <a:rPr lang="tr-TR" sz="3600" dirty="0"/>
              <a:t> Mukaffa gibi İran asıllı mütercimler önemli rol oynamışlardır.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21F923-09E4-470C-AF0C-0B8AA615BE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938" y="-1"/>
            <a:ext cx="543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10896</TotalTime>
  <Words>421</Words>
  <Application>Microsoft Office PowerPoint</Application>
  <PresentationFormat>Geniş ekran</PresentationFormat>
  <Paragraphs>24</Paragraphs>
  <Slides>21</Slides>
  <Notes>1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Calibri</vt:lpstr>
      <vt:lpstr>Gill Sans MT</vt:lpstr>
      <vt:lpstr>Wingdings 2</vt:lpstr>
      <vt:lpstr>Kar Payı</vt:lpstr>
      <vt:lpstr>İran Bölgesi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694</cp:revision>
  <dcterms:created xsi:type="dcterms:W3CDTF">2019-07-15T06:01:13Z</dcterms:created>
  <dcterms:modified xsi:type="dcterms:W3CDTF">2021-04-23T22:14:03Z</dcterms:modified>
</cp:coreProperties>
</file>