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8" r:id="rId2"/>
    <p:sldId id="315" r:id="rId3"/>
    <p:sldId id="671" r:id="rId4"/>
    <p:sldId id="887" r:id="rId5"/>
    <p:sldId id="813" r:id="rId6"/>
    <p:sldId id="877" r:id="rId7"/>
    <p:sldId id="820" r:id="rId8"/>
    <p:sldId id="878" r:id="rId9"/>
    <p:sldId id="883" r:id="rId10"/>
    <p:sldId id="833" r:id="rId11"/>
    <p:sldId id="879" r:id="rId12"/>
    <p:sldId id="885" r:id="rId13"/>
    <p:sldId id="880" r:id="rId14"/>
    <p:sldId id="886" r:id="rId15"/>
    <p:sldId id="882" r:id="rId16"/>
    <p:sldId id="800" r:id="rId17"/>
    <p:sldId id="881" r:id="rId18"/>
    <p:sldId id="888" r:id="rId19"/>
    <p:sldId id="260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ullah Yalçın" initials="NY" lastIdx="4" clrIdx="0">
    <p:extLst>
      <p:ext uri="{19B8F6BF-5375-455C-9EA6-DF929625EA0E}">
        <p15:presenceInfo xmlns:p15="http://schemas.microsoft.com/office/powerpoint/2012/main" userId="aff33922cbf709c4" providerId="Windows Live"/>
      </p:ext>
    </p:extLst>
  </p:cmAuthor>
  <p:cmAuthor id="2" name="DELL" initials="D" lastIdx="1" clrIdx="1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7E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14" autoAdjust="0"/>
    <p:restoredTop sz="94757" autoAdjust="0"/>
  </p:normalViewPr>
  <p:slideViewPr>
    <p:cSldViewPr snapToGrid="0">
      <p:cViewPr varScale="1">
        <p:scale>
          <a:sx n="82" d="100"/>
          <a:sy n="82" d="100"/>
        </p:scale>
        <p:origin x="80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779F42-4F86-4828-B83A-2FA27103DF3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BC74EF3-50CC-4475-971E-1364379844A6}">
      <dgm:prSet phldrT="[Metin]"/>
      <dgm:spPr/>
      <dgm:t>
        <a:bodyPr/>
        <a:lstStyle/>
        <a:p>
          <a:pPr>
            <a:buNone/>
          </a:pPr>
          <a:r>
            <a:rPr lang="tr-TR" dirty="0"/>
            <a:t>Hadis ilminde de bölge önemli bir yere sahiptir;</a:t>
          </a:r>
        </a:p>
      </dgm:t>
    </dgm:pt>
    <dgm:pt modelId="{820A407D-CA3A-4E9E-A3EA-59D1F719EBA0}" type="parTrans" cxnId="{ECCB3845-F450-4545-84FA-A9291C7B20D4}">
      <dgm:prSet/>
      <dgm:spPr/>
      <dgm:t>
        <a:bodyPr/>
        <a:lstStyle/>
        <a:p>
          <a:endParaRPr lang="tr-TR"/>
        </a:p>
      </dgm:t>
    </dgm:pt>
    <dgm:pt modelId="{53757A6E-7E7B-414A-A688-C0424F0AC37C}" type="sibTrans" cxnId="{ECCB3845-F450-4545-84FA-A9291C7B20D4}">
      <dgm:prSet/>
      <dgm:spPr/>
      <dgm:t>
        <a:bodyPr/>
        <a:lstStyle/>
        <a:p>
          <a:endParaRPr lang="tr-TR"/>
        </a:p>
      </dgm:t>
    </dgm:pt>
    <dgm:pt modelId="{08EC3255-EF93-4B62-AC4E-07B2358FB3EB}">
      <dgm:prSet phldrT="[Metin]"/>
      <dgm:spPr/>
      <dgm:t>
        <a:bodyPr/>
        <a:lstStyle/>
        <a:p>
          <a:pPr>
            <a:buNone/>
          </a:pPr>
          <a:r>
            <a:rPr lang="tr-TR" dirty="0" err="1"/>
            <a:t>Nişabur’da</a:t>
          </a:r>
          <a:r>
            <a:rPr lang="tr-TR" dirty="0"/>
            <a:t> Müslim b. </a:t>
          </a:r>
          <a:r>
            <a:rPr lang="tr-TR" dirty="0" err="1"/>
            <a:t>Haccâc</a:t>
          </a:r>
          <a:r>
            <a:rPr lang="tr-TR" dirty="0"/>
            <a:t> el-</a:t>
          </a:r>
          <a:r>
            <a:rPr lang="tr-TR" dirty="0" err="1"/>
            <a:t>Kuşeyri</a:t>
          </a:r>
          <a:r>
            <a:rPr lang="tr-TR" dirty="0"/>
            <a:t>, Hâkim en-</a:t>
          </a:r>
          <a:r>
            <a:rPr lang="tr-TR" dirty="0" err="1"/>
            <a:t>Nîsâbûri</a:t>
          </a:r>
          <a:r>
            <a:rPr lang="tr-TR" dirty="0"/>
            <a:t>; </a:t>
          </a:r>
        </a:p>
      </dgm:t>
    </dgm:pt>
    <dgm:pt modelId="{670838E2-3D73-4D96-AAE0-30C2DB2BA194}" type="parTrans" cxnId="{95C38ECA-E5E6-4867-8A2E-E5C57C762D8F}">
      <dgm:prSet/>
      <dgm:spPr/>
      <dgm:t>
        <a:bodyPr/>
        <a:lstStyle/>
        <a:p>
          <a:endParaRPr lang="tr-TR"/>
        </a:p>
      </dgm:t>
    </dgm:pt>
    <dgm:pt modelId="{DFF04E86-E888-42A4-8507-484AADB63E79}" type="sibTrans" cxnId="{95C38ECA-E5E6-4867-8A2E-E5C57C762D8F}">
      <dgm:prSet/>
      <dgm:spPr/>
      <dgm:t>
        <a:bodyPr/>
        <a:lstStyle/>
        <a:p>
          <a:endParaRPr lang="tr-TR"/>
        </a:p>
      </dgm:t>
    </dgm:pt>
    <dgm:pt modelId="{72589964-3726-481A-A5CA-4A0362838698}">
      <dgm:prSet phldrT="[Metin]"/>
      <dgm:spPr/>
      <dgm:t>
        <a:bodyPr/>
        <a:lstStyle/>
        <a:p>
          <a:pPr>
            <a:buNone/>
          </a:pPr>
          <a:r>
            <a:rPr lang="tr-TR" dirty="0" err="1"/>
            <a:t>Tirmiz’de</a:t>
          </a:r>
          <a:r>
            <a:rPr lang="tr-TR" dirty="0"/>
            <a:t> Muhammed b. İsa et-</a:t>
          </a:r>
          <a:r>
            <a:rPr lang="tr-TR" dirty="0" err="1"/>
            <a:t>Tirmizi</a:t>
          </a:r>
          <a:endParaRPr lang="tr-TR" dirty="0"/>
        </a:p>
      </dgm:t>
    </dgm:pt>
    <dgm:pt modelId="{D4DBDB56-06AA-4FA2-B363-9E41036BD832}" type="parTrans" cxnId="{1B7A9281-6602-4565-9321-27B05486CA95}">
      <dgm:prSet/>
      <dgm:spPr/>
      <dgm:t>
        <a:bodyPr/>
        <a:lstStyle/>
        <a:p>
          <a:endParaRPr lang="tr-TR"/>
        </a:p>
      </dgm:t>
    </dgm:pt>
    <dgm:pt modelId="{1600ADF1-E0D7-4ED1-A852-2686724F59BD}" type="sibTrans" cxnId="{1B7A9281-6602-4565-9321-27B05486CA95}">
      <dgm:prSet/>
      <dgm:spPr/>
      <dgm:t>
        <a:bodyPr/>
        <a:lstStyle/>
        <a:p>
          <a:endParaRPr lang="tr-TR"/>
        </a:p>
      </dgm:t>
    </dgm:pt>
    <dgm:pt modelId="{A4FFB382-4F70-42F4-B5F1-39855254EAD8}">
      <dgm:prSet/>
      <dgm:spPr/>
      <dgm:t>
        <a:bodyPr/>
        <a:lstStyle/>
        <a:p>
          <a:r>
            <a:rPr lang="tr-TR" dirty="0"/>
            <a:t>Gibi muhaddisler yetişmiştir. </a:t>
          </a:r>
        </a:p>
      </dgm:t>
    </dgm:pt>
    <dgm:pt modelId="{8D856031-E4DB-4CDC-B404-5A809BCE66CF}" type="parTrans" cxnId="{B170FE2E-FB03-4A1E-AAF1-333A08FF26C1}">
      <dgm:prSet/>
      <dgm:spPr/>
      <dgm:t>
        <a:bodyPr/>
        <a:lstStyle/>
        <a:p>
          <a:endParaRPr lang="tr-TR"/>
        </a:p>
      </dgm:t>
    </dgm:pt>
    <dgm:pt modelId="{B742DD0C-5A75-4D4E-9ED9-074DD69F347E}" type="sibTrans" cxnId="{B170FE2E-FB03-4A1E-AAF1-333A08FF26C1}">
      <dgm:prSet/>
      <dgm:spPr/>
      <dgm:t>
        <a:bodyPr/>
        <a:lstStyle/>
        <a:p>
          <a:endParaRPr lang="tr-TR"/>
        </a:p>
      </dgm:t>
    </dgm:pt>
    <dgm:pt modelId="{D3D2C342-3348-4B8D-94B0-F5309A3A7168}">
      <dgm:prSet/>
      <dgm:spPr/>
      <dgm:t>
        <a:bodyPr/>
        <a:lstStyle/>
        <a:p>
          <a:r>
            <a:rPr lang="tr-TR" dirty="0" err="1"/>
            <a:t>Tûs’ta</a:t>
          </a:r>
          <a:r>
            <a:rPr lang="tr-TR" dirty="0"/>
            <a:t> Muhammed b. </a:t>
          </a:r>
          <a:r>
            <a:rPr lang="tr-TR" dirty="0" err="1"/>
            <a:t>Eslam</a:t>
          </a:r>
          <a:r>
            <a:rPr lang="tr-TR" dirty="0"/>
            <a:t>, Abdullah b. Mübarek;</a:t>
          </a:r>
        </a:p>
      </dgm:t>
    </dgm:pt>
    <dgm:pt modelId="{3541FD46-C00D-4CE5-8A19-30A733F1706E}" type="parTrans" cxnId="{EB414835-4933-4F0C-9E75-FB6453AADC4F}">
      <dgm:prSet/>
      <dgm:spPr/>
      <dgm:t>
        <a:bodyPr/>
        <a:lstStyle/>
        <a:p>
          <a:endParaRPr lang="tr-TR"/>
        </a:p>
      </dgm:t>
    </dgm:pt>
    <dgm:pt modelId="{DB376490-340D-4E2E-B0FD-A7ED43FE932D}" type="sibTrans" cxnId="{EB414835-4933-4F0C-9E75-FB6453AADC4F}">
      <dgm:prSet/>
      <dgm:spPr/>
      <dgm:t>
        <a:bodyPr/>
        <a:lstStyle/>
        <a:p>
          <a:endParaRPr lang="tr-TR"/>
        </a:p>
      </dgm:t>
    </dgm:pt>
    <dgm:pt modelId="{3C581063-1867-438F-B2A3-AB8636E5EDBD}">
      <dgm:prSet/>
      <dgm:spPr/>
      <dgm:t>
        <a:bodyPr/>
        <a:lstStyle/>
        <a:p>
          <a:r>
            <a:rPr lang="tr-TR" dirty="0" err="1"/>
            <a:t>Herat’ta</a:t>
          </a:r>
          <a:r>
            <a:rPr lang="tr-TR" dirty="0"/>
            <a:t> İbrahim b. </a:t>
          </a:r>
          <a:r>
            <a:rPr lang="tr-TR" dirty="0" err="1"/>
            <a:t>Tahmân</a:t>
          </a:r>
          <a:r>
            <a:rPr lang="tr-TR" dirty="0"/>
            <a:t>, Osman b. Said </a:t>
          </a:r>
          <a:r>
            <a:rPr lang="tr-TR" dirty="0" err="1"/>
            <a:t>ed-Dârimi</a:t>
          </a:r>
          <a:r>
            <a:rPr lang="tr-TR" dirty="0"/>
            <a:t>;</a:t>
          </a:r>
        </a:p>
      </dgm:t>
    </dgm:pt>
    <dgm:pt modelId="{905A604D-0A37-499F-A118-BCE01EC6FE80}" type="parTrans" cxnId="{DBDB881F-98FE-41BA-9D79-6F7FA41D9941}">
      <dgm:prSet/>
      <dgm:spPr/>
      <dgm:t>
        <a:bodyPr/>
        <a:lstStyle/>
        <a:p>
          <a:endParaRPr lang="tr-TR"/>
        </a:p>
      </dgm:t>
    </dgm:pt>
    <dgm:pt modelId="{59C56CF8-D7B4-4E80-BE46-26F56C0411A5}" type="sibTrans" cxnId="{DBDB881F-98FE-41BA-9D79-6F7FA41D9941}">
      <dgm:prSet/>
      <dgm:spPr/>
      <dgm:t>
        <a:bodyPr/>
        <a:lstStyle/>
        <a:p>
          <a:endParaRPr lang="tr-TR"/>
        </a:p>
      </dgm:t>
    </dgm:pt>
    <dgm:pt modelId="{D7B05298-CDD4-4283-BBF2-ACF178D4CD2C}">
      <dgm:prSet/>
      <dgm:spPr/>
      <dgm:t>
        <a:bodyPr/>
        <a:lstStyle/>
        <a:p>
          <a:r>
            <a:rPr lang="tr-TR" dirty="0" err="1"/>
            <a:t>Belh’te</a:t>
          </a:r>
          <a:r>
            <a:rPr lang="tr-TR" dirty="0"/>
            <a:t> </a:t>
          </a:r>
          <a:r>
            <a:rPr lang="tr-TR" dirty="0" err="1"/>
            <a:t>Dahhak</a:t>
          </a:r>
          <a:r>
            <a:rPr lang="tr-TR" dirty="0"/>
            <a:t> b. </a:t>
          </a:r>
          <a:r>
            <a:rPr lang="tr-TR" dirty="0" err="1"/>
            <a:t>Müzâhim</a:t>
          </a:r>
          <a:r>
            <a:rPr lang="tr-TR" dirty="0"/>
            <a:t> el-</a:t>
          </a:r>
          <a:r>
            <a:rPr lang="tr-TR" dirty="0" err="1"/>
            <a:t>Belhi</a:t>
          </a:r>
          <a:r>
            <a:rPr lang="tr-TR" dirty="0"/>
            <a:t>, </a:t>
          </a:r>
          <a:r>
            <a:rPr lang="tr-TR" dirty="0" err="1"/>
            <a:t>Kuteybe</a:t>
          </a:r>
          <a:r>
            <a:rPr lang="tr-TR" dirty="0"/>
            <a:t> b. Said;</a:t>
          </a:r>
        </a:p>
      </dgm:t>
    </dgm:pt>
    <dgm:pt modelId="{45F6CE88-8EB9-4BDA-91F2-74E659A84A1A}" type="parTrans" cxnId="{759533FD-EFA4-4E67-BF06-337F01DF6488}">
      <dgm:prSet/>
      <dgm:spPr/>
      <dgm:t>
        <a:bodyPr/>
        <a:lstStyle/>
        <a:p>
          <a:endParaRPr lang="tr-TR"/>
        </a:p>
      </dgm:t>
    </dgm:pt>
    <dgm:pt modelId="{10810FCD-FDA0-4EE1-98B5-6AEFE25FD4BF}" type="sibTrans" cxnId="{759533FD-EFA4-4E67-BF06-337F01DF6488}">
      <dgm:prSet/>
      <dgm:spPr/>
      <dgm:t>
        <a:bodyPr/>
        <a:lstStyle/>
        <a:p>
          <a:endParaRPr lang="tr-TR"/>
        </a:p>
      </dgm:t>
    </dgm:pt>
    <dgm:pt modelId="{9FF2D29E-FEF8-42A6-9EE1-6A3EA1641944}" type="pres">
      <dgm:prSet presAssocID="{C6779F42-4F86-4828-B83A-2FA27103DF3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4CC5E4-8F20-4018-A538-8CC154FA53E4}" type="pres">
      <dgm:prSet presAssocID="{2BC74EF3-50CC-4475-971E-1364379844A6}" presName="root" presStyleCnt="0"/>
      <dgm:spPr/>
    </dgm:pt>
    <dgm:pt modelId="{0931B81C-3DF0-4F89-8522-B13F7F453399}" type="pres">
      <dgm:prSet presAssocID="{2BC74EF3-50CC-4475-971E-1364379844A6}" presName="rootComposite" presStyleCnt="0"/>
      <dgm:spPr/>
    </dgm:pt>
    <dgm:pt modelId="{5FCA30ED-4654-4CF2-B3F5-9431AD780D86}" type="pres">
      <dgm:prSet presAssocID="{2BC74EF3-50CC-4475-971E-1364379844A6}" presName="rootText" presStyleLbl="node1" presStyleIdx="0" presStyleCnt="1" custScaleX="514705"/>
      <dgm:spPr/>
    </dgm:pt>
    <dgm:pt modelId="{89AD7AC2-8C92-44D6-9D5A-9A41FF8748D9}" type="pres">
      <dgm:prSet presAssocID="{2BC74EF3-50CC-4475-971E-1364379844A6}" presName="rootConnector" presStyleLbl="node1" presStyleIdx="0" presStyleCnt="1"/>
      <dgm:spPr/>
    </dgm:pt>
    <dgm:pt modelId="{F16B0CBB-6FCE-43CD-967F-8FFD01EA797A}" type="pres">
      <dgm:prSet presAssocID="{2BC74EF3-50CC-4475-971E-1364379844A6}" presName="childShape" presStyleCnt="0"/>
      <dgm:spPr/>
    </dgm:pt>
    <dgm:pt modelId="{9A070E13-5037-4C91-9DC2-CB48FD1D0293}" type="pres">
      <dgm:prSet presAssocID="{670838E2-3D73-4D96-AAE0-30C2DB2BA194}" presName="Name13" presStyleLbl="parChTrans1D2" presStyleIdx="0" presStyleCnt="6"/>
      <dgm:spPr/>
    </dgm:pt>
    <dgm:pt modelId="{AF0791B9-A718-487A-8D22-AC7EB0369823}" type="pres">
      <dgm:prSet presAssocID="{08EC3255-EF93-4B62-AC4E-07B2358FB3EB}" presName="childText" presStyleLbl="bgAcc1" presStyleIdx="0" presStyleCnt="6" custScaleX="535396">
        <dgm:presLayoutVars>
          <dgm:bulletEnabled val="1"/>
        </dgm:presLayoutVars>
      </dgm:prSet>
      <dgm:spPr/>
    </dgm:pt>
    <dgm:pt modelId="{07FA544F-F455-4615-9214-E67A4993A8CF}" type="pres">
      <dgm:prSet presAssocID="{3541FD46-C00D-4CE5-8A19-30A733F1706E}" presName="Name13" presStyleLbl="parChTrans1D2" presStyleIdx="1" presStyleCnt="6"/>
      <dgm:spPr/>
    </dgm:pt>
    <dgm:pt modelId="{257C6F15-634E-4CCB-8AC6-D3F523F8837D}" type="pres">
      <dgm:prSet presAssocID="{D3D2C342-3348-4B8D-94B0-F5309A3A7168}" presName="childText" presStyleLbl="bgAcc1" presStyleIdx="1" presStyleCnt="6" custScaleX="535396">
        <dgm:presLayoutVars>
          <dgm:bulletEnabled val="1"/>
        </dgm:presLayoutVars>
      </dgm:prSet>
      <dgm:spPr/>
    </dgm:pt>
    <dgm:pt modelId="{73CA875C-028D-42E1-B636-25A7F54F92A6}" type="pres">
      <dgm:prSet presAssocID="{905A604D-0A37-499F-A118-BCE01EC6FE80}" presName="Name13" presStyleLbl="parChTrans1D2" presStyleIdx="2" presStyleCnt="6"/>
      <dgm:spPr/>
    </dgm:pt>
    <dgm:pt modelId="{765FCF99-03C9-44C0-93DE-3EA78EB80F4B}" type="pres">
      <dgm:prSet presAssocID="{3C581063-1867-438F-B2A3-AB8636E5EDBD}" presName="childText" presStyleLbl="bgAcc1" presStyleIdx="2" presStyleCnt="6" custScaleX="535396">
        <dgm:presLayoutVars>
          <dgm:bulletEnabled val="1"/>
        </dgm:presLayoutVars>
      </dgm:prSet>
      <dgm:spPr/>
    </dgm:pt>
    <dgm:pt modelId="{6BA41672-B71C-4D79-8B0C-E00002A4EEE8}" type="pres">
      <dgm:prSet presAssocID="{45F6CE88-8EB9-4BDA-91F2-74E659A84A1A}" presName="Name13" presStyleLbl="parChTrans1D2" presStyleIdx="3" presStyleCnt="6"/>
      <dgm:spPr/>
    </dgm:pt>
    <dgm:pt modelId="{8307B38D-2BDC-48B9-BCEF-76B0C6D2C87D}" type="pres">
      <dgm:prSet presAssocID="{D7B05298-CDD4-4283-BBF2-ACF178D4CD2C}" presName="childText" presStyleLbl="bgAcc1" presStyleIdx="3" presStyleCnt="6" custScaleX="535396">
        <dgm:presLayoutVars>
          <dgm:bulletEnabled val="1"/>
        </dgm:presLayoutVars>
      </dgm:prSet>
      <dgm:spPr/>
    </dgm:pt>
    <dgm:pt modelId="{3FA84257-E08F-4BE5-882E-6AC0E101B5B3}" type="pres">
      <dgm:prSet presAssocID="{D4DBDB56-06AA-4FA2-B363-9E41036BD832}" presName="Name13" presStyleLbl="parChTrans1D2" presStyleIdx="4" presStyleCnt="6"/>
      <dgm:spPr/>
    </dgm:pt>
    <dgm:pt modelId="{859AA5B2-6AFF-433A-9E2C-87FCDAC95F98}" type="pres">
      <dgm:prSet presAssocID="{72589964-3726-481A-A5CA-4A0362838698}" presName="childText" presStyleLbl="bgAcc1" presStyleIdx="4" presStyleCnt="6" custScaleX="535396">
        <dgm:presLayoutVars>
          <dgm:bulletEnabled val="1"/>
        </dgm:presLayoutVars>
      </dgm:prSet>
      <dgm:spPr/>
    </dgm:pt>
    <dgm:pt modelId="{A0050DF4-46A9-4613-902E-8B766A72F749}" type="pres">
      <dgm:prSet presAssocID="{8D856031-E4DB-4CDC-B404-5A809BCE66CF}" presName="Name13" presStyleLbl="parChTrans1D2" presStyleIdx="5" presStyleCnt="6"/>
      <dgm:spPr/>
    </dgm:pt>
    <dgm:pt modelId="{7793FAE7-0EF6-449E-A482-5DB348BD4B2D}" type="pres">
      <dgm:prSet presAssocID="{A4FFB382-4F70-42F4-B5F1-39855254EAD8}" presName="childText" presStyleLbl="bgAcc1" presStyleIdx="5" presStyleCnt="6" custScaleX="535396">
        <dgm:presLayoutVars>
          <dgm:bulletEnabled val="1"/>
        </dgm:presLayoutVars>
      </dgm:prSet>
      <dgm:spPr/>
    </dgm:pt>
  </dgm:ptLst>
  <dgm:cxnLst>
    <dgm:cxn modelId="{DBDB881F-98FE-41BA-9D79-6F7FA41D9941}" srcId="{2BC74EF3-50CC-4475-971E-1364379844A6}" destId="{3C581063-1867-438F-B2A3-AB8636E5EDBD}" srcOrd="2" destOrd="0" parTransId="{905A604D-0A37-499F-A118-BCE01EC6FE80}" sibTransId="{59C56CF8-D7B4-4E80-BE46-26F56C0411A5}"/>
    <dgm:cxn modelId="{B170FE2E-FB03-4A1E-AAF1-333A08FF26C1}" srcId="{2BC74EF3-50CC-4475-971E-1364379844A6}" destId="{A4FFB382-4F70-42F4-B5F1-39855254EAD8}" srcOrd="5" destOrd="0" parTransId="{8D856031-E4DB-4CDC-B404-5A809BCE66CF}" sibTransId="{B742DD0C-5A75-4D4E-9ED9-074DD69F347E}"/>
    <dgm:cxn modelId="{EB414835-4933-4F0C-9E75-FB6453AADC4F}" srcId="{2BC74EF3-50CC-4475-971E-1364379844A6}" destId="{D3D2C342-3348-4B8D-94B0-F5309A3A7168}" srcOrd="1" destOrd="0" parTransId="{3541FD46-C00D-4CE5-8A19-30A733F1706E}" sibTransId="{DB376490-340D-4E2E-B0FD-A7ED43FE932D}"/>
    <dgm:cxn modelId="{15681A5C-F33B-4D39-AB5D-FEE4A64724BB}" type="presOf" srcId="{905A604D-0A37-499F-A118-BCE01EC6FE80}" destId="{73CA875C-028D-42E1-B636-25A7F54F92A6}" srcOrd="0" destOrd="0" presId="urn:microsoft.com/office/officeart/2005/8/layout/hierarchy3"/>
    <dgm:cxn modelId="{6770B95C-10CB-40A8-A318-325D7C5E4BE9}" type="presOf" srcId="{2BC74EF3-50CC-4475-971E-1364379844A6}" destId="{5FCA30ED-4654-4CF2-B3F5-9431AD780D86}" srcOrd="0" destOrd="0" presId="urn:microsoft.com/office/officeart/2005/8/layout/hierarchy3"/>
    <dgm:cxn modelId="{ECCB3845-F450-4545-84FA-A9291C7B20D4}" srcId="{C6779F42-4F86-4828-B83A-2FA27103DF3C}" destId="{2BC74EF3-50CC-4475-971E-1364379844A6}" srcOrd="0" destOrd="0" parTransId="{820A407D-CA3A-4E9E-A3EA-59D1F719EBA0}" sibTransId="{53757A6E-7E7B-414A-A688-C0424F0AC37C}"/>
    <dgm:cxn modelId="{D111D167-8A14-4CE5-B487-C7FD5CCB586C}" type="presOf" srcId="{C6779F42-4F86-4828-B83A-2FA27103DF3C}" destId="{9FF2D29E-FEF8-42A6-9EE1-6A3EA1641944}" srcOrd="0" destOrd="0" presId="urn:microsoft.com/office/officeart/2005/8/layout/hierarchy3"/>
    <dgm:cxn modelId="{7EB1AA4D-8813-4A5E-8633-5D8ED6F0A799}" type="presOf" srcId="{45F6CE88-8EB9-4BDA-91F2-74E659A84A1A}" destId="{6BA41672-B71C-4D79-8B0C-E00002A4EEE8}" srcOrd="0" destOrd="0" presId="urn:microsoft.com/office/officeart/2005/8/layout/hierarchy3"/>
    <dgm:cxn modelId="{26A25B6F-4568-4911-99C9-D1D4638FB653}" type="presOf" srcId="{08EC3255-EF93-4B62-AC4E-07B2358FB3EB}" destId="{AF0791B9-A718-487A-8D22-AC7EB0369823}" srcOrd="0" destOrd="0" presId="urn:microsoft.com/office/officeart/2005/8/layout/hierarchy3"/>
    <dgm:cxn modelId="{EA3D9572-B153-4FA4-AAE4-D2F04F0BD7F8}" type="presOf" srcId="{3C581063-1867-438F-B2A3-AB8636E5EDBD}" destId="{765FCF99-03C9-44C0-93DE-3EA78EB80F4B}" srcOrd="0" destOrd="0" presId="urn:microsoft.com/office/officeart/2005/8/layout/hierarchy3"/>
    <dgm:cxn modelId="{336F3B56-E971-4FD8-A236-51F6059015A3}" type="presOf" srcId="{D3D2C342-3348-4B8D-94B0-F5309A3A7168}" destId="{257C6F15-634E-4CCB-8AC6-D3F523F8837D}" srcOrd="0" destOrd="0" presId="urn:microsoft.com/office/officeart/2005/8/layout/hierarchy3"/>
    <dgm:cxn modelId="{1B7A9281-6602-4565-9321-27B05486CA95}" srcId="{2BC74EF3-50CC-4475-971E-1364379844A6}" destId="{72589964-3726-481A-A5CA-4A0362838698}" srcOrd="4" destOrd="0" parTransId="{D4DBDB56-06AA-4FA2-B363-9E41036BD832}" sibTransId="{1600ADF1-E0D7-4ED1-A852-2686724F59BD}"/>
    <dgm:cxn modelId="{AE123788-18E4-4E3A-AF58-EB6B6360E440}" type="presOf" srcId="{3541FD46-C00D-4CE5-8A19-30A733F1706E}" destId="{07FA544F-F455-4615-9214-E67A4993A8CF}" srcOrd="0" destOrd="0" presId="urn:microsoft.com/office/officeart/2005/8/layout/hierarchy3"/>
    <dgm:cxn modelId="{464CBE8A-2FC8-46C1-9F18-E46D25070592}" type="presOf" srcId="{A4FFB382-4F70-42F4-B5F1-39855254EAD8}" destId="{7793FAE7-0EF6-449E-A482-5DB348BD4B2D}" srcOrd="0" destOrd="0" presId="urn:microsoft.com/office/officeart/2005/8/layout/hierarchy3"/>
    <dgm:cxn modelId="{BC771891-10AE-4B23-B0B7-06C10667C3F5}" type="presOf" srcId="{D4DBDB56-06AA-4FA2-B363-9E41036BD832}" destId="{3FA84257-E08F-4BE5-882E-6AC0E101B5B3}" srcOrd="0" destOrd="0" presId="urn:microsoft.com/office/officeart/2005/8/layout/hierarchy3"/>
    <dgm:cxn modelId="{F338EC99-D3E8-419C-A7F3-C6C2C4D002C5}" type="presOf" srcId="{8D856031-E4DB-4CDC-B404-5A809BCE66CF}" destId="{A0050DF4-46A9-4613-902E-8B766A72F749}" srcOrd="0" destOrd="0" presId="urn:microsoft.com/office/officeart/2005/8/layout/hierarchy3"/>
    <dgm:cxn modelId="{CA6FD69F-E609-454A-A157-EDFECDFE74C7}" type="presOf" srcId="{72589964-3726-481A-A5CA-4A0362838698}" destId="{859AA5B2-6AFF-433A-9E2C-87FCDAC95F98}" srcOrd="0" destOrd="0" presId="urn:microsoft.com/office/officeart/2005/8/layout/hierarchy3"/>
    <dgm:cxn modelId="{95C38ECA-E5E6-4867-8A2E-E5C57C762D8F}" srcId="{2BC74EF3-50CC-4475-971E-1364379844A6}" destId="{08EC3255-EF93-4B62-AC4E-07B2358FB3EB}" srcOrd="0" destOrd="0" parTransId="{670838E2-3D73-4D96-AAE0-30C2DB2BA194}" sibTransId="{DFF04E86-E888-42A4-8507-484AADB63E79}"/>
    <dgm:cxn modelId="{5A8735D2-41B9-46F9-95BC-307BF14BE0DE}" type="presOf" srcId="{2BC74EF3-50CC-4475-971E-1364379844A6}" destId="{89AD7AC2-8C92-44D6-9D5A-9A41FF8748D9}" srcOrd="1" destOrd="0" presId="urn:microsoft.com/office/officeart/2005/8/layout/hierarchy3"/>
    <dgm:cxn modelId="{003A97D7-3405-4C2D-9DDF-207B7E593EFC}" type="presOf" srcId="{D7B05298-CDD4-4283-BBF2-ACF178D4CD2C}" destId="{8307B38D-2BDC-48B9-BCEF-76B0C6D2C87D}" srcOrd="0" destOrd="0" presId="urn:microsoft.com/office/officeart/2005/8/layout/hierarchy3"/>
    <dgm:cxn modelId="{43E295FB-7B3B-409D-92E4-E9BCDF9D0B48}" type="presOf" srcId="{670838E2-3D73-4D96-AAE0-30C2DB2BA194}" destId="{9A070E13-5037-4C91-9DC2-CB48FD1D0293}" srcOrd="0" destOrd="0" presId="urn:microsoft.com/office/officeart/2005/8/layout/hierarchy3"/>
    <dgm:cxn modelId="{759533FD-EFA4-4E67-BF06-337F01DF6488}" srcId="{2BC74EF3-50CC-4475-971E-1364379844A6}" destId="{D7B05298-CDD4-4283-BBF2-ACF178D4CD2C}" srcOrd="3" destOrd="0" parTransId="{45F6CE88-8EB9-4BDA-91F2-74E659A84A1A}" sibTransId="{10810FCD-FDA0-4EE1-98B5-6AEFE25FD4BF}"/>
    <dgm:cxn modelId="{F6B8F96A-BACD-4D84-84D3-8736CC027973}" type="presParOf" srcId="{9FF2D29E-FEF8-42A6-9EE1-6A3EA1641944}" destId="{734CC5E4-8F20-4018-A538-8CC154FA53E4}" srcOrd="0" destOrd="0" presId="urn:microsoft.com/office/officeart/2005/8/layout/hierarchy3"/>
    <dgm:cxn modelId="{698B2F30-3701-442A-92DF-C87BE3E285D8}" type="presParOf" srcId="{734CC5E4-8F20-4018-A538-8CC154FA53E4}" destId="{0931B81C-3DF0-4F89-8522-B13F7F453399}" srcOrd="0" destOrd="0" presId="urn:microsoft.com/office/officeart/2005/8/layout/hierarchy3"/>
    <dgm:cxn modelId="{7739F3C5-5709-4B85-8E0E-9691554042EC}" type="presParOf" srcId="{0931B81C-3DF0-4F89-8522-B13F7F453399}" destId="{5FCA30ED-4654-4CF2-B3F5-9431AD780D86}" srcOrd="0" destOrd="0" presId="urn:microsoft.com/office/officeart/2005/8/layout/hierarchy3"/>
    <dgm:cxn modelId="{EE525A36-1D14-4FBC-837C-36E9E4C77EB4}" type="presParOf" srcId="{0931B81C-3DF0-4F89-8522-B13F7F453399}" destId="{89AD7AC2-8C92-44D6-9D5A-9A41FF8748D9}" srcOrd="1" destOrd="0" presId="urn:microsoft.com/office/officeart/2005/8/layout/hierarchy3"/>
    <dgm:cxn modelId="{8149C501-7D17-4CC6-B148-E13FC084D660}" type="presParOf" srcId="{734CC5E4-8F20-4018-A538-8CC154FA53E4}" destId="{F16B0CBB-6FCE-43CD-967F-8FFD01EA797A}" srcOrd="1" destOrd="0" presId="urn:microsoft.com/office/officeart/2005/8/layout/hierarchy3"/>
    <dgm:cxn modelId="{530A98D9-2922-4ADB-9E2C-6B67FC32B7B0}" type="presParOf" srcId="{F16B0CBB-6FCE-43CD-967F-8FFD01EA797A}" destId="{9A070E13-5037-4C91-9DC2-CB48FD1D0293}" srcOrd="0" destOrd="0" presId="urn:microsoft.com/office/officeart/2005/8/layout/hierarchy3"/>
    <dgm:cxn modelId="{7E028890-1A1D-4A42-B256-A48C8594835F}" type="presParOf" srcId="{F16B0CBB-6FCE-43CD-967F-8FFD01EA797A}" destId="{AF0791B9-A718-487A-8D22-AC7EB0369823}" srcOrd="1" destOrd="0" presId="urn:microsoft.com/office/officeart/2005/8/layout/hierarchy3"/>
    <dgm:cxn modelId="{CF012C43-DC78-44EB-82B8-274302E0070E}" type="presParOf" srcId="{F16B0CBB-6FCE-43CD-967F-8FFD01EA797A}" destId="{07FA544F-F455-4615-9214-E67A4993A8CF}" srcOrd="2" destOrd="0" presId="urn:microsoft.com/office/officeart/2005/8/layout/hierarchy3"/>
    <dgm:cxn modelId="{6BF5F93B-69D8-4ECF-9277-E9EA6E634884}" type="presParOf" srcId="{F16B0CBB-6FCE-43CD-967F-8FFD01EA797A}" destId="{257C6F15-634E-4CCB-8AC6-D3F523F8837D}" srcOrd="3" destOrd="0" presId="urn:microsoft.com/office/officeart/2005/8/layout/hierarchy3"/>
    <dgm:cxn modelId="{2831CCA9-AF93-4267-A844-82C4632D1BF2}" type="presParOf" srcId="{F16B0CBB-6FCE-43CD-967F-8FFD01EA797A}" destId="{73CA875C-028D-42E1-B636-25A7F54F92A6}" srcOrd="4" destOrd="0" presId="urn:microsoft.com/office/officeart/2005/8/layout/hierarchy3"/>
    <dgm:cxn modelId="{C4CADB67-6EFE-4634-A578-FB9290F37D78}" type="presParOf" srcId="{F16B0CBB-6FCE-43CD-967F-8FFD01EA797A}" destId="{765FCF99-03C9-44C0-93DE-3EA78EB80F4B}" srcOrd="5" destOrd="0" presId="urn:microsoft.com/office/officeart/2005/8/layout/hierarchy3"/>
    <dgm:cxn modelId="{BB9C7F40-D1A3-410D-AB48-0D38AC5440A2}" type="presParOf" srcId="{F16B0CBB-6FCE-43CD-967F-8FFD01EA797A}" destId="{6BA41672-B71C-4D79-8B0C-E00002A4EEE8}" srcOrd="6" destOrd="0" presId="urn:microsoft.com/office/officeart/2005/8/layout/hierarchy3"/>
    <dgm:cxn modelId="{991FD6B6-41A1-40FD-A144-F8881F1C855A}" type="presParOf" srcId="{F16B0CBB-6FCE-43CD-967F-8FFD01EA797A}" destId="{8307B38D-2BDC-48B9-BCEF-76B0C6D2C87D}" srcOrd="7" destOrd="0" presId="urn:microsoft.com/office/officeart/2005/8/layout/hierarchy3"/>
    <dgm:cxn modelId="{BCCCB442-0812-4F93-83D2-8BF8772A9D6B}" type="presParOf" srcId="{F16B0CBB-6FCE-43CD-967F-8FFD01EA797A}" destId="{3FA84257-E08F-4BE5-882E-6AC0E101B5B3}" srcOrd="8" destOrd="0" presId="urn:microsoft.com/office/officeart/2005/8/layout/hierarchy3"/>
    <dgm:cxn modelId="{2C49C3ED-2E7F-4707-971F-2C6FF1247FB3}" type="presParOf" srcId="{F16B0CBB-6FCE-43CD-967F-8FFD01EA797A}" destId="{859AA5B2-6AFF-433A-9E2C-87FCDAC95F98}" srcOrd="9" destOrd="0" presId="urn:microsoft.com/office/officeart/2005/8/layout/hierarchy3"/>
    <dgm:cxn modelId="{9EFD2174-AA37-41AD-8EA7-0449C324302D}" type="presParOf" srcId="{F16B0CBB-6FCE-43CD-967F-8FFD01EA797A}" destId="{A0050DF4-46A9-4613-902E-8B766A72F749}" srcOrd="10" destOrd="0" presId="urn:microsoft.com/office/officeart/2005/8/layout/hierarchy3"/>
    <dgm:cxn modelId="{8BECECA5-E377-4346-B635-EC64616EDCAC}" type="presParOf" srcId="{F16B0CBB-6FCE-43CD-967F-8FFD01EA797A}" destId="{7793FAE7-0EF6-449E-A482-5DB348BD4B2D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CA30ED-4654-4CF2-B3F5-9431AD780D86}">
      <dsp:nvSpPr>
        <dsp:cNvPr id="0" name=""/>
        <dsp:cNvSpPr/>
      </dsp:nvSpPr>
      <dsp:spPr>
        <a:xfrm>
          <a:off x="1810617" y="744"/>
          <a:ext cx="8303719" cy="80664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41910" rIns="62865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300" kern="1200" dirty="0"/>
            <a:t>Hadis ilminde de bölge önemli bir yere sahiptir;</a:t>
          </a:r>
        </a:p>
      </dsp:txBody>
      <dsp:txXfrm>
        <a:off x="1834243" y="24370"/>
        <a:ext cx="8256467" cy="759396"/>
      </dsp:txXfrm>
    </dsp:sp>
    <dsp:sp modelId="{9A070E13-5037-4C91-9DC2-CB48FD1D0293}">
      <dsp:nvSpPr>
        <dsp:cNvPr id="0" name=""/>
        <dsp:cNvSpPr/>
      </dsp:nvSpPr>
      <dsp:spPr>
        <a:xfrm>
          <a:off x="2640989" y="807392"/>
          <a:ext cx="830371" cy="6049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04986"/>
              </a:lnTo>
              <a:lnTo>
                <a:pt x="830371" y="60498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0791B9-A718-487A-8D22-AC7EB0369823}">
      <dsp:nvSpPr>
        <dsp:cNvPr id="0" name=""/>
        <dsp:cNvSpPr/>
      </dsp:nvSpPr>
      <dsp:spPr>
        <a:xfrm>
          <a:off x="3471361" y="1009054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Nişabur’da</a:t>
          </a:r>
          <a:r>
            <a:rPr lang="tr-TR" sz="2500" kern="1200" dirty="0"/>
            <a:t> Müslim b. </a:t>
          </a:r>
          <a:r>
            <a:rPr lang="tr-TR" sz="2500" kern="1200" dirty="0" err="1"/>
            <a:t>Haccâc</a:t>
          </a:r>
          <a:r>
            <a:rPr lang="tr-TR" sz="2500" kern="1200" dirty="0"/>
            <a:t> el-</a:t>
          </a:r>
          <a:r>
            <a:rPr lang="tr-TR" sz="2500" kern="1200" dirty="0" err="1"/>
            <a:t>Kuşeyri</a:t>
          </a:r>
          <a:r>
            <a:rPr lang="tr-TR" sz="2500" kern="1200" dirty="0"/>
            <a:t>, Hâkim en-</a:t>
          </a:r>
          <a:r>
            <a:rPr lang="tr-TR" sz="2500" kern="1200" dirty="0" err="1"/>
            <a:t>Nîsâbûri</a:t>
          </a:r>
          <a:r>
            <a:rPr lang="tr-TR" sz="2500" kern="1200" dirty="0"/>
            <a:t>; </a:t>
          </a:r>
        </a:p>
      </dsp:txBody>
      <dsp:txXfrm>
        <a:off x="3494987" y="1032680"/>
        <a:ext cx="6862769" cy="759396"/>
      </dsp:txXfrm>
    </dsp:sp>
    <dsp:sp modelId="{07FA544F-F455-4615-9214-E67A4993A8CF}">
      <dsp:nvSpPr>
        <dsp:cNvPr id="0" name=""/>
        <dsp:cNvSpPr/>
      </dsp:nvSpPr>
      <dsp:spPr>
        <a:xfrm>
          <a:off x="2640989" y="807392"/>
          <a:ext cx="830371" cy="16132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13296"/>
              </a:lnTo>
              <a:lnTo>
                <a:pt x="830371" y="1613296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7C6F15-634E-4CCB-8AC6-D3F523F8837D}">
      <dsp:nvSpPr>
        <dsp:cNvPr id="0" name=""/>
        <dsp:cNvSpPr/>
      </dsp:nvSpPr>
      <dsp:spPr>
        <a:xfrm>
          <a:off x="3471361" y="2017365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Tûs’ta</a:t>
          </a:r>
          <a:r>
            <a:rPr lang="tr-TR" sz="2500" kern="1200" dirty="0"/>
            <a:t> Muhammed b. </a:t>
          </a:r>
          <a:r>
            <a:rPr lang="tr-TR" sz="2500" kern="1200" dirty="0" err="1"/>
            <a:t>Eslam</a:t>
          </a:r>
          <a:r>
            <a:rPr lang="tr-TR" sz="2500" kern="1200" dirty="0"/>
            <a:t>, Abdullah b. Mübarek;</a:t>
          </a:r>
        </a:p>
      </dsp:txBody>
      <dsp:txXfrm>
        <a:off x="3494987" y="2040991"/>
        <a:ext cx="6862769" cy="759396"/>
      </dsp:txXfrm>
    </dsp:sp>
    <dsp:sp modelId="{73CA875C-028D-42E1-B636-25A7F54F92A6}">
      <dsp:nvSpPr>
        <dsp:cNvPr id="0" name=""/>
        <dsp:cNvSpPr/>
      </dsp:nvSpPr>
      <dsp:spPr>
        <a:xfrm>
          <a:off x="2640989" y="807392"/>
          <a:ext cx="830371" cy="26216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21607"/>
              </a:lnTo>
              <a:lnTo>
                <a:pt x="830371" y="262160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5FCF99-03C9-44C0-93DE-3EA78EB80F4B}">
      <dsp:nvSpPr>
        <dsp:cNvPr id="0" name=""/>
        <dsp:cNvSpPr/>
      </dsp:nvSpPr>
      <dsp:spPr>
        <a:xfrm>
          <a:off x="3471361" y="3025675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Herat’ta</a:t>
          </a:r>
          <a:r>
            <a:rPr lang="tr-TR" sz="2500" kern="1200" dirty="0"/>
            <a:t> İbrahim b. </a:t>
          </a:r>
          <a:r>
            <a:rPr lang="tr-TR" sz="2500" kern="1200" dirty="0" err="1"/>
            <a:t>Tahmân</a:t>
          </a:r>
          <a:r>
            <a:rPr lang="tr-TR" sz="2500" kern="1200" dirty="0"/>
            <a:t>, Osman b. Said </a:t>
          </a:r>
          <a:r>
            <a:rPr lang="tr-TR" sz="2500" kern="1200" dirty="0" err="1"/>
            <a:t>ed-Dârimi</a:t>
          </a:r>
          <a:r>
            <a:rPr lang="tr-TR" sz="2500" kern="1200" dirty="0"/>
            <a:t>;</a:t>
          </a:r>
        </a:p>
      </dsp:txBody>
      <dsp:txXfrm>
        <a:off x="3494987" y="3049301"/>
        <a:ext cx="6862769" cy="759396"/>
      </dsp:txXfrm>
    </dsp:sp>
    <dsp:sp modelId="{6BA41672-B71C-4D79-8B0C-E00002A4EEE8}">
      <dsp:nvSpPr>
        <dsp:cNvPr id="0" name=""/>
        <dsp:cNvSpPr/>
      </dsp:nvSpPr>
      <dsp:spPr>
        <a:xfrm>
          <a:off x="2640989" y="807392"/>
          <a:ext cx="830371" cy="36299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29917"/>
              </a:lnTo>
              <a:lnTo>
                <a:pt x="830371" y="3629917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07B38D-2BDC-48B9-BCEF-76B0C6D2C87D}">
      <dsp:nvSpPr>
        <dsp:cNvPr id="0" name=""/>
        <dsp:cNvSpPr/>
      </dsp:nvSpPr>
      <dsp:spPr>
        <a:xfrm>
          <a:off x="3471361" y="4033986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Belh’te</a:t>
          </a:r>
          <a:r>
            <a:rPr lang="tr-TR" sz="2500" kern="1200" dirty="0"/>
            <a:t> </a:t>
          </a:r>
          <a:r>
            <a:rPr lang="tr-TR" sz="2500" kern="1200" dirty="0" err="1"/>
            <a:t>Dahhak</a:t>
          </a:r>
          <a:r>
            <a:rPr lang="tr-TR" sz="2500" kern="1200" dirty="0"/>
            <a:t> b. </a:t>
          </a:r>
          <a:r>
            <a:rPr lang="tr-TR" sz="2500" kern="1200" dirty="0" err="1"/>
            <a:t>Müzâhim</a:t>
          </a:r>
          <a:r>
            <a:rPr lang="tr-TR" sz="2500" kern="1200" dirty="0"/>
            <a:t> el-</a:t>
          </a:r>
          <a:r>
            <a:rPr lang="tr-TR" sz="2500" kern="1200" dirty="0" err="1"/>
            <a:t>Belhi</a:t>
          </a:r>
          <a:r>
            <a:rPr lang="tr-TR" sz="2500" kern="1200" dirty="0"/>
            <a:t>, </a:t>
          </a:r>
          <a:r>
            <a:rPr lang="tr-TR" sz="2500" kern="1200" dirty="0" err="1"/>
            <a:t>Kuteybe</a:t>
          </a:r>
          <a:r>
            <a:rPr lang="tr-TR" sz="2500" kern="1200" dirty="0"/>
            <a:t> b. Said;</a:t>
          </a:r>
        </a:p>
      </dsp:txBody>
      <dsp:txXfrm>
        <a:off x="3494987" y="4057612"/>
        <a:ext cx="6862769" cy="759396"/>
      </dsp:txXfrm>
    </dsp:sp>
    <dsp:sp modelId="{3FA84257-E08F-4BE5-882E-6AC0E101B5B3}">
      <dsp:nvSpPr>
        <dsp:cNvPr id="0" name=""/>
        <dsp:cNvSpPr/>
      </dsp:nvSpPr>
      <dsp:spPr>
        <a:xfrm>
          <a:off x="2640989" y="807392"/>
          <a:ext cx="830371" cy="46382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638228"/>
              </a:lnTo>
              <a:lnTo>
                <a:pt x="830371" y="4638228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9AA5B2-6AFF-433A-9E2C-87FCDAC95F98}">
      <dsp:nvSpPr>
        <dsp:cNvPr id="0" name=""/>
        <dsp:cNvSpPr/>
      </dsp:nvSpPr>
      <dsp:spPr>
        <a:xfrm>
          <a:off x="3471361" y="5042296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 err="1"/>
            <a:t>Tirmiz’de</a:t>
          </a:r>
          <a:r>
            <a:rPr lang="tr-TR" sz="2500" kern="1200" dirty="0"/>
            <a:t> Muhammed b. İsa et-</a:t>
          </a:r>
          <a:r>
            <a:rPr lang="tr-TR" sz="2500" kern="1200" dirty="0" err="1"/>
            <a:t>Tirmizi</a:t>
          </a:r>
          <a:endParaRPr lang="tr-TR" sz="2500" kern="1200" dirty="0"/>
        </a:p>
      </dsp:txBody>
      <dsp:txXfrm>
        <a:off x="3494987" y="5065922"/>
        <a:ext cx="6862769" cy="759396"/>
      </dsp:txXfrm>
    </dsp:sp>
    <dsp:sp modelId="{A0050DF4-46A9-4613-902E-8B766A72F749}">
      <dsp:nvSpPr>
        <dsp:cNvPr id="0" name=""/>
        <dsp:cNvSpPr/>
      </dsp:nvSpPr>
      <dsp:spPr>
        <a:xfrm>
          <a:off x="2640989" y="807392"/>
          <a:ext cx="830371" cy="5646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46539"/>
              </a:lnTo>
              <a:lnTo>
                <a:pt x="830371" y="5646539"/>
              </a:lnTo>
            </a:path>
          </a:pathLst>
        </a:custGeom>
        <a:noFill/>
        <a:ln w="2222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93FAE7-0EF6-449E-A482-5DB348BD4B2D}">
      <dsp:nvSpPr>
        <dsp:cNvPr id="0" name=""/>
        <dsp:cNvSpPr/>
      </dsp:nvSpPr>
      <dsp:spPr>
        <a:xfrm>
          <a:off x="3471361" y="6050607"/>
          <a:ext cx="6910021" cy="8066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31750" rIns="47625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500" kern="1200" dirty="0"/>
            <a:t>Gibi muhaddisler yetişmiştir. </a:t>
          </a:r>
        </a:p>
      </dsp:txBody>
      <dsp:txXfrm>
        <a:off x="3494987" y="6074233"/>
        <a:ext cx="6862769" cy="7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085490-303C-4848-B73A-065CB946B99C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AFA7D9-4703-429B-B8BF-4F5A2B34CDA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775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1420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00000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7134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2625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90940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1597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31543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617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2078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224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31529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2E793FFD-0A5D-4C97-BD27-B35CF8BE671F}" type="datetimeFigureOut">
              <a:rPr lang="tr-TR" smtClean="0"/>
              <a:t>10.05.2021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CCEB90C4-7313-4D23-B365-C0B992AB05B2}" type="slidenum">
              <a:rPr lang="tr-TR" smtClean="0"/>
              <a:t>‹#›</a:t>
            </a:fld>
            <a:endParaRPr lang="tr-TR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44913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nbtdf4O4qps?feature=oembed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ZzOUuyAtDk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6Dp5ZN8o0eQ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-500743" y="1401546"/>
            <a:ext cx="13193486" cy="1475013"/>
          </a:xfrm>
        </p:spPr>
        <p:txBody>
          <a:bodyPr>
            <a:noAutofit/>
          </a:bodyPr>
          <a:lstStyle/>
          <a:p>
            <a:pPr algn="ctr"/>
            <a:r>
              <a:rPr lang="tr-TR" sz="13800" cap="none" dirty="0">
                <a:ln w="0"/>
                <a:solidFill>
                  <a:schemeClr val="accent1">
                    <a:lumMod val="90000"/>
                    <a:lumOff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Horasan Bölgesi</a:t>
            </a:r>
          </a:p>
        </p:txBody>
      </p:sp>
    </p:spTree>
    <p:extLst>
      <p:ext uri="{BB962C8B-B14F-4D97-AF65-F5344CB8AC3E}">
        <p14:creationId xmlns:p14="http://schemas.microsoft.com/office/powerpoint/2010/main" val="32248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6102E58-3883-4AFC-9505-402591C8FB09}"/>
              </a:ext>
            </a:extLst>
          </p:cNvPr>
          <p:cNvSpPr/>
          <p:nvPr/>
        </p:nvSpPr>
        <p:spPr>
          <a:xfrm>
            <a:off x="161890" y="974690"/>
            <a:ext cx="5175220" cy="517490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İslâm medeniyetinin gelişimine katkıda bulunan Hoca Yusuf </a:t>
            </a:r>
            <a:r>
              <a:rPr lang="tr-TR" sz="3200" dirty="0" err="1"/>
              <a:t>Hemedâni</a:t>
            </a:r>
            <a:r>
              <a:rPr lang="tr-TR" sz="3200" dirty="0"/>
              <a:t> gibi pek çok âlim, edebiyatçı, şair ve sanatkar yetişmiştir. Bu dönemde on büyük kütüphanenin olduğu ve buradan 200 cilt kadar kitabın ödünç alınabildiği nakledilir.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55C2E76-5D38-4D45-831D-8E59B7036DA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9670" y="974689"/>
            <a:ext cx="6677015" cy="517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110534" y="1055300"/>
            <a:ext cx="5647171" cy="4794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400" dirty="0"/>
              <a:t>Günümüzde İran sınırları içinde bulunan </a:t>
            </a:r>
            <a:r>
              <a:rPr lang="tr-TR" sz="3400" dirty="0" err="1"/>
              <a:t>Nişabur</a:t>
            </a:r>
            <a:r>
              <a:rPr lang="tr-TR" sz="3400" dirty="0"/>
              <a:t> şehri ise özellikle </a:t>
            </a:r>
            <a:r>
              <a:rPr lang="tr-TR" sz="3400" dirty="0" err="1"/>
              <a:t>Gazneliler</a:t>
            </a:r>
            <a:r>
              <a:rPr lang="tr-TR" sz="3400" dirty="0"/>
              <a:t> ve Selçuklular döneminde yapılan medreselerle İslam dünyasının en önemli ilim ve kültür merkezlerinden biri olmuştur.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5B16704D-6DDF-4789-A2F7-8D6658E29C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916" y="1055300"/>
            <a:ext cx="6401084" cy="479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64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07C75F8D-5E0C-45AC-8B9A-E5026105830E}"/>
              </a:ext>
            </a:extLst>
          </p:cNvPr>
          <p:cNvSpPr txBox="1"/>
          <p:nvPr/>
        </p:nvSpPr>
        <p:spPr>
          <a:xfrm>
            <a:off x="3047163" y="3108347"/>
            <a:ext cx="60943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https://video.haber7.com/video-galeri/147775-selcuklunun-ilk-baskenti-nisaburda-iki-tarihi-kervansaray</a:t>
            </a:r>
          </a:p>
        </p:txBody>
      </p:sp>
    </p:spTree>
    <p:extLst>
      <p:ext uri="{BB962C8B-B14F-4D97-AF65-F5344CB8AC3E}">
        <p14:creationId xmlns:p14="http://schemas.microsoft.com/office/powerpoint/2010/main" val="12885262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56102E58-3883-4AFC-9505-402591C8FB09}"/>
              </a:ext>
            </a:extLst>
          </p:cNvPr>
          <p:cNvSpPr/>
          <p:nvPr/>
        </p:nvSpPr>
        <p:spPr>
          <a:xfrm>
            <a:off x="91552" y="170822"/>
            <a:ext cx="5495332" cy="480239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Horasan bölgesinin en eski şehirlerinden biri olan ve günümüzde Afganistan sınırları içinde bulunan </a:t>
            </a:r>
            <a:r>
              <a:rPr lang="tr-TR" sz="3200" dirty="0" err="1"/>
              <a:t>Herat</a:t>
            </a:r>
            <a:r>
              <a:rPr lang="tr-TR" sz="3200" dirty="0"/>
              <a:t> şehri de </a:t>
            </a:r>
            <a:r>
              <a:rPr lang="tr-TR" sz="3200" dirty="0" err="1"/>
              <a:t>Gazneliler</a:t>
            </a:r>
            <a:r>
              <a:rPr lang="tr-TR" sz="3200" dirty="0"/>
              <a:t>, Selçuklular ve Timurlar döneminde pek çok alimin yetiştiği ilim, kültür ve sanat merkezlerinden biriydi. </a:t>
            </a:r>
          </a:p>
        </p:txBody>
      </p:sp>
      <p:sp>
        <p:nvSpPr>
          <p:cNvPr id="3" name="Dikdörtgen: Köşeleri Yuvarlatılmış 2">
            <a:extLst>
              <a:ext uri="{FF2B5EF4-FFF2-40B4-BE49-F238E27FC236}">
                <a16:creationId xmlns:a16="http://schemas.microsoft.com/office/drawing/2014/main" id="{32C645F0-0DDC-4106-B259-922823AE52C7}"/>
              </a:ext>
            </a:extLst>
          </p:cNvPr>
          <p:cNvSpPr/>
          <p:nvPr/>
        </p:nvSpPr>
        <p:spPr>
          <a:xfrm>
            <a:off x="80388" y="5064369"/>
            <a:ext cx="12017827" cy="17082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16. Yüzyıldan sonra ise çöküşe geçerek ilmi ve kültürel önemini kaybetmiştir. Bölgenin diğer önemli merkezleri; </a:t>
            </a:r>
            <a:r>
              <a:rPr lang="tr-TR" sz="3600" dirty="0" err="1"/>
              <a:t>Belh</a:t>
            </a:r>
            <a:r>
              <a:rPr lang="tr-TR" sz="3600" dirty="0"/>
              <a:t>, </a:t>
            </a:r>
            <a:r>
              <a:rPr lang="tr-TR" sz="3600" dirty="0" err="1"/>
              <a:t>Tûs</a:t>
            </a:r>
            <a:r>
              <a:rPr lang="tr-TR" sz="3600" dirty="0"/>
              <a:t>, </a:t>
            </a:r>
            <a:r>
              <a:rPr lang="tr-TR" sz="3600" dirty="0" err="1"/>
              <a:t>İsfizâr</a:t>
            </a:r>
            <a:r>
              <a:rPr lang="tr-TR" sz="3600" dirty="0"/>
              <a:t>, </a:t>
            </a:r>
            <a:r>
              <a:rPr lang="tr-TR" sz="3600" dirty="0" err="1"/>
              <a:t>Serahs</a:t>
            </a:r>
            <a:r>
              <a:rPr lang="tr-TR" sz="3600" dirty="0"/>
              <a:t>, </a:t>
            </a:r>
            <a:r>
              <a:rPr lang="tr-TR" sz="3600" dirty="0" err="1"/>
              <a:t>Ferâve</a:t>
            </a:r>
            <a:r>
              <a:rPr lang="tr-TR" sz="3600" dirty="0"/>
              <a:t>, </a:t>
            </a:r>
            <a:r>
              <a:rPr lang="tr-TR" sz="3600" dirty="0" err="1"/>
              <a:t>Nesâ</a:t>
            </a:r>
            <a:r>
              <a:rPr lang="tr-TR" sz="3600" dirty="0"/>
              <a:t> ve </a:t>
            </a:r>
            <a:r>
              <a:rPr lang="tr-TR" sz="3600" dirty="0" err="1"/>
              <a:t>Sebzevâr</a:t>
            </a:r>
            <a:r>
              <a:rPr lang="tr-TR" sz="3600" dirty="0"/>
              <a:t>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EB127FDD-8ACB-436F-96F0-434E06373A9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6366" y="170821"/>
            <a:ext cx="6321850" cy="4802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2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51344AC4-0503-47D4-ABD4-5BEEED8F6B56}"/>
              </a:ext>
            </a:extLst>
          </p:cNvPr>
          <p:cNvSpPr txBox="1"/>
          <p:nvPr/>
        </p:nvSpPr>
        <p:spPr>
          <a:xfrm>
            <a:off x="3159130" y="93099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https://www.youtube.com/watch?v=nbtdf4O4qps</a:t>
            </a:r>
          </a:p>
        </p:txBody>
      </p:sp>
      <p:pic>
        <p:nvPicPr>
          <p:cNvPr id="2" name="Çevrimiçi Medya 1" title="Afganistan Herat - Kökler -TRT Avaz">
            <a:hlinkClick r:id="" action="ppaction://media"/>
            <a:extLst>
              <a:ext uri="{FF2B5EF4-FFF2-40B4-BE49-F238E27FC236}">
                <a16:creationId xmlns:a16="http://schemas.microsoft.com/office/drawing/2014/main" id="{743F5710-E45E-466C-A591-6B98B62045F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35307" y="462431"/>
            <a:ext cx="11318033" cy="6394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149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181713" y="168309"/>
            <a:ext cx="5596089" cy="13364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İslami ilimlerin tarihinde bu bölge çok önemli bir yer edinmiştir;</a:t>
            </a:r>
          </a:p>
        </p:txBody>
      </p:sp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746813D-0D04-43A5-8398-3873AA814BCA}"/>
              </a:ext>
            </a:extLst>
          </p:cNvPr>
          <p:cNvSpPr/>
          <p:nvPr/>
        </p:nvSpPr>
        <p:spPr>
          <a:xfrm>
            <a:off x="181713" y="1654211"/>
            <a:ext cx="5596088" cy="109527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Yahya b. </a:t>
            </a:r>
            <a:r>
              <a:rPr lang="tr-TR" sz="3200" dirty="0" err="1"/>
              <a:t>Ya’mer</a:t>
            </a:r>
            <a:r>
              <a:rPr lang="tr-TR" sz="3200" dirty="0"/>
              <a:t> el-</a:t>
            </a:r>
            <a:r>
              <a:rPr lang="tr-TR" sz="3200" dirty="0" err="1"/>
              <a:t>Advâni</a:t>
            </a:r>
            <a:r>
              <a:rPr lang="tr-TR" sz="3200" dirty="0"/>
              <a:t>, </a:t>
            </a:r>
          </a:p>
          <a:p>
            <a:pPr algn="ctr"/>
            <a:r>
              <a:rPr lang="tr-TR" sz="3200" dirty="0"/>
              <a:t>Kur’ân ilimlerinde;</a:t>
            </a:r>
          </a:p>
        </p:txBody>
      </p:sp>
      <p:sp>
        <p:nvSpPr>
          <p:cNvPr id="4" name="Yuvarlatılmış Dikdörtgen 2">
            <a:extLst>
              <a:ext uri="{FF2B5EF4-FFF2-40B4-BE49-F238E27FC236}">
                <a16:creationId xmlns:a16="http://schemas.microsoft.com/office/drawing/2014/main" id="{5822F3F7-2D12-41B9-8FEB-033D8895029D}"/>
              </a:ext>
            </a:extLst>
          </p:cNvPr>
          <p:cNvSpPr/>
          <p:nvPr/>
        </p:nvSpPr>
        <p:spPr>
          <a:xfrm>
            <a:off x="130630" y="3135745"/>
            <a:ext cx="5647170" cy="109527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/>
              <a:t>Hârice b. </a:t>
            </a:r>
            <a:r>
              <a:rPr lang="tr-TR" sz="2600" dirty="0" err="1"/>
              <a:t>Mus’ab</a:t>
            </a:r>
            <a:r>
              <a:rPr lang="tr-TR" sz="2600" dirty="0"/>
              <a:t> </a:t>
            </a:r>
            <a:r>
              <a:rPr lang="tr-TR" sz="2600" dirty="0" err="1"/>
              <a:t>ed</a:t>
            </a:r>
            <a:r>
              <a:rPr lang="tr-TR" sz="2600" dirty="0"/>
              <a:t>-Dubai es-</a:t>
            </a:r>
            <a:r>
              <a:rPr lang="tr-TR" sz="2600" dirty="0" err="1"/>
              <a:t>Serahsi</a:t>
            </a:r>
            <a:r>
              <a:rPr lang="tr-TR" sz="2600" dirty="0"/>
              <a:t>, Kıraat ilminde;</a:t>
            </a:r>
          </a:p>
        </p:txBody>
      </p:sp>
      <p:sp>
        <p:nvSpPr>
          <p:cNvPr id="5" name="Yuvarlatılmış Dikdörtgen 2">
            <a:extLst>
              <a:ext uri="{FF2B5EF4-FFF2-40B4-BE49-F238E27FC236}">
                <a16:creationId xmlns:a16="http://schemas.microsoft.com/office/drawing/2014/main" id="{FC81EBAD-59E8-4428-A006-0D337FE992F8}"/>
              </a:ext>
            </a:extLst>
          </p:cNvPr>
          <p:cNvSpPr/>
          <p:nvPr/>
        </p:nvSpPr>
        <p:spPr>
          <a:xfrm>
            <a:off x="181713" y="4573435"/>
            <a:ext cx="5596088" cy="1095270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600" dirty="0" err="1"/>
              <a:t>Dahhâk</a:t>
            </a:r>
            <a:r>
              <a:rPr lang="tr-TR" sz="2600" dirty="0"/>
              <a:t> b. </a:t>
            </a:r>
            <a:r>
              <a:rPr lang="tr-TR" sz="2600" dirty="0" err="1"/>
              <a:t>Müzâhim</a:t>
            </a:r>
            <a:r>
              <a:rPr lang="tr-TR" sz="2600" dirty="0"/>
              <a:t>, </a:t>
            </a:r>
          </a:p>
          <a:p>
            <a:pPr algn="ctr"/>
            <a:r>
              <a:rPr lang="tr-TR" sz="2600" dirty="0"/>
              <a:t>Kıraat ve Tefsir ilminde </a:t>
            </a: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F15E0F96-3104-4480-9B37-DD862EABEB87}"/>
              </a:ext>
            </a:extLst>
          </p:cNvPr>
          <p:cNvSpPr/>
          <p:nvPr/>
        </p:nvSpPr>
        <p:spPr>
          <a:xfrm>
            <a:off x="130631" y="6054969"/>
            <a:ext cx="11947488" cy="71762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/>
              <a:t>Önemli çalışmalar ortaya koymuşlardır.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B163FE1F-8CA1-48E9-90CB-8EC651570F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6947" y="168309"/>
            <a:ext cx="6181172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95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yagram 1">
            <a:extLst>
              <a:ext uri="{FF2B5EF4-FFF2-40B4-BE49-F238E27FC236}">
                <a16:creationId xmlns:a16="http://schemas.microsoft.com/office/drawing/2014/main" id="{B9A47D4B-C497-41DC-941D-3BAD49B9CC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9755894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092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graphicEl>
                                              <a:dgm id="{5FCA30ED-4654-4CF2-B3F5-9431AD780D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9A070E13-5037-4C91-9DC2-CB48FD1D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graphicEl>
                                              <a:dgm id="{AF0791B9-A718-487A-8D22-AC7EB03698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graphicEl>
                                              <a:dgm id="{07FA544F-F455-4615-9214-E67A4993A8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graphicEl>
                                              <a:dgm id="{257C6F15-634E-4CCB-8AC6-D3F523F88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graphicEl>
                                              <a:dgm id="{73CA875C-028D-42E1-B636-25A7F54F92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765FCF99-03C9-44C0-93DE-3EA78EB80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6BA41672-B71C-4D79-8B0C-E00002A4EE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graphicEl>
                                              <a:dgm id="{8307B38D-2BDC-48B9-BCEF-76B0C6D2C8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3FA84257-E08F-4BE5-882E-6AC0E101B5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">
                                            <p:graphicEl>
                                              <a:dgm id="{859AA5B2-6AFF-433A-9E2C-87FCDAC95F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">
                                            <p:graphicEl>
                                              <a:dgm id="{A0050DF4-46A9-4613-902E-8B766A72F74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">
                                            <p:graphicEl>
                                              <a:dgm id="{7793FAE7-0EF6-449E-A482-5DB348BD4B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EA8685FF-9451-45AA-A097-8A5347219E10}"/>
              </a:ext>
            </a:extLst>
          </p:cNvPr>
          <p:cNvSpPr/>
          <p:nvPr/>
        </p:nvSpPr>
        <p:spPr>
          <a:xfrm>
            <a:off x="161891" y="1215849"/>
            <a:ext cx="5495332" cy="481316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400" dirty="0"/>
              <a:t>Horasan tasavvuf tarihi açısından da önemli bir konuma sahiptir. O dönemde </a:t>
            </a:r>
            <a:r>
              <a:rPr lang="tr-TR" sz="3400" dirty="0" err="1"/>
              <a:t>Fudayl</a:t>
            </a:r>
            <a:r>
              <a:rPr lang="tr-TR" sz="3400" dirty="0"/>
              <a:t> b. </a:t>
            </a:r>
            <a:r>
              <a:rPr lang="tr-TR" sz="3400" dirty="0" err="1"/>
              <a:t>İyâz</a:t>
            </a:r>
            <a:r>
              <a:rPr lang="tr-TR" sz="3400" dirty="0"/>
              <a:t>, İbrahim b. </a:t>
            </a:r>
            <a:r>
              <a:rPr lang="tr-TR" sz="3400" dirty="0" err="1"/>
              <a:t>Edhem</a:t>
            </a:r>
            <a:r>
              <a:rPr lang="tr-TR" sz="3400" dirty="0"/>
              <a:t>, </a:t>
            </a:r>
            <a:r>
              <a:rPr lang="tr-TR" sz="3400" dirty="0" err="1"/>
              <a:t>Bişr</a:t>
            </a:r>
            <a:r>
              <a:rPr lang="tr-TR" sz="3400" dirty="0"/>
              <a:t> el-Hafi, </a:t>
            </a:r>
            <a:r>
              <a:rPr lang="tr-TR" sz="3400" dirty="0" err="1"/>
              <a:t>Şakik</a:t>
            </a:r>
            <a:r>
              <a:rPr lang="tr-TR" sz="3400" dirty="0"/>
              <a:t>-i </a:t>
            </a:r>
            <a:r>
              <a:rPr lang="tr-TR" sz="3400" dirty="0" err="1"/>
              <a:t>Belhi</a:t>
            </a:r>
            <a:r>
              <a:rPr lang="tr-TR" sz="3400" dirty="0"/>
              <a:t>, </a:t>
            </a:r>
            <a:r>
              <a:rPr lang="tr-TR" sz="3400" dirty="0" err="1"/>
              <a:t>Hâtim</a:t>
            </a:r>
            <a:r>
              <a:rPr lang="tr-TR" sz="3400" dirty="0"/>
              <a:t> el-</a:t>
            </a:r>
            <a:r>
              <a:rPr lang="tr-TR" sz="3400" dirty="0" err="1"/>
              <a:t>Esam</a:t>
            </a:r>
            <a:r>
              <a:rPr lang="tr-TR" sz="3400" dirty="0"/>
              <a:t> gibi </a:t>
            </a:r>
            <a:r>
              <a:rPr lang="tr-TR" sz="3400" dirty="0" err="1"/>
              <a:t>sufilerin</a:t>
            </a:r>
            <a:r>
              <a:rPr lang="tr-TR" sz="3400" dirty="0"/>
              <a:t> yoğun faaliyetlerine rastlanmaktadır.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8293F9A-3AA3-4371-A8E3-D175209300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5089" y="799919"/>
            <a:ext cx="5645020" cy="564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0061814-9597-4952-A46D-A741EC782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0837" y="223837"/>
            <a:ext cx="6410325" cy="641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785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5686" y="1801227"/>
            <a:ext cx="9260627" cy="32555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9005454" y="5929747"/>
            <a:ext cx="3034145" cy="830997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/>
              <a:t>Tekirdağ/Çerkezköy</a:t>
            </a:r>
          </a:p>
          <a:p>
            <a:pPr algn="ctr"/>
            <a:r>
              <a:rPr lang="tr-TR" sz="2400" b="1" dirty="0"/>
              <a:t>10.05.2021</a:t>
            </a:r>
          </a:p>
        </p:txBody>
      </p:sp>
    </p:spTree>
    <p:extLst>
      <p:ext uri="{BB962C8B-B14F-4D97-AF65-F5344CB8AC3E}">
        <p14:creationId xmlns:p14="http://schemas.microsoft.com/office/powerpoint/2010/main" val="419958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dirty="0"/>
              <a:t>Neler öğreneceğiz?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1192" y="1804302"/>
            <a:ext cx="11029615" cy="3678303"/>
          </a:xfrm>
        </p:spPr>
        <p:txBody>
          <a:bodyPr>
            <a:normAutofit/>
          </a:bodyPr>
          <a:lstStyle/>
          <a:p>
            <a:r>
              <a:rPr lang="tr-TR" sz="6000" dirty="0">
                <a:solidFill>
                  <a:schemeClr val="accent1">
                    <a:lumMod val="90000"/>
                    <a:lumOff val="10000"/>
                  </a:schemeClr>
                </a:solidFill>
              </a:rPr>
              <a:t>İslam medeniyetinin, dünyanın farklı bölgelerindeki etkilerini fark eder.</a:t>
            </a:r>
          </a:p>
        </p:txBody>
      </p:sp>
    </p:spTree>
    <p:extLst>
      <p:ext uri="{BB962C8B-B14F-4D97-AF65-F5344CB8AC3E}">
        <p14:creationId xmlns:p14="http://schemas.microsoft.com/office/powerpoint/2010/main" val="4044009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Ä°lgili resim">
            <a:extLst>
              <a:ext uri="{FF2B5EF4-FFF2-40B4-BE49-F238E27FC236}">
                <a16:creationId xmlns:a16="http://schemas.microsoft.com/office/drawing/2014/main" id="{54172B2D-F475-4284-B22C-90C84164FE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5913" y="4890847"/>
            <a:ext cx="1319444" cy="1773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Bulut Belirtme Çizgisi 5">
            <a:extLst>
              <a:ext uri="{FF2B5EF4-FFF2-40B4-BE49-F238E27FC236}">
                <a16:creationId xmlns:a16="http://schemas.microsoft.com/office/drawing/2014/main" id="{1633F68E-C38E-4F8D-94B2-A38708FC8B22}"/>
              </a:ext>
            </a:extLst>
          </p:cNvPr>
          <p:cNvSpPr/>
          <p:nvPr/>
        </p:nvSpPr>
        <p:spPr>
          <a:xfrm>
            <a:off x="130003" y="579120"/>
            <a:ext cx="7275632" cy="3570849"/>
          </a:xfrm>
          <a:prstGeom prst="cloudCallout">
            <a:avLst>
              <a:gd name="adj1" fmla="val 33475"/>
              <a:gd name="adj2" fmla="val 78237"/>
            </a:avLst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600" dirty="0"/>
              <a:t>Horasan ve Horasan Erenleri sizde ne gibi çağrışımlar yapıyor?</a:t>
            </a:r>
          </a:p>
        </p:txBody>
      </p:sp>
    </p:spTree>
    <p:extLst>
      <p:ext uri="{BB962C8B-B14F-4D97-AF65-F5344CB8AC3E}">
        <p14:creationId xmlns:p14="http://schemas.microsoft.com/office/powerpoint/2010/main" val="2643047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FC7F368C-DF44-424C-9775-89327FCF7905}"/>
              </a:ext>
            </a:extLst>
          </p:cNvPr>
          <p:cNvSpPr txBox="1"/>
          <p:nvPr/>
        </p:nvSpPr>
        <p:spPr>
          <a:xfrm>
            <a:off x="3048838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https://www.youtube.com/watch?v=xZzOUuyAtDk</a:t>
            </a:r>
          </a:p>
        </p:txBody>
      </p:sp>
      <p:pic>
        <p:nvPicPr>
          <p:cNvPr id="2" name="Çevrimiçi Medya 1" title="Horasan Erenleri - Türk Töresi - Kültürden Medeniyete - TRT Avaz">
            <a:hlinkClick r:id="" action="ppaction://media"/>
            <a:extLst>
              <a:ext uri="{FF2B5EF4-FFF2-40B4-BE49-F238E27FC236}">
                <a16:creationId xmlns:a16="http://schemas.microsoft.com/office/drawing/2014/main" id="{B43B0BA1-027F-4CD6-823B-31F494E2BAE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65328" y="369332"/>
            <a:ext cx="11457992" cy="6488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809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Yuvarlatılmış Dikdörtgen 2">
            <a:extLst>
              <a:ext uri="{FF2B5EF4-FFF2-40B4-BE49-F238E27FC236}">
                <a16:creationId xmlns:a16="http://schemas.microsoft.com/office/drawing/2014/main" id="{85A454EE-4AFB-40BB-BAA8-1CA6970CC063}"/>
              </a:ext>
            </a:extLst>
          </p:cNvPr>
          <p:cNvSpPr/>
          <p:nvPr/>
        </p:nvSpPr>
        <p:spPr>
          <a:xfrm>
            <a:off x="97134" y="140677"/>
            <a:ext cx="11997732" cy="1075174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000" dirty="0"/>
              <a:t>Orta Çağ’da İran’ın doğusundan Ceyhun Nehri’ne kadar uzanan ve tarihi İpek Yolu güzergahında yer alan bölge Horasan olarak adlandırılmaktaydı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AC072ACA-B136-415D-B549-68E6BC3BB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2699" y="1403574"/>
            <a:ext cx="7213042" cy="5454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8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İran Gülistan Bölgesi | Ansiklopedi">
            <a:extLst>
              <a:ext uri="{FF2B5EF4-FFF2-40B4-BE49-F238E27FC236}">
                <a16:creationId xmlns:a16="http://schemas.microsoft.com/office/drawing/2014/main" id="{35E6BC14-C5B7-4362-8F65-2A9B7FA43D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714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: Köşeleri Yuvarlatılmış 1">
            <a:extLst>
              <a:ext uri="{FF2B5EF4-FFF2-40B4-BE49-F238E27FC236}">
                <a16:creationId xmlns:a16="http://schemas.microsoft.com/office/drawing/2014/main" id="{084D15F1-E599-43DA-9DA4-395283569D5A}"/>
              </a:ext>
            </a:extLst>
          </p:cNvPr>
          <p:cNvSpPr/>
          <p:nvPr/>
        </p:nvSpPr>
        <p:spPr>
          <a:xfrm>
            <a:off x="110534" y="1055300"/>
            <a:ext cx="5647171" cy="47473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/>
              <a:t>Horasan bölgesi, Hz. Ömer (</a:t>
            </a:r>
            <a:r>
              <a:rPr lang="tr-TR" sz="3600" dirty="0" err="1"/>
              <a:t>r.a</a:t>
            </a:r>
            <a:r>
              <a:rPr lang="tr-TR" sz="3600" dirty="0"/>
              <a:t>.) zamanında fethedilip İslam topraklarına katılmıştır. Bölge, 8 ve 13. yüzyıllar boyunca İslam medeniyetinin gelişmesinde son derece mühim bir rol oynamıştır.</a:t>
            </a:r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id="{D2249CEC-9683-4542-9E48-61E827A733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62135" y="1055300"/>
            <a:ext cx="6329865" cy="474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290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uvarlatılmış Dikdörtgen 2">
            <a:extLst>
              <a:ext uri="{FF2B5EF4-FFF2-40B4-BE49-F238E27FC236}">
                <a16:creationId xmlns:a16="http://schemas.microsoft.com/office/drawing/2014/main" id="{38FC7418-B6D7-4FE7-96B5-0231D39136BF}"/>
              </a:ext>
            </a:extLst>
          </p:cNvPr>
          <p:cNvSpPr/>
          <p:nvPr/>
        </p:nvSpPr>
        <p:spPr>
          <a:xfrm>
            <a:off x="81226" y="823964"/>
            <a:ext cx="5515706" cy="5355771"/>
          </a:xfrm>
          <a:prstGeom prst="round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3200" dirty="0"/>
              <a:t>Horasan’ın en önemli ilim ve kültür merkezleri </a:t>
            </a:r>
            <a:r>
              <a:rPr lang="tr-TR" sz="3200" dirty="0" err="1"/>
              <a:t>Merv</a:t>
            </a:r>
            <a:r>
              <a:rPr lang="tr-TR" sz="3200" dirty="0"/>
              <a:t>, </a:t>
            </a:r>
            <a:r>
              <a:rPr lang="tr-TR" sz="3200" dirty="0" err="1"/>
              <a:t>Nişabur</a:t>
            </a:r>
            <a:r>
              <a:rPr lang="tr-TR" sz="3200" dirty="0"/>
              <a:t> ve </a:t>
            </a:r>
            <a:r>
              <a:rPr lang="tr-TR" sz="3200" dirty="0" err="1"/>
              <a:t>Herat</a:t>
            </a:r>
            <a:r>
              <a:rPr lang="tr-TR" sz="3200" dirty="0"/>
              <a:t> şehirleridir. Günümüzde Türkmenistan sınırları içinde bulunan </a:t>
            </a:r>
            <a:r>
              <a:rPr lang="tr-TR" sz="3200" dirty="0" err="1"/>
              <a:t>Merv</a:t>
            </a:r>
            <a:r>
              <a:rPr lang="tr-TR" sz="3200" dirty="0"/>
              <a:t>, </a:t>
            </a:r>
            <a:r>
              <a:rPr lang="tr-TR" sz="3200" dirty="0" err="1"/>
              <a:t>Emevi</a:t>
            </a:r>
            <a:r>
              <a:rPr lang="tr-TR" sz="3200" dirty="0"/>
              <a:t> ve Abbasiler döneminde Horasan’ın yönetim merkezi olmuştur.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D3ECFD-91A1-41B1-BD9E-3987887D0F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7270" y="1024932"/>
            <a:ext cx="6443504" cy="515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00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>
            <a:extLst>
              <a:ext uri="{FF2B5EF4-FFF2-40B4-BE49-F238E27FC236}">
                <a16:creationId xmlns:a16="http://schemas.microsoft.com/office/drawing/2014/main" id="{304B1F33-58D3-414E-ACF1-97F16A209D98}"/>
              </a:ext>
            </a:extLst>
          </p:cNvPr>
          <p:cNvSpPr txBox="1"/>
          <p:nvPr/>
        </p:nvSpPr>
        <p:spPr>
          <a:xfrm>
            <a:off x="3523024" y="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/>
              <a:t>https://www.youtube.com/watch?v=6Dp5ZN8o0eQ</a:t>
            </a:r>
          </a:p>
        </p:txBody>
      </p:sp>
      <p:pic>
        <p:nvPicPr>
          <p:cNvPr id="2" name="Çevrimiçi Medya 1" title="Zamanın Seyyahları (Türkmenistan Merv Şehri Tarihi) - TRT Avaz">
            <a:hlinkClick r:id="" action="ppaction://media"/>
            <a:extLst>
              <a:ext uri="{FF2B5EF4-FFF2-40B4-BE49-F238E27FC236}">
                <a16:creationId xmlns:a16="http://schemas.microsoft.com/office/drawing/2014/main" id="{F94AA030-2D99-47A8-BCC6-E797A9C009C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8634" y="500095"/>
            <a:ext cx="11271380" cy="635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74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r Payı">
  <a:themeElements>
    <a:clrScheme name="Kar Payı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Kar Payı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Kar Payı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10679</TotalTime>
  <Words>435</Words>
  <Application>Microsoft Office PowerPoint</Application>
  <PresentationFormat>Geniş ekran</PresentationFormat>
  <Paragraphs>32</Paragraphs>
  <Slides>19</Slides>
  <Notes>0</Notes>
  <HiddenSlides>0</HiddenSlides>
  <MMClips>3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3" baseType="lpstr">
      <vt:lpstr>Calibri</vt:lpstr>
      <vt:lpstr>Gill Sans MT</vt:lpstr>
      <vt:lpstr>Wingdings 2</vt:lpstr>
      <vt:lpstr>Kar Payı</vt:lpstr>
      <vt:lpstr>Horasan Bölgesi</vt:lpstr>
      <vt:lpstr>Neler öğreneceğiz?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Silentall Unattended Installer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ALLAH İNANCI VE İNSAN</dc:title>
  <dc:creator>Nurullah Yalçın</dc:creator>
  <cp:lastModifiedBy>Nurullah Yalçın</cp:lastModifiedBy>
  <cp:revision>690</cp:revision>
  <dcterms:created xsi:type="dcterms:W3CDTF">2019-07-15T06:01:13Z</dcterms:created>
  <dcterms:modified xsi:type="dcterms:W3CDTF">2021-05-10T16:30:20Z</dcterms:modified>
</cp:coreProperties>
</file>