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8" r:id="rId2"/>
    <p:sldId id="315" r:id="rId3"/>
    <p:sldId id="671" r:id="rId4"/>
    <p:sldId id="813" r:id="rId5"/>
    <p:sldId id="836" r:id="rId6"/>
    <p:sldId id="820" r:id="rId7"/>
    <p:sldId id="837" r:id="rId8"/>
    <p:sldId id="838" r:id="rId9"/>
    <p:sldId id="839" r:id="rId10"/>
    <p:sldId id="860" r:id="rId11"/>
    <p:sldId id="840" r:id="rId12"/>
    <p:sldId id="841" r:id="rId13"/>
    <p:sldId id="842" r:id="rId14"/>
    <p:sldId id="843" r:id="rId15"/>
    <p:sldId id="844" r:id="rId16"/>
    <p:sldId id="846" r:id="rId17"/>
    <p:sldId id="845" r:id="rId18"/>
    <p:sldId id="847" r:id="rId19"/>
    <p:sldId id="861" r:id="rId20"/>
    <p:sldId id="848" r:id="rId21"/>
    <p:sldId id="849" r:id="rId22"/>
    <p:sldId id="862" r:id="rId23"/>
    <p:sldId id="850" r:id="rId24"/>
    <p:sldId id="851" r:id="rId25"/>
    <p:sldId id="852" r:id="rId26"/>
    <p:sldId id="863" r:id="rId27"/>
    <p:sldId id="853" r:id="rId28"/>
    <p:sldId id="855" r:id="rId29"/>
    <p:sldId id="800" r:id="rId30"/>
    <p:sldId id="854" r:id="rId31"/>
    <p:sldId id="857" r:id="rId32"/>
    <p:sldId id="859" r:id="rId33"/>
    <p:sldId id="260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2759" autoAdjust="0"/>
  </p:normalViewPr>
  <p:slideViewPr>
    <p:cSldViewPr snapToGrid="0">
      <p:cViewPr varScale="1">
        <p:scale>
          <a:sx n="80" d="100"/>
          <a:sy n="80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Bu dönemde bilimsel ve dinî çalışmalar yapan pek çok alim yetişmiştir;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 err="1"/>
            <a:t>Zeyneddin</a:t>
          </a:r>
          <a:r>
            <a:rPr lang="tr-TR" dirty="0"/>
            <a:t> İsmail el-</a:t>
          </a:r>
          <a:r>
            <a:rPr lang="tr-TR" dirty="0" err="1"/>
            <a:t>Cürcâni</a:t>
          </a:r>
          <a:endParaRPr lang="tr-TR" dirty="0"/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 err="1"/>
            <a:t>Fahreddîn</a:t>
          </a:r>
          <a:r>
            <a:rPr lang="tr-TR" dirty="0"/>
            <a:t> er-</a:t>
          </a:r>
          <a:r>
            <a:rPr lang="tr-TR" dirty="0" err="1"/>
            <a:t>Râzi</a:t>
          </a:r>
          <a:endParaRPr lang="tr-TR" dirty="0"/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 err="1"/>
            <a:t>Necmeddîn</a:t>
          </a:r>
          <a:r>
            <a:rPr lang="tr-TR" dirty="0"/>
            <a:t>-i Kübra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 err="1"/>
            <a:t>Şerafeddin</a:t>
          </a:r>
          <a:r>
            <a:rPr lang="tr-TR" dirty="0"/>
            <a:t> et-</a:t>
          </a:r>
          <a:r>
            <a:rPr lang="tr-TR" dirty="0" err="1"/>
            <a:t>Tûsi</a:t>
          </a:r>
          <a:endParaRPr lang="tr-TR" dirty="0"/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 err="1"/>
            <a:t>Zemahşeri</a:t>
          </a:r>
          <a:r>
            <a:rPr lang="tr-TR" dirty="0"/>
            <a:t>, </a:t>
          </a:r>
          <a:r>
            <a:rPr lang="tr-TR" dirty="0" err="1"/>
            <a:t>Şehristâni</a:t>
          </a:r>
          <a:endParaRPr lang="tr-TR" dirty="0"/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D7B05298-CDD4-4283-BBF2-ACF178D4CD2C}">
      <dgm:prSet/>
      <dgm:spPr/>
      <dgm:t>
        <a:bodyPr/>
        <a:lstStyle/>
        <a:p>
          <a:r>
            <a:rPr lang="tr-TR" dirty="0" err="1"/>
            <a:t>Çağmîni</a:t>
          </a:r>
          <a:endParaRPr lang="tr-TR" dirty="0"/>
        </a:p>
      </dgm:t>
    </dgm:pt>
    <dgm:pt modelId="{45F6CE88-8EB9-4BDA-91F2-74E659A84A1A}" type="parTrans" cxnId="{759533FD-EFA4-4E67-BF06-337F01DF6488}">
      <dgm:prSet/>
      <dgm:spPr/>
      <dgm:t>
        <a:bodyPr/>
        <a:lstStyle/>
        <a:p>
          <a:endParaRPr lang="tr-TR"/>
        </a:p>
      </dgm:t>
    </dgm:pt>
    <dgm:pt modelId="{10810FCD-FDA0-4EE1-98B5-6AEFE25FD4BF}" type="sibTrans" cxnId="{759533FD-EFA4-4E67-BF06-337F01DF6488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47336" custScaleY="156950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6"/>
      <dgm:spPr/>
    </dgm:pt>
    <dgm:pt modelId="{AF0791B9-A718-487A-8D22-AC7EB0369823}" type="pres">
      <dgm:prSet presAssocID="{08EC3255-EF93-4B62-AC4E-07B2358FB3EB}" presName="childText" presStyleLbl="bgAcc1" presStyleIdx="0" presStyleCnt="6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6"/>
      <dgm:spPr/>
    </dgm:pt>
    <dgm:pt modelId="{257C6F15-634E-4CCB-8AC6-D3F523F8837D}" type="pres">
      <dgm:prSet presAssocID="{D3D2C342-3348-4B8D-94B0-F5309A3A7168}" presName="childText" presStyleLbl="bgAcc1" presStyleIdx="1" presStyleCnt="6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6"/>
      <dgm:spPr/>
    </dgm:pt>
    <dgm:pt modelId="{765FCF99-03C9-44C0-93DE-3EA78EB80F4B}" type="pres">
      <dgm:prSet presAssocID="{3C581063-1867-438F-B2A3-AB8636E5EDBD}" presName="childText" presStyleLbl="bgAcc1" presStyleIdx="2" presStyleCnt="6" custScaleX="535396">
        <dgm:presLayoutVars>
          <dgm:bulletEnabled val="1"/>
        </dgm:presLayoutVars>
      </dgm:prSet>
      <dgm:spPr/>
    </dgm:pt>
    <dgm:pt modelId="{6BA41672-B71C-4D79-8B0C-E00002A4EEE8}" type="pres">
      <dgm:prSet presAssocID="{45F6CE88-8EB9-4BDA-91F2-74E659A84A1A}" presName="Name13" presStyleLbl="parChTrans1D2" presStyleIdx="3" presStyleCnt="6"/>
      <dgm:spPr/>
    </dgm:pt>
    <dgm:pt modelId="{8307B38D-2BDC-48B9-BCEF-76B0C6D2C87D}" type="pres">
      <dgm:prSet presAssocID="{D7B05298-CDD4-4283-BBF2-ACF178D4CD2C}" presName="childText" presStyleLbl="bgAcc1" presStyleIdx="3" presStyleCnt="6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4" presStyleCnt="6"/>
      <dgm:spPr/>
    </dgm:pt>
    <dgm:pt modelId="{859AA5B2-6AFF-433A-9E2C-87FCDAC95F98}" type="pres">
      <dgm:prSet presAssocID="{72589964-3726-481A-A5CA-4A0362838698}" presName="childText" presStyleLbl="bgAcc1" presStyleIdx="4" presStyleCnt="6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5" presStyleCnt="6"/>
      <dgm:spPr/>
    </dgm:pt>
    <dgm:pt modelId="{7793FAE7-0EF6-449E-A482-5DB348BD4B2D}" type="pres">
      <dgm:prSet presAssocID="{A4FFB382-4F70-42F4-B5F1-39855254EAD8}" presName="childText" presStyleLbl="bgAcc1" presStyleIdx="5" presStyleCnt="6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5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7EB1AA4D-8813-4A5E-8633-5D8ED6F0A799}" type="presOf" srcId="{45F6CE88-8EB9-4BDA-91F2-74E659A84A1A}" destId="{6BA41672-B71C-4D79-8B0C-E00002A4EEE8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4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003A97D7-3405-4C2D-9DDF-207B7E593EFC}" type="presOf" srcId="{D7B05298-CDD4-4283-BBF2-ACF178D4CD2C}" destId="{8307B38D-2BDC-48B9-BCEF-76B0C6D2C87D}" srcOrd="0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759533FD-EFA4-4E67-BF06-337F01DF6488}" srcId="{2BC74EF3-50CC-4475-971E-1364379844A6}" destId="{D7B05298-CDD4-4283-BBF2-ACF178D4CD2C}" srcOrd="3" destOrd="0" parTransId="{45F6CE88-8EB9-4BDA-91F2-74E659A84A1A}" sibTransId="{10810FCD-FDA0-4EE1-98B5-6AEFE25FD4BF}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B9C7F40-D1A3-410D-AB48-0D38AC5440A2}" type="presParOf" srcId="{F16B0CBB-6FCE-43CD-967F-8FFD01EA797A}" destId="{6BA41672-B71C-4D79-8B0C-E00002A4EEE8}" srcOrd="6" destOrd="0" presId="urn:microsoft.com/office/officeart/2005/8/layout/hierarchy3"/>
    <dgm:cxn modelId="{991FD6B6-41A1-40FD-A144-F8881F1C855A}" type="presParOf" srcId="{F16B0CBB-6FCE-43CD-967F-8FFD01EA797A}" destId="{8307B38D-2BDC-48B9-BCEF-76B0C6D2C87D}" srcOrd="7" destOrd="0" presId="urn:microsoft.com/office/officeart/2005/8/layout/hierarchy3"/>
    <dgm:cxn modelId="{BCCCB442-0812-4F93-83D2-8BF8772A9D6B}" type="presParOf" srcId="{F16B0CBB-6FCE-43CD-967F-8FFD01EA797A}" destId="{3FA84257-E08F-4BE5-882E-6AC0E101B5B3}" srcOrd="8" destOrd="0" presId="urn:microsoft.com/office/officeart/2005/8/layout/hierarchy3"/>
    <dgm:cxn modelId="{2C49C3ED-2E7F-4707-971F-2C6FF1247FB3}" type="presParOf" srcId="{F16B0CBB-6FCE-43CD-967F-8FFD01EA797A}" destId="{859AA5B2-6AFF-433A-9E2C-87FCDAC95F98}" srcOrd="9" destOrd="0" presId="urn:microsoft.com/office/officeart/2005/8/layout/hierarchy3"/>
    <dgm:cxn modelId="{9EFD2174-AA37-41AD-8EA7-0449C324302D}" type="presParOf" srcId="{F16B0CBB-6FCE-43CD-967F-8FFD01EA797A}" destId="{A0050DF4-46A9-4613-902E-8B766A72F749}" srcOrd="10" destOrd="0" presId="urn:microsoft.com/office/officeart/2005/8/layout/hierarchy3"/>
    <dgm:cxn modelId="{8BECECA5-E377-4346-B635-EC64616EDCAC}" type="presParOf" srcId="{F16B0CBB-6FCE-43CD-967F-8FFD01EA797A}" destId="{7793FAE7-0EF6-449E-A482-5DB348BD4B2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Türkistan’da İslam dini etkisini edebiyatta da göstermiş, ve bu alanda pek çok eser yazılmıştır;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Yusuf Has </a:t>
          </a:r>
          <a:r>
            <a:rPr lang="tr-TR" dirty="0" err="1"/>
            <a:t>Hacib’in</a:t>
          </a:r>
          <a:r>
            <a:rPr lang="tr-TR" dirty="0"/>
            <a:t> Kutadgu Bilig’i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 err="1"/>
            <a:t>Rabgûzi’nin</a:t>
          </a:r>
          <a:r>
            <a:rPr lang="tr-TR" dirty="0"/>
            <a:t> </a:t>
          </a:r>
          <a:r>
            <a:rPr lang="tr-TR" dirty="0" err="1"/>
            <a:t>Kısas’ul-Enbiyâ’sı</a:t>
          </a:r>
          <a:endParaRPr lang="tr-TR" dirty="0"/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Şeyh Şerif Hoca’nın </a:t>
          </a:r>
          <a:r>
            <a:rPr lang="tr-TR" dirty="0" err="1"/>
            <a:t>Muînü’l-Mürid’i</a:t>
          </a:r>
          <a:r>
            <a:rPr lang="tr-TR" dirty="0"/>
            <a:t> 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b="0" i="0" dirty="0" err="1"/>
            <a:t>Edib</a:t>
          </a:r>
          <a:r>
            <a:rPr lang="tr-TR" b="0" i="0" dirty="0"/>
            <a:t> </a:t>
          </a:r>
          <a:r>
            <a:rPr lang="tr-TR" b="0" i="0" dirty="0" err="1"/>
            <a:t>Ahmed</a:t>
          </a:r>
          <a:r>
            <a:rPr lang="tr-TR" b="0" i="0" dirty="0"/>
            <a:t> </a:t>
          </a:r>
          <a:r>
            <a:rPr lang="tr-TR" b="0" i="0" dirty="0" err="1"/>
            <a:t>Yüknekî’nin</a:t>
          </a:r>
          <a:r>
            <a:rPr lang="tr-TR" b="0" i="0" dirty="0"/>
            <a:t> </a:t>
          </a:r>
          <a:r>
            <a:rPr lang="tr-TR" b="0" i="0" dirty="0" err="1"/>
            <a:t>Atabetü’l-Hakâyık’ı</a:t>
          </a:r>
          <a:endParaRPr lang="tr-TR" dirty="0"/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Ahmet </a:t>
          </a:r>
          <a:r>
            <a:rPr lang="tr-TR" dirty="0" err="1"/>
            <a:t>Yesevi’nin</a:t>
          </a:r>
          <a:r>
            <a:rPr lang="tr-TR" dirty="0"/>
            <a:t> Divan’ı Hikmet’i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D7B05298-CDD4-4283-BBF2-ACF178D4CD2C}">
      <dgm:prSet/>
      <dgm:spPr/>
      <dgm:t>
        <a:bodyPr/>
        <a:lstStyle/>
        <a:p>
          <a:r>
            <a:rPr lang="tr-TR" dirty="0" err="1"/>
            <a:t>Harezm’de</a:t>
          </a:r>
          <a:r>
            <a:rPr lang="tr-TR" dirty="0"/>
            <a:t> Ali’nin yazdığı Yusuf ile Zeliha’sı</a:t>
          </a:r>
        </a:p>
      </dgm:t>
    </dgm:pt>
    <dgm:pt modelId="{45F6CE88-8EB9-4BDA-91F2-74E659A84A1A}" type="parTrans" cxnId="{759533FD-EFA4-4E67-BF06-337F01DF6488}">
      <dgm:prSet/>
      <dgm:spPr/>
      <dgm:t>
        <a:bodyPr/>
        <a:lstStyle/>
        <a:p>
          <a:endParaRPr lang="tr-TR"/>
        </a:p>
      </dgm:t>
    </dgm:pt>
    <dgm:pt modelId="{10810FCD-FDA0-4EE1-98B5-6AEFE25FD4BF}" type="sibTrans" cxnId="{759533FD-EFA4-4E67-BF06-337F01DF6488}">
      <dgm:prSet/>
      <dgm:spPr/>
      <dgm:t>
        <a:bodyPr/>
        <a:lstStyle/>
        <a:p>
          <a:endParaRPr lang="tr-TR"/>
        </a:p>
      </dgm:t>
    </dgm:pt>
    <dgm:pt modelId="{E7001751-CFEE-474B-8B0C-83F6C851FD50}">
      <dgm:prSet/>
      <dgm:spPr/>
      <dgm:t>
        <a:bodyPr/>
        <a:lstStyle/>
        <a:p>
          <a:r>
            <a:rPr lang="tr-TR" dirty="0"/>
            <a:t>Harezmî’nin </a:t>
          </a:r>
          <a:r>
            <a:rPr lang="tr-TR" dirty="0" err="1"/>
            <a:t>Mahabbetnâme’si</a:t>
          </a:r>
          <a:r>
            <a:rPr lang="tr-TR" dirty="0"/>
            <a:t> </a:t>
          </a:r>
        </a:p>
      </dgm:t>
    </dgm:pt>
    <dgm:pt modelId="{1467857E-C6AD-49B4-9190-0801B963F60B}" type="parTrans" cxnId="{B128247E-1371-4C99-9A0A-DEAF54D33EB2}">
      <dgm:prSet/>
      <dgm:spPr/>
      <dgm:t>
        <a:bodyPr/>
        <a:lstStyle/>
        <a:p>
          <a:endParaRPr lang="tr-TR"/>
        </a:p>
      </dgm:t>
    </dgm:pt>
    <dgm:pt modelId="{A8F71B45-3636-4C6D-8623-EF9B4525E7DC}" type="sibTrans" cxnId="{B128247E-1371-4C99-9A0A-DEAF54D33EB2}">
      <dgm:prSet/>
      <dgm:spPr/>
      <dgm:t>
        <a:bodyPr/>
        <a:lstStyle/>
        <a:p>
          <a:endParaRPr lang="tr-TR"/>
        </a:p>
      </dgm:t>
    </dgm:pt>
    <dgm:pt modelId="{37E18C89-0933-481A-9B1D-442F1C1A34D0}">
      <dgm:prSet/>
      <dgm:spPr/>
      <dgm:t>
        <a:bodyPr/>
        <a:lstStyle/>
        <a:p>
          <a:r>
            <a:rPr lang="tr-TR" dirty="0" err="1"/>
            <a:t>Hucendi’nin</a:t>
          </a:r>
          <a:r>
            <a:rPr lang="tr-TR" dirty="0"/>
            <a:t> </a:t>
          </a:r>
          <a:r>
            <a:rPr lang="tr-TR" dirty="0" err="1"/>
            <a:t>Letâifnâme’si</a:t>
          </a:r>
          <a:endParaRPr lang="tr-TR" dirty="0"/>
        </a:p>
      </dgm:t>
    </dgm:pt>
    <dgm:pt modelId="{B21C47E2-AC4C-44A8-98EC-C9A2A1210C83}" type="parTrans" cxnId="{D6B8D1A6-43D0-436A-B9B3-B0D1F3852807}">
      <dgm:prSet/>
      <dgm:spPr/>
      <dgm:t>
        <a:bodyPr/>
        <a:lstStyle/>
        <a:p>
          <a:endParaRPr lang="tr-TR"/>
        </a:p>
      </dgm:t>
    </dgm:pt>
    <dgm:pt modelId="{F2CF942E-9BA8-40ED-9451-5D30E9D99852}" type="sibTrans" cxnId="{D6B8D1A6-43D0-436A-B9B3-B0D1F3852807}">
      <dgm:prSet/>
      <dgm:spPr/>
      <dgm:t>
        <a:bodyPr/>
        <a:lstStyle/>
        <a:p>
          <a:endParaRPr lang="tr-TR"/>
        </a:p>
      </dgm:t>
    </dgm:pt>
    <dgm:pt modelId="{9889ACB6-DF5D-40E2-9103-E76E7C9D48B9}">
      <dgm:prSet/>
      <dgm:spPr/>
      <dgm:t>
        <a:bodyPr/>
        <a:lstStyle/>
        <a:p>
          <a:r>
            <a:rPr lang="tr-TR" dirty="0"/>
            <a:t>Bu dönemde Arapça ve Türkçe yazılan eserlerden bazılarıdır. </a:t>
          </a:r>
        </a:p>
      </dgm:t>
    </dgm:pt>
    <dgm:pt modelId="{031DAF33-7CB2-495A-9643-6A7F8C53006D}" type="parTrans" cxnId="{9FE962EB-5201-4622-BD6F-CE67263B1EE6}">
      <dgm:prSet/>
      <dgm:spPr/>
      <dgm:t>
        <a:bodyPr/>
        <a:lstStyle/>
        <a:p>
          <a:endParaRPr lang="tr-TR"/>
        </a:p>
      </dgm:t>
    </dgm:pt>
    <dgm:pt modelId="{41DC35D9-80E7-4656-A664-65B01CECDF20}" type="sibTrans" cxnId="{9FE962EB-5201-4622-BD6F-CE67263B1EE6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47336" custScaleY="156950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9"/>
      <dgm:spPr/>
    </dgm:pt>
    <dgm:pt modelId="{AF0791B9-A718-487A-8D22-AC7EB0369823}" type="pres">
      <dgm:prSet presAssocID="{08EC3255-EF93-4B62-AC4E-07B2358FB3EB}" presName="childText" presStyleLbl="bgAcc1" presStyleIdx="0" presStyleCnt="9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9"/>
      <dgm:spPr/>
    </dgm:pt>
    <dgm:pt modelId="{257C6F15-634E-4CCB-8AC6-D3F523F8837D}" type="pres">
      <dgm:prSet presAssocID="{D3D2C342-3348-4B8D-94B0-F5309A3A7168}" presName="childText" presStyleLbl="bgAcc1" presStyleIdx="1" presStyleCnt="9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9"/>
      <dgm:spPr/>
    </dgm:pt>
    <dgm:pt modelId="{765FCF99-03C9-44C0-93DE-3EA78EB80F4B}" type="pres">
      <dgm:prSet presAssocID="{3C581063-1867-438F-B2A3-AB8636E5EDBD}" presName="childText" presStyleLbl="bgAcc1" presStyleIdx="2" presStyleCnt="9" custScaleX="535396">
        <dgm:presLayoutVars>
          <dgm:bulletEnabled val="1"/>
        </dgm:presLayoutVars>
      </dgm:prSet>
      <dgm:spPr/>
    </dgm:pt>
    <dgm:pt modelId="{6BA41672-B71C-4D79-8B0C-E00002A4EEE8}" type="pres">
      <dgm:prSet presAssocID="{45F6CE88-8EB9-4BDA-91F2-74E659A84A1A}" presName="Name13" presStyleLbl="parChTrans1D2" presStyleIdx="3" presStyleCnt="9"/>
      <dgm:spPr/>
    </dgm:pt>
    <dgm:pt modelId="{8307B38D-2BDC-48B9-BCEF-76B0C6D2C87D}" type="pres">
      <dgm:prSet presAssocID="{D7B05298-CDD4-4283-BBF2-ACF178D4CD2C}" presName="childText" presStyleLbl="bgAcc1" presStyleIdx="3" presStyleCnt="9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4" presStyleCnt="9"/>
      <dgm:spPr/>
    </dgm:pt>
    <dgm:pt modelId="{859AA5B2-6AFF-433A-9E2C-87FCDAC95F98}" type="pres">
      <dgm:prSet presAssocID="{72589964-3726-481A-A5CA-4A0362838698}" presName="childText" presStyleLbl="bgAcc1" presStyleIdx="4" presStyleCnt="9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5" presStyleCnt="9"/>
      <dgm:spPr/>
    </dgm:pt>
    <dgm:pt modelId="{7793FAE7-0EF6-449E-A482-5DB348BD4B2D}" type="pres">
      <dgm:prSet presAssocID="{A4FFB382-4F70-42F4-B5F1-39855254EAD8}" presName="childText" presStyleLbl="bgAcc1" presStyleIdx="5" presStyleCnt="9" custScaleX="535396">
        <dgm:presLayoutVars>
          <dgm:bulletEnabled val="1"/>
        </dgm:presLayoutVars>
      </dgm:prSet>
      <dgm:spPr/>
    </dgm:pt>
    <dgm:pt modelId="{8F952576-76EB-4C52-A8BA-080F8A3D2713}" type="pres">
      <dgm:prSet presAssocID="{1467857E-C6AD-49B4-9190-0801B963F60B}" presName="Name13" presStyleLbl="parChTrans1D2" presStyleIdx="6" presStyleCnt="9"/>
      <dgm:spPr/>
    </dgm:pt>
    <dgm:pt modelId="{371AA4E2-6219-4FAE-917F-73B9968DB9D1}" type="pres">
      <dgm:prSet presAssocID="{E7001751-CFEE-474B-8B0C-83F6C851FD50}" presName="childText" presStyleLbl="bgAcc1" presStyleIdx="6" presStyleCnt="9" custScaleX="534466">
        <dgm:presLayoutVars>
          <dgm:bulletEnabled val="1"/>
        </dgm:presLayoutVars>
      </dgm:prSet>
      <dgm:spPr/>
    </dgm:pt>
    <dgm:pt modelId="{3A63B185-C633-4B07-91BD-8ABD5A6E2A24}" type="pres">
      <dgm:prSet presAssocID="{B21C47E2-AC4C-44A8-98EC-C9A2A1210C83}" presName="Name13" presStyleLbl="parChTrans1D2" presStyleIdx="7" presStyleCnt="9"/>
      <dgm:spPr/>
    </dgm:pt>
    <dgm:pt modelId="{208AA60E-796A-4CBE-AF95-0A7077620E8D}" type="pres">
      <dgm:prSet presAssocID="{37E18C89-0933-481A-9B1D-442F1C1A34D0}" presName="childText" presStyleLbl="bgAcc1" presStyleIdx="7" presStyleCnt="9" custScaleX="536194">
        <dgm:presLayoutVars>
          <dgm:bulletEnabled val="1"/>
        </dgm:presLayoutVars>
      </dgm:prSet>
      <dgm:spPr/>
    </dgm:pt>
    <dgm:pt modelId="{CF84B55E-CE02-43FD-AFF4-4EF37D26C0E9}" type="pres">
      <dgm:prSet presAssocID="{031DAF33-7CB2-495A-9643-6A7F8C53006D}" presName="Name13" presStyleLbl="parChTrans1D2" presStyleIdx="8" presStyleCnt="9"/>
      <dgm:spPr/>
    </dgm:pt>
    <dgm:pt modelId="{F4587278-E121-4A0E-A13E-5AB8C5F4B4D7}" type="pres">
      <dgm:prSet presAssocID="{9889ACB6-DF5D-40E2-9103-E76E7C9D48B9}" presName="childText" presStyleLbl="bgAcc1" presStyleIdx="8" presStyleCnt="9" custScaleX="536194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5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7EB1AA4D-8813-4A5E-8633-5D8ED6F0A799}" type="presOf" srcId="{45F6CE88-8EB9-4BDA-91F2-74E659A84A1A}" destId="{6BA41672-B71C-4D79-8B0C-E00002A4EEE8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CBA0B24F-558F-46CA-AD3A-B7BC5AB99A12}" type="presOf" srcId="{37E18C89-0933-481A-9B1D-442F1C1A34D0}" destId="{208AA60E-796A-4CBE-AF95-0A7077620E8D}" srcOrd="0" destOrd="0" presId="urn:microsoft.com/office/officeart/2005/8/layout/hierarchy3"/>
    <dgm:cxn modelId="{CA8A2071-7076-46C1-B4A8-D0D47A8EFB57}" type="presOf" srcId="{9889ACB6-DF5D-40E2-9103-E76E7C9D48B9}" destId="{F4587278-E121-4A0E-A13E-5AB8C5F4B4D7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B128247E-1371-4C99-9A0A-DEAF54D33EB2}" srcId="{2BC74EF3-50CC-4475-971E-1364379844A6}" destId="{E7001751-CFEE-474B-8B0C-83F6C851FD50}" srcOrd="6" destOrd="0" parTransId="{1467857E-C6AD-49B4-9190-0801B963F60B}" sibTransId="{A8F71B45-3636-4C6D-8623-EF9B4525E7DC}"/>
    <dgm:cxn modelId="{1B7A9281-6602-4565-9321-27B05486CA95}" srcId="{2BC74EF3-50CC-4475-971E-1364379844A6}" destId="{72589964-3726-481A-A5CA-4A0362838698}" srcOrd="4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D6B8D1A6-43D0-436A-B9B3-B0D1F3852807}" srcId="{2BC74EF3-50CC-4475-971E-1364379844A6}" destId="{37E18C89-0933-481A-9B1D-442F1C1A34D0}" srcOrd="7" destOrd="0" parTransId="{B21C47E2-AC4C-44A8-98EC-C9A2A1210C83}" sibTransId="{F2CF942E-9BA8-40ED-9451-5D30E9D99852}"/>
    <dgm:cxn modelId="{1A3B1DB6-8E0F-42AD-98C0-0935CAAFBCC9}" type="presOf" srcId="{B21C47E2-AC4C-44A8-98EC-C9A2A1210C83}" destId="{3A63B185-C633-4B07-91BD-8ABD5A6E2A24}" srcOrd="0" destOrd="0" presId="urn:microsoft.com/office/officeart/2005/8/layout/hierarchy3"/>
    <dgm:cxn modelId="{2E1320C7-8BA0-4CE2-8CC4-E7E7BC60C6CF}" type="presOf" srcId="{1467857E-C6AD-49B4-9190-0801B963F60B}" destId="{8F952576-76EB-4C52-A8BA-080F8A3D2713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9AF83AD6-6BA9-469C-8D1A-CEA694E62AFC}" type="presOf" srcId="{031DAF33-7CB2-495A-9643-6A7F8C53006D}" destId="{CF84B55E-CE02-43FD-AFF4-4EF37D26C0E9}" srcOrd="0" destOrd="0" presId="urn:microsoft.com/office/officeart/2005/8/layout/hierarchy3"/>
    <dgm:cxn modelId="{003A97D7-3405-4C2D-9DDF-207B7E593EFC}" type="presOf" srcId="{D7B05298-CDD4-4283-BBF2-ACF178D4CD2C}" destId="{8307B38D-2BDC-48B9-BCEF-76B0C6D2C87D}" srcOrd="0" destOrd="0" presId="urn:microsoft.com/office/officeart/2005/8/layout/hierarchy3"/>
    <dgm:cxn modelId="{9FE962EB-5201-4622-BD6F-CE67263B1EE6}" srcId="{2BC74EF3-50CC-4475-971E-1364379844A6}" destId="{9889ACB6-DF5D-40E2-9103-E76E7C9D48B9}" srcOrd="8" destOrd="0" parTransId="{031DAF33-7CB2-495A-9643-6A7F8C53006D}" sibTransId="{41DC35D9-80E7-4656-A664-65B01CECDF20}"/>
    <dgm:cxn modelId="{17A60AFA-F2D1-4064-82D0-358675B24D1E}" type="presOf" srcId="{E7001751-CFEE-474B-8B0C-83F6C851FD50}" destId="{371AA4E2-6219-4FAE-917F-73B9968DB9D1}" srcOrd="0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759533FD-EFA4-4E67-BF06-337F01DF6488}" srcId="{2BC74EF3-50CC-4475-971E-1364379844A6}" destId="{D7B05298-CDD4-4283-BBF2-ACF178D4CD2C}" srcOrd="3" destOrd="0" parTransId="{45F6CE88-8EB9-4BDA-91F2-74E659A84A1A}" sibTransId="{10810FCD-FDA0-4EE1-98B5-6AEFE25FD4BF}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B9C7F40-D1A3-410D-AB48-0D38AC5440A2}" type="presParOf" srcId="{F16B0CBB-6FCE-43CD-967F-8FFD01EA797A}" destId="{6BA41672-B71C-4D79-8B0C-E00002A4EEE8}" srcOrd="6" destOrd="0" presId="urn:microsoft.com/office/officeart/2005/8/layout/hierarchy3"/>
    <dgm:cxn modelId="{991FD6B6-41A1-40FD-A144-F8881F1C855A}" type="presParOf" srcId="{F16B0CBB-6FCE-43CD-967F-8FFD01EA797A}" destId="{8307B38D-2BDC-48B9-BCEF-76B0C6D2C87D}" srcOrd="7" destOrd="0" presId="urn:microsoft.com/office/officeart/2005/8/layout/hierarchy3"/>
    <dgm:cxn modelId="{BCCCB442-0812-4F93-83D2-8BF8772A9D6B}" type="presParOf" srcId="{F16B0CBB-6FCE-43CD-967F-8FFD01EA797A}" destId="{3FA84257-E08F-4BE5-882E-6AC0E101B5B3}" srcOrd="8" destOrd="0" presId="urn:microsoft.com/office/officeart/2005/8/layout/hierarchy3"/>
    <dgm:cxn modelId="{2C49C3ED-2E7F-4707-971F-2C6FF1247FB3}" type="presParOf" srcId="{F16B0CBB-6FCE-43CD-967F-8FFD01EA797A}" destId="{859AA5B2-6AFF-433A-9E2C-87FCDAC95F98}" srcOrd="9" destOrd="0" presId="urn:microsoft.com/office/officeart/2005/8/layout/hierarchy3"/>
    <dgm:cxn modelId="{9EFD2174-AA37-41AD-8EA7-0449C324302D}" type="presParOf" srcId="{F16B0CBB-6FCE-43CD-967F-8FFD01EA797A}" destId="{A0050DF4-46A9-4613-902E-8B766A72F749}" srcOrd="10" destOrd="0" presId="urn:microsoft.com/office/officeart/2005/8/layout/hierarchy3"/>
    <dgm:cxn modelId="{8BECECA5-E377-4346-B635-EC64616EDCAC}" type="presParOf" srcId="{F16B0CBB-6FCE-43CD-967F-8FFD01EA797A}" destId="{7793FAE7-0EF6-449E-A482-5DB348BD4B2D}" srcOrd="11" destOrd="0" presId="urn:microsoft.com/office/officeart/2005/8/layout/hierarchy3"/>
    <dgm:cxn modelId="{BF4C6DC2-C5A4-47DE-8ED2-917B8A11C152}" type="presParOf" srcId="{F16B0CBB-6FCE-43CD-967F-8FFD01EA797A}" destId="{8F952576-76EB-4C52-A8BA-080F8A3D2713}" srcOrd="12" destOrd="0" presId="urn:microsoft.com/office/officeart/2005/8/layout/hierarchy3"/>
    <dgm:cxn modelId="{76CEDDDD-C9CF-4732-99C9-0CE5AA296529}" type="presParOf" srcId="{F16B0CBB-6FCE-43CD-967F-8FFD01EA797A}" destId="{371AA4E2-6219-4FAE-917F-73B9968DB9D1}" srcOrd="13" destOrd="0" presId="urn:microsoft.com/office/officeart/2005/8/layout/hierarchy3"/>
    <dgm:cxn modelId="{3525B59C-521F-484A-BD8B-DA34A071672E}" type="presParOf" srcId="{F16B0CBB-6FCE-43CD-967F-8FFD01EA797A}" destId="{3A63B185-C633-4B07-91BD-8ABD5A6E2A24}" srcOrd="14" destOrd="0" presId="urn:microsoft.com/office/officeart/2005/8/layout/hierarchy3"/>
    <dgm:cxn modelId="{6CEE47DF-2445-4C8B-B3B8-D04C5147B0A1}" type="presParOf" srcId="{F16B0CBB-6FCE-43CD-967F-8FFD01EA797A}" destId="{208AA60E-796A-4CBE-AF95-0A7077620E8D}" srcOrd="15" destOrd="0" presId="urn:microsoft.com/office/officeart/2005/8/layout/hierarchy3"/>
    <dgm:cxn modelId="{1310CE95-6DA6-4F46-BDE3-198154651BCB}" type="presParOf" srcId="{F16B0CBB-6FCE-43CD-967F-8FFD01EA797A}" destId="{CF84B55E-CE02-43FD-AFF4-4EF37D26C0E9}" srcOrd="16" destOrd="0" presId="urn:microsoft.com/office/officeart/2005/8/layout/hierarchy3"/>
    <dgm:cxn modelId="{EC175631-4310-4488-966D-16934C6999E1}" type="presParOf" srcId="{F16B0CBB-6FCE-43CD-967F-8FFD01EA797A}" destId="{F4587278-E121-4A0E-A13E-5AB8C5F4B4D7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957883" y="516"/>
          <a:ext cx="8276233" cy="1186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Bu dönemde bilimsel ve dinî çalışmalar yapan pek çok alim yetişmiştir;</a:t>
          </a:r>
        </a:p>
      </dsp:txBody>
      <dsp:txXfrm>
        <a:off x="1992638" y="35271"/>
        <a:ext cx="8206723" cy="1117105"/>
      </dsp:txXfrm>
    </dsp:sp>
    <dsp:sp modelId="{9A070E13-5037-4C91-9DC2-CB48FD1D0293}">
      <dsp:nvSpPr>
        <dsp:cNvPr id="0" name=""/>
        <dsp:cNvSpPr/>
      </dsp:nvSpPr>
      <dsp:spPr>
        <a:xfrm>
          <a:off x="2785506" y="1187132"/>
          <a:ext cx="827623" cy="567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35"/>
              </a:lnTo>
              <a:lnTo>
                <a:pt x="827623" y="5670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613129" y="1376143"/>
          <a:ext cx="6476551" cy="75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 err="1"/>
            <a:t>Zeyneddin</a:t>
          </a:r>
          <a:r>
            <a:rPr lang="tr-TR" sz="4300" kern="1200" dirty="0"/>
            <a:t> İsmail el-</a:t>
          </a:r>
          <a:r>
            <a:rPr lang="tr-TR" sz="4300" kern="1200" dirty="0" err="1"/>
            <a:t>Cürcâni</a:t>
          </a:r>
          <a:endParaRPr lang="tr-TR" sz="4300" kern="1200" dirty="0"/>
        </a:p>
      </dsp:txBody>
      <dsp:txXfrm>
        <a:off x="3635273" y="1398287"/>
        <a:ext cx="6432263" cy="711758"/>
      </dsp:txXfrm>
    </dsp:sp>
    <dsp:sp modelId="{07FA544F-F455-4615-9214-E67A4993A8CF}">
      <dsp:nvSpPr>
        <dsp:cNvPr id="0" name=""/>
        <dsp:cNvSpPr/>
      </dsp:nvSpPr>
      <dsp:spPr>
        <a:xfrm>
          <a:off x="2785506" y="1187132"/>
          <a:ext cx="827623" cy="1512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093"/>
              </a:lnTo>
              <a:lnTo>
                <a:pt x="827623" y="15120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613129" y="2321202"/>
          <a:ext cx="6476551" cy="75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 err="1"/>
            <a:t>Şerafeddin</a:t>
          </a:r>
          <a:r>
            <a:rPr lang="tr-TR" sz="4300" kern="1200" dirty="0"/>
            <a:t> et-</a:t>
          </a:r>
          <a:r>
            <a:rPr lang="tr-TR" sz="4300" kern="1200" dirty="0" err="1"/>
            <a:t>Tûsi</a:t>
          </a:r>
          <a:endParaRPr lang="tr-TR" sz="4300" kern="1200" dirty="0"/>
        </a:p>
      </dsp:txBody>
      <dsp:txXfrm>
        <a:off x="3635273" y="2343346"/>
        <a:ext cx="6432263" cy="711758"/>
      </dsp:txXfrm>
    </dsp:sp>
    <dsp:sp modelId="{73CA875C-028D-42E1-B636-25A7F54F92A6}">
      <dsp:nvSpPr>
        <dsp:cNvPr id="0" name=""/>
        <dsp:cNvSpPr/>
      </dsp:nvSpPr>
      <dsp:spPr>
        <a:xfrm>
          <a:off x="2785506" y="1187132"/>
          <a:ext cx="827623" cy="245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52"/>
              </a:lnTo>
              <a:lnTo>
                <a:pt x="827623" y="24571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613129" y="3266260"/>
          <a:ext cx="6476551" cy="75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 err="1"/>
            <a:t>Zemahşeri</a:t>
          </a:r>
          <a:r>
            <a:rPr lang="tr-TR" sz="4300" kern="1200" dirty="0"/>
            <a:t>, </a:t>
          </a:r>
          <a:r>
            <a:rPr lang="tr-TR" sz="4300" kern="1200" dirty="0" err="1"/>
            <a:t>Şehristâni</a:t>
          </a:r>
          <a:endParaRPr lang="tr-TR" sz="4300" kern="1200" dirty="0"/>
        </a:p>
      </dsp:txBody>
      <dsp:txXfrm>
        <a:off x="3635273" y="3288404"/>
        <a:ext cx="6432263" cy="711758"/>
      </dsp:txXfrm>
    </dsp:sp>
    <dsp:sp modelId="{6BA41672-B71C-4D79-8B0C-E00002A4EEE8}">
      <dsp:nvSpPr>
        <dsp:cNvPr id="0" name=""/>
        <dsp:cNvSpPr/>
      </dsp:nvSpPr>
      <dsp:spPr>
        <a:xfrm>
          <a:off x="2785506" y="1187132"/>
          <a:ext cx="827623" cy="3402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210"/>
              </a:lnTo>
              <a:lnTo>
                <a:pt x="827623" y="340221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B38D-2BDC-48B9-BCEF-76B0C6D2C87D}">
      <dsp:nvSpPr>
        <dsp:cNvPr id="0" name=""/>
        <dsp:cNvSpPr/>
      </dsp:nvSpPr>
      <dsp:spPr>
        <a:xfrm>
          <a:off x="3613129" y="4211319"/>
          <a:ext cx="6476551" cy="75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 err="1"/>
            <a:t>Çağmîni</a:t>
          </a:r>
          <a:endParaRPr lang="tr-TR" sz="4300" kern="1200" dirty="0"/>
        </a:p>
      </dsp:txBody>
      <dsp:txXfrm>
        <a:off x="3635273" y="4233463"/>
        <a:ext cx="6432263" cy="711758"/>
      </dsp:txXfrm>
    </dsp:sp>
    <dsp:sp modelId="{3FA84257-E08F-4BE5-882E-6AC0E101B5B3}">
      <dsp:nvSpPr>
        <dsp:cNvPr id="0" name=""/>
        <dsp:cNvSpPr/>
      </dsp:nvSpPr>
      <dsp:spPr>
        <a:xfrm>
          <a:off x="2785506" y="1187132"/>
          <a:ext cx="827623" cy="434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7269"/>
              </a:lnTo>
              <a:lnTo>
                <a:pt x="827623" y="434726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613129" y="5156378"/>
          <a:ext cx="6476551" cy="75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 err="1"/>
            <a:t>Fahreddîn</a:t>
          </a:r>
          <a:r>
            <a:rPr lang="tr-TR" sz="4300" kern="1200" dirty="0"/>
            <a:t> er-</a:t>
          </a:r>
          <a:r>
            <a:rPr lang="tr-TR" sz="4300" kern="1200" dirty="0" err="1"/>
            <a:t>Râzi</a:t>
          </a:r>
          <a:endParaRPr lang="tr-TR" sz="4300" kern="1200" dirty="0"/>
        </a:p>
      </dsp:txBody>
      <dsp:txXfrm>
        <a:off x="3635273" y="5178522"/>
        <a:ext cx="6432263" cy="711758"/>
      </dsp:txXfrm>
    </dsp:sp>
    <dsp:sp modelId="{A0050DF4-46A9-4613-902E-8B766A72F749}">
      <dsp:nvSpPr>
        <dsp:cNvPr id="0" name=""/>
        <dsp:cNvSpPr/>
      </dsp:nvSpPr>
      <dsp:spPr>
        <a:xfrm>
          <a:off x="2785506" y="1187132"/>
          <a:ext cx="827623" cy="5292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2328"/>
              </a:lnTo>
              <a:lnTo>
                <a:pt x="827623" y="52923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613129" y="6101436"/>
          <a:ext cx="6476551" cy="75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 err="1"/>
            <a:t>Necmeddîn</a:t>
          </a:r>
          <a:r>
            <a:rPr lang="tr-TR" sz="4300" kern="1200" dirty="0"/>
            <a:t>-i Kübra</a:t>
          </a:r>
        </a:p>
      </dsp:txBody>
      <dsp:txXfrm>
        <a:off x="3635273" y="6123580"/>
        <a:ext cx="6432263" cy="711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3171622" y="4315"/>
          <a:ext cx="5848755" cy="838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Türkistan’da İslam dini etkisini edebiyatta da göstermiş, ve bu alanda pek çok eser yazılmıştır;</a:t>
          </a:r>
        </a:p>
      </dsp:txBody>
      <dsp:txXfrm>
        <a:off x="3196183" y="28876"/>
        <a:ext cx="5799633" cy="789450"/>
      </dsp:txXfrm>
    </dsp:sp>
    <dsp:sp modelId="{9A070E13-5037-4C91-9DC2-CB48FD1D0293}">
      <dsp:nvSpPr>
        <dsp:cNvPr id="0" name=""/>
        <dsp:cNvSpPr/>
      </dsp:nvSpPr>
      <dsp:spPr>
        <a:xfrm>
          <a:off x="3756497" y="842888"/>
          <a:ext cx="584875" cy="400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719"/>
              </a:lnTo>
              <a:lnTo>
                <a:pt x="584875" y="40071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4341373" y="976461"/>
          <a:ext cx="4576933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Yusuf Has </a:t>
          </a:r>
          <a:r>
            <a:rPr lang="tr-TR" sz="1700" kern="1200" dirty="0" err="1"/>
            <a:t>Hacib’in</a:t>
          </a:r>
          <a:r>
            <a:rPr lang="tr-TR" sz="1700" kern="1200" dirty="0"/>
            <a:t> Kutadgu Bilig’i</a:t>
          </a:r>
        </a:p>
      </dsp:txBody>
      <dsp:txXfrm>
        <a:off x="4357022" y="992110"/>
        <a:ext cx="4545635" cy="502994"/>
      </dsp:txXfrm>
    </dsp:sp>
    <dsp:sp modelId="{07FA544F-F455-4615-9214-E67A4993A8CF}">
      <dsp:nvSpPr>
        <dsp:cNvPr id="0" name=""/>
        <dsp:cNvSpPr/>
      </dsp:nvSpPr>
      <dsp:spPr>
        <a:xfrm>
          <a:off x="3756497" y="842888"/>
          <a:ext cx="584875" cy="106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585"/>
              </a:lnTo>
              <a:lnTo>
                <a:pt x="584875" y="106858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4341373" y="1644327"/>
          <a:ext cx="4576933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 err="1"/>
            <a:t>Edib</a:t>
          </a:r>
          <a:r>
            <a:rPr lang="tr-TR" sz="1700" b="0" i="0" kern="1200" dirty="0"/>
            <a:t> </a:t>
          </a:r>
          <a:r>
            <a:rPr lang="tr-TR" sz="1700" b="0" i="0" kern="1200" dirty="0" err="1"/>
            <a:t>Ahmed</a:t>
          </a:r>
          <a:r>
            <a:rPr lang="tr-TR" sz="1700" b="0" i="0" kern="1200" dirty="0"/>
            <a:t> </a:t>
          </a:r>
          <a:r>
            <a:rPr lang="tr-TR" sz="1700" b="0" i="0" kern="1200" dirty="0" err="1"/>
            <a:t>Yüknekî’nin</a:t>
          </a:r>
          <a:r>
            <a:rPr lang="tr-TR" sz="1700" b="0" i="0" kern="1200" dirty="0"/>
            <a:t> </a:t>
          </a:r>
          <a:r>
            <a:rPr lang="tr-TR" sz="1700" b="0" i="0" kern="1200" dirty="0" err="1"/>
            <a:t>Atabetü’l-Hakâyık’ı</a:t>
          </a:r>
          <a:endParaRPr lang="tr-TR" sz="1700" kern="1200" dirty="0"/>
        </a:p>
      </dsp:txBody>
      <dsp:txXfrm>
        <a:off x="4357022" y="1659976"/>
        <a:ext cx="4545635" cy="502994"/>
      </dsp:txXfrm>
    </dsp:sp>
    <dsp:sp modelId="{73CA875C-028D-42E1-B636-25A7F54F92A6}">
      <dsp:nvSpPr>
        <dsp:cNvPr id="0" name=""/>
        <dsp:cNvSpPr/>
      </dsp:nvSpPr>
      <dsp:spPr>
        <a:xfrm>
          <a:off x="3756497" y="842888"/>
          <a:ext cx="584875" cy="1736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452"/>
              </a:lnTo>
              <a:lnTo>
                <a:pt x="584875" y="173645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4341373" y="2312194"/>
          <a:ext cx="4576933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Ahmet </a:t>
          </a:r>
          <a:r>
            <a:rPr lang="tr-TR" sz="1700" kern="1200" dirty="0" err="1"/>
            <a:t>Yesevi’nin</a:t>
          </a:r>
          <a:r>
            <a:rPr lang="tr-TR" sz="1700" kern="1200" dirty="0"/>
            <a:t> Divan’ı Hikmet’i</a:t>
          </a:r>
        </a:p>
      </dsp:txBody>
      <dsp:txXfrm>
        <a:off x="4357022" y="2327843"/>
        <a:ext cx="4545635" cy="502994"/>
      </dsp:txXfrm>
    </dsp:sp>
    <dsp:sp modelId="{6BA41672-B71C-4D79-8B0C-E00002A4EEE8}">
      <dsp:nvSpPr>
        <dsp:cNvPr id="0" name=""/>
        <dsp:cNvSpPr/>
      </dsp:nvSpPr>
      <dsp:spPr>
        <a:xfrm>
          <a:off x="3756497" y="842888"/>
          <a:ext cx="584875" cy="240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318"/>
              </a:lnTo>
              <a:lnTo>
                <a:pt x="584875" y="240431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B38D-2BDC-48B9-BCEF-76B0C6D2C87D}">
      <dsp:nvSpPr>
        <dsp:cNvPr id="0" name=""/>
        <dsp:cNvSpPr/>
      </dsp:nvSpPr>
      <dsp:spPr>
        <a:xfrm>
          <a:off x="4341373" y="2980060"/>
          <a:ext cx="4576933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Harezm’de</a:t>
          </a:r>
          <a:r>
            <a:rPr lang="tr-TR" sz="1700" kern="1200" dirty="0"/>
            <a:t> Ali’nin yazdığı Yusuf ile Zeliha’sı</a:t>
          </a:r>
        </a:p>
      </dsp:txBody>
      <dsp:txXfrm>
        <a:off x="4357022" y="2995709"/>
        <a:ext cx="4545635" cy="502994"/>
      </dsp:txXfrm>
    </dsp:sp>
    <dsp:sp modelId="{3FA84257-E08F-4BE5-882E-6AC0E101B5B3}">
      <dsp:nvSpPr>
        <dsp:cNvPr id="0" name=""/>
        <dsp:cNvSpPr/>
      </dsp:nvSpPr>
      <dsp:spPr>
        <a:xfrm>
          <a:off x="3756497" y="842888"/>
          <a:ext cx="584875" cy="3072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184"/>
              </a:lnTo>
              <a:lnTo>
                <a:pt x="584875" y="307218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4341373" y="3647926"/>
          <a:ext cx="4576933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Rabgûzi’nin</a:t>
          </a:r>
          <a:r>
            <a:rPr lang="tr-TR" sz="1700" kern="1200" dirty="0"/>
            <a:t> </a:t>
          </a:r>
          <a:r>
            <a:rPr lang="tr-TR" sz="1700" kern="1200" dirty="0" err="1"/>
            <a:t>Kısas’ul-Enbiyâ’sı</a:t>
          </a:r>
          <a:endParaRPr lang="tr-TR" sz="1700" kern="1200" dirty="0"/>
        </a:p>
      </dsp:txBody>
      <dsp:txXfrm>
        <a:off x="4357022" y="3663575"/>
        <a:ext cx="4545635" cy="502994"/>
      </dsp:txXfrm>
    </dsp:sp>
    <dsp:sp modelId="{A0050DF4-46A9-4613-902E-8B766A72F749}">
      <dsp:nvSpPr>
        <dsp:cNvPr id="0" name=""/>
        <dsp:cNvSpPr/>
      </dsp:nvSpPr>
      <dsp:spPr>
        <a:xfrm>
          <a:off x="3756497" y="842888"/>
          <a:ext cx="584875" cy="374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0050"/>
              </a:lnTo>
              <a:lnTo>
                <a:pt x="584875" y="374005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4341373" y="4315792"/>
          <a:ext cx="4576933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Şeyh Şerif Hoca’nın </a:t>
          </a:r>
          <a:r>
            <a:rPr lang="tr-TR" sz="1700" kern="1200" dirty="0" err="1"/>
            <a:t>Muînü’l-Mürid’i</a:t>
          </a:r>
          <a:r>
            <a:rPr lang="tr-TR" sz="1700" kern="1200" dirty="0"/>
            <a:t> </a:t>
          </a:r>
        </a:p>
      </dsp:txBody>
      <dsp:txXfrm>
        <a:off x="4357022" y="4331441"/>
        <a:ext cx="4545635" cy="502994"/>
      </dsp:txXfrm>
    </dsp:sp>
    <dsp:sp modelId="{8F952576-76EB-4C52-A8BA-080F8A3D2713}">
      <dsp:nvSpPr>
        <dsp:cNvPr id="0" name=""/>
        <dsp:cNvSpPr/>
      </dsp:nvSpPr>
      <dsp:spPr>
        <a:xfrm>
          <a:off x="3756497" y="842888"/>
          <a:ext cx="584875" cy="440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7916"/>
              </a:lnTo>
              <a:lnTo>
                <a:pt x="584875" y="440791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AA4E2-6219-4FAE-917F-73B9968DB9D1}">
      <dsp:nvSpPr>
        <dsp:cNvPr id="0" name=""/>
        <dsp:cNvSpPr/>
      </dsp:nvSpPr>
      <dsp:spPr>
        <a:xfrm>
          <a:off x="4341373" y="4983658"/>
          <a:ext cx="4568982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Harezmî’nin </a:t>
          </a:r>
          <a:r>
            <a:rPr lang="tr-TR" sz="1700" kern="1200" dirty="0" err="1"/>
            <a:t>Mahabbetnâme’si</a:t>
          </a:r>
          <a:r>
            <a:rPr lang="tr-TR" sz="1700" kern="1200" dirty="0"/>
            <a:t> </a:t>
          </a:r>
        </a:p>
      </dsp:txBody>
      <dsp:txXfrm>
        <a:off x="4357022" y="4999307"/>
        <a:ext cx="4537684" cy="502994"/>
      </dsp:txXfrm>
    </dsp:sp>
    <dsp:sp modelId="{3A63B185-C633-4B07-91BD-8ABD5A6E2A24}">
      <dsp:nvSpPr>
        <dsp:cNvPr id="0" name=""/>
        <dsp:cNvSpPr/>
      </dsp:nvSpPr>
      <dsp:spPr>
        <a:xfrm>
          <a:off x="3756497" y="842888"/>
          <a:ext cx="584875" cy="507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5783"/>
              </a:lnTo>
              <a:lnTo>
                <a:pt x="584875" y="507578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AA60E-796A-4CBE-AF95-0A7077620E8D}">
      <dsp:nvSpPr>
        <dsp:cNvPr id="0" name=""/>
        <dsp:cNvSpPr/>
      </dsp:nvSpPr>
      <dsp:spPr>
        <a:xfrm>
          <a:off x="4341373" y="5651525"/>
          <a:ext cx="4583754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Hucendi’nin</a:t>
          </a:r>
          <a:r>
            <a:rPr lang="tr-TR" sz="1700" kern="1200" dirty="0"/>
            <a:t> </a:t>
          </a:r>
          <a:r>
            <a:rPr lang="tr-TR" sz="1700" kern="1200" dirty="0" err="1"/>
            <a:t>Letâifnâme’si</a:t>
          </a:r>
          <a:endParaRPr lang="tr-TR" sz="1700" kern="1200" dirty="0"/>
        </a:p>
      </dsp:txBody>
      <dsp:txXfrm>
        <a:off x="4357022" y="5667174"/>
        <a:ext cx="4552456" cy="502994"/>
      </dsp:txXfrm>
    </dsp:sp>
    <dsp:sp modelId="{CF84B55E-CE02-43FD-AFF4-4EF37D26C0E9}">
      <dsp:nvSpPr>
        <dsp:cNvPr id="0" name=""/>
        <dsp:cNvSpPr/>
      </dsp:nvSpPr>
      <dsp:spPr>
        <a:xfrm>
          <a:off x="3756497" y="842888"/>
          <a:ext cx="584875" cy="5743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3649"/>
              </a:lnTo>
              <a:lnTo>
                <a:pt x="584875" y="574364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87278-E121-4A0E-A13E-5AB8C5F4B4D7}">
      <dsp:nvSpPr>
        <dsp:cNvPr id="0" name=""/>
        <dsp:cNvSpPr/>
      </dsp:nvSpPr>
      <dsp:spPr>
        <a:xfrm>
          <a:off x="4341373" y="6319391"/>
          <a:ext cx="4583754" cy="534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Bu dönemde Arapça ve Türkçe yazılan eserlerden bazılarıdır. </a:t>
          </a:r>
        </a:p>
      </dsp:txBody>
      <dsp:txXfrm>
        <a:off x="4357022" y="6335040"/>
        <a:ext cx="4552456" cy="502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m1dEwCHBkg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TcH-daiHzk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kfWjaBRWUU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OI-lOg0PFw?start=125&amp;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Z6zO2pQqEU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843674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Türkistan ve </a:t>
            </a:r>
            <a:r>
              <a:rPr lang="tr-TR" sz="96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Mâverâünnehir</a:t>
            </a:r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Bölgesi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17AAA64-7FAF-406E-99F3-B70796906581}"/>
              </a:ext>
            </a:extLst>
          </p:cNvPr>
          <p:cNvSpPr txBox="1"/>
          <p:nvPr/>
        </p:nvSpPr>
        <p:spPr>
          <a:xfrm>
            <a:off x="344805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https://www.youtube.com/watch?v=Mm1dEwCHBkg</a:t>
            </a:r>
          </a:p>
        </p:txBody>
      </p:sp>
      <p:pic>
        <p:nvPicPr>
          <p:cNvPr id="2" name="Çevrimiçi Medya 1" title="Matematik Hikayeleri - Cebir'in Mucidi El Harezmi/TRT Okul">
            <a:hlinkClick r:id="" action="ppaction://media"/>
            <a:extLst>
              <a:ext uri="{FF2B5EF4-FFF2-40B4-BE49-F238E27FC236}">
                <a16:creationId xmlns:a16="http://schemas.microsoft.com/office/drawing/2014/main" id="{3B9385F5-7D09-4A52-BD12-E472369E5A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137" y="369332"/>
            <a:ext cx="11515725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171938" y="1038225"/>
            <a:ext cx="5304937" cy="494054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Türkistan’da pek çok devlet kurulmuştur. İlk kurulan Müslüman Türk devleti </a:t>
            </a:r>
            <a:r>
              <a:rPr lang="tr-TR" sz="3600" dirty="0" err="1"/>
              <a:t>Karahanlılardır</a:t>
            </a:r>
            <a:r>
              <a:rPr lang="tr-TR" sz="3600" dirty="0"/>
              <a:t>. Onları </a:t>
            </a:r>
            <a:r>
              <a:rPr lang="tr-TR" sz="3600" dirty="0" err="1"/>
              <a:t>Gazneliler</a:t>
            </a:r>
            <a:r>
              <a:rPr lang="tr-TR" sz="3600" dirty="0"/>
              <a:t>, Selçuklular, </a:t>
            </a:r>
            <a:r>
              <a:rPr lang="tr-TR" sz="3600" dirty="0" err="1"/>
              <a:t>Gurlular</a:t>
            </a:r>
            <a:r>
              <a:rPr lang="tr-TR" sz="3600" dirty="0"/>
              <a:t> ve </a:t>
            </a:r>
            <a:r>
              <a:rPr lang="tr-TR" sz="3600" dirty="0" err="1"/>
              <a:t>Harezmşahlar</a:t>
            </a:r>
            <a:r>
              <a:rPr lang="tr-TR" sz="3600" dirty="0"/>
              <a:t> izlemiştir.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0D42DFB-6BFB-4628-BDB9-661ACCD3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15" y="1038225"/>
            <a:ext cx="6587392" cy="49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7409A3D-B8B1-454E-9AB9-1583E64FC3D8}"/>
              </a:ext>
            </a:extLst>
          </p:cNvPr>
          <p:cNvSpPr/>
          <p:nvPr/>
        </p:nvSpPr>
        <p:spPr>
          <a:xfrm>
            <a:off x="147064" y="140900"/>
            <a:ext cx="5275383" cy="4869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Türkistan, Hz. Ömer (</a:t>
            </a:r>
            <a:r>
              <a:rPr lang="tr-TR" sz="3000" dirty="0" err="1"/>
              <a:t>r.a</a:t>
            </a:r>
            <a:r>
              <a:rPr lang="tr-TR" sz="3000" dirty="0"/>
              <a:t>.) ve Hz. Osman (</a:t>
            </a:r>
            <a:r>
              <a:rPr lang="tr-TR" sz="3000" dirty="0" err="1"/>
              <a:t>r.a</a:t>
            </a:r>
            <a:r>
              <a:rPr lang="tr-TR" sz="3000" dirty="0"/>
              <a:t>.) dönemlerinde İslam ile tanışmıştır. İslam ordularının Türkistan’da özellikle de </a:t>
            </a:r>
            <a:r>
              <a:rPr lang="tr-TR" sz="3000" dirty="0" err="1"/>
              <a:t>Mâverâünnehir’de</a:t>
            </a:r>
            <a:r>
              <a:rPr lang="tr-TR" sz="3000" dirty="0"/>
              <a:t> kalıcı başarılar kazanması </a:t>
            </a:r>
            <a:r>
              <a:rPr lang="tr-TR" sz="3000" dirty="0" err="1"/>
              <a:t>Kuteybe</a:t>
            </a:r>
            <a:r>
              <a:rPr lang="tr-TR" sz="3000" dirty="0"/>
              <a:t> b. Müslim’in Horasan valisi tayin edilmesiyle başlamıştır.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5730A43F-9125-49A7-B871-ECEC4F66C3FD}"/>
              </a:ext>
            </a:extLst>
          </p:cNvPr>
          <p:cNvSpPr/>
          <p:nvPr/>
        </p:nvSpPr>
        <p:spPr>
          <a:xfrm>
            <a:off x="147063" y="5133975"/>
            <a:ext cx="11902061" cy="158312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Kuteybe</a:t>
            </a:r>
            <a:r>
              <a:rPr lang="tr-TR" sz="3200" dirty="0"/>
              <a:t> b. Müslim zamanında Beykent, </a:t>
            </a:r>
            <a:r>
              <a:rPr lang="tr-TR" sz="3200" dirty="0" err="1"/>
              <a:t>Timuşkent</a:t>
            </a:r>
            <a:r>
              <a:rPr lang="tr-TR" sz="3200" dirty="0"/>
              <a:t>, </a:t>
            </a:r>
            <a:r>
              <a:rPr lang="tr-TR" sz="3200" dirty="0" err="1"/>
              <a:t>Kerminiyye</a:t>
            </a:r>
            <a:r>
              <a:rPr lang="tr-TR" sz="3200" dirty="0"/>
              <a:t>, Buhara, Semerkant, Taşkent, </a:t>
            </a:r>
            <a:r>
              <a:rPr lang="tr-TR" sz="3200" dirty="0" err="1"/>
              <a:t>Kiş</a:t>
            </a:r>
            <a:r>
              <a:rPr lang="tr-TR" sz="3200" dirty="0"/>
              <a:t> ve </a:t>
            </a:r>
            <a:r>
              <a:rPr lang="tr-TR" sz="3200" dirty="0" err="1"/>
              <a:t>Nesef</a:t>
            </a:r>
            <a:r>
              <a:rPr lang="tr-TR" sz="3200" dirty="0"/>
              <a:t> gibi şehirler alınmış daha sonra bölgenin büyük bir kısmı fethedilmiştir.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5729A01-59C2-4BC2-951D-0DB20E24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140900"/>
            <a:ext cx="6472811" cy="48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3176831" y="142875"/>
            <a:ext cx="5838337" cy="8667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Samaniler Devri (819-1005)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16D60ED-1FA5-434F-A42D-E976465F02D5}"/>
              </a:ext>
            </a:extLst>
          </p:cNvPr>
          <p:cNvSpPr/>
          <p:nvPr/>
        </p:nvSpPr>
        <p:spPr>
          <a:xfrm>
            <a:off x="108965" y="1123950"/>
            <a:ext cx="4548760" cy="435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dönemde başta Buhara ve Semerkant olmak üzere, bölgede önemli bilimsel ve kültürel gelişmeler olmuştur. 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6A501FE-1923-4229-BB02-0BEFA8A0CDA0}"/>
              </a:ext>
            </a:extLst>
          </p:cNvPr>
          <p:cNvSpPr/>
          <p:nvPr/>
        </p:nvSpPr>
        <p:spPr>
          <a:xfrm>
            <a:off x="108964" y="5667376"/>
            <a:ext cx="11930636" cy="104775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Farabi ve </a:t>
            </a:r>
            <a:r>
              <a:rPr lang="tr-TR" sz="3600" dirty="0" err="1"/>
              <a:t>İbn</a:t>
            </a:r>
            <a:r>
              <a:rPr lang="tr-TR" sz="3600" dirty="0"/>
              <a:t> Sina gibi pek çok âlim bu dönemde yetişmiştir.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A70924A-969C-48D3-AA10-7F3F1C4F7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039" y="1123950"/>
            <a:ext cx="7274562" cy="43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4EAD05A-E485-4062-9B17-20B4CEB5AB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160" y="1123950"/>
            <a:ext cx="6100765" cy="5463574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3176831" y="142875"/>
            <a:ext cx="5838337" cy="8667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Karahanlılar</a:t>
            </a:r>
            <a:r>
              <a:rPr lang="tr-TR" sz="3600" dirty="0"/>
              <a:t> Devri (840-1212)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16D60ED-1FA5-434F-A42D-E976465F02D5}"/>
              </a:ext>
            </a:extLst>
          </p:cNvPr>
          <p:cNvSpPr/>
          <p:nvPr/>
        </p:nvSpPr>
        <p:spPr>
          <a:xfrm>
            <a:off x="108964" y="1123950"/>
            <a:ext cx="5275383" cy="435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Bu dönemde ise bir yandan ilmî ve kültürel faaliyetler sürerken diğer yandan da yerleşik şehir kültürü ile yarı göçebe Türk boyları arasında bir denge kurulmaya çalışılmıştır.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6A501FE-1923-4229-BB02-0BEFA8A0CDA0}"/>
              </a:ext>
            </a:extLst>
          </p:cNvPr>
          <p:cNvSpPr/>
          <p:nvPr/>
        </p:nvSpPr>
        <p:spPr>
          <a:xfrm>
            <a:off x="108964" y="5667375"/>
            <a:ext cx="11930636" cy="112394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1220’de bölgeye giren Moğollar, bölgedeki şehirleri tahrip etmiş, halkını da katletmişlerdir.</a:t>
            </a:r>
          </a:p>
        </p:txBody>
      </p:sp>
    </p:spTree>
    <p:extLst>
      <p:ext uri="{BB962C8B-B14F-4D97-AF65-F5344CB8AC3E}">
        <p14:creationId xmlns:p14="http://schemas.microsoft.com/office/powerpoint/2010/main" val="15789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3176831" y="142875"/>
            <a:ext cx="5838337" cy="8667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Timurlular Devri (1370-1507)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16D60ED-1FA5-434F-A42D-E976465F02D5}"/>
              </a:ext>
            </a:extLst>
          </p:cNvPr>
          <p:cNvSpPr/>
          <p:nvPr/>
        </p:nvSpPr>
        <p:spPr>
          <a:xfrm>
            <a:off x="108964" y="1123950"/>
            <a:ext cx="5529836" cy="559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Bu dönemde </a:t>
            </a:r>
            <a:r>
              <a:rPr lang="tr-TR" sz="3400" dirty="0" err="1"/>
              <a:t>Mâverâunnehir</a:t>
            </a:r>
            <a:r>
              <a:rPr lang="tr-TR" sz="3400" dirty="0"/>
              <a:t> şehirleri ekonomik ve kültürel gelişiminin zirvesine ulaşmıştır. Bu dönemde pek çok mimari eserle süslenen Semerkant şehri İslam dünyasının en büyük ilim ve kültür merkezlerinden biri haline gelmiştir.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4B94DD-8ED0-48CA-B7B0-CA360FCB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123950"/>
            <a:ext cx="6329936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95738" y="1119187"/>
            <a:ext cx="5276362" cy="478155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Mâverâünnehir’de</a:t>
            </a:r>
            <a:r>
              <a:rPr lang="tr-TR" sz="3200" dirty="0"/>
              <a:t> İslam orduları ile buralara gelen Peygamber </a:t>
            </a:r>
            <a:r>
              <a:rPr lang="tr-TR" sz="3200" dirty="0" err="1"/>
              <a:t>Efendimiz’in</a:t>
            </a:r>
            <a:r>
              <a:rPr lang="tr-TR" sz="3200" dirty="0"/>
              <a:t> (</a:t>
            </a:r>
            <a:r>
              <a:rPr lang="tr-TR" sz="3200" dirty="0" err="1"/>
              <a:t>s.a.v</a:t>
            </a:r>
            <a:r>
              <a:rPr lang="tr-TR" sz="3200" dirty="0"/>
              <a:t>.) sahabeleri bölgenin Müslümanlaşmasında önemli rol oynamışlardır. Bununla birlikte bölgede pek çok cami, mescit ve medrese yapılmaya başlanmıştır.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54D24BC-04C9-42DF-949A-13BD6442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12" y="1119187"/>
            <a:ext cx="63817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7BAAF51-EEBF-4696-9B41-A2D71939E05C}"/>
              </a:ext>
            </a:extLst>
          </p:cNvPr>
          <p:cNvSpPr/>
          <p:nvPr/>
        </p:nvSpPr>
        <p:spPr>
          <a:xfrm>
            <a:off x="99439" y="1057275"/>
            <a:ext cx="5529836" cy="493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Bölgedeki medreselerde yetişen alimler İslam kültür ve medeniyetine katkıda bulunmuşlardır. Özellikle Ahmet </a:t>
            </a:r>
            <a:r>
              <a:rPr lang="tr-TR" sz="3400" dirty="0" err="1"/>
              <a:t>Yesevi</a:t>
            </a:r>
            <a:r>
              <a:rPr lang="tr-TR" sz="3400" dirty="0"/>
              <a:t> ve Bahaeddin </a:t>
            </a:r>
            <a:r>
              <a:rPr lang="tr-TR" sz="3400" dirty="0" err="1"/>
              <a:t>Nakşibend</a:t>
            </a:r>
            <a:r>
              <a:rPr lang="tr-TR" sz="3400" dirty="0"/>
              <a:t> gibi </a:t>
            </a:r>
            <a:r>
              <a:rPr lang="tr-TR" sz="3400" dirty="0" err="1"/>
              <a:t>sufilerin</a:t>
            </a:r>
            <a:r>
              <a:rPr lang="tr-TR" sz="3400" dirty="0"/>
              <a:t> bölgenin Müslümanlaşmasında büyük rolü ve etkisi olmuştur.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8542B0-0037-4014-9C86-69D225DED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836" y="1057275"/>
            <a:ext cx="61817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D42FB19-B415-44AB-B8DF-6AA47A24EAD1}"/>
              </a:ext>
            </a:extLst>
          </p:cNvPr>
          <p:cNvSpPr/>
          <p:nvPr/>
        </p:nvSpPr>
        <p:spPr>
          <a:xfrm>
            <a:off x="767006" y="109538"/>
            <a:ext cx="10657987" cy="204311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Türkistan’ın </a:t>
            </a:r>
            <a:r>
              <a:rPr lang="tr-TR" sz="3000" dirty="0" err="1"/>
              <a:t>Mâverâünnehir</a:t>
            </a:r>
            <a:r>
              <a:rPr lang="tr-TR" sz="3000" dirty="0"/>
              <a:t> bölgesinde özellikle Buhara, Semerkant ve </a:t>
            </a:r>
            <a:r>
              <a:rPr lang="tr-TR" sz="3000" dirty="0" err="1"/>
              <a:t>Yesi</a:t>
            </a:r>
            <a:r>
              <a:rPr lang="tr-TR" sz="3000" dirty="0"/>
              <a:t> ilim ve kültür merkezi olmasıyla önemlidir. Buhara şehri bütün ihtişamıyla günümüzde de İslam medeniyetinin izlerini cami, medrese, saray ve kaleleriyle taşımaktadır.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640472-2111-42EB-B1D1-B094CBE9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6" y="2308098"/>
            <a:ext cx="8124825" cy="45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291130A-EC08-405E-BA94-3D0231CCB846}"/>
              </a:ext>
            </a:extLst>
          </p:cNvPr>
          <p:cNvSpPr txBox="1"/>
          <p:nvPr/>
        </p:nvSpPr>
        <p:spPr>
          <a:xfrm>
            <a:off x="3048000" y="1010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https://www.youtube.com/watch?v=OTcH-daiHzk</a:t>
            </a:r>
          </a:p>
        </p:txBody>
      </p:sp>
      <p:pic>
        <p:nvPicPr>
          <p:cNvPr id="2" name="Çevrimiçi Medya 1" title="Burası hafızanın haritasının inşa edildiği şehir: Semerkant">
            <a:hlinkClick r:id="" action="ppaction://media"/>
            <a:extLst>
              <a:ext uri="{FF2B5EF4-FFF2-40B4-BE49-F238E27FC236}">
                <a16:creationId xmlns:a16="http://schemas.microsoft.com/office/drawing/2014/main" id="{C3F455AC-4631-4401-AFA6-CE981E8983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9575" y="432340"/>
            <a:ext cx="11372850" cy="64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medeniyetinin, dünyanın farklı bölgelerindeki etkilerini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3176831" y="142875"/>
            <a:ext cx="5838337" cy="8667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Şehirdeki;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16D60ED-1FA5-434F-A42D-E976465F02D5}"/>
              </a:ext>
            </a:extLst>
          </p:cNvPr>
          <p:cNvSpPr/>
          <p:nvPr/>
        </p:nvSpPr>
        <p:spPr>
          <a:xfrm>
            <a:off x="99439" y="1495426"/>
            <a:ext cx="5082161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Mir Arap Medresesi,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430B3FC-220C-468C-BCB5-3C1C45F61BE0}"/>
              </a:ext>
            </a:extLst>
          </p:cNvPr>
          <p:cNvSpPr/>
          <p:nvPr/>
        </p:nvSpPr>
        <p:spPr>
          <a:xfrm>
            <a:off x="99439" y="2659674"/>
            <a:ext cx="5082161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Buhara Kalesi,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F8794DD-4B33-4D6E-9F92-976D4F8C34D5}"/>
              </a:ext>
            </a:extLst>
          </p:cNvPr>
          <p:cNvSpPr/>
          <p:nvPr/>
        </p:nvSpPr>
        <p:spPr>
          <a:xfrm>
            <a:off x="99438" y="3823922"/>
            <a:ext cx="5082161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Şah-ı Nakşibendi’nin Dergah ve Türbesi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41B5406-26D3-4E26-A9B3-8A6F5CE46A17}"/>
              </a:ext>
            </a:extLst>
          </p:cNvPr>
          <p:cNvSpPr/>
          <p:nvPr/>
        </p:nvSpPr>
        <p:spPr>
          <a:xfrm>
            <a:off x="99438" y="4988170"/>
            <a:ext cx="5082161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şehrin en önemli mimari eserleridir.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F002034-F68D-4AB8-9E5F-ABCB7D12ED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11" y="1495426"/>
            <a:ext cx="6496050" cy="44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A0AB807-DFDF-4DBE-ABF2-E096E367EB57}"/>
              </a:ext>
            </a:extLst>
          </p:cNvPr>
          <p:cNvSpPr/>
          <p:nvPr/>
        </p:nvSpPr>
        <p:spPr>
          <a:xfrm>
            <a:off x="124314" y="790575"/>
            <a:ext cx="5562112" cy="12287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Ünlü hadis alimi İmam Buhari buralıdır.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D07B5238-5F07-4790-A846-F0C871BB4A10}"/>
              </a:ext>
            </a:extLst>
          </p:cNvPr>
          <p:cNvSpPr/>
          <p:nvPr/>
        </p:nvSpPr>
        <p:spPr>
          <a:xfrm>
            <a:off x="124314" y="2238375"/>
            <a:ext cx="5562112" cy="12287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Meşhur âlim </a:t>
            </a:r>
            <a:r>
              <a:rPr lang="tr-TR" sz="3600" dirty="0" err="1"/>
              <a:t>Fahruddin</a:t>
            </a:r>
            <a:r>
              <a:rPr lang="tr-TR" sz="3600" dirty="0"/>
              <a:t> Razi burada bulunmuştur.</a:t>
            </a:r>
          </a:p>
        </p:txBody>
      </p:sp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E2A8519F-52ED-4BDC-8FF9-93F5E49ADEA1}"/>
              </a:ext>
            </a:extLst>
          </p:cNvPr>
          <p:cNvSpPr/>
          <p:nvPr/>
        </p:nvSpPr>
        <p:spPr>
          <a:xfrm>
            <a:off x="124314" y="3686175"/>
            <a:ext cx="5562112" cy="12287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İbn</a:t>
            </a:r>
            <a:r>
              <a:rPr lang="tr-TR" sz="3600" dirty="0"/>
              <a:t> Sina Buhara’nın bir köyünde dünyaya gelmiştir.</a:t>
            </a:r>
          </a:p>
        </p:txBody>
      </p:sp>
      <p:sp>
        <p:nvSpPr>
          <p:cNvPr id="9" name="Yuvarlatılmış Dikdörtgen 2">
            <a:extLst>
              <a:ext uri="{FF2B5EF4-FFF2-40B4-BE49-F238E27FC236}">
                <a16:creationId xmlns:a16="http://schemas.microsoft.com/office/drawing/2014/main" id="{A4E3873B-4563-461C-B3E4-1506BA608409}"/>
              </a:ext>
            </a:extLst>
          </p:cNvPr>
          <p:cNvSpPr/>
          <p:nvPr/>
        </p:nvSpPr>
        <p:spPr>
          <a:xfrm>
            <a:off x="124314" y="5133975"/>
            <a:ext cx="5562112" cy="12287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Ünlü mutasavvıf Ahmet </a:t>
            </a:r>
            <a:r>
              <a:rPr lang="tr-TR" sz="3200" dirty="0" err="1"/>
              <a:t>Yesevi</a:t>
            </a:r>
            <a:r>
              <a:rPr lang="tr-TR" sz="3200" dirty="0"/>
              <a:t> burada eğitim görmüştür.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9C6DE0-8F24-48AA-8718-59629BEA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736" y="744877"/>
            <a:ext cx="5014913" cy="58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030A07C-A43B-4569-9CA5-AECF1DD05231}"/>
              </a:ext>
            </a:extLst>
          </p:cNvPr>
          <p:cNvSpPr txBox="1"/>
          <p:nvPr/>
        </p:nvSpPr>
        <p:spPr>
          <a:xfrm>
            <a:off x="3048000" y="1058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https://www.youtube.com/watch?v=wkfWjaBRWUU</a:t>
            </a:r>
          </a:p>
        </p:txBody>
      </p:sp>
      <p:pic>
        <p:nvPicPr>
          <p:cNvPr id="3" name="Çevrimiçi Medya 2" title="''Semerkant'ta, İmam Buhari'nin dizinin dibindeyiz''">
            <a:hlinkClick r:id="" action="ppaction://media"/>
            <a:extLst>
              <a:ext uri="{FF2B5EF4-FFF2-40B4-BE49-F238E27FC236}">
                <a16:creationId xmlns:a16="http://schemas.microsoft.com/office/drawing/2014/main" id="{621B6DFE-3271-4F40-BAA5-6238DE4F5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7485" y="475178"/>
            <a:ext cx="11297030" cy="63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8C3725C-4E32-4CF5-BE11-0D705889573C}"/>
              </a:ext>
            </a:extLst>
          </p:cNvPr>
          <p:cNvSpPr/>
          <p:nvPr/>
        </p:nvSpPr>
        <p:spPr>
          <a:xfrm>
            <a:off x="99439" y="880671"/>
            <a:ext cx="5529836" cy="5586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İslam’dan önce Budist bir şehir olan Semerkant da İslam ile birlikte tam bir Müslüman şehri hüviyetini kazanmıştır. </a:t>
            </a:r>
            <a:r>
              <a:rPr lang="tr-TR" sz="3600" dirty="0" err="1"/>
              <a:t>Taftazâni</a:t>
            </a:r>
            <a:r>
              <a:rPr lang="tr-TR" sz="3600" dirty="0"/>
              <a:t>, Seyyid Şerif </a:t>
            </a:r>
            <a:r>
              <a:rPr lang="tr-TR" sz="3600" dirty="0" err="1"/>
              <a:t>Cürcâni</a:t>
            </a:r>
            <a:r>
              <a:rPr lang="tr-TR" sz="3600" dirty="0"/>
              <a:t> ve Ali Kuşçu gibi pek çok âlim burada yetişmiştir.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5B6E75-58B4-41CF-936D-85DA7DE4EE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0" y="880672"/>
            <a:ext cx="6282311" cy="55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D42FB19-B415-44AB-B8DF-6AA47A24EAD1}"/>
              </a:ext>
            </a:extLst>
          </p:cNvPr>
          <p:cNvSpPr/>
          <p:nvPr/>
        </p:nvSpPr>
        <p:spPr>
          <a:xfrm>
            <a:off x="486263" y="1393030"/>
            <a:ext cx="5276362" cy="407193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Uluğ Bey tarafından kurulan rasathane ile döneminde uzay bilimlerinde öncü şehirlerden biri olmuştur. İmam Buhari ve İmam </a:t>
            </a:r>
            <a:r>
              <a:rPr lang="tr-TR" sz="3200" dirty="0" err="1"/>
              <a:t>Maturidi’nin</a:t>
            </a:r>
            <a:r>
              <a:rPr lang="tr-TR" sz="3200" dirty="0"/>
              <a:t> mezarları da bu şehirdedir.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38F300-CBA1-477C-A8CE-5327FE77DE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977" y="871536"/>
            <a:ext cx="51149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8C3725C-4E32-4CF5-BE11-0D705889573C}"/>
              </a:ext>
            </a:extLst>
          </p:cNvPr>
          <p:cNvSpPr/>
          <p:nvPr/>
        </p:nvSpPr>
        <p:spPr>
          <a:xfrm>
            <a:off x="99439" y="1200150"/>
            <a:ext cx="5529836" cy="478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Türkistan’ın önemli şehirlerinden biri olan </a:t>
            </a:r>
            <a:r>
              <a:rPr lang="tr-TR" sz="3000" b="1" dirty="0" err="1"/>
              <a:t>Yesi</a:t>
            </a:r>
            <a:r>
              <a:rPr lang="tr-TR" sz="3000" b="1" dirty="0"/>
              <a:t> </a:t>
            </a:r>
            <a:r>
              <a:rPr lang="tr-TR" sz="3000" dirty="0"/>
              <a:t>ise «Pir-i Türkistan» olarak adlandırılan Hoca Ahmet </a:t>
            </a:r>
            <a:r>
              <a:rPr lang="tr-TR" sz="3000" dirty="0" err="1"/>
              <a:t>Yesevi’nin</a:t>
            </a:r>
            <a:r>
              <a:rPr lang="tr-TR" sz="3000" dirty="0"/>
              <a:t> kurduğu ilk Türk tarikatı olarak bilinen </a:t>
            </a:r>
            <a:r>
              <a:rPr lang="tr-TR" sz="3000" dirty="0" err="1"/>
              <a:t>Yeseviliğin</a:t>
            </a:r>
            <a:r>
              <a:rPr lang="tr-TR" sz="3000" dirty="0"/>
              <a:t> kurulup yayıldığı şehirdir. Timur tarafından inşa ettirilen </a:t>
            </a:r>
            <a:r>
              <a:rPr lang="tr-TR" sz="3000" dirty="0" err="1"/>
              <a:t>Yesevinin</a:t>
            </a:r>
            <a:r>
              <a:rPr lang="tr-TR" sz="3000" dirty="0"/>
              <a:t> türbesi buradadır.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54D7C1-D0DC-4062-9864-2D1EAA229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1200150"/>
            <a:ext cx="6432417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943111D-BD65-4407-89E2-742CAEB8DDC3}"/>
              </a:ext>
            </a:extLst>
          </p:cNvPr>
          <p:cNvSpPr txBox="1"/>
          <p:nvPr/>
        </p:nvSpPr>
        <p:spPr>
          <a:xfrm>
            <a:off x="304800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https://www.youtube.com/watch?v=mOI-lOg0PFw&amp;t=125s</a:t>
            </a:r>
          </a:p>
        </p:txBody>
      </p:sp>
      <p:pic>
        <p:nvPicPr>
          <p:cNvPr id="2" name="Çevrimiçi Medya 1" title="HOCA AHMET YESEVİ' NİN HAYATI">
            <a:hlinkClick r:id="" action="ppaction://media"/>
            <a:extLst>
              <a:ext uri="{FF2B5EF4-FFF2-40B4-BE49-F238E27FC236}">
                <a16:creationId xmlns:a16="http://schemas.microsoft.com/office/drawing/2014/main" id="{C03FC5C5-EB2C-496E-BB9E-2E58EF67A8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3375" y="369332"/>
            <a:ext cx="11525250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D42FB19-B415-44AB-B8DF-6AA47A24EAD1}"/>
              </a:ext>
            </a:extLst>
          </p:cNvPr>
          <p:cNvSpPr/>
          <p:nvPr/>
        </p:nvSpPr>
        <p:spPr>
          <a:xfrm>
            <a:off x="114788" y="733425"/>
            <a:ext cx="5276362" cy="41433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Türkistan’daki </a:t>
            </a:r>
            <a:r>
              <a:rPr lang="tr-TR" sz="3000" b="1" dirty="0" err="1"/>
              <a:t>Harezm</a:t>
            </a:r>
            <a:r>
              <a:rPr lang="tr-TR" sz="3000" b="1" dirty="0"/>
              <a:t> </a:t>
            </a:r>
            <a:r>
              <a:rPr lang="tr-TR" sz="3000" dirty="0"/>
              <a:t>bölgesi de İslam medeniyetinin gelişmesinde çok önemli bir yere sahiptir. Buranın fethine 712 yılında </a:t>
            </a:r>
            <a:r>
              <a:rPr lang="tr-TR" sz="3000" dirty="0" err="1"/>
              <a:t>Kuteybe</a:t>
            </a:r>
            <a:r>
              <a:rPr lang="tr-TR" sz="3000" dirty="0"/>
              <a:t> b. Müslim kumandasındaki İslam orduları tarafından başlanmıştır.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2404208-66B7-48D3-AB9F-8E7524E9E801}"/>
              </a:ext>
            </a:extLst>
          </p:cNvPr>
          <p:cNvSpPr/>
          <p:nvPr/>
        </p:nvSpPr>
        <p:spPr>
          <a:xfrm>
            <a:off x="114788" y="5133975"/>
            <a:ext cx="12001012" cy="161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Burada </a:t>
            </a:r>
            <a:r>
              <a:rPr lang="tr-TR" sz="2800" dirty="0" err="1"/>
              <a:t>Birûni</a:t>
            </a:r>
            <a:r>
              <a:rPr lang="tr-TR" sz="2800" dirty="0"/>
              <a:t>, Ebu </a:t>
            </a:r>
            <a:r>
              <a:rPr lang="tr-TR" sz="2800" dirty="0" err="1"/>
              <a:t>Sehl</a:t>
            </a:r>
            <a:r>
              <a:rPr lang="tr-TR" sz="2800" dirty="0"/>
              <a:t> ve Abdülmelik es-</a:t>
            </a:r>
            <a:r>
              <a:rPr lang="tr-TR" sz="2800" dirty="0" err="1"/>
              <a:t>Se’âlibi</a:t>
            </a:r>
            <a:r>
              <a:rPr lang="tr-TR" sz="2800" dirty="0"/>
              <a:t> gibi büyük alimler yetişmiştir. Selçuklu veziri </a:t>
            </a:r>
            <a:r>
              <a:rPr lang="tr-TR" sz="2800" dirty="0" err="1"/>
              <a:t>Nizamülmülk</a:t>
            </a:r>
            <a:r>
              <a:rPr lang="tr-TR" sz="2800" dirty="0"/>
              <a:t> döneminde kurulan Nizamiye medreseleri eğitimin sistemli yürümesinde etkili olmuştur.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4C64A5B-D479-4BF3-974B-47D90969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733425"/>
            <a:ext cx="65436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D42FB19-B415-44AB-B8DF-6AA47A24EAD1}"/>
              </a:ext>
            </a:extLst>
          </p:cNvPr>
          <p:cNvSpPr/>
          <p:nvPr/>
        </p:nvSpPr>
        <p:spPr>
          <a:xfrm>
            <a:off x="85725" y="876299"/>
            <a:ext cx="5276362" cy="494347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Selçukluların devamı niteliğinde olan </a:t>
            </a:r>
            <a:r>
              <a:rPr lang="tr-TR" sz="3600" dirty="0" err="1"/>
              <a:t>Harezmşâhlar</a:t>
            </a:r>
            <a:r>
              <a:rPr lang="tr-TR" sz="3600" dirty="0"/>
              <a:t> (1097-1231) Selçukluların siyasi mirasının yanı sıra bilimsel mirasını da devralarak bu gelişimi devam ettirmiştir.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A7A113-FD10-4ECD-A3C8-8D52BCFF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876299"/>
            <a:ext cx="65913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5400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Türkistan nereye denir?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A2D4DE5-3FB2-49C4-AFCC-C2C67E3694FC}"/>
              </a:ext>
            </a:extLst>
          </p:cNvPr>
          <p:cNvSpPr/>
          <p:nvPr/>
        </p:nvSpPr>
        <p:spPr>
          <a:xfrm>
            <a:off x="99439" y="1107281"/>
            <a:ext cx="5215511" cy="4874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Moğol saldırıları, Doğu İslam dünyasının diğer yerlerinde olduğu gibi </a:t>
            </a:r>
            <a:r>
              <a:rPr lang="tr-TR" sz="3000" b="1" dirty="0" err="1"/>
              <a:t>Harezm</a:t>
            </a:r>
            <a:r>
              <a:rPr lang="tr-TR" sz="3000" dirty="0"/>
              <a:t> bölgesinde de büyük bir yıkıma sebep olmuştur. Pek çok alim hayatını kaybetmiş veya göç etmek zorunda kalmıştır. Bölge daha sonra eski parlak dönemine bir daha dönememiştir.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DBD6ED-1B8A-459E-A52E-B6BCC0C06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854" y="1107281"/>
            <a:ext cx="6590707" cy="48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D42FB19-B415-44AB-B8DF-6AA47A24EAD1}"/>
              </a:ext>
            </a:extLst>
          </p:cNvPr>
          <p:cNvSpPr/>
          <p:nvPr/>
        </p:nvSpPr>
        <p:spPr>
          <a:xfrm>
            <a:off x="66676" y="981075"/>
            <a:ext cx="5238750" cy="489585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Doğu Türkistan’ın en önemli şehri ise ilk Türk-İslam devleti olan </a:t>
            </a:r>
            <a:r>
              <a:rPr lang="tr-TR" sz="3200" dirty="0" err="1"/>
              <a:t>Karahanlılara</a:t>
            </a:r>
            <a:r>
              <a:rPr lang="tr-TR" sz="3200" dirty="0"/>
              <a:t> başkentlik yapan </a:t>
            </a:r>
            <a:r>
              <a:rPr lang="tr-TR" sz="3200" b="1" dirty="0" err="1"/>
              <a:t>Kaşgar</a:t>
            </a:r>
            <a:r>
              <a:rPr lang="tr-TR" sz="3200" dirty="0" err="1"/>
              <a:t>’dır</a:t>
            </a:r>
            <a:r>
              <a:rPr lang="tr-TR" sz="3200" dirty="0"/>
              <a:t>. Divan-ı </a:t>
            </a:r>
            <a:r>
              <a:rPr lang="tr-TR" sz="3200" dirty="0" err="1"/>
              <a:t>Lugati’t</a:t>
            </a:r>
            <a:r>
              <a:rPr lang="tr-TR" sz="3200" dirty="0"/>
              <a:t>-Türk’ü yazan Kaşgarlı Mahmut ve Kutadgu Bilig yazarı Yusuf Has </a:t>
            </a:r>
            <a:r>
              <a:rPr lang="tr-TR" sz="3200" dirty="0" err="1"/>
              <a:t>Hacip</a:t>
            </a:r>
            <a:r>
              <a:rPr lang="tr-TR" sz="3200" dirty="0"/>
              <a:t> </a:t>
            </a:r>
            <a:r>
              <a:rPr lang="tr-TR" sz="3200" dirty="0" err="1"/>
              <a:t>Kaşgar’ın</a:t>
            </a:r>
            <a:r>
              <a:rPr lang="tr-TR" sz="3200" dirty="0"/>
              <a:t> en önemli âlimlerindendir.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E95F2F-1CB8-4F5A-8C4C-41760455EB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531" y="981075"/>
            <a:ext cx="6731794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55882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5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952576-76EB-4C52-A8BA-080F8A3D2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8F952576-76EB-4C52-A8BA-080F8A3D2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8F952576-76EB-4C52-A8BA-080F8A3D2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8F952576-76EB-4C52-A8BA-080F8A3D2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AA4E2-6219-4FAE-917F-73B9968DB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371AA4E2-6219-4FAE-917F-73B9968DB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371AA4E2-6219-4FAE-917F-73B9968DB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371AA4E2-6219-4FAE-917F-73B9968DB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3B185-C633-4B07-91BD-8ABD5A6E2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3A63B185-C633-4B07-91BD-8ABD5A6E2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3A63B185-C633-4B07-91BD-8ABD5A6E2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3A63B185-C633-4B07-91BD-8ABD5A6E2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AA60E-796A-4CBE-AF95-0A70776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208AA60E-796A-4CBE-AF95-0A70776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208AA60E-796A-4CBE-AF95-0A70776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208AA60E-796A-4CBE-AF95-0A70776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84B55E-CE02-43FD-AFF4-4EF37D26C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CF84B55E-CE02-43FD-AFF4-4EF37D26C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CF84B55E-CE02-43FD-AFF4-4EF37D26C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CF84B55E-CE02-43FD-AFF4-4EF37D26C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87278-E121-4A0E-A13E-5AB8C5F4B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F4587278-E121-4A0E-A13E-5AB8C5F4B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F4587278-E121-4A0E-A13E-5AB8C5F4B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F4587278-E121-4A0E-A13E-5AB8C5F4B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11.05.2021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87819" y="182440"/>
            <a:ext cx="5579451" cy="489438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Türk yurdu anlamına gelen Türkistan, Batı ve Doğu Türkistan olarak ikiye ayrılır. Batı Türkistan, günümüzdeki Türkmenistan, Özbekistan, Kırgızistan ve Kazakistan’dan oluşur.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60FA8E5-2B97-43A0-B2C6-B7FC2E328B5D}"/>
              </a:ext>
            </a:extLst>
          </p:cNvPr>
          <p:cNvSpPr/>
          <p:nvPr/>
        </p:nvSpPr>
        <p:spPr>
          <a:xfrm>
            <a:off x="87819" y="5208201"/>
            <a:ext cx="12016361" cy="158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Doğu Türkistan ise çoğunluğunu günümüzde Uygur ve Kazak Türkleri ile diğer Türk nüfusunun oluşturduğu Çin Halk Cumhuriyeti egemenliğindeki/işgalindeki bölgedir. Güney Türkistan denilince de Afganistan akla gelir.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4183FF-C15C-4851-9A81-471F7E73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399" y="182439"/>
            <a:ext cx="6292781" cy="48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E60AFA9-AD1D-43F8-90D9-BFAA8A1B8520}"/>
              </a:ext>
            </a:extLst>
          </p:cNvPr>
          <p:cNvSpPr txBox="1"/>
          <p:nvPr/>
        </p:nvSpPr>
        <p:spPr>
          <a:xfrm>
            <a:off x="2943225" y="1010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https://www.youtube.com/watch?v=AZ6zO2pQqEU</a:t>
            </a:r>
          </a:p>
        </p:txBody>
      </p:sp>
      <p:pic>
        <p:nvPicPr>
          <p:cNvPr id="2" name="Çevrimiçi Medya 1" title="&quot;Doğu Türkistan'da neler oluyor?&quot; - Video İnfografik">
            <a:hlinkClick r:id="" action="ppaction://media"/>
            <a:extLst>
              <a:ext uri="{FF2B5EF4-FFF2-40B4-BE49-F238E27FC236}">
                <a16:creationId xmlns:a16="http://schemas.microsoft.com/office/drawing/2014/main" id="{1B82E0A8-6075-4ADD-8E06-0A64D4830C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3271" y="470416"/>
            <a:ext cx="11305458" cy="63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41555" y="808638"/>
            <a:ext cx="5275383" cy="50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Bugün Batı Türkistan sınırları içinde olan </a:t>
            </a:r>
            <a:r>
              <a:rPr lang="tr-TR" sz="3600" dirty="0" err="1"/>
              <a:t>Mâverâünnehir</a:t>
            </a:r>
            <a:r>
              <a:rPr lang="tr-TR" sz="3600" dirty="0"/>
              <a:t> ve </a:t>
            </a:r>
            <a:r>
              <a:rPr lang="tr-TR" sz="3600" dirty="0" err="1"/>
              <a:t>Harezm</a:t>
            </a:r>
            <a:r>
              <a:rPr lang="tr-TR" sz="3600" dirty="0"/>
              <a:t> olarak adlandırılan bölgeler de </a:t>
            </a:r>
            <a:r>
              <a:rPr lang="tr-TR" sz="3600" b="1" dirty="0"/>
              <a:t>Orta Çağ’da </a:t>
            </a:r>
            <a:r>
              <a:rPr lang="tr-TR" sz="3600" dirty="0"/>
              <a:t>geniş bir coğrafyayı kapsayan Türkistan sınırları içerisindedir.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B29074-A0D7-4DC8-BDE3-110427431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28" y="808637"/>
            <a:ext cx="6783117" cy="50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97BF2D6-40EC-417D-8D78-A1645EA2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7851304-45C5-4356-AD2D-615386AE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3E8D05D-C6BC-4E86-A969-14AF78AB5587}"/>
              </a:ext>
            </a:extLst>
          </p:cNvPr>
          <p:cNvSpPr txBox="1"/>
          <p:nvPr/>
        </p:nvSpPr>
        <p:spPr>
          <a:xfrm>
            <a:off x="4010025" y="0"/>
            <a:ext cx="81819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Arapçada önceleri Ceyhun (</a:t>
            </a:r>
            <a:r>
              <a:rPr lang="tr-TR" sz="2800" dirty="0" err="1"/>
              <a:t>Amu</a:t>
            </a:r>
            <a:r>
              <a:rPr lang="tr-TR" sz="2800" dirty="0"/>
              <a:t> Derya) Nehri’ne nispetle «nehrin öte tarafında bulunan» bölge anlamına gelen </a:t>
            </a:r>
            <a:r>
              <a:rPr lang="tr-TR" sz="2800" dirty="0" err="1"/>
              <a:t>Mâverâünnehir</a:t>
            </a:r>
            <a:r>
              <a:rPr lang="tr-TR" sz="2800" dirty="0"/>
              <a:t>, sonraları daha çok Ceyhun ile Seyhun nehirleri arasında kalan coğrafi bölgeyi ifade etmek için kullanılmıştır.</a:t>
            </a:r>
          </a:p>
        </p:txBody>
      </p:sp>
    </p:spTree>
    <p:extLst>
      <p:ext uri="{BB962C8B-B14F-4D97-AF65-F5344CB8AC3E}">
        <p14:creationId xmlns:p14="http://schemas.microsoft.com/office/powerpoint/2010/main" val="2888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7409A3D-B8B1-454E-9AB9-1583E64FC3D8}"/>
              </a:ext>
            </a:extLst>
          </p:cNvPr>
          <p:cNvSpPr/>
          <p:nvPr/>
        </p:nvSpPr>
        <p:spPr>
          <a:xfrm>
            <a:off x="687893" y="95250"/>
            <a:ext cx="10816211" cy="162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Orta Çağ’da </a:t>
            </a:r>
            <a:r>
              <a:rPr lang="tr-TR" sz="3200" dirty="0" err="1"/>
              <a:t>Mâverâünnehir’in</a:t>
            </a:r>
            <a:r>
              <a:rPr lang="tr-TR" sz="3200" dirty="0"/>
              <a:t> kuzeyinde Ceyhun ve Seyhun nehirlerinin Aral Gölü’ne döküldüğü yer ise </a:t>
            </a:r>
            <a:r>
              <a:rPr lang="tr-TR" sz="3200" dirty="0" err="1"/>
              <a:t>Harezm</a:t>
            </a:r>
            <a:r>
              <a:rPr lang="tr-TR" sz="3200" dirty="0"/>
              <a:t> bölgesi olarak adlandırılmaktaydı.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3425D6-579B-4162-B98D-E8BC617A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68" y="1867052"/>
            <a:ext cx="9320213" cy="48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10971</TotalTime>
  <Words>906</Words>
  <Application>Microsoft Office PowerPoint</Application>
  <PresentationFormat>Geniş ekran</PresentationFormat>
  <Paragraphs>64</Paragraphs>
  <Slides>33</Slides>
  <Notes>0</Notes>
  <HiddenSlides>0</HiddenSlides>
  <MMClips>5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Calibri</vt:lpstr>
      <vt:lpstr>Gill Sans MT</vt:lpstr>
      <vt:lpstr>Wingdings 2</vt:lpstr>
      <vt:lpstr>Kar Payı</vt:lpstr>
      <vt:lpstr>Türkistan ve Mâverâünnehir Bölgesi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709</cp:revision>
  <dcterms:created xsi:type="dcterms:W3CDTF">2019-07-15T06:01:13Z</dcterms:created>
  <dcterms:modified xsi:type="dcterms:W3CDTF">2021-05-24T11:17:57Z</dcterms:modified>
</cp:coreProperties>
</file>