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08" r:id="rId2"/>
    <p:sldId id="315" r:id="rId3"/>
    <p:sldId id="855" r:id="rId4"/>
    <p:sldId id="671" r:id="rId5"/>
    <p:sldId id="845" r:id="rId6"/>
    <p:sldId id="840" r:id="rId7"/>
    <p:sldId id="851" r:id="rId8"/>
    <p:sldId id="846" r:id="rId9"/>
    <p:sldId id="820" r:id="rId10"/>
    <p:sldId id="852" r:id="rId11"/>
    <p:sldId id="847" r:id="rId12"/>
    <p:sldId id="848" r:id="rId13"/>
    <p:sldId id="813" r:id="rId14"/>
    <p:sldId id="844" r:id="rId15"/>
    <p:sldId id="849" r:id="rId16"/>
    <p:sldId id="856" r:id="rId17"/>
    <p:sldId id="850" r:id="rId18"/>
    <p:sldId id="833" r:id="rId19"/>
    <p:sldId id="853" r:id="rId20"/>
    <p:sldId id="854" r:id="rId21"/>
    <p:sldId id="843" r:id="rId22"/>
    <p:sldId id="260" r:id="rId2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  <p:cmAuthor id="2" name="DELL" initials="D" lastIdx="1" clrIdx="1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88000" autoAdjust="0"/>
  </p:normalViewPr>
  <p:slideViewPr>
    <p:cSldViewPr snapToGrid="0">
      <p:cViewPr varScale="1">
        <p:scale>
          <a:sx n="76" d="100"/>
          <a:sy n="76" d="100"/>
        </p:scale>
        <p:origin x="103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779F42-4F86-4828-B83A-2FA27103DF3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BC74EF3-50CC-4475-971E-1364379844A6}">
      <dgm:prSet phldrT="[Metin]"/>
      <dgm:spPr/>
      <dgm:t>
        <a:bodyPr/>
        <a:lstStyle/>
        <a:p>
          <a:pPr>
            <a:buNone/>
          </a:pPr>
          <a:r>
            <a:rPr lang="tr-TR" b="1" dirty="0"/>
            <a:t>Özetle Hint Alt Kıtası:</a:t>
          </a:r>
          <a:endParaRPr lang="tr-TR" dirty="0"/>
        </a:p>
      </dgm:t>
    </dgm:pt>
    <dgm:pt modelId="{820A407D-CA3A-4E9E-A3EA-59D1F719EBA0}" type="parTrans" cxnId="{ECCB3845-F450-4545-84FA-A9291C7B20D4}">
      <dgm:prSet/>
      <dgm:spPr/>
      <dgm:t>
        <a:bodyPr/>
        <a:lstStyle/>
        <a:p>
          <a:endParaRPr lang="tr-TR"/>
        </a:p>
      </dgm:t>
    </dgm:pt>
    <dgm:pt modelId="{53757A6E-7E7B-414A-A688-C0424F0AC37C}" type="sibTrans" cxnId="{ECCB3845-F450-4545-84FA-A9291C7B20D4}">
      <dgm:prSet/>
      <dgm:spPr/>
      <dgm:t>
        <a:bodyPr/>
        <a:lstStyle/>
        <a:p>
          <a:endParaRPr lang="tr-TR"/>
        </a:p>
      </dgm:t>
    </dgm:pt>
    <dgm:pt modelId="{08EC3255-EF93-4B62-AC4E-07B2358FB3EB}">
      <dgm:prSet phldrT="[Metin]"/>
      <dgm:spPr/>
      <dgm:t>
        <a:bodyPr/>
        <a:lstStyle/>
        <a:p>
          <a:pPr>
            <a:buNone/>
          </a:pPr>
          <a:r>
            <a:rPr lang="tr-TR" dirty="0"/>
            <a:t>Hindistan, Pakistan ve </a:t>
          </a:r>
          <a:r>
            <a:rPr lang="tr-TR" dirty="0" err="1"/>
            <a:t>Bangledeş’in</a:t>
          </a:r>
          <a:r>
            <a:rPr lang="tr-TR" dirty="0"/>
            <a:t> olduğu bölgedir.</a:t>
          </a:r>
        </a:p>
      </dgm:t>
    </dgm:pt>
    <dgm:pt modelId="{670838E2-3D73-4D96-AAE0-30C2DB2BA194}" type="parTrans" cxnId="{95C38ECA-E5E6-4867-8A2E-E5C57C762D8F}">
      <dgm:prSet/>
      <dgm:spPr/>
      <dgm:t>
        <a:bodyPr/>
        <a:lstStyle/>
        <a:p>
          <a:endParaRPr lang="tr-TR"/>
        </a:p>
      </dgm:t>
    </dgm:pt>
    <dgm:pt modelId="{DFF04E86-E888-42A4-8507-484AADB63E79}" type="sibTrans" cxnId="{95C38ECA-E5E6-4867-8A2E-E5C57C762D8F}">
      <dgm:prSet/>
      <dgm:spPr/>
      <dgm:t>
        <a:bodyPr/>
        <a:lstStyle/>
        <a:p>
          <a:endParaRPr lang="tr-TR"/>
        </a:p>
      </dgm:t>
    </dgm:pt>
    <dgm:pt modelId="{72589964-3726-481A-A5CA-4A0362838698}">
      <dgm:prSet phldrT="[Metin]"/>
      <dgm:spPr/>
      <dgm:t>
        <a:bodyPr/>
        <a:lstStyle/>
        <a:p>
          <a:pPr>
            <a:buNone/>
          </a:pPr>
          <a:r>
            <a:rPr lang="tr-TR" dirty="0"/>
            <a:t>12. </a:t>
          </a:r>
          <a:r>
            <a:rPr lang="tr-TR" dirty="0" err="1"/>
            <a:t>yy’da</a:t>
          </a:r>
          <a:r>
            <a:rPr lang="tr-TR" dirty="0"/>
            <a:t> </a:t>
          </a:r>
          <a:r>
            <a:rPr lang="tr-TR" dirty="0" err="1"/>
            <a:t>Delhî’de</a:t>
          </a:r>
          <a:r>
            <a:rPr lang="tr-TR" dirty="0"/>
            <a:t> yapılan </a:t>
          </a:r>
          <a:r>
            <a:rPr lang="tr-TR" dirty="0" err="1"/>
            <a:t>Kuvvetu’l</a:t>
          </a:r>
          <a:r>
            <a:rPr lang="tr-TR" dirty="0"/>
            <a:t>-İslam Camii önemli eserlerden birisidir.</a:t>
          </a:r>
        </a:p>
      </dgm:t>
    </dgm:pt>
    <dgm:pt modelId="{D4DBDB56-06AA-4FA2-B363-9E41036BD832}" type="parTrans" cxnId="{1B7A9281-6602-4565-9321-27B05486CA95}">
      <dgm:prSet/>
      <dgm:spPr/>
      <dgm:t>
        <a:bodyPr/>
        <a:lstStyle/>
        <a:p>
          <a:endParaRPr lang="tr-TR"/>
        </a:p>
      </dgm:t>
    </dgm:pt>
    <dgm:pt modelId="{1600ADF1-E0D7-4ED1-A852-2686724F59BD}" type="sibTrans" cxnId="{1B7A9281-6602-4565-9321-27B05486CA95}">
      <dgm:prSet/>
      <dgm:spPr/>
      <dgm:t>
        <a:bodyPr/>
        <a:lstStyle/>
        <a:p>
          <a:endParaRPr lang="tr-TR"/>
        </a:p>
      </dgm:t>
    </dgm:pt>
    <dgm:pt modelId="{A4FFB382-4F70-42F4-B5F1-39855254EAD8}">
      <dgm:prSet/>
      <dgm:spPr/>
      <dgm:t>
        <a:bodyPr/>
        <a:lstStyle/>
        <a:p>
          <a:r>
            <a:rPr lang="tr-TR" dirty="0"/>
            <a:t>17. </a:t>
          </a:r>
          <a:r>
            <a:rPr lang="tr-TR" dirty="0" err="1"/>
            <a:t>yy’da</a:t>
          </a:r>
          <a:r>
            <a:rPr lang="tr-TR" dirty="0"/>
            <a:t> Pakistan’da dünyanın en büyük beşinci camisi olan Padişahi Camii ülkenin önemli tarihi eserlerindendir. </a:t>
          </a:r>
        </a:p>
      </dgm:t>
    </dgm:pt>
    <dgm:pt modelId="{8D856031-E4DB-4CDC-B404-5A809BCE66CF}" type="parTrans" cxnId="{B170FE2E-FB03-4A1E-AAF1-333A08FF26C1}">
      <dgm:prSet/>
      <dgm:spPr/>
      <dgm:t>
        <a:bodyPr/>
        <a:lstStyle/>
        <a:p>
          <a:endParaRPr lang="tr-TR"/>
        </a:p>
      </dgm:t>
    </dgm:pt>
    <dgm:pt modelId="{B742DD0C-5A75-4D4E-9ED9-074DD69F347E}" type="sibTrans" cxnId="{B170FE2E-FB03-4A1E-AAF1-333A08FF26C1}">
      <dgm:prSet/>
      <dgm:spPr/>
      <dgm:t>
        <a:bodyPr/>
        <a:lstStyle/>
        <a:p>
          <a:endParaRPr lang="tr-TR"/>
        </a:p>
      </dgm:t>
    </dgm:pt>
    <dgm:pt modelId="{D3D2C342-3348-4B8D-94B0-F5309A3A7168}">
      <dgm:prSet/>
      <dgm:spPr/>
      <dgm:t>
        <a:bodyPr/>
        <a:lstStyle/>
        <a:p>
          <a:r>
            <a:rPr lang="tr-TR" dirty="0"/>
            <a:t>Hindistan’da ilk camii </a:t>
          </a:r>
          <a:r>
            <a:rPr lang="tr-TR" dirty="0" err="1"/>
            <a:t>Haccac</a:t>
          </a:r>
          <a:r>
            <a:rPr lang="tr-TR" dirty="0"/>
            <a:t> zamanında </a:t>
          </a:r>
          <a:r>
            <a:rPr lang="tr-TR" dirty="0" err="1"/>
            <a:t>Deybül’de</a:t>
          </a:r>
          <a:r>
            <a:rPr lang="tr-TR" dirty="0"/>
            <a:t> yapılmıştır.</a:t>
          </a:r>
        </a:p>
      </dgm:t>
    </dgm:pt>
    <dgm:pt modelId="{3541FD46-C00D-4CE5-8A19-30A733F1706E}" type="parTrans" cxnId="{EB414835-4933-4F0C-9E75-FB6453AADC4F}">
      <dgm:prSet/>
      <dgm:spPr/>
      <dgm:t>
        <a:bodyPr/>
        <a:lstStyle/>
        <a:p>
          <a:endParaRPr lang="tr-TR"/>
        </a:p>
      </dgm:t>
    </dgm:pt>
    <dgm:pt modelId="{DB376490-340D-4E2E-B0FD-A7ED43FE932D}" type="sibTrans" cxnId="{EB414835-4933-4F0C-9E75-FB6453AADC4F}">
      <dgm:prSet/>
      <dgm:spPr/>
      <dgm:t>
        <a:bodyPr/>
        <a:lstStyle/>
        <a:p>
          <a:endParaRPr lang="tr-TR"/>
        </a:p>
      </dgm:t>
    </dgm:pt>
    <dgm:pt modelId="{3C581063-1867-438F-B2A3-AB8636E5EDBD}">
      <dgm:prSet/>
      <dgm:spPr/>
      <dgm:t>
        <a:bodyPr/>
        <a:lstStyle/>
        <a:p>
          <a:r>
            <a:rPr lang="tr-TR" dirty="0"/>
            <a:t>Hindistan’ın toplu bir şekilde İslam ile tanışması </a:t>
          </a:r>
          <a:r>
            <a:rPr lang="tr-TR" dirty="0" err="1"/>
            <a:t>Gazneli</a:t>
          </a:r>
          <a:r>
            <a:rPr lang="tr-TR" dirty="0"/>
            <a:t> Mahmut zamanında olmuştur.</a:t>
          </a:r>
        </a:p>
      </dgm:t>
    </dgm:pt>
    <dgm:pt modelId="{905A604D-0A37-499F-A118-BCE01EC6FE80}" type="parTrans" cxnId="{DBDB881F-98FE-41BA-9D79-6F7FA41D9941}">
      <dgm:prSet/>
      <dgm:spPr/>
      <dgm:t>
        <a:bodyPr/>
        <a:lstStyle/>
        <a:p>
          <a:endParaRPr lang="tr-TR"/>
        </a:p>
      </dgm:t>
    </dgm:pt>
    <dgm:pt modelId="{59C56CF8-D7B4-4E80-BE46-26F56C0411A5}" type="sibTrans" cxnId="{DBDB881F-98FE-41BA-9D79-6F7FA41D9941}">
      <dgm:prSet/>
      <dgm:spPr/>
      <dgm:t>
        <a:bodyPr/>
        <a:lstStyle/>
        <a:p>
          <a:endParaRPr lang="tr-TR"/>
        </a:p>
      </dgm:t>
    </dgm:pt>
    <dgm:pt modelId="{D7B05298-CDD4-4283-BBF2-ACF178D4CD2C}">
      <dgm:prSet/>
      <dgm:spPr/>
      <dgm:t>
        <a:bodyPr/>
        <a:lstStyle/>
        <a:p>
          <a:r>
            <a:rPr lang="tr-TR" dirty="0"/>
            <a:t>İmam Rabbani, Şah Veliyullah </a:t>
          </a:r>
          <a:r>
            <a:rPr lang="tr-TR" dirty="0" err="1"/>
            <a:t>Dihlevî</a:t>
          </a:r>
          <a:r>
            <a:rPr lang="tr-TR" dirty="0"/>
            <a:t> ’</a:t>
          </a:r>
          <a:r>
            <a:rPr lang="tr-TR" dirty="0" err="1"/>
            <a:t>nin</a:t>
          </a:r>
          <a:r>
            <a:rPr lang="tr-TR" dirty="0"/>
            <a:t> Hindistan’ın İslamlaşması için büyük gayretleri olmuştur.</a:t>
          </a:r>
        </a:p>
      </dgm:t>
    </dgm:pt>
    <dgm:pt modelId="{45F6CE88-8EB9-4BDA-91F2-74E659A84A1A}" type="parTrans" cxnId="{759533FD-EFA4-4E67-BF06-337F01DF6488}">
      <dgm:prSet/>
      <dgm:spPr/>
      <dgm:t>
        <a:bodyPr/>
        <a:lstStyle/>
        <a:p>
          <a:endParaRPr lang="tr-TR"/>
        </a:p>
      </dgm:t>
    </dgm:pt>
    <dgm:pt modelId="{10810FCD-FDA0-4EE1-98B5-6AEFE25FD4BF}" type="sibTrans" cxnId="{759533FD-EFA4-4E67-BF06-337F01DF6488}">
      <dgm:prSet/>
      <dgm:spPr/>
      <dgm:t>
        <a:bodyPr/>
        <a:lstStyle/>
        <a:p>
          <a:endParaRPr lang="tr-TR"/>
        </a:p>
      </dgm:t>
    </dgm:pt>
    <dgm:pt modelId="{47CACA3B-5C8B-4AF5-8DAA-D5CB3C9CCB63}">
      <dgm:prSet/>
      <dgm:spPr/>
      <dgm:t>
        <a:bodyPr/>
        <a:lstStyle/>
        <a:p>
          <a:r>
            <a:rPr lang="tr-TR"/>
            <a:t>Muhammed İkbal olmak üzere pek çok İslam alimi de yetişmiştir.</a:t>
          </a:r>
        </a:p>
      </dgm:t>
    </dgm:pt>
    <dgm:pt modelId="{25B2538F-53DE-463F-92E6-F84FBFD68E5B}" type="parTrans" cxnId="{5A3A62A2-4874-4975-84FE-562C6EA928F2}">
      <dgm:prSet/>
      <dgm:spPr/>
      <dgm:t>
        <a:bodyPr/>
        <a:lstStyle/>
        <a:p>
          <a:endParaRPr lang="tr-TR"/>
        </a:p>
      </dgm:t>
    </dgm:pt>
    <dgm:pt modelId="{64853882-5D48-4D6B-B865-C45C31459ED4}" type="sibTrans" cxnId="{5A3A62A2-4874-4975-84FE-562C6EA928F2}">
      <dgm:prSet/>
      <dgm:spPr/>
      <dgm:t>
        <a:bodyPr/>
        <a:lstStyle/>
        <a:p>
          <a:endParaRPr lang="tr-TR"/>
        </a:p>
      </dgm:t>
    </dgm:pt>
    <dgm:pt modelId="{9FF2D29E-FEF8-42A6-9EE1-6A3EA1641944}" type="pres">
      <dgm:prSet presAssocID="{C6779F42-4F86-4828-B83A-2FA27103DF3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34CC5E4-8F20-4018-A538-8CC154FA53E4}" type="pres">
      <dgm:prSet presAssocID="{2BC74EF3-50CC-4475-971E-1364379844A6}" presName="root" presStyleCnt="0"/>
      <dgm:spPr/>
    </dgm:pt>
    <dgm:pt modelId="{0931B81C-3DF0-4F89-8522-B13F7F453399}" type="pres">
      <dgm:prSet presAssocID="{2BC74EF3-50CC-4475-971E-1364379844A6}" presName="rootComposite" presStyleCnt="0"/>
      <dgm:spPr/>
    </dgm:pt>
    <dgm:pt modelId="{5FCA30ED-4654-4CF2-B3F5-9431AD780D86}" type="pres">
      <dgm:prSet presAssocID="{2BC74EF3-50CC-4475-971E-1364379844A6}" presName="rootText" presStyleLbl="node1" presStyleIdx="0" presStyleCnt="1" custScaleX="514705"/>
      <dgm:spPr/>
    </dgm:pt>
    <dgm:pt modelId="{89AD7AC2-8C92-44D6-9D5A-9A41FF8748D9}" type="pres">
      <dgm:prSet presAssocID="{2BC74EF3-50CC-4475-971E-1364379844A6}" presName="rootConnector" presStyleLbl="node1" presStyleIdx="0" presStyleCnt="1"/>
      <dgm:spPr/>
    </dgm:pt>
    <dgm:pt modelId="{F16B0CBB-6FCE-43CD-967F-8FFD01EA797A}" type="pres">
      <dgm:prSet presAssocID="{2BC74EF3-50CC-4475-971E-1364379844A6}" presName="childShape" presStyleCnt="0"/>
      <dgm:spPr/>
    </dgm:pt>
    <dgm:pt modelId="{9A070E13-5037-4C91-9DC2-CB48FD1D0293}" type="pres">
      <dgm:prSet presAssocID="{670838E2-3D73-4D96-AAE0-30C2DB2BA194}" presName="Name13" presStyleLbl="parChTrans1D2" presStyleIdx="0" presStyleCnt="7"/>
      <dgm:spPr/>
    </dgm:pt>
    <dgm:pt modelId="{AF0791B9-A718-487A-8D22-AC7EB0369823}" type="pres">
      <dgm:prSet presAssocID="{08EC3255-EF93-4B62-AC4E-07B2358FB3EB}" presName="childText" presStyleLbl="bgAcc1" presStyleIdx="0" presStyleCnt="7" custScaleX="535396">
        <dgm:presLayoutVars>
          <dgm:bulletEnabled val="1"/>
        </dgm:presLayoutVars>
      </dgm:prSet>
      <dgm:spPr/>
    </dgm:pt>
    <dgm:pt modelId="{07FA544F-F455-4615-9214-E67A4993A8CF}" type="pres">
      <dgm:prSet presAssocID="{3541FD46-C00D-4CE5-8A19-30A733F1706E}" presName="Name13" presStyleLbl="parChTrans1D2" presStyleIdx="1" presStyleCnt="7"/>
      <dgm:spPr/>
    </dgm:pt>
    <dgm:pt modelId="{257C6F15-634E-4CCB-8AC6-D3F523F8837D}" type="pres">
      <dgm:prSet presAssocID="{D3D2C342-3348-4B8D-94B0-F5309A3A7168}" presName="childText" presStyleLbl="bgAcc1" presStyleIdx="1" presStyleCnt="7" custScaleX="535396">
        <dgm:presLayoutVars>
          <dgm:bulletEnabled val="1"/>
        </dgm:presLayoutVars>
      </dgm:prSet>
      <dgm:spPr/>
    </dgm:pt>
    <dgm:pt modelId="{73CA875C-028D-42E1-B636-25A7F54F92A6}" type="pres">
      <dgm:prSet presAssocID="{905A604D-0A37-499F-A118-BCE01EC6FE80}" presName="Name13" presStyleLbl="parChTrans1D2" presStyleIdx="2" presStyleCnt="7"/>
      <dgm:spPr/>
    </dgm:pt>
    <dgm:pt modelId="{765FCF99-03C9-44C0-93DE-3EA78EB80F4B}" type="pres">
      <dgm:prSet presAssocID="{3C581063-1867-438F-B2A3-AB8636E5EDBD}" presName="childText" presStyleLbl="bgAcc1" presStyleIdx="2" presStyleCnt="7" custScaleX="535396">
        <dgm:presLayoutVars>
          <dgm:bulletEnabled val="1"/>
        </dgm:presLayoutVars>
      </dgm:prSet>
      <dgm:spPr/>
    </dgm:pt>
    <dgm:pt modelId="{6BA41672-B71C-4D79-8B0C-E00002A4EEE8}" type="pres">
      <dgm:prSet presAssocID="{45F6CE88-8EB9-4BDA-91F2-74E659A84A1A}" presName="Name13" presStyleLbl="parChTrans1D2" presStyleIdx="3" presStyleCnt="7"/>
      <dgm:spPr/>
    </dgm:pt>
    <dgm:pt modelId="{8307B38D-2BDC-48B9-BCEF-76B0C6D2C87D}" type="pres">
      <dgm:prSet presAssocID="{D7B05298-CDD4-4283-BBF2-ACF178D4CD2C}" presName="childText" presStyleLbl="bgAcc1" presStyleIdx="3" presStyleCnt="7" custScaleX="535396">
        <dgm:presLayoutVars>
          <dgm:bulletEnabled val="1"/>
        </dgm:presLayoutVars>
      </dgm:prSet>
      <dgm:spPr/>
    </dgm:pt>
    <dgm:pt modelId="{3FA84257-E08F-4BE5-882E-6AC0E101B5B3}" type="pres">
      <dgm:prSet presAssocID="{D4DBDB56-06AA-4FA2-B363-9E41036BD832}" presName="Name13" presStyleLbl="parChTrans1D2" presStyleIdx="4" presStyleCnt="7"/>
      <dgm:spPr/>
    </dgm:pt>
    <dgm:pt modelId="{859AA5B2-6AFF-433A-9E2C-87FCDAC95F98}" type="pres">
      <dgm:prSet presAssocID="{72589964-3726-481A-A5CA-4A0362838698}" presName="childText" presStyleLbl="bgAcc1" presStyleIdx="4" presStyleCnt="7" custScaleX="535396">
        <dgm:presLayoutVars>
          <dgm:bulletEnabled val="1"/>
        </dgm:presLayoutVars>
      </dgm:prSet>
      <dgm:spPr/>
    </dgm:pt>
    <dgm:pt modelId="{A0050DF4-46A9-4613-902E-8B766A72F749}" type="pres">
      <dgm:prSet presAssocID="{8D856031-E4DB-4CDC-B404-5A809BCE66CF}" presName="Name13" presStyleLbl="parChTrans1D2" presStyleIdx="5" presStyleCnt="7"/>
      <dgm:spPr/>
    </dgm:pt>
    <dgm:pt modelId="{7793FAE7-0EF6-449E-A482-5DB348BD4B2D}" type="pres">
      <dgm:prSet presAssocID="{A4FFB382-4F70-42F4-B5F1-39855254EAD8}" presName="childText" presStyleLbl="bgAcc1" presStyleIdx="5" presStyleCnt="7" custScaleX="535396">
        <dgm:presLayoutVars>
          <dgm:bulletEnabled val="1"/>
        </dgm:presLayoutVars>
      </dgm:prSet>
      <dgm:spPr/>
    </dgm:pt>
    <dgm:pt modelId="{4B9C3208-F6D9-42AA-A4AD-CB288C579F25}" type="pres">
      <dgm:prSet presAssocID="{25B2538F-53DE-463F-92E6-F84FBFD68E5B}" presName="Name13" presStyleLbl="parChTrans1D2" presStyleIdx="6" presStyleCnt="7"/>
      <dgm:spPr/>
    </dgm:pt>
    <dgm:pt modelId="{AAE14B82-F395-4B17-B8B5-17FD44933D4F}" type="pres">
      <dgm:prSet presAssocID="{47CACA3B-5C8B-4AF5-8DAA-D5CB3C9CCB63}" presName="childText" presStyleLbl="bgAcc1" presStyleIdx="6" presStyleCnt="7" custScaleX="537182">
        <dgm:presLayoutVars>
          <dgm:bulletEnabled val="1"/>
        </dgm:presLayoutVars>
      </dgm:prSet>
      <dgm:spPr/>
    </dgm:pt>
  </dgm:ptLst>
  <dgm:cxnLst>
    <dgm:cxn modelId="{FD6BEC0B-EB93-465D-AD9E-702C3516B79A}" type="presOf" srcId="{47CACA3B-5C8B-4AF5-8DAA-D5CB3C9CCB63}" destId="{AAE14B82-F395-4B17-B8B5-17FD44933D4F}" srcOrd="0" destOrd="0" presId="urn:microsoft.com/office/officeart/2005/8/layout/hierarchy3"/>
    <dgm:cxn modelId="{DBDB881F-98FE-41BA-9D79-6F7FA41D9941}" srcId="{2BC74EF3-50CC-4475-971E-1364379844A6}" destId="{3C581063-1867-438F-B2A3-AB8636E5EDBD}" srcOrd="2" destOrd="0" parTransId="{905A604D-0A37-499F-A118-BCE01EC6FE80}" sibTransId="{59C56CF8-D7B4-4E80-BE46-26F56C0411A5}"/>
    <dgm:cxn modelId="{B170FE2E-FB03-4A1E-AAF1-333A08FF26C1}" srcId="{2BC74EF3-50CC-4475-971E-1364379844A6}" destId="{A4FFB382-4F70-42F4-B5F1-39855254EAD8}" srcOrd="5" destOrd="0" parTransId="{8D856031-E4DB-4CDC-B404-5A809BCE66CF}" sibTransId="{B742DD0C-5A75-4D4E-9ED9-074DD69F347E}"/>
    <dgm:cxn modelId="{EB414835-4933-4F0C-9E75-FB6453AADC4F}" srcId="{2BC74EF3-50CC-4475-971E-1364379844A6}" destId="{D3D2C342-3348-4B8D-94B0-F5309A3A7168}" srcOrd="1" destOrd="0" parTransId="{3541FD46-C00D-4CE5-8A19-30A733F1706E}" sibTransId="{DB376490-340D-4E2E-B0FD-A7ED43FE932D}"/>
    <dgm:cxn modelId="{15681A5C-F33B-4D39-AB5D-FEE4A64724BB}" type="presOf" srcId="{905A604D-0A37-499F-A118-BCE01EC6FE80}" destId="{73CA875C-028D-42E1-B636-25A7F54F92A6}" srcOrd="0" destOrd="0" presId="urn:microsoft.com/office/officeart/2005/8/layout/hierarchy3"/>
    <dgm:cxn modelId="{6770B95C-10CB-40A8-A318-325D7C5E4BE9}" type="presOf" srcId="{2BC74EF3-50CC-4475-971E-1364379844A6}" destId="{5FCA30ED-4654-4CF2-B3F5-9431AD780D86}" srcOrd="0" destOrd="0" presId="urn:microsoft.com/office/officeart/2005/8/layout/hierarchy3"/>
    <dgm:cxn modelId="{ECCB3845-F450-4545-84FA-A9291C7B20D4}" srcId="{C6779F42-4F86-4828-B83A-2FA27103DF3C}" destId="{2BC74EF3-50CC-4475-971E-1364379844A6}" srcOrd="0" destOrd="0" parTransId="{820A407D-CA3A-4E9E-A3EA-59D1F719EBA0}" sibTransId="{53757A6E-7E7B-414A-A688-C0424F0AC37C}"/>
    <dgm:cxn modelId="{D111D167-8A14-4CE5-B487-C7FD5CCB586C}" type="presOf" srcId="{C6779F42-4F86-4828-B83A-2FA27103DF3C}" destId="{9FF2D29E-FEF8-42A6-9EE1-6A3EA1641944}" srcOrd="0" destOrd="0" presId="urn:microsoft.com/office/officeart/2005/8/layout/hierarchy3"/>
    <dgm:cxn modelId="{045EE149-4DE9-4519-971F-9275B8FE85EE}" type="presOf" srcId="{25B2538F-53DE-463F-92E6-F84FBFD68E5B}" destId="{4B9C3208-F6D9-42AA-A4AD-CB288C579F25}" srcOrd="0" destOrd="0" presId="urn:microsoft.com/office/officeart/2005/8/layout/hierarchy3"/>
    <dgm:cxn modelId="{7EB1AA4D-8813-4A5E-8633-5D8ED6F0A799}" type="presOf" srcId="{45F6CE88-8EB9-4BDA-91F2-74E659A84A1A}" destId="{6BA41672-B71C-4D79-8B0C-E00002A4EEE8}" srcOrd="0" destOrd="0" presId="urn:microsoft.com/office/officeart/2005/8/layout/hierarchy3"/>
    <dgm:cxn modelId="{26A25B6F-4568-4911-99C9-D1D4638FB653}" type="presOf" srcId="{08EC3255-EF93-4B62-AC4E-07B2358FB3EB}" destId="{AF0791B9-A718-487A-8D22-AC7EB0369823}" srcOrd="0" destOrd="0" presId="urn:microsoft.com/office/officeart/2005/8/layout/hierarchy3"/>
    <dgm:cxn modelId="{EA3D9572-B153-4FA4-AAE4-D2F04F0BD7F8}" type="presOf" srcId="{3C581063-1867-438F-B2A3-AB8636E5EDBD}" destId="{765FCF99-03C9-44C0-93DE-3EA78EB80F4B}" srcOrd="0" destOrd="0" presId="urn:microsoft.com/office/officeart/2005/8/layout/hierarchy3"/>
    <dgm:cxn modelId="{336F3B56-E971-4FD8-A236-51F6059015A3}" type="presOf" srcId="{D3D2C342-3348-4B8D-94B0-F5309A3A7168}" destId="{257C6F15-634E-4CCB-8AC6-D3F523F8837D}" srcOrd="0" destOrd="0" presId="urn:microsoft.com/office/officeart/2005/8/layout/hierarchy3"/>
    <dgm:cxn modelId="{1B7A9281-6602-4565-9321-27B05486CA95}" srcId="{2BC74EF3-50CC-4475-971E-1364379844A6}" destId="{72589964-3726-481A-A5CA-4A0362838698}" srcOrd="4" destOrd="0" parTransId="{D4DBDB56-06AA-4FA2-B363-9E41036BD832}" sibTransId="{1600ADF1-E0D7-4ED1-A852-2686724F59BD}"/>
    <dgm:cxn modelId="{AE123788-18E4-4E3A-AF58-EB6B6360E440}" type="presOf" srcId="{3541FD46-C00D-4CE5-8A19-30A733F1706E}" destId="{07FA544F-F455-4615-9214-E67A4993A8CF}" srcOrd="0" destOrd="0" presId="urn:microsoft.com/office/officeart/2005/8/layout/hierarchy3"/>
    <dgm:cxn modelId="{464CBE8A-2FC8-46C1-9F18-E46D25070592}" type="presOf" srcId="{A4FFB382-4F70-42F4-B5F1-39855254EAD8}" destId="{7793FAE7-0EF6-449E-A482-5DB348BD4B2D}" srcOrd="0" destOrd="0" presId="urn:microsoft.com/office/officeart/2005/8/layout/hierarchy3"/>
    <dgm:cxn modelId="{BC771891-10AE-4B23-B0B7-06C10667C3F5}" type="presOf" srcId="{D4DBDB56-06AA-4FA2-B363-9E41036BD832}" destId="{3FA84257-E08F-4BE5-882E-6AC0E101B5B3}" srcOrd="0" destOrd="0" presId="urn:microsoft.com/office/officeart/2005/8/layout/hierarchy3"/>
    <dgm:cxn modelId="{F338EC99-D3E8-419C-A7F3-C6C2C4D002C5}" type="presOf" srcId="{8D856031-E4DB-4CDC-B404-5A809BCE66CF}" destId="{A0050DF4-46A9-4613-902E-8B766A72F749}" srcOrd="0" destOrd="0" presId="urn:microsoft.com/office/officeart/2005/8/layout/hierarchy3"/>
    <dgm:cxn modelId="{CA6FD69F-E609-454A-A157-EDFECDFE74C7}" type="presOf" srcId="{72589964-3726-481A-A5CA-4A0362838698}" destId="{859AA5B2-6AFF-433A-9E2C-87FCDAC95F98}" srcOrd="0" destOrd="0" presId="urn:microsoft.com/office/officeart/2005/8/layout/hierarchy3"/>
    <dgm:cxn modelId="{5A3A62A2-4874-4975-84FE-562C6EA928F2}" srcId="{2BC74EF3-50CC-4475-971E-1364379844A6}" destId="{47CACA3B-5C8B-4AF5-8DAA-D5CB3C9CCB63}" srcOrd="6" destOrd="0" parTransId="{25B2538F-53DE-463F-92E6-F84FBFD68E5B}" sibTransId="{64853882-5D48-4D6B-B865-C45C31459ED4}"/>
    <dgm:cxn modelId="{95C38ECA-E5E6-4867-8A2E-E5C57C762D8F}" srcId="{2BC74EF3-50CC-4475-971E-1364379844A6}" destId="{08EC3255-EF93-4B62-AC4E-07B2358FB3EB}" srcOrd="0" destOrd="0" parTransId="{670838E2-3D73-4D96-AAE0-30C2DB2BA194}" sibTransId="{DFF04E86-E888-42A4-8507-484AADB63E79}"/>
    <dgm:cxn modelId="{5A8735D2-41B9-46F9-95BC-307BF14BE0DE}" type="presOf" srcId="{2BC74EF3-50CC-4475-971E-1364379844A6}" destId="{89AD7AC2-8C92-44D6-9D5A-9A41FF8748D9}" srcOrd="1" destOrd="0" presId="urn:microsoft.com/office/officeart/2005/8/layout/hierarchy3"/>
    <dgm:cxn modelId="{003A97D7-3405-4C2D-9DDF-207B7E593EFC}" type="presOf" srcId="{D7B05298-CDD4-4283-BBF2-ACF178D4CD2C}" destId="{8307B38D-2BDC-48B9-BCEF-76B0C6D2C87D}" srcOrd="0" destOrd="0" presId="urn:microsoft.com/office/officeart/2005/8/layout/hierarchy3"/>
    <dgm:cxn modelId="{43E295FB-7B3B-409D-92E4-E9BCDF9D0B48}" type="presOf" srcId="{670838E2-3D73-4D96-AAE0-30C2DB2BA194}" destId="{9A070E13-5037-4C91-9DC2-CB48FD1D0293}" srcOrd="0" destOrd="0" presId="urn:microsoft.com/office/officeart/2005/8/layout/hierarchy3"/>
    <dgm:cxn modelId="{759533FD-EFA4-4E67-BF06-337F01DF6488}" srcId="{2BC74EF3-50CC-4475-971E-1364379844A6}" destId="{D7B05298-CDD4-4283-BBF2-ACF178D4CD2C}" srcOrd="3" destOrd="0" parTransId="{45F6CE88-8EB9-4BDA-91F2-74E659A84A1A}" sibTransId="{10810FCD-FDA0-4EE1-98B5-6AEFE25FD4BF}"/>
    <dgm:cxn modelId="{F6B8F96A-BACD-4D84-84D3-8736CC027973}" type="presParOf" srcId="{9FF2D29E-FEF8-42A6-9EE1-6A3EA1641944}" destId="{734CC5E4-8F20-4018-A538-8CC154FA53E4}" srcOrd="0" destOrd="0" presId="urn:microsoft.com/office/officeart/2005/8/layout/hierarchy3"/>
    <dgm:cxn modelId="{698B2F30-3701-442A-92DF-C87BE3E285D8}" type="presParOf" srcId="{734CC5E4-8F20-4018-A538-8CC154FA53E4}" destId="{0931B81C-3DF0-4F89-8522-B13F7F453399}" srcOrd="0" destOrd="0" presId="urn:microsoft.com/office/officeart/2005/8/layout/hierarchy3"/>
    <dgm:cxn modelId="{7739F3C5-5709-4B85-8E0E-9691554042EC}" type="presParOf" srcId="{0931B81C-3DF0-4F89-8522-B13F7F453399}" destId="{5FCA30ED-4654-4CF2-B3F5-9431AD780D86}" srcOrd="0" destOrd="0" presId="urn:microsoft.com/office/officeart/2005/8/layout/hierarchy3"/>
    <dgm:cxn modelId="{EE525A36-1D14-4FBC-837C-36E9E4C77EB4}" type="presParOf" srcId="{0931B81C-3DF0-4F89-8522-B13F7F453399}" destId="{89AD7AC2-8C92-44D6-9D5A-9A41FF8748D9}" srcOrd="1" destOrd="0" presId="urn:microsoft.com/office/officeart/2005/8/layout/hierarchy3"/>
    <dgm:cxn modelId="{8149C501-7D17-4CC6-B148-E13FC084D660}" type="presParOf" srcId="{734CC5E4-8F20-4018-A538-8CC154FA53E4}" destId="{F16B0CBB-6FCE-43CD-967F-8FFD01EA797A}" srcOrd="1" destOrd="0" presId="urn:microsoft.com/office/officeart/2005/8/layout/hierarchy3"/>
    <dgm:cxn modelId="{530A98D9-2922-4ADB-9E2C-6B67FC32B7B0}" type="presParOf" srcId="{F16B0CBB-6FCE-43CD-967F-8FFD01EA797A}" destId="{9A070E13-5037-4C91-9DC2-CB48FD1D0293}" srcOrd="0" destOrd="0" presId="urn:microsoft.com/office/officeart/2005/8/layout/hierarchy3"/>
    <dgm:cxn modelId="{7E028890-1A1D-4A42-B256-A48C8594835F}" type="presParOf" srcId="{F16B0CBB-6FCE-43CD-967F-8FFD01EA797A}" destId="{AF0791B9-A718-487A-8D22-AC7EB0369823}" srcOrd="1" destOrd="0" presId="urn:microsoft.com/office/officeart/2005/8/layout/hierarchy3"/>
    <dgm:cxn modelId="{CF012C43-DC78-44EB-82B8-274302E0070E}" type="presParOf" srcId="{F16B0CBB-6FCE-43CD-967F-8FFD01EA797A}" destId="{07FA544F-F455-4615-9214-E67A4993A8CF}" srcOrd="2" destOrd="0" presId="urn:microsoft.com/office/officeart/2005/8/layout/hierarchy3"/>
    <dgm:cxn modelId="{6BF5F93B-69D8-4ECF-9277-E9EA6E634884}" type="presParOf" srcId="{F16B0CBB-6FCE-43CD-967F-8FFD01EA797A}" destId="{257C6F15-634E-4CCB-8AC6-D3F523F8837D}" srcOrd="3" destOrd="0" presId="urn:microsoft.com/office/officeart/2005/8/layout/hierarchy3"/>
    <dgm:cxn modelId="{2831CCA9-AF93-4267-A844-82C4632D1BF2}" type="presParOf" srcId="{F16B0CBB-6FCE-43CD-967F-8FFD01EA797A}" destId="{73CA875C-028D-42E1-B636-25A7F54F92A6}" srcOrd="4" destOrd="0" presId="urn:microsoft.com/office/officeart/2005/8/layout/hierarchy3"/>
    <dgm:cxn modelId="{C4CADB67-6EFE-4634-A578-FB9290F37D78}" type="presParOf" srcId="{F16B0CBB-6FCE-43CD-967F-8FFD01EA797A}" destId="{765FCF99-03C9-44C0-93DE-3EA78EB80F4B}" srcOrd="5" destOrd="0" presId="urn:microsoft.com/office/officeart/2005/8/layout/hierarchy3"/>
    <dgm:cxn modelId="{BB9C7F40-D1A3-410D-AB48-0D38AC5440A2}" type="presParOf" srcId="{F16B0CBB-6FCE-43CD-967F-8FFD01EA797A}" destId="{6BA41672-B71C-4D79-8B0C-E00002A4EEE8}" srcOrd="6" destOrd="0" presId="urn:microsoft.com/office/officeart/2005/8/layout/hierarchy3"/>
    <dgm:cxn modelId="{991FD6B6-41A1-40FD-A144-F8881F1C855A}" type="presParOf" srcId="{F16B0CBB-6FCE-43CD-967F-8FFD01EA797A}" destId="{8307B38D-2BDC-48B9-BCEF-76B0C6D2C87D}" srcOrd="7" destOrd="0" presId="urn:microsoft.com/office/officeart/2005/8/layout/hierarchy3"/>
    <dgm:cxn modelId="{BCCCB442-0812-4F93-83D2-8BF8772A9D6B}" type="presParOf" srcId="{F16B0CBB-6FCE-43CD-967F-8FFD01EA797A}" destId="{3FA84257-E08F-4BE5-882E-6AC0E101B5B3}" srcOrd="8" destOrd="0" presId="urn:microsoft.com/office/officeart/2005/8/layout/hierarchy3"/>
    <dgm:cxn modelId="{2C49C3ED-2E7F-4707-971F-2C6FF1247FB3}" type="presParOf" srcId="{F16B0CBB-6FCE-43CD-967F-8FFD01EA797A}" destId="{859AA5B2-6AFF-433A-9E2C-87FCDAC95F98}" srcOrd="9" destOrd="0" presId="urn:microsoft.com/office/officeart/2005/8/layout/hierarchy3"/>
    <dgm:cxn modelId="{9EFD2174-AA37-41AD-8EA7-0449C324302D}" type="presParOf" srcId="{F16B0CBB-6FCE-43CD-967F-8FFD01EA797A}" destId="{A0050DF4-46A9-4613-902E-8B766A72F749}" srcOrd="10" destOrd="0" presId="urn:microsoft.com/office/officeart/2005/8/layout/hierarchy3"/>
    <dgm:cxn modelId="{8BECECA5-E377-4346-B635-EC64616EDCAC}" type="presParOf" srcId="{F16B0CBB-6FCE-43CD-967F-8FFD01EA797A}" destId="{7793FAE7-0EF6-449E-A482-5DB348BD4B2D}" srcOrd="11" destOrd="0" presId="urn:microsoft.com/office/officeart/2005/8/layout/hierarchy3"/>
    <dgm:cxn modelId="{B284E854-4B4F-4F59-895E-6F4866E0B578}" type="presParOf" srcId="{F16B0CBB-6FCE-43CD-967F-8FFD01EA797A}" destId="{4B9C3208-F6D9-42AA-A4AD-CB288C579F25}" srcOrd="12" destOrd="0" presId="urn:microsoft.com/office/officeart/2005/8/layout/hierarchy3"/>
    <dgm:cxn modelId="{34400CCA-1009-4CEE-8578-58FC20EFEC8F}" type="presParOf" srcId="{F16B0CBB-6FCE-43CD-967F-8FFD01EA797A}" destId="{AAE14B82-F395-4B17-B8B5-17FD44933D4F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A30ED-4654-4CF2-B3F5-9431AD780D86}">
      <dsp:nvSpPr>
        <dsp:cNvPr id="0" name=""/>
        <dsp:cNvSpPr/>
      </dsp:nvSpPr>
      <dsp:spPr>
        <a:xfrm>
          <a:off x="2350079" y="837"/>
          <a:ext cx="7238943" cy="7032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105" tIns="52070" rIns="78105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100" b="1" kern="1200" dirty="0"/>
            <a:t>Özetle Hint Alt Kıtası:</a:t>
          </a:r>
          <a:endParaRPr lang="tr-TR" sz="4100" kern="1200" dirty="0"/>
        </a:p>
      </dsp:txBody>
      <dsp:txXfrm>
        <a:off x="2370675" y="21433"/>
        <a:ext cx="7197751" cy="662020"/>
      </dsp:txXfrm>
    </dsp:sp>
    <dsp:sp modelId="{9A070E13-5037-4C91-9DC2-CB48FD1D0293}">
      <dsp:nvSpPr>
        <dsp:cNvPr id="0" name=""/>
        <dsp:cNvSpPr/>
      </dsp:nvSpPr>
      <dsp:spPr>
        <a:xfrm>
          <a:off x="3073973" y="704050"/>
          <a:ext cx="723894" cy="5274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7409"/>
              </a:lnTo>
              <a:lnTo>
                <a:pt x="723894" y="527409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791B9-A718-487A-8D22-AC7EB0369823}">
      <dsp:nvSpPr>
        <dsp:cNvPr id="0" name=""/>
        <dsp:cNvSpPr/>
      </dsp:nvSpPr>
      <dsp:spPr>
        <a:xfrm>
          <a:off x="3797867" y="879853"/>
          <a:ext cx="6023957" cy="7032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Hindistan, Pakistan ve </a:t>
          </a:r>
          <a:r>
            <a:rPr lang="tr-TR" sz="2000" kern="1200" dirty="0" err="1"/>
            <a:t>Bangledeş’in</a:t>
          </a:r>
          <a:r>
            <a:rPr lang="tr-TR" sz="2000" kern="1200" dirty="0"/>
            <a:t> olduğu bölgedir.</a:t>
          </a:r>
        </a:p>
      </dsp:txBody>
      <dsp:txXfrm>
        <a:off x="3818463" y="900449"/>
        <a:ext cx="5982765" cy="662020"/>
      </dsp:txXfrm>
    </dsp:sp>
    <dsp:sp modelId="{07FA544F-F455-4615-9214-E67A4993A8CF}">
      <dsp:nvSpPr>
        <dsp:cNvPr id="0" name=""/>
        <dsp:cNvSpPr/>
      </dsp:nvSpPr>
      <dsp:spPr>
        <a:xfrm>
          <a:off x="3073973" y="704050"/>
          <a:ext cx="723894" cy="1406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6425"/>
              </a:lnTo>
              <a:lnTo>
                <a:pt x="723894" y="1406425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C6F15-634E-4CCB-8AC6-D3F523F8837D}">
      <dsp:nvSpPr>
        <dsp:cNvPr id="0" name=""/>
        <dsp:cNvSpPr/>
      </dsp:nvSpPr>
      <dsp:spPr>
        <a:xfrm>
          <a:off x="3797867" y="1758869"/>
          <a:ext cx="6023957" cy="7032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Hindistan’da ilk camii </a:t>
          </a:r>
          <a:r>
            <a:rPr lang="tr-TR" sz="2000" kern="1200" dirty="0" err="1"/>
            <a:t>Haccac</a:t>
          </a:r>
          <a:r>
            <a:rPr lang="tr-TR" sz="2000" kern="1200" dirty="0"/>
            <a:t> zamanında </a:t>
          </a:r>
          <a:r>
            <a:rPr lang="tr-TR" sz="2000" kern="1200" dirty="0" err="1"/>
            <a:t>Deybül’de</a:t>
          </a:r>
          <a:r>
            <a:rPr lang="tr-TR" sz="2000" kern="1200" dirty="0"/>
            <a:t> yapılmıştır.</a:t>
          </a:r>
        </a:p>
      </dsp:txBody>
      <dsp:txXfrm>
        <a:off x="3818463" y="1779465"/>
        <a:ext cx="5982765" cy="662020"/>
      </dsp:txXfrm>
    </dsp:sp>
    <dsp:sp modelId="{73CA875C-028D-42E1-B636-25A7F54F92A6}">
      <dsp:nvSpPr>
        <dsp:cNvPr id="0" name=""/>
        <dsp:cNvSpPr/>
      </dsp:nvSpPr>
      <dsp:spPr>
        <a:xfrm>
          <a:off x="3073973" y="704050"/>
          <a:ext cx="723894" cy="22854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441"/>
              </a:lnTo>
              <a:lnTo>
                <a:pt x="723894" y="2285441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5FCF99-03C9-44C0-93DE-3EA78EB80F4B}">
      <dsp:nvSpPr>
        <dsp:cNvPr id="0" name=""/>
        <dsp:cNvSpPr/>
      </dsp:nvSpPr>
      <dsp:spPr>
        <a:xfrm>
          <a:off x="3797867" y="2637885"/>
          <a:ext cx="6023957" cy="7032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Hindistan’ın toplu bir şekilde İslam ile tanışması </a:t>
          </a:r>
          <a:r>
            <a:rPr lang="tr-TR" sz="2000" kern="1200" dirty="0" err="1"/>
            <a:t>Gazneli</a:t>
          </a:r>
          <a:r>
            <a:rPr lang="tr-TR" sz="2000" kern="1200" dirty="0"/>
            <a:t> Mahmut zamanında olmuştur.</a:t>
          </a:r>
        </a:p>
      </dsp:txBody>
      <dsp:txXfrm>
        <a:off x="3818463" y="2658481"/>
        <a:ext cx="5982765" cy="662020"/>
      </dsp:txXfrm>
    </dsp:sp>
    <dsp:sp modelId="{6BA41672-B71C-4D79-8B0C-E00002A4EEE8}">
      <dsp:nvSpPr>
        <dsp:cNvPr id="0" name=""/>
        <dsp:cNvSpPr/>
      </dsp:nvSpPr>
      <dsp:spPr>
        <a:xfrm>
          <a:off x="3073973" y="704050"/>
          <a:ext cx="723894" cy="3164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64458"/>
              </a:lnTo>
              <a:lnTo>
                <a:pt x="723894" y="3164458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07B38D-2BDC-48B9-BCEF-76B0C6D2C87D}">
      <dsp:nvSpPr>
        <dsp:cNvPr id="0" name=""/>
        <dsp:cNvSpPr/>
      </dsp:nvSpPr>
      <dsp:spPr>
        <a:xfrm>
          <a:off x="3797867" y="3516901"/>
          <a:ext cx="6023957" cy="7032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İmam Rabbani, Şah Veliyullah </a:t>
          </a:r>
          <a:r>
            <a:rPr lang="tr-TR" sz="2000" kern="1200" dirty="0" err="1"/>
            <a:t>Dihlevî</a:t>
          </a:r>
          <a:r>
            <a:rPr lang="tr-TR" sz="2000" kern="1200" dirty="0"/>
            <a:t> ’</a:t>
          </a:r>
          <a:r>
            <a:rPr lang="tr-TR" sz="2000" kern="1200" dirty="0" err="1"/>
            <a:t>nin</a:t>
          </a:r>
          <a:r>
            <a:rPr lang="tr-TR" sz="2000" kern="1200" dirty="0"/>
            <a:t> Hindistan’ın İslamlaşması için büyük gayretleri olmuştur.</a:t>
          </a:r>
        </a:p>
      </dsp:txBody>
      <dsp:txXfrm>
        <a:off x="3818463" y="3537497"/>
        <a:ext cx="5982765" cy="662020"/>
      </dsp:txXfrm>
    </dsp:sp>
    <dsp:sp modelId="{3FA84257-E08F-4BE5-882E-6AC0E101B5B3}">
      <dsp:nvSpPr>
        <dsp:cNvPr id="0" name=""/>
        <dsp:cNvSpPr/>
      </dsp:nvSpPr>
      <dsp:spPr>
        <a:xfrm>
          <a:off x="3073973" y="704050"/>
          <a:ext cx="723894" cy="40434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43474"/>
              </a:lnTo>
              <a:lnTo>
                <a:pt x="723894" y="4043474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AA5B2-6AFF-433A-9E2C-87FCDAC95F98}">
      <dsp:nvSpPr>
        <dsp:cNvPr id="0" name=""/>
        <dsp:cNvSpPr/>
      </dsp:nvSpPr>
      <dsp:spPr>
        <a:xfrm>
          <a:off x="3797867" y="4395917"/>
          <a:ext cx="6023957" cy="7032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12. </a:t>
          </a:r>
          <a:r>
            <a:rPr lang="tr-TR" sz="2000" kern="1200" dirty="0" err="1"/>
            <a:t>yy’da</a:t>
          </a:r>
          <a:r>
            <a:rPr lang="tr-TR" sz="2000" kern="1200" dirty="0"/>
            <a:t> </a:t>
          </a:r>
          <a:r>
            <a:rPr lang="tr-TR" sz="2000" kern="1200" dirty="0" err="1"/>
            <a:t>Delhî’de</a:t>
          </a:r>
          <a:r>
            <a:rPr lang="tr-TR" sz="2000" kern="1200" dirty="0"/>
            <a:t> yapılan </a:t>
          </a:r>
          <a:r>
            <a:rPr lang="tr-TR" sz="2000" kern="1200" dirty="0" err="1"/>
            <a:t>Kuvvetu’l</a:t>
          </a:r>
          <a:r>
            <a:rPr lang="tr-TR" sz="2000" kern="1200" dirty="0"/>
            <a:t>-İslam Camii önemli eserlerden birisidir.</a:t>
          </a:r>
        </a:p>
      </dsp:txBody>
      <dsp:txXfrm>
        <a:off x="3818463" y="4416513"/>
        <a:ext cx="5982765" cy="662020"/>
      </dsp:txXfrm>
    </dsp:sp>
    <dsp:sp modelId="{A0050DF4-46A9-4613-902E-8B766A72F749}">
      <dsp:nvSpPr>
        <dsp:cNvPr id="0" name=""/>
        <dsp:cNvSpPr/>
      </dsp:nvSpPr>
      <dsp:spPr>
        <a:xfrm>
          <a:off x="3073973" y="704050"/>
          <a:ext cx="723894" cy="4922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2490"/>
              </a:lnTo>
              <a:lnTo>
                <a:pt x="723894" y="4922490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93FAE7-0EF6-449E-A482-5DB348BD4B2D}">
      <dsp:nvSpPr>
        <dsp:cNvPr id="0" name=""/>
        <dsp:cNvSpPr/>
      </dsp:nvSpPr>
      <dsp:spPr>
        <a:xfrm>
          <a:off x="3797867" y="5274933"/>
          <a:ext cx="6023957" cy="7032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17. </a:t>
          </a:r>
          <a:r>
            <a:rPr lang="tr-TR" sz="2000" kern="1200" dirty="0" err="1"/>
            <a:t>yy’da</a:t>
          </a:r>
          <a:r>
            <a:rPr lang="tr-TR" sz="2000" kern="1200" dirty="0"/>
            <a:t> Pakistan’da dünyanın en büyük beşinci camisi olan Padişahi Camii ülkenin önemli tarihi eserlerindendir. </a:t>
          </a:r>
        </a:p>
      </dsp:txBody>
      <dsp:txXfrm>
        <a:off x="3818463" y="5295529"/>
        <a:ext cx="5982765" cy="662020"/>
      </dsp:txXfrm>
    </dsp:sp>
    <dsp:sp modelId="{4B9C3208-F6D9-42AA-A4AD-CB288C579F25}">
      <dsp:nvSpPr>
        <dsp:cNvPr id="0" name=""/>
        <dsp:cNvSpPr/>
      </dsp:nvSpPr>
      <dsp:spPr>
        <a:xfrm>
          <a:off x="3073973" y="704050"/>
          <a:ext cx="723894" cy="5801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01506"/>
              </a:lnTo>
              <a:lnTo>
                <a:pt x="723894" y="580150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E14B82-F395-4B17-B8B5-17FD44933D4F}">
      <dsp:nvSpPr>
        <dsp:cNvPr id="0" name=""/>
        <dsp:cNvSpPr/>
      </dsp:nvSpPr>
      <dsp:spPr>
        <a:xfrm>
          <a:off x="3797867" y="6153949"/>
          <a:ext cx="6044052" cy="7032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Muhammed İkbal olmak üzere pek çok İslam alimi de yetişmiştir.</a:t>
          </a:r>
        </a:p>
      </dsp:txBody>
      <dsp:txXfrm>
        <a:off x="3818463" y="6174545"/>
        <a:ext cx="6002860" cy="6620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12.05.2021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12.05.2021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12.05.2021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12.05.2021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12.05.2021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12.05.2021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12.05.2021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12.05.2021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12.05.2021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12.05.2021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12.05.2021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12.05.2021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12.05.2021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6fksK4D5-w?feature=oembed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OqmbDMlqbo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umqjEbUFnY?feature=oemb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eZaHxOqRVis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-500743" y="1562319"/>
            <a:ext cx="13193486" cy="1475013"/>
          </a:xfrm>
        </p:spPr>
        <p:txBody>
          <a:bodyPr>
            <a:noAutofit/>
          </a:bodyPr>
          <a:lstStyle/>
          <a:p>
            <a:pPr algn="ctr"/>
            <a:r>
              <a:rPr lang="tr-TR" sz="8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Hint Alt Kıtası </a:t>
            </a:r>
            <a:br>
              <a:rPr lang="tr-TR" sz="8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tr-TR" sz="8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Bölgesi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46FB4AEB-10E3-4AC8-ADA1-22FE9DACF76C}"/>
              </a:ext>
            </a:extLst>
          </p:cNvPr>
          <p:cNvSpPr/>
          <p:nvPr/>
        </p:nvSpPr>
        <p:spPr>
          <a:xfrm>
            <a:off x="171938" y="1085222"/>
            <a:ext cx="5495332" cy="493065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Fetihlerle birlikte buraya gelen «Horasan erenleri» olarak bilinen Türkistanlı âlim ve öğrenciler İslam dinini bölge halkına sevdirilip yaygınlaştırılmasında büyük katkıları olmuştur.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A601582-0991-44A5-A951-3DD6ED3F66A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4737" y="1085221"/>
            <a:ext cx="6345760" cy="493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3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B29FDCD-9341-4656-AFDF-4DAED6E19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145" y="741615"/>
            <a:ext cx="11587709" cy="537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75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798C186-60CC-42BB-9103-C71DAE524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D0066C98-C5C3-49CA-B4E3-2C6A6F4D8B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440502"/>
            <a:ext cx="12192000" cy="1417498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D5E07D99-C01F-4C57-8D94-593235660B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479523"/>
            <a:ext cx="12192000" cy="96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964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85A454EE-4AFB-40BB-BAA8-1CA6970CC063}"/>
              </a:ext>
            </a:extLst>
          </p:cNvPr>
          <p:cNvSpPr/>
          <p:nvPr/>
        </p:nvSpPr>
        <p:spPr>
          <a:xfrm>
            <a:off x="1187938" y="5164853"/>
            <a:ext cx="9816124" cy="1597688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tr-TR" sz="3200" dirty="0"/>
              <a:t>Şah Cihan’ın, eşi Mümtaz Mahal için </a:t>
            </a:r>
            <a:r>
              <a:rPr lang="tr-TR" sz="3200" dirty="0" err="1"/>
              <a:t>Agra</a:t>
            </a:r>
            <a:r>
              <a:rPr lang="tr-TR" sz="3200" dirty="0"/>
              <a:t> kentinde yaptırdığı anıt ve mezar olan </a:t>
            </a:r>
            <a:r>
              <a:rPr lang="tr-TR" sz="3200" b="1" dirty="0" err="1"/>
              <a:t>Tac</a:t>
            </a:r>
            <a:r>
              <a:rPr lang="tr-TR" sz="3200" b="1" dirty="0"/>
              <a:t> Mahal </a:t>
            </a:r>
            <a:r>
              <a:rPr lang="tr-TR" sz="3200" dirty="0"/>
              <a:t>dünyanın yedi harikasından biri olarak kabul edilmiştir.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98EEADC8-B390-4D62-A432-F1B52F45555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938" y="95459"/>
            <a:ext cx="9816123" cy="4961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8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5DDC9A7-1EA4-49E8-90F0-0775C29B07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1016" y="564066"/>
            <a:ext cx="6129495" cy="2793442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AE3FD23D-ECB5-42D1-A1C7-79A3C37C2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511" y="564066"/>
            <a:ext cx="5851489" cy="5885614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8083CA23-4FC5-4441-91B6-05ECDDA389C4}"/>
              </a:ext>
            </a:extLst>
          </p:cNvPr>
          <p:cNvSpPr txBox="1"/>
          <p:nvPr/>
        </p:nvSpPr>
        <p:spPr>
          <a:xfrm>
            <a:off x="519165" y="3500493"/>
            <a:ext cx="551319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800" dirty="0"/>
              <a:t>Özellikle «</a:t>
            </a:r>
            <a:r>
              <a:rPr lang="tr-TR" sz="2800" dirty="0" err="1"/>
              <a:t>müceddid</a:t>
            </a:r>
            <a:r>
              <a:rPr lang="tr-TR" sz="2800" dirty="0"/>
              <a:t>-i </a:t>
            </a:r>
            <a:r>
              <a:rPr lang="tr-TR" sz="2800" dirty="0" err="1"/>
              <a:t>elfi</a:t>
            </a:r>
            <a:r>
              <a:rPr lang="tr-TR" sz="2800" dirty="0"/>
              <a:t> </a:t>
            </a:r>
            <a:r>
              <a:rPr lang="tr-TR" sz="2800" dirty="0" err="1"/>
              <a:t>sani</a:t>
            </a:r>
            <a:r>
              <a:rPr lang="tr-TR" sz="2800" dirty="0"/>
              <a:t>» yani ikinci bin yılın yenileyicisi olarak bilinen ve 17. yüzyılda yaşamış olan İmam </a:t>
            </a:r>
            <a:r>
              <a:rPr lang="tr-TR" sz="2800" dirty="0" err="1"/>
              <a:t>Rabbani’nin</a:t>
            </a:r>
            <a:r>
              <a:rPr lang="tr-TR" sz="2800" dirty="0"/>
              <a:t> İslam’ın </a:t>
            </a:r>
            <a:r>
              <a:rPr lang="tr-TR" sz="2800" dirty="0" err="1"/>
              <a:t>tevhid</a:t>
            </a:r>
            <a:r>
              <a:rPr lang="tr-TR" sz="2800" dirty="0"/>
              <a:t> anlayışının korunmasında ve savunulmasında büyük katkıları olmuştur.</a:t>
            </a:r>
          </a:p>
        </p:txBody>
      </p:sp>
    </p:spTree>
    <p:extLst>
      <p:ext uri="{BB962C8B-B14F-4D97-AF65-F5344CB8AC3E}">
        <p14:creationId xmlns:p14="http://schemas.microsoft.com/office/powerpoint/2010/main" val="419376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9EF7456-4371-4115-984D-894AE1DFB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" y="357240"/>
            <a:ext cx="1207770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93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4BE8C643-BD93-4E37-9C79-B420AB3CF5C0}"/>
              </a:ext>
            </a:extLst>
          </p:cNvPr>
          <p:cNvSpPr txBox="1"/>
          <p:nvPr/>
        </p:nvSpPr>
        <p:spPr>
          <a:xfrm>
            <a:off x="3629968" y="0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https://www.youtube.com/watch?v=y6fksK4D5-w</a:t>
            </a:r>
          </a:p>
        </p:txBody>
      </p:sp>
      <p:pic>
        <p:nvPicPr>
          <p:cNvPr id="2" name="Çevrimiçi Medya 1" title="Allâme Muhammed İkbal">
            <a:hlinkClick r:id="" action="ppaction://media"/>
            <a:extLst>
              <a:ext uri="{FF2B5EF4-FFF2-40B4-BE49-F238E27FC236}">
                <a16:creationId xmlns:a16="http://schemas.microsoft.com/office/drawing/2014/main" id="{F56E0E53-DAE9-4530-86A4-9C0B55DD87F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3816" y="369332"/>
            <a:ext cx="11484367" cy="64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0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C8A38852-9B78-40B7-B6B1-9DADC70AD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2178" cy="6858000"/>
          </a:xfrm>
          <a:prstGeom prst="rect">
            <a:avLst/>
          </a:prstGeom>
        </p:spPr>
      </p:pic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5983CFD0-3E23-443A-891B-AB95D5900F6D}"/>
              </a:ext>
            </a:extLst>
          </p:cNvPr>
          <p:cNvSpPr/>
          <p:nvPr/>
        </p:nvSpPr>
        <p:spPr>
          <a:xfrm>
            <a:off x="2835884" y="6149591"/>
            <a:ext cx="6550409" cy="708409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Lahor Padişahı Camii, Pakistan</a:t>
            </a:r>
          </a:p>
        </p:txBody>
      </p:sp>
    </p:spTree>
    <p:extLst>
      <p:ext uri="{BB962C8B-B14F-4D97-AF65-F5344CB8AC3E}">
        <p14:creationId xmlns:p14="http://schemas.microsoft.com/office/powerpoint/2010/main" val="41767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20EA1832-3E7C-4CF6-82DE-B8BD1A67E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16979" cy="5406013"/>
          </a:xfrm>
          <a:prstGeom prst="rect">
            <a:avLst/>
          </a:prstGeom>
        </p:spPr>
      </p:pic>
      <p:sp>
        <p:nvSpPr>
          <p:cNvPr id="4" name="Yuvarlatılmış Dikdörtgen 2">
            <a:extLst>
              <a:ext uri="{FF2B5EF4-FFF2-40B4-BE49-F238E27FC236}">
                <a16:creationId xmlns:a16="http://schemas.microsoft.com/office/drawing/2014/main" id="{5ED10A0F-C798-4887-B9A8-8738E97CD49F}"/>
              </a:ext>
            </a:extLst>
          </p:cNvPr>
          <p:cNvSpPr/>
          <p:nvPr/>
        </p:nvSpPr>
        <p:spPr>
          <a:xfrm>
            <a:off x="0" y="5486400"/>
            <a:ext cx="12192000" cy="13716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Başkent Yeni Delhi’de 1193-1197 yılları arasında yaptırılan </a:t>
            </a:r>
            <a:r>
              <a:rPr lang="tr-TR" sz="3600" b="1" dirty="0" err="1"/>
              <a:t>Kuvvetü’l</a:t>
            </a:r>
            <a:r>
              <a:rPr lang="tr-TR" sz="3600" b="1" dirty="0"/>
              <a:t>-İslam Camii</a:t>
            </a:r>
          </a:p>
        </p:txBody>
      </p:sp>
    </p:spTree>
    <p:extLst>
      <p:ext uri="{BB962C8B-B14F-4D97-AF65-F5344CB8AC3E}">
        <p14:creationId xmlns:p14="http://schemas.microsoft.com/office/powerpoint/2010/main" val="216372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C9774356-D40B-4757-8170-E522B2F9ED2B}"/>
              </a:ext>
            </a:extLst>
          </p:cNvPr>
          <p:cNvSpPr txBox="1"/>
          <p:nvPr/>
        </p:nvSpPr>
        <p:spPr>
          <a:xfrm>
            <a:off x="3408903" y="0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https://www.youtube.com/watch?v=LOqmbDMlqbo</a:t>
            </a:r>
          </a:p>
        </p:txBody>
      </p:sp>
      <p:pic>
        <p:nvPicPr>
          <p:cNvPr id="2" name="Çevrimiçi Medya 1" title="Hindistan'ın Yerli Türkleri (Kutup Minare) - TRT Avaz">
            <a:hlinkClick r:id="" action="ppaction://media"/>
            <a:extLst>
              <a:ext uri="{FF2B5EF4-FFF2-40B4-BE49-F238E27FC236}">
                <a16:creationId xmlns:a16="http://schemas.microsoft.com/office/drawing/2014/main" id="{08B3B613-0560-464E-BB2E-84E43759D07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98101" y="369332"/>
            <a:ext cx="11595797" cy="64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08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2" y="1804302"/>
            <a:ext cx="11029615" cy="3678303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İslam medeniyetinin, dünyanın farklı bölgelerindeki etkilerini fark eder.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04E622D2-D4B2-4F1E-B890-DF1093D94DCA}"/>
              </a:ext>
            </a:extLst>
          </p:cNvPr>
          <p:cNvSpPr txBox="1"/>
          <p:nvPr/>
        </p:nvSpPr>
        <p:spPr>
          <a:xfrm>
            <a:off x="3048838" y="71567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https://www.youtube.com/watch?v=SumqjEbUFnY</a:t>
            </a:r>
          </a:p>
        </p:txBody>
      </p:sp>
      <p:pic>
        <p:nvPicPr>
          <p:cNvPr id="2" name="Çevrimiçi Medya 1" title="Hindistan'ın Yerli Türkleri (Kuvvet-ül İslam Cami) - TRT Avaz">
            <a:hlinkClick r:id="" action="ppaction://media"/>
            <a:extLst>
              <a:ext uri="{FF2B5EF4-FFF2-40B4-BE49-F238E27FC236}">
                <a16:creationId xmlns:a16="http://schemas.microsoft.com/office/drawing/2014/main" id="{67BA7F12-8222-47BD-AD45-F7819A2CD5A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7149" y="440899"/>
            <a:ext cx="11357701" cy="641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3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B9A47D4B-C497-41DC-941D-3BAD49B9CC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20355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935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CA30ED-4654-4CF2-B3F5-9431AD780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5FCA30ED-4654-4CF2-B3F5-9431AD780D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5FCA30ED-4654-4CF2-B3F5-9431AD780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5FCA30ED-4654-4CF2-B3F5-9431AD780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070E13-5037-4C91-9DC2-CB48FD1D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9A070E13-5037-4C91-9DC2-CB48FD1D0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9A070E13-5037-4C91-9DC2-CB48FD1D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9A070E13-5037-4C91-9DC2-CB48FD1D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0791B9-A718-487A-8D22-AC7EB0369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AF0791B9-A718-487A-8D22-AC7EB0369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AF0791B9-A718-487A-8D22-AC7EB0369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AF0791B9-A718-487A-8D22-AC7EB0369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FA544F-F455-4615-9214-E67A4993A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07FA544F-F455-4615-9214-E67A4993A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07FA544F-F455-4615-9214-E67A4993A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07FA544F-F455-4615-9214-E67A4993A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7C6F15-634E-4CCB-8AC6-D3F523F88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257C6F15-634E-4CCB-8AC6-D3F523F883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257C6F15-634E-4CCB-8AC6-D3F523F88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257C6F15-634E-4CCB-8AC6-D3F523F88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CA875C-028D-42E1-B636-25A7F54F9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73CA875C-028D-42E1-B636-25A7F54F9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73CA875C-028D-42E1-B636-25A7F54F9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73CA875C-028D-42E1-B636-25A7F54F9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5FCF99-03C9-44C0-93DE-3EA78EB80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765FCF99-03C9-44C0-93DE-3EA78EB80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765FCF99-03C9-44C0-93DE-3EA78EB80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765FCF99-03C9-44C0-93DE-3EA78EB80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A41672-B71C-4D79-8B0C-E00002A4E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6BA41672-B71C-4D79-8B0C-E00002A4E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6BA41672-B71C-4D79-8B0C-E00002A4E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6BA41672-B71C-4D79-8B0C-E00002A4E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07B38D-2BDC-48B9-BCEF-76B0C6D2C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8307B38D-2BDC-48B9-BCEF-76B0C6D2C8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8307B38D-2BDC-48B9-BCEF-76B0C6D2C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8307B38D-2BDC-48B9-BCEF-76B0C6D2C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A84257-E08F-4BE5-882E-6AC0E101B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3FA84257-E08F-4BE5-882E-6AC0E101B5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3FA84257-E08F-4BE5-882E-6AC0E101B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3FA84257-E08F-4BE5-882E-6AC0E101B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9AA5B2-6AFF-433A-9E2C-87FCDAC95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859AA5B2-6AFF-433A-9E2C-87FCDAC95F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859AA5B2-6AFF-433A-9E2C-87FCDAC95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859AA5B2-6AFF-433A-9E2C-87FCDAC95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050DF4-46A9-4613-902E-8B766A72F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A0050DF4-46A9-4613-902E-8B766A72F7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A0050DF4-46A9-4613-902E-8B766A72F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A0050DF4-46A9-4613-902E-8B766A72F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3FAE7-0EF6-449E-A482-5DB348BD4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7793FAE7-0EF6-449E-A482-5DB348BD4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7793FAE7-0EF6-449E-A482-5DB348BD4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7793FAE7-0EF6-449E-A482-5DB348BD4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9C3208-F6D9-42AA-A4AD-CB288C579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">
                                            <p:graphicEl>
                                              <a:dgm id="{4B9C3208-F6D9-42AA-A4AD-CB288C579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4B9C3208-F6D9-42AA-A4AD-CB288C579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graphicEl>
                                              <a:dgm id="{4B9C3208-F6D9-42AA-A4AD-CB288C579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E14B82-F395-4B17-B8B5-17FD44933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>
                                            <p:graphicEl>
                                              <a:dgm id="{AAE14B82-F395-4B17-B8B5-17FD44933D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AAE14B82-F395-4B17-B8B5-17FD44933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AAE14B82-F395-4B17-B8B5-17FD44933D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Tekirdağ/Çerkezköy</a:t>
            </a:r>
          </a:p>
          <a:p>
            <a:pPr algn="ctr"/>
            <a:r>
              <a:rPr lang="tr-TR" sz="2400" b="1" dirty="0"/>
              <a:t>12.05.2021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A107B893-36AE-49BD-826A-96E9E7D98276}"/>
              </a:ext>
            </a:extLst>
          </p:cNvPr>
          <p:cNvSpPr txBox="1"/>
          <p:nvPr/>
        </p:nvSpPr>
        <p:spPr>
          <a:xfrm>
            <a:off x="3048838" y="91663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https://www.youtube.com/watch?v=eZaHxOqRVis</a:t>
            </a:r>
          </a:p>
        </p:txBody>
      </p:sp>
      <p:pic>
        <p:nvPicPr>
          <p:cNvPr id="2" name="Çevrimiçi Medya 1" title="İmam Rabbani'nin Hayatı">
            <a:hlinkClick r:id="" action="ppaction://media"/>
            <a:extLst>
              <a:ext uri="{FF2B5EF4-FFF2-40B4-BE49-F238E27FC236}">
                <a16:creationId xmlns:a16="http://schemas.microsoft.com/office/drawing/2014/main" id="{F880FAF0-48BA-4B76-BA41-B51002235E8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25171" y="451757"/>
            <a:ext cx="8541657" cy="640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5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Ä°lgili resim">
            <a:extLst>
              <a:ext uri="{FF2B5EF4-FFF2-40B4-BE49-F238E27FC236}">
                <a16:creationId xmlns:a16="http://schemas.microsoft.com/office/drawing/2014/main" id="{54172B2D-F475-4284-B22C-90C84164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5913" y="4890847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5">
            <a:extLst>
              <a:ext uri="{FF2B5EF4-FFF2-40B4-BE49-F238E27FC236}">
                <a16:creationId xmlns:a16="http://schemas.microsoft.com/office/drawing/2014/main" id="{1633F68E-C38E-4F8D-94B2-A38708FC8B22}"/>
              </a:ext>
            </a:extLst>
          </p:cNvPr>
          <p:cNvSpPr/>
          <p:nvPr/>
        </p:nvSpPr>
        <p:spPr>
          <a:xfrm>
            <a:off x="130003" y="579120"/>
            <a:ext cx="7275632" cy="3570849"/>
          </a:xfrm>
          <a:prstGeom prst="cloudCallout">
            <a:avLst>
              <a:gd name="adj1" fmla="val 33475"/>
              <a:gd name="adj2" fmla="val 7823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Taç Mahal hakkında neler biliyorsunuz?</a:t>
            </a:r>
          </a:p>
        </p:txBody>
      </p:sp>
    </p:spTree>
    <p:extLst>
      <p:ext uri="{BB962C8B-B14F-4D97-AF65-F5344CB8AC3E}">
        <p14:creationId xmlns:p14="http://schemas.microsoft.com/office/powerpoint/2010/main" val="26430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92FF53C-5192-415A-8BAA-3950CAF4E9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141" y="1187649"/>
            <a:ext cx="6343859" cy="470376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4F949C1-217D-42CC-92AD-741043F14F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649"/>
            <a:ext cx="6752492" cy="470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23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0BC3F42F-B204-417C-9991-A6EAC9BE2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96" y="0"/>
            <a:ext cx="108598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11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FE260596-E643-4D6C-B44B-59310622E8AA}"/>
              </a:ext>
            </a:extLst>
          </p:cNvPr>
          <p:cNvSpPr/>
          <p:nvPr/>
        </p:nvSpPr>
        <p:spPr>
          <a:xfrm>
            <a:off x="888721" y="120582"/>
            <a:ext cx="10414558" cy="1537398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Hindistan’da ilk camii </a:t>
            </a:r>
            <a:r>
              <a:rPr lang="tr-TR" sz="3200" dirty="0" err="1"/>
              <a:t>Emeviler</a:t>
            </a:r>
            <a:r>
              <a:rPr lang="tr-TR" sz="3200" dirty="0"/>
              <a:t> döneminde (710) Muhammed b. Kasım tarafından Hindistan’ın </a:t>
            </a:r>
            <a:r>
              <a:rPr lang="tr-TR" sz="3200" dirty="0" err="1"/>
              <a:t>Deybül</a:t>
            </a:r>
            <a:r>
              <a:rPr lang="tr-TR" sz="3200" dirty="0"/>
              <a:t> şehrinde yaptırılmıştır. Böylece Hindistan’ın kapıları İslâm’a açılmıştır.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68B7500C-EE8B-46C1-B4E6-792090FD5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321" y="1769690"/>
            <a:ext cx="8687358" cy="508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9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709AE83-9AB8-47B3-A066-7DD6E84B9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07" y="630533"/>
            <a:ext cx="11676185" cy="559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9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084D15F1-E599-43DA-9DA4-395283569D5A}"/>
              </a:ext>
            </a:extLst>
          </p:cNvPr>
          <p:cNvSpPr/>
          <p:nvPr/>
        </p:nvSpPr>
        <p:spPr>
          <a:xfrm>
            <a:off x="80389" y="1055300"/>
            <a:ext cx="5275383" cy="4747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İslâm’ın Hindistan’da esas yayılmaya ve kökleşmeye başlaması 10. yüzyılda </a:t>
            </a:r>
            <a:r>
              <a:rPr lang="tr-TR" sz="3600" dirty="0" err="1"/>
              <a:t>Gazneli</a:t>
            </a:r>
            <a:r>
              <a:rPr lang="tr-TR" sz="3600" dirty="0"/>
              <a:t> Mahmut ile başlamıştır. 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B4B823D-C715-4C8A-9BBD-CEAEAD1296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7134" y="963253"/>
            <a:ext cx="3987730" cy="493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0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10608</TotalTime>
  <Words>298</Words>
  <Application>Microsoft Office PowerPoint</Application>
  <PresentationFormat>Geniş ekran</PresentationFormat>
  <Paragraphs>25</Paragraphs>
  <Slides>22</Slides>
  <Notes>0</Notes>
  <HiddenSlides>0</HiddenSlides>
  <MMClips>4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7" baseType="lpstr">
      <vt:lpstr>Arial</vt:lpstr>
      <vt:lpstr>Calibri</vt:lpstr>
      <vt:lpstr>Gill Sans MT</vt:lpstr>
      <vt:lpstr>Wingdings 2</vt:lpstr>
      <vt:lpstr>Kar Payı</vt:lpstr>
      <vt:lpstr>Hint Alt Kıtası  Bölgesi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Nurullah Yalçın</cp:lastModifiedBy>
  <cp:revision>690</cp:revision>
  <dcterms:created xsi:type="dcterms:W3CDTF">2019-07-15T06:01:13Z</dcterms:created>
  <dcterms:modified xsi:type="dcterms:W3CDTF">2021-05-12T10:10:13Z</dcterms:modified>
</cp:coreProperties>
</file>