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43"/>
  </p:notesMasterIdLst>
  <p:handoutMasterIdLst>
    <p:handoutMasterId r:id="rId44"/>
  </p:handoutMasterIdLst>
  <p:sldIdLst>
    <p:sldId id="308" r:id="rId2"/>
    <p:sldId id="313" r:id="rId3"/>
    <p:sldId id="314" r:id="rId4"/>
    <p:sldId id="312"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51" r:id="rId35"/>
    <p:sldId id="344" r:id="rId36"/>
    <p:sldId id="345" r:id="rId37"/>
    <p:sldId id="346" r:id="rId38"/>
    <p:sldId id="347" r:id="rId39"/>
    <p:sldId id="348" r:id="rId40"/>
    <p:sldId id="349" r:id="rId41"/>
    <p:sldId id="310" r:id="rId42"/>
  </p:sldIdLst>
  <p:sldSz cx="12192000" cy="6858000"/>
  <p:notesSz cx="6858000" cy="9144000"/>
  <p:custDataLst>
    <p:tags r:id="rId45"/>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E8/IwT5Sn7rV7LBBdFeEgA==" hashData="AkjOkgc2pDxSUnNRQR95pHw8G3Y2jgV06LQP/ijkkOUuK7opZKhfUtjdvE76PnBTZeJhRcrQjV4tq6IfC79q7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6FF"/>
    <a:srgbClr val="66CCFF"/>
    <a:srgbClr val="FFCC00"/>
    <a:srgbClr val="0000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2" autoAdjust="0"/>
    <p:restoredTop sz="94545" autoAdjust="0"/>
  </p:normalViewPr>
  <p:slideViewPr>
    <p:cSldViewPr>
      <p:cViewPr>
        <p:scale>
          <a:sx n="110" d="100"/>
          <a:sy n="110" d="100"/>
        </p:scale>
        <p:origin x="448"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12.04.2019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39.xml"/><Relationship Id="rId4"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3" name="Rectangle 11">
            <a:hlinkClick r:id="rId3" action="ppaction://hlinksldjump"/>
            <a:extLst>
              <a:ext uri="{FF2B5EF4-FFF2-40B4-BE49-F238E27FC236}">
                <a16:creationId xmlns:a16="http://schemas.microsoft.com/office/drawing/2014/main" id="{9EA80212-1870-F848-B7CD-D3E2157889C3}"/>
              </a:ext>
            </a:extLst>
          </p:cNvPr>
          <p:cNvSpPr>
            <a:spLocks noChangeArrowheads="1"/>
          </p:cNvSpPr>
          <p:nvPr/>
        </p:nvSpPr>
        <p:spPr bwMode="auto">
          <a:xfrm>
            <a:off x="8758467" y="2204864"/>
            <a:ext cx="2378093" cy="54006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İslam Medeniyeti ve    </a:t>
            </a:r>
          </a:p>
          <a:p>
            <a:pPr marL="1588" indent="19050" eaLnBrk="1" hangingPunct="1">
              <a:spcBef>
                <a:spcPct val="20000"/>
              </a:spcBef>
              <a:buClr>
                <a:schemeClr val="tx2"/>
              </a:buClr>
            </a:pPr>
            <a:r>
              <a:rPr lang="tr-TR" sz="1600" dirty="0">
                <a:solidFill>
                  <a:srgbClr val="000000"/>
                </a:solidFill>
                <a:latin typeface="Arial" panose="020B0604020202020204" pitchFamily="34" charset="0"/>
                <a:ea typeface="Arial" charset="0"/>
                <a:cs typeface="Arial" panose="020B0604020202020204" pitchFamily="34" charset="0"/>
              </a:rPr>
              <a:t>  Özellikleri</a:t>
            </a:r>
          </a:p>
        </p:txBody>
      </p:sp>
      <p:sp>
        <p:nvSpPr>
          <p:cNvPr id="4" name="Rectangle 11">
            <a:hlinkClick r:id="rId4" action="ppaction://hlinksldjump"/>
            <a:extLst>
              <a:ext uri="{FF2B5EF4-FFF2-40B4-BE49-F238E27FC236}">
                <a16:creationId xmlns:a16="http://schemas.microsoft.com/office/drawing/2014/main" id="{73CB6C38-DE21-C74F-95C6-4CA4C66649A2}"/>
              </a:ext>
            </a:extLst>
          </p:cNvPr>
          <p:cNvSpPr>
            <a:spLocks noChangeArrowheads="1"/>
          </p:cNvSpPr>
          <p:nvPr/>
        </p:nvSpPr>
        <p:spPr bwMode="auto">
          <a:xfrm>
            <a:off x="8758466" y="2781114"/>
            <a:ext cx="2810141" cy="611882"/>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İslam Medeniyetinin Farklı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Coğrafyalardaki İzleri</a:t>
            </a:r>
          </a:p>
        </p:txBody>
      </p:sp>
      <p:sp>
        <p:nvSpPr>
          <p:cNvPr id="6" name="Rectangle 11">
            <a:hlinkClick r:id="rId5" action="ppaction://hlinksldjump"/>
            <a:extLst>
              <a:ext uri="{FF2B5EF4-FFF2-40B4-BE49-F238E27FC236}">
                <a16:creationId xmlns:a16="http://schemas.microsoft.com/office/drawing/2014/main" id="{C6D82023-C26D-BF4B-B768-81C3E676BD10}"/>
              </a:ext>
            </a:extLst>
          </p:cNvPr>
          <p:cNvSpPr>
            <a:spLocks noChangeArrowheads="1"/>
          </p:cNvSpPr>
          <p:nvPr/>
        </p:nvSpPr>
        <p:spPr bwMode="auto">
          <a:xfrm>
            <a:off x="8758466" y="3429000"/>
            <a:ext cx="2306085"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Kur’an’dan Mesajlar</a:t>
            </a:r>
          </a:p>
        </p:txBody>
      </p:sp>
      <p:sp>
        <p:nvSpPr>
          <p:cNvPr id="7" name="Rectangle 11">
            <a:hlinkClick r:id="rId3" action="ppaction://hlinksldjump"/>
            <a:extLst>
              <a:ext uri="{FF2B5EF4-FFF2-40B4-BE49-F238E27FC236}">
                <a16:creationId xmlns:a16="http://schemas.microsoft.com/office/drawing/2014/main" id="{3B95BDDA-1649-4745-BD66-E641556898C5}"/>
              </a:ext>
            </a:extLst>
          </p:cNvPr>
          <p:cNvSpPr>
            <a:spLocks noChangeArrowheads="1"/>
          </p:cNvSpPr>
          <p:nvPr/>
        </p:nvSpPr>
        <p:spPr bwMode="auto">
          <a:xfrm>
            <a:off x="8824527" y="512676"/>
            <a:ext cx="2130184" cy="972108"/>
          </a:xfrm>
          <a:prstGeom prst="rect">
            <a:avLst/>
          </a:prstGeom>
          <a:noFill/>
          <a:ln>
            <a:noFill/>
          </a:ln>
          <a:extLst/>
        </p:spPr>
        <p:txBody>
          <a:bodyPr/>
          <a:lstStyle/>
          <a:p>
            <a:pPr marL="1588" indent="9525" eaLnBrk="1" hangingPunct="1">
              <a:spcBef>
                <a:spcPct val="20000"/>
              </a:spcBef>
              <a:buClr>
                <a:schemeClr val="tx2"/>
              </a:buClr>
            </a:pPr>
            <a:r>
              <a:rPr lang="tr-TR" sz="2000" dirty="0">
                <a:solidFill>
                  <a:srgbClr val="000000"/>
                </a:solidFill>
                <a:latin typeface="Arial" panose="020B0604020202020204" pitchFamily="34" charset="0"/>
                <a:ea typeface="Arial" charset="0"/>
                <a:cs typeface="Arial" panose="020B0604020202020204" pitchFamily="34" charset="0"/>
              </a:rPr>
              <a:t>Kültür, medeniyet.</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24644"/>
            <a:ext cx="9685076" cy="39964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tabLst>
                <a:tab pos="749300" algn="l"/>
              </a:tabLst>
              <a:defRPr/>
            </a:pPr>
            <a:r>
              <a:rPr lang="tr-TR" sz="3200" dirty="0">
                <a:cs typeface="Arial" charset="0"/>
              </a:rPr>
              <a:t>İslam medeniyetinin farklı havzalara taşınmasında pek çok âlim ve komutan önemli görevler icra etmiştir. Örneğin; Hint kültür havzasının oluşumunda ve Hindistan’ın İslam’la tanışmasında </a:t>
            </a:r>
            <a:r>
              <a:rPr lang="tr-TR" sz="3200" dirty="0" err="1">
                <a:solidFill>
                  <a:srgbClr val="FFC000"/>
                </a:solidFill>
                <a:cs typeface="Arial" charset="0"/>
              </a:rPr>
              <a:t>Gazneli</a:t>
            </a:r>
            <a:r>
              <a:rPr lang="tr-TR" sz="3200" dirty="0">
                <a:solidFill>
                  <a:srgbClr val="FFC000"/>
                </a:solidFill>
                <a:cs typeface="Arial" charset="0"/>
              </a:rPr>
              <a:t> </a:t>
            </a:r>
            <a:r>
              <a:rPr lang="tr-TR" sz="3200" dirty="0" err="1">
                <a:solidFill>
                  <a:srgbClr val="FFC000"/>
                </a:solidFill>
                <a:cs typeface="Arial" charset="0"/>
              </a:rPr>
              <a:t>Mahmud</a:t>
            </a:r>
            <a:r>
              <a:rPr lang="tr-TR" sz="3200" dirty="0" err="1">
                <a:cs typeface="Arial" charset="0"/>
              </a:rPr>
              <a:t>’un</a:t>
            </a:r>
            <a:r>
              <a:rPr lang="tr-TR" sz="3200" dirty="0">
                <a:cs typeface="Arial" charset="0"/>
              </a:rPr>
              <a:t> önemli katkısı olmuştur. </a:t>
            </a:r>
            <a:r>
              <a:rPr lang="tr-TR" sz="3200" dirty="0" err="1">
                <a:solidFill>
                  <a:srgbClr val="FFC000"/>
                </a:solidFill>
                <a:cs typeface="Arial" charset="0"/>
              </a:rPr>
              <a:t>Sa’d</a:t>
            </a:r>
            <a:r>
              <a:rPr lang="tr-TR" sz="3200" dirty="0">
                <a:solidFill>
                  <a:srgbClr val="FFC000"/>
                </a:solidFill>
                <a:cs typeface="Arial" charset="0"/>
              </a:rPr>
              <a:t>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Ebi</a:t>
            </a:r>
            <a:r>
              <a:rPr lang="tr-TR" sz="3200" dirty="0">
                <a:solidFill>
                  <a:srgbClr val="FFC000"/>
                </a:solidFill>
                <a:cs typeface="Arial" charset="0"/>
              </a:rPr>
              <a:t> </a:t>
            </a:r>
            <a:r>
              <a:rPr lang="tr-TR" sz="3200" dirty="0" err="1">
                <a:solidFill>
                  <a:srgbClr val="FFC000"/>
                </a:solidFill>
                <a:cs typeface="Arial" charset="0"/>
              </a:rPr>
              <a:t>Vakkas</a:t>
            </a:r>
            <a:r>
              <a:rPr lang="tr-TR" sz="3200" dirty="0">
                <a:cs typeface="Arial" charset="0"/>
              </a:rPr>
              <a:t>, </a:t>
            </a:r>
            <a:r>
              <a:rPr lang="tr-TR" sz="3200" dirty="0" err="1">
                <a:solidFill>
                  <a:srgbClr val="FFC000"/>
                </a:solidFill>
                <a:cs typeface="Arial" charset="0"/>
              </a:rPr>
              <a:t>Amr</a:t>
            </a:r>
            <a:r>
              <a:rPr lang="tr-TR" sz="3200" dirty="0">
                <a:solidFill>
                  <a:srgbClr val="FFC000"/>
                </a:solidFill>
                <a:cs typeface="Arial" charset="0"/>
              </a:rPr>
              <a:t> </a:t>
            </a:r>
            <a:r>
              <a:rPr lang="tr-TR" sz="3200" dirty="0" err="1">
                <a:solidFill>
                  <a:srgbClr val="FFC000"/>
                </a:solidFill>
                <a:cs typeface="Arial" charset="0"/>
              </a:rPr>
              <a:t>ibn</a:t>
            </a:r>
            <a:r>
              <a:rPr lang="tr-TR" sz="3200" dirty="0">
                <a:solidFill>
                  <a:srgbClr val="FFC000"/>
                </a:solidFill>
                <a:cs typeface="Arial" charset="0"/>
              </a:rPr>
              <a:t> As</a:t>
            </a:r>
            <a:r>
              <a:rPr lang="tr-TR" sz="3200" dirty="0">
                <a:cs typeface="Arial" charset="0"/>
              </a:rPr>
              <a:t>, </a:t>
            </a:r>
            <a:r>
              <a:rPr lang="tr-TR" sz="3200" dirty="0">
                <a:solidFill>
                  <a:srgbClr val="FFC000"/>
                </a:solidFill>
                <a:cs typeface="Arial" charset="0"/>
              </a:rPr>
              <a:t>Musa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Nusayr</a:t>
            </a:r>
            <a:r>
              <a:rPr lang="tr-TR" sz="3200" dirty="0">
                <a:solidFill>
                  <a:srgbClr val="FFC000"/>
                </a:solidFill>
                <a:cs typeface="Arial" charset="0"/>
              </a:rPr>
              <a:t> </a:t>
            </a:r>
            <a:r>
              <a:rPr lang="tr-TR" sz="3200" dirty="0">
                <a:cs typeface="Arial" charset="0"/>
              </a:rPr>
              <a:t>ve </a:t>
            </a:r>
            <a:r>
              <a:rPr lang="tr-TR" sz="3200" dirty="0">
                <a:solidFill>
                  <a:srgbClr val="FFC000"/>
                </a:solidFill>
                <a:cs typeface="Arial" charset="0"/>
              </a:rPr>
              <a:t>Tarık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Ziyad</a:t>
            </a:r>
            <a:r>
              <a:rPr lang="tr-TR" sz="3200" dirty="0">
                <a:solidFill>
                  <a:srgbClr val="FFC000"/>
                </a:solidFill>
                <a:cs typeface="Arial" charset="0"/>
              </a:rPr>
              <a:t> </a:t>
            </a:r>
            <a:r>
              <a:rPr lang="tr-TR" sz="3200" dirty="0">
                <a:cs typeface="Arial" charset="0"/>
              </a:rPr>
              <a:t>gibi komutanlar İran, Afrika ve Endülüs’e yaptıkları seferlerle önemli başarılar kazanmışlardır.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08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39416" y="296652"/>
            <a:ext cx="10549172" cy="356439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C000"/>
                </a:solidFill>
                <a:cs typeface="Arial" charset="0"/>
              </a:rPr>
              <a:t>Sultan Alparslan</a:t>
            </a:r>
            <a:r>
              <a:rPr lang="tr-TR" sz="3200" dirty="0">
                <a:cs typeface="Arial" charset="0"/>
              </a:rPr>
              <a:t> ise Anadolu’ya yaptığı seferlerle bu toprakların İslamlaşmasını sağlamıştır. </a:t>
            </a:r>
            <a:r>
              <a:rPr lang="tr-TR" sz="3200" dirty="0">
                <a:solidFill>
                  <a:srgbClr val="FFC000"/>
                </a:solidFill>
                <a:cs typeface="Arial" charset="0"/>
              </a:rPr>
              <a:t>İmam Ebu Hanife</a:t>
            </a:r>
            <a:r>
              <a:rPr lang="tr-TR" sz="3200" dirty="0">
                <a:cs typeface="Arial" charset="0"/>
              </a:rPr>
              <a:t>, </a:t>
            </a:r>
            <a:r>
              <a:rPr lang="tr-TR" sz="3200" dirty="0">
                <a:solidFill>
                  <a:srgbClr val="FFC000"/>
                </a:solidFill>
                <a:cs typeface="Arial" charset="0"/>
              </a:rPr>
              <a:t>İmam </a:t>
            </a:r>
            <a:r>
              <a:rPr lang="tr-TR" sz="3200" dirty="0" err="1">
                <a:solidFill>
                  <a:srgbClr val="FFC000"/>
                </a:solidFill>
                <a:cs typeface="Arial" charset="0"/>
              </a:rPr>
              <a:t>Şâfiî</a:t>
            </a:r>
            <a:r>
              <a:rPr lang="tr-TR" sz="3200" dirty="0">
                <a:cs typeface="Arial" charset="0"/>
              </a:rPr>
              <a:t>, </a:t>
            </a:r>
            <a:r>
              <a:rPr lang="tr-TR" sz="3200" dirty="0">
                <a:solidFill>
                  <a:srgbClr val="FFC000"/>
                </a:solidFill>
                <a:cs typeface="Arial" charset="0"/>
              </a:rPr>
              <a:t>İmam Malik</a:t>
            </a:r>
            <a:r>
              <a:rPr lang="tr-TR" sz="3200" dirty="0">
                <a:cs typeface="Arial" charset="0"/>
              </a:rPr>
              <a:t>, </a:t>
            </a:r>
            <a:r>
              <a:rPr lang="tr-TR" sz="3200" dirty="0">
                <a:solidFill>
                  <a:srgbClr val="FFC000"/>
                </a:solidFill>
                <a:cs typeface="Arial" charset="0"/>
              </a:rPr>
              <a:t>İmam </a:t>
            </a:r>
            <a:r>
              <a:rPr lang="tr-TR" sz="3200" dirty="0" err="1">
                <a:solidFill>
                  <a:srgbClr val="FFC000"/>
                </a:solidFill>
                <a:cs typeface="Arial" charset="0"/>
              </a:rPr>
              <a:t>Eşari</a:t>
            </a:r>
            <a:r>
              <a:rPr lang="tr-TR" sz="3200" dirty="0">
                <a:cs typeface="Arial" charset="0"/>
              </a:rPr>
              <a:t>, </a:t>
            </a:r>
            <a:r>
              <a:rPr lang="tr-TR" sz="3200" dirty="0">
                <a:solidFill>
                  <a:srgbClr val="FFC000"/>
                </a:solidFill>
                <a:cs typeface="Arial" charset="0"/>
              </a:rPr>
              <a:t>İmam </a:t>
            </a:r>
            <a:r>
              <a:rPr lang="tr-TR" sz="3200" dirty="0" err="1">
                <a:solidFill>
                  <a:srgbClr val="FFC000"/>
                </a:solidFill>
                <a:cs typeface="Arial" charset="0"/>
              </a:rPr>
              <a:t>Maturidi</a:t>
            </a:r>
            <a:r>
              <a:rPr lang="tr-TR" sz="3200" dirty="0">
                <a:cs typeface="Arial" charset="0"/>
              </a:rPr>
              <a:t>, </a:t>
            </a:r>
            <a:r>
              <a:rPr lang="tr-TR" sz="3200" dirty="0">
                <a:solidFill>
                  <a:srgbClr val="FFC000"/>
                </a:solidFill>
                <a:cs typeface="Arial" charset="0"/>
              </a:rPr>
              <a:t>İmam Gazali</a:t>
            </a:r>
            <a:r>
              <a:rPr lang="tr-TR" sz="3200" dirty="0">
                <a:cs typeface="Arial" charset="0"/>
              </a:rPr>
              <a:t>, </a:t>
            </a:r>
            <a:r>
              <a:rPr lang="tr-TR" sz="3200" dirty="0">
                <a:solidFill>
                  <a:srgbClr val="FFC000"/>
                </a:solidFill>
                <a:cs typeface="Arial" charset="0"/>
              </a:rPr>
              <a:t>Hoca Ahmet </a:t>
            </a:r>
            <a:r>
              <a:rPr lang="tr-TR" sz="3200" dirty="0" err="1">
                <a:solidFill>
                  <a:srgbClr val="FFC000"/>
                </a:solidFill>
                <a:cs typeface="Arial" charset="0"/>
              </a:rPr>
              <a:t>Yesevî</a:t>
            </a:r>
            <a:r>
              <a:rPr lang="tr-TR" sz="3200" dirty="0">
                <a:cs typeface="Arial" charset="0"/>
              </a:rPr>
              <a:t>, </a:t>
            </a:r>
            <a:r>
              <a:rPr lang="tr-TR" sz="3200" dirty="0">
                <a:solidFill>
                  <a:srgbClr val="FFC000"/>
                </a:solidFill>
                <a:cs typeface="Arial" charset="0"/>
              </a:rPr>
              <a:t>Mevlana </a:t>
            </a:r>
            <a:r>
              <a:rPr lang="tr-TR" sz="3200" dirty="0" err="1">
                <a:solidFill>
                  <a:srgbClr val="FFC000"/>
                </a:solidFill>
                <a:cs typeface="Arial" charset="0"/>
              </a:rPr>
              <a:t>Celaleddin</a:t>
            </a:r>
            <a:r>
              <a:rPr lang="tr-TR" sz="3200" dirty="0">
                <a:solidFill>
                  <a:srgbClr val="FFC000"/>
                </a:solidFill>
                <a:cs typeface="Arial" charset="0"/>
              </a:rPr>
              <a:t> Rumi</a:t>
            </a:r>
            <a:r>
              <a:rPr lang="tr-TR" sz="3200" dirty="0">
                <a:cs typeface="Arial" charset="0"/>
              </a:rPr>
              <a:t>, </a:t>
            </a:r>
            <a:r>
              <a:rPr lang="tr-TR" sz="3200" dirty="0">
                <a:solidFill>
                  <a:srgbClr val="FFC000"/>
                </a:solidFill>
                <a:cs typeface="Arial" charset="0"/>
              </a:rPr>
              <a:t>Hacı Bektaş Veli</a:t>
            </a:r>
            <a:r>
              <a:rPr lang="tr-TR" sz="3200" dirty="0">
                <a:cs typeface="Arial" charset="0"/>
              </a:rPr>
              <a:t> gibi âlimler de eserleri ve yetiştirdikleri öğrencileri vesilesiyle İslam medeniyetinin sağlam temeller üzerinde yükselmesini sağlamışlardır.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255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31404" y="260648"/>
            <a:ext cx="10765196"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medeniyetinin Anadolu ve Balkanlara taşınmasında Horasan ve Anadolu erenlerinin de önemli katkısı olmuştur. Müslüman tüccarlar ticaret yapmak amacıyla erken dönemlerden itibaren Müslüman coğrafyasından dünyanın farklı yerlerine gitmişlerdir. Buralarda sergiledikleri dürüstlük, adalet ve helal kazanç konusundaki titizlikleriyle insanları etkilemişlerdir. Bu sayede İslam geniş kitlelere ve uzak coğrafyalara yayılma imkânı bulmuştur.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100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368660"/>
            <a:ext cx="9829092" cy="3060340"/>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medeniyetinin oluşumundaki en önemli unsurlardan biri de lisandır. İslam medeniyeti, Türkçe, Arapça, Farsça yazılan eserlerle zenginleşmiştir. Özellikle Abbasiler döneminde Yunan, Fars ve Hint literatürüne ait tıp, matematik, astronomi alanlarında pek çok eser tercüme edilmiştir.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484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423592" y="2890093"/>
            <a:ext cx="7380820" cy="20870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Arap Yarımadası’nda Hicaz bölgesinde ortaya çıkmış ve buradan dünyaya yayılmıştır. Mekke ve Medine, Hicaz bölgesinin en önemli iki şehridir.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223917" y="188640"/>
            <a:ext cx="374429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Hicaz Bölgesi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412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981881"/>
            <a:ext cx="8964996" cy="3527239"/>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Tarihi çok eskilere dayanan </a:t>
            </a:r>
            <a:r>
              <a:rPr lang="tr-TR" sz="3200" dirty="0">
                <a:solidFill>
                  <a:srgbClr val="92D050"/>
                </a:solidFill>
                <a:cs typeface="Arial" charset="0"/>
              </a:rPr>
              <a:t>Kudüs</a:t>
            </a:r>
            <a:r>
              <a:rPr lang="tr-TR" sz="3200" dirty="0">
                <a:cs typeface="Arial" charset="0"/>
              </a:rPr>
              <a:t> şehrinin ismi kelime olarak, bereketli ve mukaddes gibi anlamlara gelir. Hem çevresi hem de bünyesinde bulunan </a:t>
            </a:r>
            <a:r>
              <a:rPr lang="tr-TR" sz="3200" dirty="0" err="1">
                <a:cs typeface="Arial" charset="0"/>
              </a:rPr>
              <a:t>Mescid</a:t>
            </a:r>
            <a:r>
              <a:rPr lang="tr-TR" sz="3200" dirty="0">
                <a:cs typeface="Arial" charset="0"/>
              </a:rPr>
              <a:t>-i </a:t>
            </a:r>
            <a:r>
              <a:rPr lang="tr-TR" sz="3200" dirty="0" err="1">
                <a:cs typeface="Arial" charset="0"/>
              </a:rPr>
              <a:t>Aksâ</a:t>
            </a:r>
            <a:r>
              <a:rPr lang="tr-TR" sz="3200" dirty="0">
                <a:cs typeface="Arial" charset="0"/>
              </a:rPr>
              <a:t> nedeniyle Kudüs, İslam medeniyetinin en önemli dinî ve kültürel havzalarındandır. Kur’an’da ismi geçen pek çok Nebi’nin Filistin ve Kudüs ile bağlantısı vardır.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827874" y="333028"/>
            <a:ext cx="453637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Kudüs ve Çevresi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568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7CC60-2133-F44C-9662-7A9E8CB3F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 y="0"/>
            <a:ext cx="10287000" cy="6858000"/>
          </a:xfrm>
          <a:prstGeom prst="rect">
            <a:avLst/>
          </a:prstGeom>
        </p:spPr>
      </p:pic>
      <p:pic>
        <p:nvPicPr>
          <p:cNvPr id="7" name="Picture 6">
            <a:extLst>
              <a:ext uri="{FF2B5EF4-FFF2-40B4-BE49-F238E27FC236}">
                <a16:creationId xmlns:a16="http://schemas.microsoft.com/office/drawing/2014/main" id="{70AA0DA2-2E27-4F42-97CD-2AE1E2030975}"/>
              </a:ext>
            </a:extLst>
          </p:cNvPr>
          <p:cNvPicPr>
            <a:picLocks noChangeAspect="1"/>
          </p:cNvPicPr>
          <p:nvPr/>
        </p:nvPicPr>
        <p:blipFill rotWithShape="1">
          <a:blip r:embed="rId3">
            <a:extLst>
              <a:ext uri="{28A0092B-C50C-407E-A947-70E740481C1C}">
                <a14:useLocalDpi xmlns:a14="http://schemas.microsoft.com/office/drawing/2010/main" val="0"/>
              </a:ext>
            </a:extLst>
          </a:blip>
          <a:srcRect l="16786" r="20492"/>
          <a:stretch/>
        </p:blipFill>
        <p:spPr>
          <a:xfrm>
            <a:off x="5771964" y="-41672"/>
            <a:ext cx="6420036" cy="6899672"/>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1488062" y="152636"/>
            <a:ext cx="9216450"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err="1">
                <a:cs typeface="Arial" charset="0"/>
              </a:rPr>
              <a:t>Mescid</a:t>
            </a:r>
            <a:r>
              <a:rPr lang="tr-TR" sz="3600" b="1" dirty="0">
                <a:cs typeface="Arial" charset="0"/>
              </a:rPr>
              <a:t>-i Aksa ve </a:t>
            </a:r>
            <a:r>
              <a:rPr lang="tr-TR" sz="3600" b="1" dirty="0" err="1">
                <a:cs typeface="Arial" charset="0"/>
              </a:rPr>
              <a:t>Kubbetüs</a:t>
            </a:r>
            <a:r>
              <a:rPr lang="tr-TR" sz="3600" b="1" dirty="0">
                <a:cs typeface="Arial" charset="0"/>
              </a:rPr>
              <a:t>-Sahra Farkı</a:t>
            </a:r>
          </a:p>
        </p:txBody>
      </p:sp>
      <p:pic>
        <p:nvPicPr>
          <p:cNvPr id="9" name="Picture 11" descr="Home2">
            <a:hlinkClick r:id="rId4"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71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260648"/>
            <a:ext cx="9829092"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Kudüs</a:t>
            </a:r>
            <a:r>
              <a:rPr lang="tr-TR" sz="3200" dirty="0">
                <a:cs typeface="Arial" charset="0"/>
              </a:rPr>
              <a:t>, </a:t>
            </a:r>
            <a:r>
              <a:rPr lang="tr-TR" sz="3200" dirty="0">
                <a:solidFill>
                  <a:srgbClr val="FFC000"/>
                </a:solidFill>
                <a:cs typeface="Arial" charset="0"/>
              </a:rPr>
              <a:t>Hz. Öme</a:t>
            </a:r>
            <a:r>
              <a:rPr lang="tr-TR" sz="3200" dirty="0">
                <a:cs typeface="Arial" charset="0"/>
              </a:rPr>
              <a:t>r’in halifeliği sırasında fethedilmiş ve Müslüman topraklarına katılmıştır. 1948 yılında kurulan İsrail’in işgali ve zulmü günümüzde bu çok eski şehrin tarihî ve kültürel dokusunu tehdit etmekte; </a:t>
            </a:r>
            <a:r>
              <a:rPr lang="tr-TR" sz="3200" dirty="0" err="1">
                <a:solidFill>
                  <a:srgbClr val="92D050"/>
                </a:solidFill>
                <a:cs typeface="Arial" charset="0"/>
              </a:rPr>
              <a:t>Dârüs</a:t>
            </a:r>
            <a:r>
              <a:rPr lang="tr-TR" sz="3200" dirty="0">
                <a:solidFill>
                  <a:srgbClr val="92D050"/>
                </a:solidFill>
                <a:cs typeface="Arial" charset="0"/>
              </a:rPr>
              <a:t>-selâm</a:t>
            </a:r>
            <a:r>
              <a:rPr lang="tr-TR" sz="3200" dirty="0">
                <a:cs typeface="Arial" charset="0"/>
              </a:rPr>
              <a:t> </a:t>
            </a:r>
            <a:r>
              <a:rPr lang="tr-TR" sz="2800" i="1" dirty="0">
                <a:solidFill>
                  <a:schemeClr val="tx1">
                    <a:lumMod val="75000"/>
                  </a:schemeClr>
                </a:solidFill>
                <a:cs typeface="Arial" charset="0"/>
              </a:rPr>
              <a:t>(Esenlik şehri)</a:t>
            </a:r>
            <a:r>
              <a:rPr lang="tr-TR" sz="3200" dirty="0">
                <a:cs typeface="Arial" charset="0"/>
              </a:rPr>
              <a:t> olarak da bilinen şehir maalesef savaş ve gözyaşıyla anılmaktadır.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21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89466" y="1873978"/>
            <a:ext cx="9631070" cy="158417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Kudüs</a:t>
            </a:r>
            <a:r>
              <a:rPr lang="tr-TR" sz="3200" dirty="0">
                <a:cs typeface="Arial" charset="0"/>
              </a:rPr>
              <a:t>, 1516 yılında </a:t>
            </a:r>
            <a:r>
              <a:rPr lang="tr-TR" sz="3200" dirty="0">
                <a:solidFill>
                  <a:srgbClr val="FFC000"/>
                </a:solidFill>
                <a:cs typeface="Arial" charset="0"/>
              </a:rPr>
              <a:t>Yavuz Sultan Selim</a:t>
            </a:r>
            <a:r>
              <a:rPr lang="tr-TR" sz="3200" dirty="0">
                <a:cs typeface="Arial" charset="0"/>
              </a:rPr>
              <a:t> zamanında Osmanlı hâkimiyetine girdi ve 1917 yılına kadar yaklaşık 400 yıl Osmanlı hâkimiyetinde kaldı.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033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17458" y="2852936"/>
            <a:ext cx="9757084" cy="30591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Şam şehri </a:t>
            </a:r>
            <a:r>
              <a:rPr lang="tr-TR" sz="2800" i="1" dirty="0">
                <a:solidFill>
                  <a:schemeClr val="tx1">
                    <a:lumMod val="75000"/>
                  </a:schemeClr>
                </a:solidFill>
                <a:cs typeface="Arial" charset="0"/>
              </a:rPr>
              <a:t>(</a:t>
            </a:r>
            <a:r>
              <a:rPr lang="tr-TR" sz="2800" i="1" dirty="0" err="1">
                <a:solidFill>
                  <a:schemeClr val="tx1">
                    <a:lumMod val="75000"/>
                  </a:schemeClr>
                </a:solidFill>
                <a:cs typeface="Arial" charset="0"/>
              </a:rPr>
              <a:t>Dımaşk</a:t>
            </a:r>
            <a:r>
              <a:rPr lang="tr-TR" sz="2800" i="1" dirty="0">
                <a:solidFill>
                  <a:schemeClr val="tx1">
                    <a:lumMod val="75000"/>
                  </a:schemeClr>
                </a:solidFill>
                <a:cs typeface="Arial" charset="0"/>
              </a:rPr>
              <a:t>)</a:t>
            </a:r>
            <a:r>
              <a:rPr lang="tr-TR" sz="3200" dirty="0">
                <a:cs typeface="Arial" charset="0"/>
              </a:rPr>
              <a:t>, Şam beldeleri </a:t>
            </a:r>
            <a:r>
              <a:rPr lang="tr-TR" sz="2800" i="1" dirty="0">
                <a:solidFill>
                  <a:schemeClr val="tx1">
                    <a:lumMod val="75000"/>
                  </a:schemeClr>
                </a:solidFill>
                <a:cs typeface="Arial" charset="0"/>
              </a:rPr>
              <a:t>(</a:t>
            </a:r>
            <a:r>
              <a:rPr lang="tr-TR" sz="2800" i="1" dirty="0" err="1">
                <a:solidFill>
                  <a:schemeClr val="tx1">
                    <a:lumMod val="75000"/>
                  </a:schemeClr>
                </a:solidFill>
                <a:cs typeface="Arial" charset="0"/>
              </a:rPr>
              <a:t>Bilâd</a:t>
            </a:r>
            <a:r>
              <a:rPr lang="tr-TR" sz="2800" i="1" dirty="0">
                <a:solidFill>
                  <a:schemeClr val="tx1">
                    <a:lumMod val="75000"/>
                  </a:schemeClr>
                </a:solidFill>
                <a:cs typeface="Arial" charset="0"/>
              </a:rPr>
              <a:t>-ı Şam) </a:t>
            </a:r>
            <a:r>
              <a:rPr lang="tr-TR" sz="3200" dirty="0">
                <a:cs typeface="Arial" charset="0"/>
              </a:rPr>
              <a:t>olarak bilinen Suriye, Filistin, Lübnan ve Ürdün bölgelerinin merkezidir. Bölge, </a:t>
            </a:r>
            <a:r>
              <a:rPr lang="tr-TR" sz="3200" dirty="0">
                <a:solidFill>
                  <a:srgbClr val="FFC000"/>
                </a:solidFill>
                <a:cs typeface="Arial" charset="0"/>
              </a:rPr>
              <a:t>Hz. Ömer</a:t>
            </a:r>
            <a:r>
              <a:rPr lang="tr-TR" sz="3200" dirty="0">
                <a:cs typeface="Arial" charset="0"/>
              </a:rPr>
              <a:t> zamanında </a:t>
            </a:r>
            <a:r>
              <a:rPr lang="tr-TR" sz="3200" dirty="0" err="1">
                <a:solidFill>
                  <a:srgbClr val="FFC000"/>
                </a:solidFill>
                <a:cs typeface="Arial" charset="0"/>
              </a:rPr>
              <a:t>Halid</a:t>
            </a:r>
            <a:r>
              <a:rPr lang="tr-TR" sz="3200" dirty="0">
                <a:solidFill>
                  <a:srgbClr val="FFC000"/>
                </a:solidFill>
                <a:cs typeface="Arial" charset="0"/>
              </a:rPr>
              <a:t>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Velid</a:t>
            </a:r>
            <a:r>
              <a:rPr lang="tr-TR" sz="3200" dirty="0">
                <a:solidFill>
                  <a:srgbClr val="FFC000"/>
                </a:solidFill>
                <a:cs typeface="Arial" charset="0"/>
              </a:rPr>
              <a:t> </a:t>
            </a:r>
            <a:r>
              <a:rPr lang="tr-TR" sz="3200" dirty="0">
                <a:cs typeface="Arial" charset="0"/>
              </a:rPr>
              <a:t>komutasındaki Müslüman ordusu tarafından fethedildi ve bu tarihten itibaren İslam medeniyetinin önemli bir havzası oldu.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215806" y="585056"/>
            <a:ext cx="576051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Şam ve Bağdat Bölgesi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076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944725"/>
            <a:ext cx="9757084" cy="2556283"/>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Kültür</a:t>
            </a:r>
            <a:r>
              <a:rPr lang="tr-TR" sz="3200" dirty="0">
                <a:cs typeface="Arial" charset="0"/>
              </a:rPr>
              <a:t>, bir toplumun maddi </a:t>
            </a:r>
            <a:r>
              <a:rPr lang="tr-TR" sz="2800" i="1" dirty="0">
                <a:solidFill>
                  <a:schemeClr val="tx1">
                    <a:lumMod val="75000"/>
                  </a:schemeClr>
                </a:solidFill>
                <a:cs typeface="Arial" charset="0"/>
              </a:rPr>
              <a:t>(binalar, her türlü araç-gereç, giysiler vb.)</a:t>
            </a:r>
            <a:r>
              <a:rPr lang="tr-TR" sz="3200" dirty="0">
                <a:cs typeface="Arial" charset="0"/>
              </a:rPr>
              <a:t> ve manevî </a:t>
            </a:r>
            <a:r>
              <a:rPr lang="tr-TR" sz="2800" i="1" dirty="0">
                <a:solidFill>
                  <a:schemeClr val="tx1">
                    <a:lumMod val="75000"/>
                  </a:schemeClr>
                </a:solidFill>
                <a:cs typeface="Arial" charset="0"/>
              </a:rPr>
              <a:t>(din, dil, ahlak, örf ve âdetler vb.)</a:t>
            </a:r>
            <a:r>
              <a:rPr lang="tr-TR" sz="3200" dirty="0">
                <a:cs typeface="Arial" charset="0"/>
              </a:rPr>
              <a:t> değerlerden oluşan hayat tarzı. Kültürleri birbirinden ayıran önemli özellikler vardır. Bütün toplumlar, kendilerine özgü bu özelliklerle diğerlerinden ayrılır. </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639616" y="297025"/>
            <a:ext cx="6912893"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İslam Medeniyeti ve Özellikleri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224644"/>
            <a:ext cx="9829092" cy="198022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Şam</a:t>
            </a:r>
            <a:r>
              <a:rPr lang="tr-TR" sz="3200" dirty="0">
                <a:cs typeface="Arial" charset="0"/>
              </a:rPr>
              <a:t> daha sonra </a:t>
            </a:r>
            <a:r>
              <a:rPr lang="tr-TR" sz="3200" dirty="0" err="1">
                <a:cs typeface="Arial" charset="0"/>
              </a:rPr>
              <a:t>Emevî</a:t>
            </a:r>
            <a:r>
              <a:rPr lang="tr-TR" sz="3200" dirty="0">
                <a:cs typeface="Arial" charset="0"/>
              </a:rPr>
              <a:t> devletinin başkenti olarak önemini sürdürdü. Bu dönemde inşa edilen </a:t>
            </a:r>
            <a:r>
              <a:rPr lang="tr-TR" sz="3200" dirty="0" err="1">
                <a:cs typeface="Arial" charset="0"/>
              </a:rPr>
              <a:t>Emevî</a:t>
            </a:r>
            <a:r>
              <a:rPr lang="tr-TR" sz="3200" dirty="0">
                <a:cs typeface="Arial" charset="0"/>
              </a:rPr>
              <a:t> Camii İslam dinî mimarisinin günümüze kadar ayakta kalan en eski ve en güzel örneklerinden birisidir.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298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188640"/>
            <a:ext cx="9829092" cy="198022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Bağdat’ta kurulan en önemli medrese Büyük Selçuklu veziri </a:t>
            </a:r>
            <a:r>
              <a:rPr lang="tr-TR" sz="3200" dirty="0" err="1">
                <a:solidFill>
                  <a:srgbClr val="FFC000"/>
                </a:solidFill>
                <a:cs typeface="Arial" charset="0"/>
              </a:rPr>
              <a:t>Nizamül</a:t>
            </a:r>
            <a:r>
              <a:rPr lang="tr-TR" sz="3200" dirty="0">
                <a:solidFill>
                  <a:srgbClr val="FFC000"/>
                </a:solidFill>
                <a:cs typeface="Arial" charset="0"/>
              </a:rPr>
              <a:t>-Mülk</a:t>
            </a:r>
            <a:r>
              <a:rPr lang="tr-TR" sz="3200" dirty="0">
                <a:cs typeface="Arial" charset="0"/>
              </a:rPr>
              <a:t> adına kurulan </a:t>
            </a:r>
            <a:r>
              <a:rPr lang="tr-TR" sz="3200" dirty="0">
                <a:solidFill>
                  <a:srgbClr val="92D050"/>
                </a:solidFill>
                <a:cs typeface="Arial" charset="0"/>
              </a:rPr>
              <a:t>Nizamiye Medreseleri</a:t>
            </a:r>
            <a:r>
              <a:rPr lang="tr-TR" sz="3200" dirty="0">
                <a:cs typeface="Arial" charset="0"/>
              </a:rPr>
              <a:t>dir. Ayrıca </a:t>
            </a:r>
            <a:r>
              <a:rPr lang="tr-TR" sz="3200" dirty="0" err="1">
                <a:solidFill>
                  <a:srgbClr val="92D050"/>
                </a:solidFill>
                <a:cs typeface="Arial" charset="0"/>
              </a:rPr>
              <a:t>Beytül-Hikme</a:t>
            </a:r>
            <a:r>
              <a:rPr lang="tr-TR" sz="3200" dirty="0">
                <a:solidFill>
                  <a:srgbClr val="92D050"/>
                </a:solidFill>
                <a:cs typeface="Arial" charset="0"/>
              </a:rPr>
              <a:t> </a:t>
            </a:r>
            <a:r>
              <a:rPr lang="tr-TR" sz="3200" dirty="0">
                <a:cs typeface="Arial" charset="0"/>
              </a:rPr>
              <a:t>gibi tercüme ve bilim akademileri de burada bulunuyordu.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E3397C64-7F80-0242-A469-2086AD09D5E3}"/>
              </a:ext>
            </a:extLst>
          </p:cNvPr>
          <p:cNvSpPr>
            <a:spLocks noChangeArrowheads="1"/>
          </p:cNvSpPr>
          <p:nvPr/>
        </p:nvSpPr>
        <p:spPr bwMode="auto">
          <a:xfrm>
            <a:off x="7356140" y="4725144"/>
            <a:ext cx="2628292" cy="612068"/>
          </a:xfrm>
          <a:prstGeom prst="rect">
            <a:avLst/>
          </a:prstGeom>
          <a:solidFill>
            <a:srgbClr val="000000"/>
          </a:solidFill>
          <a:ln>
            <a:noFill/>
          </a:ln>
          <a:extLst/>
        </p:spPr>
        <p:txBody>
          <a:bodyPr/>
          <a:lstStyle/>
          <a:p>
            <a:pPr marL="1588" indent="19050" algn="ctr" eaLnBrk="1" hangingPunct="1">
              <a:spcBef>
                <a:spcPct val="20000"/>
              </a:spcBef>
              <a:buClr>
                <a:schemeClr val="tx2"/>
              </a:buClr>
              <a:defRPr/>
            </a:pPr>
            <a:endParaRPr lang="tr-TR" sz="100" dirty="0">
              <a:cs typeface="Arial" charset="0"/>
            </a:endParaRPr>
          </a:p>
          <a:p>
            <a:pPr marL="1588" indent="19050" algn="ctr" eaLnBrk="1" hangingPunct="1">
              <a:spcBef>
                <a:spcPct val="20000"/>
              </a:spcBef>
              <a:buClr>
                <a:schemeClr val="tx2"/>
              </a:buClr>
              <a:defRPr/>
            </a:pPr>
            <a:r>
              <a:rPr lang="tr-TR" sz="2400" dirty="0">
                <a:cs typeface="Arial" charset="0"/>
              </a:rPr>
              <a:t>Bağdat 1930</a:t>
            </a:r>
            <a:endParaRPr lang="tr-TR" sz="2000" dirty="0">
              <a:cs typeface="Arial" charset="0"/>
            </a:endParaRPr>
          </a:p>
        </p:txBody>
      </p:sp>
    </p:spTree>
    <p:extLst>
      <p:ext uri="{BB962C8B-B14F-4D97-AF65-F5344CB8AC3E}">
        <p14:creationId xmlns:p14="http://schemas.microsoft.com/office/powerpoint/2010/main" val="102227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81881"/>
            <a:ext cx="9109012"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C000"/>
                </a:solidFill>
                <a:cs typeface="Arial" charset="0"/>
              </a:rPr>
              <a:t>Hz. Ömer</a:t>
            </a:r>
            <a:r>
              <a:rPr lang="tr-TR" sz="3200" dirty="0">
                <a:cs typeface="Arial" charset="0"/>
              </a:rPr>
              <a:t> zamanında Müslüman topraklarına katılan İran ve Horasan bölgesi İslam medeniyetinin önemli havzalarındandır. İran, İslam medeniyetine hem kültürel hem de bilimsel açıdan önemli katkılar sunan bir coğrafyadır.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00958" y="333028"/>
            <a:ext cx="1139021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İran, Horasan, Türkistan ve </a:t>
            </a:r>
            <a:r>
              <a:rPr lang="tr-TR" sz="3600" b="1" dirty="0" err="1">
                <a:cs typeface="Arial" charset="0"/>
              </a:rPr>
              <a:t>Mâverâünnehir</a:t>
            </a:r>
            <a:r>
              <a:rPr lang="tr-TR" sz="3600" b="1" dirty="0">
                <a:cs typeface="Arial" charset="0"/>
              </a:rPr>
              <a:t> Bölgesi </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537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260648"/>
            <a:ext cx="9901100" cy="252028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Güneşin doğduğu yer anlamına gelen </a:t>
            </a:r>
            <a:r>
              <a:rPr lang="tr-TR" sz="3200" dirty="0">
                <a:solidFill>
                  <a:srgbClr val="92D050"/>
                </a:solidFill>
                <a:cs typeface="Arial" charset="0"/>
              </a:rPr>
              <a:t>Horasan</a:t>
            </a:r>
            <a:r>
              <a:rPr lang="tr-TR" sz="3200" dirty="0">
                <a:cs typeface="Arial" charset="0"/>
              </a:rPr>
              <a:t>; </a:t>
            </a:r>
            <a:r>
              <a:rPr lang="tr-TR" sz="3200" dirty="0" err="1">
                <a:cs typeface="Arial" charset="0"/>
              </a:rPr>
              <a:t>Nişabur</a:t>
            </a:r>
            <a:r>
              <a:rPr lang="tr-TR" sz="3200" dirty="0">
                <a:cs typeface="Arial" charset="0"/>
              </a:rPr>
              <a:t>, </a:t>
            </a:r>
            <a:r>
              <a:rPr lang="tr-TR" sz="3200" dirty="0" err="1">
                <a:cs typeface="Arial" charset="0"/>
              </a:rPr>
              <a:t>Merv</a:t>
            </a:r>
            <a:r>
              <a:rPr lang="tr-TR" sz="3200" dirty="0">
                <a:cs typeface="Arial" charset="0"/>
              </a:rPr>
              <a:t>, </a:t>
            </a:r>
            <a:r>
              <a:rPr lang="tr-TR" sz="3200" dirty="0" err="1">
                <a:cs typeface="Arial" charset="0"/>
              </a:rPr>
              <a:t>Belh</a:t>
            </a:r>
            <a:r>
              <a:rPr lang="tr-TR" sz="3200" dirty="0">
                <a:cs typeface="Arial" charset="0"/>
              </a:rPr>
              <a:t>, </a:t>
            </a:r>
            <a:r>
              <a:rPr lang="tr-TR" sz="3200" dirty="0" err="1">
                <a:cs typeface="Arial" charset="0"/>
              </a:rPr>
              <a:t>Herat</a:t>
            </a:r>
            <a:r>
              <a:rPr lang="tr-TR" sz="3200" dirty="0">
                <a:cs typeface="Arial" charset="0"/>
              </a:rPr>
              <a:t> gibi önemli tarihî şehirlerin yer aldığı bir bölgedir. Arapçada “Nehrin öbür yakası” anlamına gelen </a:t>
            </a:r>
            <a:r>
              <a:rPr lang="tr-TR" sz="3200" dirty="0" err="1">
                <a:solidFill>
                  <a:srgbClr val="92D050"/>
                </a:solidFill>
                <a:cs typeface="Arial" charset="0"/>
              </a:rPr>
              <a:t>Mâverâünnehir</a:t>
            </a:r>
            <a:r>
              <a:rPr lang="tr-TR" sz="3200" dirty="0">
                <a:cs typeface="Arial" charset="0"/>
              </a:rPr>
              <a:t>, Orta Asya’da Seyhun ve Ceyhun nehirleri arasında kalan bölgenin adıdır.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752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15480" y="368660"/>
            <a:ext cx="9397044"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Türkistan</a:t>
            </a:r>
            <a:r>
              <a:rPr lang="tr-TR" sz="3200" dirty="0">
                <a:cs typeface="Arial" charset="0"/>
              </a:rPr>
              <a:t> olarak bilinen ve Türklerin anayurdu olan geniş coğrafya 8. yüzyılda İslam ile tanıştı. Bu bölge, İslam medeniyetinin izlerinin bulunduğu önemli bir havzadır. Semerkant, </a:t>
            </a:r>
            <a:r>
              <a:rPr lang="tr-TR" sz="3200" dirty="0" err="1">
                <a:cs typeface="Arial" charset="0"/>
              </a:rPr>
              <a:t>Merv</a:t>
            </a:r>
            <a:r>
              <a:rPr lang="tr-TR" sz="3200" dirty="0">
                <a:cs typeface="Arial" charset="0"/>
              </a:rPr>
              <a:t>, Buhara ve </a:t>
            </a:r>
            <a:r>
              <a:rPr lang="tr-TR" sz="3200" dirty="0" err="1">
                <a:cs typeface="Arial" charset="0"/>
              </a:rPr>
              <a:t>Kaşgar</a:t>
            </a:r>
            <a:r>
              <a:rPr lang="tr-TR" sz="3200" dirty="0">
                <a:cs typeface="Arial" charset="0"/>
              </a:rPr>
              <a:t> Türkistan’da İslam medeniyetinin sanat ve estetik anlayışını yansıtan önemli şehirlerdendir.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03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75520" y="981881"/>
            <a:ext cx="8676964"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Hindistan ve Pakistan’ı </a:t>
            </a:r>
            <a:r>
              <a:rPr lang="tr-TR" sz="2800" i="1" dirty="0">
                <a:solidFill>
                  <a:schemeClr val="tx1">
                    <a:lumMod val="75000"/>
                  </a:schemeClr>
                </a:solidFill>
                <a:cs typeface="Arial" charset="0"/>
              </a:rPr>
              <a:t>(</a:t>
            </a:r>
            <a:r>
              <a:rPr lang="tr-TR" sz="2800" i="1" dirty="0" err="1">
                <a:solidFill>
                  <a:schemeClr val="tx1">
                    <a:lumMod val="75000"/>
                  </a:schemeClr>
                </a:solidFill>
                <a:cs typeface="Arial" charset="0"/>
              </a:rPr>
              <a:t>Pâkistan</a:t>
            </a:r>
            <a:r>
              <a:rPr lang="tr-TR" sz="2800" i="1" dirty="0">
                <a:solidFill>
                  <a:schemeClr val="tx1">
                    <a:lumMod val="75000"/>
                  </a:schemeClr>
                </a:solidFill>
                <a:cs typeface="Arial" charset="0"/>
              </a:rPr>
              <a:t>: Temiz ülke)</a:t>
            </a:r>
            <a:r>
              <a:rPr lang="tr-TR" sz="3200" dirty="0">
                <a:cs typeface="Arial" charset="0"/>
              </a:rPr>
              <a:t> kapsayan bu bölge İslam medeniyetinin izlerini taşır. Bu coğrafyanın İslam’la tanışması 7. yüzyılda Arap tüccarların bu ülkeye yaptıkları ticari seyahatler sonucunda olmuştur.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295800" y="333028"/>
            <a:ext cx="360052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Hint Alt Kıtası</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113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95500" y="368660"/>
            <a:ext cx="9037004"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Hindistan</a:t>
            </a:r>
            <a:r>
              <a:rPr lang="tr-TR" sz="3200" dirty="0">
                <a:cs typeface="Arial" charset="0"/>
              </a:rPr>
              <a:t>, İslam ile tanışmasının ardından 19. yüzyıldaki İngiliz işgaline kadar </a:t>
            </a:r>
            <a:r>
              <a:rPr lang="tr-TR" sz="3200" dirty="0" err="1">
                <a:cs typeface="Arial" charset="0"/>
              </a:rPr>
              <a:t>Gazneliler</a:t>
            </a:r>
            <a:r>
              <a:rPr lang="tr-TR" sz="3200" dirty="0">
                <a:cs typeface="Arial" charset="0"/>
              </a:rPr>
              <a:t> ve Babürler gibi Türk-İslam Devletlerinin egemenliği altında kalmıştır. Babürler döneminde yapılan </a:t>
            </a:r>
            <a:r>
              <a:rPr lang="tr-TR" sz="3200" dirty="0" err="1">
                <a:cs typeface="Arial" charset="0"/>
              </a:rPr>
              <a:t>Tac</a:t>
            </a:r>
            <a:r>
              <a:rPr lang="tr-TR" sz="3200" dirty="0">
                <a:cs typeface="Arial" charset="0"/>
              </a:rPr>
              <a:t> Mahal, Hindistan’daki İslam medeniyeti eserlerinin en güzel örneklerindendir.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68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49569" y="2998105"/>
            <a:ext cx="8892988" cy="212308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1071 yılında </a:t>
            </a:r>
            <a:r>
              <a:rPr lang="tr-TR" sz="3200" dirty="0">
                <a:solidFill>
                  <a:srgbClr val="FFC000"/>
                </a:solidFill>
                <a:cs typeface="Arial" charset="0"/>
              </a:rPr>
              <a:t>Sultan Alparslan</a:t>
            </a:r>
            <a:r>
              <a:rPr lang="tr-TR" sz="3200" dirty="0">
                <a:cs typeface="Arial" charset="0"/>
              </a:rPr>
              <a:t>’ın </a:t>
            </a:r>
            <a:r>
              <a:rPr lang="tr-TR" sz="3200" dirty="0">
                <a:solidFill>
                  <a:srgbClr val="92D050"/>
                </a:solidFill>
                <a:cs typeface="Arial" charset="0"/>
              </a:rPr>
              <a:t>Malazgirt Zaferi </a:t>
            </a:r>
            <a:r>
              <a:rPr lang="tr-TR" sz="3200" dirty="0">
                <a:cs typeface="Arial" charset="0"/>
              </a:rPr>
              <a:t>ile birlikte kapıları Türklere açılan Anadolu, Türk-İslam medeniyetinin geçmişten günümüze en önemli havzalarının başında gelmektedir.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2423718" y="333028"/>
            <a:ext cx="734469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Anadolu ve Balkanlar Alt Kıtası</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358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63552" y="296652"/>
            <a:ext cx="8100900" cy="2124236"/>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Yine Anadolu’nun Avrupa’ya uzanan halkası olan Balkanların İslam medeniyetiyle tanışması Müslüman Türk toplulukların bölgeye yerleşmesiyle başlamıştır.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159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31404" y="1772816"/>
            <a:ext cx="10765196"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Osmanlılar, Balkanlara hâkim olduğu yaklaşık altı asır boyunca bölgede huzur ve sükûneti sağlamıştır. Osmanlıların Müslüman anlayışından etkilenen Boşnaklar ve Arnavutlar Müslüman olmuşlardır. Osmanlı döneminde Balkanlarda İslam medeniyetini yansıtan çok sayıda cami, medrese, han ve hamam gibi mimari eserler yapılmıştır.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73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260648"/>
            <a:ext cx="9181020"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Medeniyet</a:t>
            </a:r>
            <a:r>
              <a:rPr lang="tr-TR" sz="3200" dirty="0">
                <a:cs typeface="Arial" charset="0"/>
              </a:rPr>
              <a:t> </a:t>
            </a:r>
            <a:r>
              <a:rPr lang="tr-TR" sz="2800" i="1" dirty="0">
                <a:solidFill>
                  <a:schemeClr val="tx1">
                    <a:lumMod val="75000"/>
                  </a:schemeClr>
                </a:solidFill>
                <a:cs typeface="Arial" charset="0"/>
              </a:rPr>
              <a:t>(Uygarlık)</a:t>
            </a:r>
            <a:r>
              <a:rPr lang="tr-TR" sz="3200" dirty="0">
                <a:cs typeface="Arial" charset="0"/>
              </a:rPr>
              <a:t>, birden fazla kültürün oluşturduğu ortak hayat tarzı. Örneğin; Türk, Fars ve Arap kültürü birbirlerinden farklı olsa da her biri İslam medeniyetinin bir parçasıdır. Yine farklı ve büyük tarihî oluşumları ifade etmek için de İslam medeniyeti, Batı medeniyeti ve Çin medeniyeti gibi daha geniş kullanımlar tercih edilmektedir.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673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2960948"/>
            <a:ext cx="9829092" cy="16561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18. yüzyıldan itibaren çıkan savaşlarda Balkanlardaki Müslüman nüfusun bir kısmı hayatını kaybetmiş bir kısmı da Anadolu’ya göç etmeye zorlanmıştır.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704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1845977"/>
            <a:ext cx="10189132" cy="35272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Mağrip</a:t>
            </a:r>
            <a:r>
              <a:rPr lang="tr-TR" sz="3200" dirty="0">
                <a:cs typeface="Arial" charset="0"/>
              </a:rPr>
              <a:t>, Mısır’dan Atlantik Okyanusu’na kadar uzanan Kuzey Afrika bölgesine verilen isimdir. Günümüzde bu coğrafyada Libya, Tunus, Cezayir, Fas ve Moritanya devletleri bulunmaktadır. Endülüs </a:t>
            </a:r>
            <a:r>
              <a:rPr lang="tr-TR" sz="2800" i="1" dirty="0">
                <a:solidFill>
                  <a:schemeClr val="tx1">
                    <a:lumMod val="75000"/>
                  </a:schemeClr>
                </a:solidFill>
                <a:cs typeface="Arial" charset="0"/>
              </a:rPr>
              <a:t>(İspanya)</a:t>
            </a:r>
            <a:r>
              <a:rPr lang="tr-TR" sz="3200" dirty="0">
                <a:cs typeface="Arial" charset="0"/>
              </a:rPr>
              <a:t> Mısır’ın batısında yer almasından dolayı Mağrip coğrafyasına dâhil edilmektedir. </a:t>
            </a:r>
            <a:r>
              <a:rPr lang="tr-TR" sz="3200" dirty="0" err="1">
                <a:cs typeface="Arial" charset="0"/>
              </a:rPr>
              <a:t>Mağrip’in</a:t>
            </a:r>
            <a:r>
              <a:rPr lang="tr-TR" sz="3200" dirty="0">
                <a:cs typeface="Arial" charset="0"/>
              </a:rPr>
              <a:t> fethi </a:t>
            </a:r>
            <a:r>
              <a:rPr lang="tr-TR" sz="3200" dirty="0">
                <a:solidFill>
                  <a:srgbClr val="FFC000"/>
                </a:solidFill>
                <a:cs typeface="Arial" charset="0"/>
              </a:rPr>
              <a:t>Hz. Ömer </a:t>
            </a:r>
            <a:r>
              <a:rPr lang="tr-TR" sz="3200" dirty="0">
                <a:cs typeface="Arial" charset="0"/>
              </a:rPr>
              <a:t>zamanında </a:t>
            </a:r>
            <a:r>
              <a:rPr lang="tr-TR" sz="3200" dirty="0" err="1">
                <a:solidFill>
                  <a:srgbClr val="FFC000"/>
                </a:solidFill>
                <a:cs typeface="Arial" charset="0"/>
              </a:rPr>
              <a:t>Amr</a:t>
            </a:r>
            <a:r>
              <a:rPr lang="tr-TR" sz="3200" dirty="0">
                <a:solidFill>
                  <a:srgbClr val="FFC000"/>
                </a:solidFill>
                <a:cs typeface="Arial" charset="0"/>
              </a:rPr>
              <a:t>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Âs</a:t>
            </a:r>
            <a:r>
              <a:rPr lang="tr-TR" sz="3200" dirty="0">
                <a:solidFill>
                  <a:srgbClr val="FFC000"/>
                </a:solidFill>
                <a:cs typeface="Arial" charset="0"/>
              </a:rPr>
              <a:t> </a:t>
            </a:r>
            <a:r>
              <a:rPr lang="tr-TR" sz="3200" dirty="0">
                <a:cs typeface="Arial" charset="0"/>
              </a:rPr>
              <a:t>komutasında Mısır’dan başlamıştır.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2459596" y="1125116"/>
            <a:ext cx="727293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Kuzey Afrika </a:t>
            </a:r>
            <a:r>
              <a:rPr lang="tr-TR" sz="3600" b="1" i="1" dirty="0">
                <a:cs typeface="Arial" charset="0"/>
              </a:rPr>
              <a:t>(Mısır ve Mağrip)</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31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1088740"/>
            <a:ext cx="9901100"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Afrika’nın ortalarına doğru ilerleyen Müslümanlar bugünkü Libya’nın batı bölgeleriyle, Tunus ve Fas’ı içine alan bölgeyi </a:t>
            </a:r>
            <a:r>
              <a:rPr lang="tr-TR" sz="3200" dirty="0">
                <a:solidFill>
                  <a:srgbClr val="FFC000"/>
                </a:solidFill>
                <a:cs typeface="Arial" charset="0"/>
              </a:rPr>
              <a:t>Ukbe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Nâfi</a:t>
            </a:r>
            <a:r>
              <a:rPr lang="tr-TR" sz="3200" dirty="0">
                <a:solidFill>
                  <a:srgbClr val="FFC000"/>
                </a:solidFill>
                <a:cs typeface="Arial" charset="0"/>
              </a:rPr>
              <a:t> </a:t>
            </a:r>
            <a:r>
              <a:rPr lang="tr-TR" sz="3200" dirty="0">
                <a:cs typeface="Arial" charset="0"/>
              </a:rPr>
              <a:t>komutasında fethettiler. Kuzey Afrika’nın nüfusu en kalabalık ülkesi olan ve tarihi çok eskilere dayanan </a:t>
            </a:r>
            <a:r>
              <a:rPr lang="tr-TR" sz="3200" dirty="0">
                <a:solidFill>
                  <a:srgbClr val="92D050"/>
                </a:solidFill>
                <a:cs typeface="Arial" charset="0"/>
              </a:rPr>
              <a:t>Mısır</a:t>
            </a:r>
            <a:r>
              <a:rPr lang="tr-TR" sz="3200" dirty="0">
                <a:cs typeface="Arial" charset="0"/>
              </a:rPr>
              <a:t>, İslam medeniyetinin önemli bir ilim ve kültür bölgesidir.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09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45450" y="80628"/>
            <a:ext cx="9901100" cy="25911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Endülüs</a:t>
            </a:r>
            <a:r>
              <a:rPr lang="tr-TR" sz="3200" dirty="0">
                <a:cs typeface="Arial" charset="0"/>
              </a:rPr>
              <a:t>, </a:t>
            </a:r>
            <a:r>
              <a:rPr lang="tr-TR" sz="3200" dirty="0" err="1">
                <a:cs typeface="Arial" charset="0"/>
              </a:rPr>
              <a:t>İber</a:t>
            </a:r>
            <a:r>
              <a:rPr lang="tr-TR" sz="3200" dirty="0">
                <a:cs typeface="Arial" charset="0"/>
              </a:rPr>
              <a:t> Yarımadasına </a:t>
            </a:r>
            <a:r>
              <a:rPr lang="tr-TR" sz="2800" i="1" dirty="0">
                <a:solidFill>
                  <a:schemeClr val="tx1">
                    <a:lumMod val="75000"/>
                  </a:schemeClr>
                </a:solidFill>
                <a:cs typeface="Arial" charset="0"/>
              </a:rPr>
              <a:t>(İspanya ve Portekiz) </a:t>
            </a:r>
            <a:r>
              <a:rPr lang="tr-TR" sz="3200" dirty="0">
                <a:cs typeface="Arial" charset="0"/>
              </a:rPr>
              <a:t>Müslümanlar tarafından verilen isimdir. En önemli şehirleri, </a:t>
            </a:r>
            <a:r>
              <a:rPr lang="tr-TR" sz="3200" dirty="0" err="1">
                <a:cs typeface="Arial" charset="0"/>
              </a:rPr>
              <a:t>Kurtuba</a:t>
            </a:r>
            <a:r>
              <a:rPr lang="tr-TR" sz="3200" dirty="0">
                <a:cs typeface="Arial" charset="0"/>
              </a:rPr>
              <a:t>, Gırnata ve </a:t>
            </a:r>
            <a:r>
              <a:rPr lang="tr-TR" sz="3200" dirty="0" err="1">
                <a:cs typeface="Arial" charset="0"/>
              </a:rPr>
              <a:t>İşbiliye’dir</a:t>
            </a:r>
            <a:r>
              <a:rPr lang="tr-TR" sz="3200" dirty="0">
                <a:cs typeface="Arial" charset="0"/>
              </a:rPr>
              <a:t>. Yarımadanın fethi 8. yüzyılda </a:t>
            </a:r>
            <a:r>
              <a:rPr lang="tr-TR" sz="3200" dirty="0" err="1">
                <a:cs typeface="Arial" charset="0"/>
              </a:rPr>
              <a:t>Emevî</a:t>
            </a:r>
            <a:r>
              <a:rPr lang="tr-TR" sz="3200" dirty="0">
                <a:cs typeface="Arial" charset="0"/>
              </a:rPr>
              <a:t> komutanlarından </a:t>
            </a:r>
            <a:r>
              <a:rPr lang="tr-TR" sz="3200" dirty="0">
                <a:solidFill>
                  <a:srgbClr val="FFC000"/>
                </a:solidFill>
                <a:cs typeface="Arial" charset="0"/>
              </a:rPr>
              <a:t>Tarık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Ziyad</a:t>
            </a:r>
            <a:r>
              <a:rPr lang="tr-TR" sz="3200" dirty="0">
                <a:solidFill>
                  <a:srgbClr val="FFC000"/>
                </a:solidFill>
                <a:cs typeface="Arial" charset="0"/>
              </a:rPr>
              <a:t> </a:t>
            </a:r>
            <a:r>
              <a:rPr lang="tr-TR" sz="3200" dirty="0">
                <a:cs typeface="Arial" charset="0"/>
              </a:rPr>
              <a:t>tarafından başlatılmıştır.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8256240" y="2671763"/>
            <a:ext cx="230438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Endülüs</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00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71D65-EA6A-484B-9896-764899F85664}"/>
              </a:ext>
            </a:extLst>
          </p:cNvPr>
          <p:cNvPicPr>
            <a:picLocks noChangeAspect="1"/>
          </p:cNvPicPr>
          <p:nvPr/>
        </p:nvPicPr>
        <p:blipFill rotWithShape="1">
          <a:blip r:embed="rId2">
            <a:extLst>
              <a:ext uri="{28A0092B-C50C-407E-A947-70E740481C1C}">
                <a14:useLocalDpi xmlns:a14="http://schemas.microsoft.com/office/drawing/2010/main" val="0"/>
              </a:ext>
            </a:extLst>
          </a:blip>
          <a:srcRect b="23077"/>
          <a:stretch/>
        </p:blipFill>
        <p:spPr>
          <a:xfrm>
            <a:off x="0" y="0"/>
            <a:ext cx="12192000" cy="6858000"/>
          </a:xfrm>
          <a:prstGeom prst="rect">
            <a:avLst/>
          </a:prstGeom>
        </p:spPr>
      </p:pic>
      <p:sp>
        <p:nvSpPr>
          <p:cNvPr id="4" name="Oval 3">
            <a:extLst>
              <a:ext uri="{FF2B5EF4-FFF2-40B4-BE49-F238E27FC236}">
                <a16:creationId xmlns:a16="http://schemas.microsoft.com/office/drawing/2014/main" id="{54AC59D9-C738-994E-A025-8039DD9A943D}"/>
              </a:ext>
            </a:extLst>
          </p:cNvPr>
          <p:cNvSpPr/>
          <p:nvPr/>
        </p:nvSpPr>
        <p:spPr bwMode="auto">
          <a:xfrm>
            <a:off x="551384" y="4509120"/>
            <a:ext cx="684076" cy="684076"/>
          </a:xfrm>
          <a:prstGeom prst="ellipse">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2600" b="0" i="0" u="none" strike="noStrike" cap="none" normalizeH="0" baseline="0">
              <a:ln>
                <a:noFill/>
              </a:ln>
              <a:solidFill>
                <a:schemeClr val="tx1"/>
              </a:solidFill>
              <a:effectLst/>
              <a:latin typeface="Arial" charset="0"/>
            </a:endParaRPr>
          </a:p>
        </p:txBody>
      </p:sp>
      <p:sp>
        <p:nvSpPr>
          <p:cNvPr id="5" name="Rectangle 3">
            <a:extLst>
              <a:ext uri="{FF2B5EF4-FFF2-40B4-BE49-F238E27FC236}">
                <a16:creationId xmlns:a16="http://schemas.microsoft.com/office/drawing/2014/main" id="{15E3F7A7-8C3B-CC41-AF8B-47CFD3C3D1FF}"/>
              </a:ext>
            </a:extLst>
          </p:cNvPr>
          <p:cNvSpPr>
            <a:spLocks noChangeArrowheads="1"/>
          </p:cNvSpPr>
          <p:nvPr/>
        </p:nvSpPr>
        <p:spPr bwMode="auto">
          <a:xfrm>
            <a:off x="3448050" y="296863"/>
            <a:ext cx="5224466"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a:cs typeface="Arial" charset="0"/>
              </a:rPr>
              <a:t>Cebel-i Tarık Boğazı</a:t>
            </a:r>
          </a:p>
        </p:txBody>
      </p:sp>
    </p:spTree>
    <p:extLst>
      <p:ext uri="{BB962C8B-B14F-4D97-AF65-F5344CB8AC3E}">
        <p14:creationId xmlns:p14="http://schemas.microsoft.com/office/powerpoint/2010/main" val="3387397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171564" y="152636"/>
            <a:ext cx="7884876" cy="25922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Hristiyanların bölgeye hâkim olmasından sonra Endülüs’teki İslam medeniyetine ait izler silinmiş, eserler yok edilmiş, camiler kiliseye çevrilmiştir. Müslümanların burada yaşaması da mümkün olmamıştır.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492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57518" y="2240868"/>
            <a:ext cx="8676964"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Endülüs </a:t>
            </a:r>
            <a:r>
              <a:rPr lang="tr-TR" sz="3200" dirty="0" err="1">
                <a:cs typeface="Arial" charset="0"/>
              </a:rPr>
              <a:t>Emevi</a:t>
            </a:r>
            <a:r>
              <a:rPr lang="tr-TR" sz="3200" dirty="0">
                <a:cs typeface="Arial" charset="0"/>
              </a:rPr>
              <a:t> Devleti’nin başkentliğini yapan </a:t>
            </a:r>
            <a:r>
              <a:rPr lang="tr-TR" sz="3200" dirty="0" err="1">
                <a:solidFill>
                  <a:srgbClr val="92D050"/>
                </a:solidFill>
                <a:cs typeface="Arial" charset="0"/>
              </a:rPr>
              <a:t>Kurtuba</a:t>
            </a:r>
            <a:r>
              <a:rPr lang="tr-TR" sz="3200" dirty="0">
                <a:solidFill>
                  <a:srgbClr val="92D050"/>
                </a:solidFill>
                <a:cs typeface="Arial" charset="0"/>
              </a:rPr>
              <a:t> </a:t>
            </a:r>
            <a:r>
              <a:rPr lang="tr-TR" sz="3200" dirty="0">
                <a:cs typeface="Arial" charset="0"/>
              </a:rPr>
              <a:t>şehrinde İslam medeniyetini yansıtan önemli mimari eserler ve kütüphaneler inşa edilmiştir. Bu kütüphanelerin sadece birinde bulunan kitap sayısı o dönemdeki Avrupa kütüphanelerinin tamamından fazlaydı.</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625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816932"/>
            <a:ext cx="9613068"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medeniyetinin Batı’ya taşınmasında önemli bir köprü rolü üstlenen Endülüs’teki bilimsel çalışmalar, Hristiyanlar tarafından Arapçadan Latinceye tercüme edilmiştir. İslam medeniyetine eserleriyle katkıda bulunan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Hazm</a:t>
            </a:r>
            <a:r>
              <a:rPr lang="tr-TR" sz="3200" dirty="0">
                <a:cs typeface="Arial" charset="0"/>
              </a:rPr>
              <a:t>, </a:t>
            </a:r>
            <a:r>
              <a:rPr lang="tr-TR" sz="3200" dirty="0" err="1">
                <a:solidFill>
                  <a:srgbClr val="FFC000"/>
                </a:solidFill>
                <a:cs typeface="Arial" charset="0"/>
              </a:rPr>
              <a:t>İbn</a:t>
            </a:r>
            <a:r>
              <a:rPr lang="tr-TR" sz="3200" dirty="0">
                <a:solidFill>
                  <a:srgbClr val="FFC000"/>
                </a:solidFill>
                <a:cs typeface="Arial" charset="0"/>
              </a:rPr>
              <a:t> </a:t>
            </a:r>
            <a:r>
              <a:rPr lang="tr-TR" sz="3200" dirty="0" err="1">
                <a:solidFill>
                  <a:srgbClr val="FFC000"/>
                </a:solidFill>
                <a:cs typeface="Arial" charset="0"/>
              </a:rPr>
              <a:t>Rüşd</a:t>
            </a:r>
            <a:r>
              <a:rPr lang="tr-TR" sz="3200" dirty="0">
                <a:solidFill>
                  <a:srgbClr val="FFC000"/>
                </a:solidFill>
                <a:cs typeface="Arial" charset="0"/>
              </a:rPr>
              <a:t> </a:t>
            </a:r>
            <a:r>
              <a:rPr lang="tr-TR" sz="3200" dirty="0">
                <a:cs typeface="Arial" charset="0"/>
              </a:rPr>
              <a:t>ve </a:t>
            </a:r>
            <a:r>
              <a:rPr lang="tr-TR" sz="3200" dirty="0" err="1">
                <a:solidFill>
                  <a:srgbClr val="FFC000"/>
                </a:solidFill>
                <a:cs typeface="Arial" charset="0"/>
              </a:rPr>
              <a:t>İbn</a:t>
            </a:r>
            <a:r>
              <a:rPr lang="tr-TR" sz="3200" dirty="0">
                <a:solidFill>
                  <a:srgbClr val="FFC000"/>
                </a:solidFill>
                <a:cs typeface="Arial" charset="0"/>
              </a:rPr>
              <a:t> Arabî </a:t>
            </a:r>
            <a:r>
              <a:rPr lang="tr-TR" sz="3200" dirty="0">
                <a:cs typeface="Arial" charset="0"/>
              </a:rPr>
              <a:t>gibi şahsiyetler bu coğrafyada yetişmiştir.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061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61474" y="2024844"/>
            <a:ext cx="9469052"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Bölge 15. yüzyılın sonuna kadar İslam medeniyetinin Avrupa’daki merkezi olmuştur. Pek çok mimari ve ilmî eserin hayat bulduğu bölge, ortaya çıkan iç karışıklıklar sebebiyle çok sayıda devlete bölünmüştür. Bölünmenin etkisiyle bu devletçikler birer birer kolayca ortadan kaldırılmıştır.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925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944725"/>
            <a:ext cx="9541060" cy="255628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“Ey insanlar! Sizleri bir erkekle bir dişiden yarattık ve birbirinizle tanışmanız için sizi kavimlere ve kabilelere ayırdık. Allah katında en değerliniz en takvalı olanınızdır. Allah her şeyi bilmektedir ve her şeyden haberdardır.”</a:t>
            </a:r>
            <a:r>
              <a:rPr lang="tr-TR" sz="3200" dirty="0">
                <a:cs typeface="Arial" charset="0"/>
              </a:rPr>
              <a:t> </a:t>
            </a: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Hucurat</a:t>
            </a:r>
            <a:r>
              <a:rPr lang="tr-TR" sz="1800" b="1" i="1" dirty="0">
                <a:solidFill>
                  <a:schemeClr val="bg1">
                    <a:lumMod val="20000"/>
                    <a:lumOff val="80000"/>
                  </a:schemeClr>
                </a:solidFill>
                <a:cs typeface="Arial" charset="0"/>
              </a:rPr>
              <a:t> [49] 13). </a:t>
            </a:r>
            <a:endParaRPr lang="tr-TR" sz="2800" b="1" i="1" dirty="0">
              <a:solidFill>
                <a:schemeClr val="bg1">
                  <a:lumMod val="20000"/>
                  <a:lumOff val="80000"/>
                </a:schemeClr>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611724" y="297025"/>
            <a:ext cx="4968678"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Kur’an’dan Mesajlar</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094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631504" y="981881"/>
            <a:ext cx="8964996"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medeniyetinin kaynağı vahiydir. Bu kaynaktan çıkan bilgi ve irfan </a:t>
            </a:r>
            <a:r>
              <a:rPr lang="tr-TR" sz="2800" i="1" dirty="0">
                <a:solidFill>
                  <a:schemeClr val="tx1">
                    <a:lumMod val="75000"/>
                  </a:schemeClr>
                </a:solidFill>
                <a:cs typeface="Arial" charset="0"/>
              </a:rPr>
              <a:t>(bilme, anlama, sezme)</a:t>
            </a:r>
            <a:r>
              <a:rPr lang="tr-TR" sz="3200" dirty="0">
                <a:cs typeface="Arial" charset="0"/>
              </a:rPr>
              <a:t> zamanla sanattan edebiyata, mimariden el sanatlarına, sözden müziğe Müslüman toplumların tüm eserlerinde kendini göstermiştir.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899756" y="333028"/>
            <a:ext cx="4392613"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İslam Medeniyeti</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243572" y="296652"/>
            <a:ext cx="7740860" cy="1620180"/>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İslam’da insanın Allah katındaki değer ve üstünlüğü; cinsiyet, ekonomik durum veya ırk değil, sahip olduğu takva iledir.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48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701"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44138"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chemeClr val="tx2"/>
              </a:buClr>
            </a:pPr>
            <a:r>
              <a:rPr lang="tr-TR" sz="1400" dirty="0">
                <a:cs typeface="Arial" charset="0"/>
              </a:rPr>
              <a:t>Nisan 2019</a:t>
            </a:r>
            <a:endParaRPr lang="tr-TR" sz="1400" dirty="0"/>
          </a:p>
        </p:txBody>
      </p:sp>
      <p:sp>
        <p:nvSpPr>
          <p:cNvPr id="7178" name="Rectangle 4"/>
          <p:cNvSpPr>
            <a:spLocks noChangeArrowheads="1"/>
          </p:cNvSpPr>
          <p:nvPr/>
        </p:nvSpPr>
        <p:spPr bwMode="auto">
          <a:xfrm>
            <a:off x="1163452" y="874192"/>
            <a:ext cx="983487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250" eaLnBrk="1" hangingPunct="1">
              <a:spcBef>
                <a:spcPct val="20000"/>
              </a:spcBef>
              <a:buClr>
                <a:schemeClr val="tx2"/>
              </a:buClr>
            </a:pPr>
            <a:r>
              <a:rPr lang="tr-TR" sz="2000" dirty="0"/>
              <a:t>Başlık, alt başlık ve kazanımlar, Milli Eğitim Bakanlığı’nın </a:t>
            </a:r>
            <a:r>
              <a:rPr lang="tr-TR" sz="2000" b="1" dirty="0"/>
              <a:t>2018</a:t>
            </a:r>
            <a:r>
              <a:rPr lang="tr-TR" sz="2000" dirty="0"/>
              <a:t>’de yayınladığı </a:t>
            </a:r>
            <a:r>
              <a:rPr lang="tr-TR" sz="2000" b="1" dirty="0">
                <a:solidFill>
                  <a:srgbClr val="92D050"/>
                </a:solidFill>
              </a:rPr>
              <a:t>Din Kültürü ve Ahlak Bilgisi Öğretim Programı</a:t>
            </a:r>
            <a:r>
              <a:rPr lang="tr-TR" sz="2000" dirty="0"/>
              <a:t>’na göre</a:t>
            </a:r>
            <a:r>
              <a:rPr lang="tr-TR" sz="2000" b="1" dirty="0"/>
              <a:t> </a:t>
            </a:r>
            <a:r>
              <a:rPr lang="tr-TR" sz="2000" dirty="0"/>
              <a:t>hazırlanmıştır. </a:t>
            </a:r>
          </a:p>
          <a:p>
            <a:pPr marL="222250" eaLnBrk="1" hangingPunct="1">
              <a:spcBef>
                <a:spcPct val="20000"/>
              </a:spcBef>
              <a:buClr>
                <a:schemeClr val="tx2"/>
              </a:buClr>
            </a:pPr>
            <a:endParaRPr lang="tr-TR" sz="1000" dirty="0"/>
          </a:p>
          <a:p>
            <a:pPr marL="184150" indent="-184150" eaLnBrk="1" hangingPunct="1">
              <a:spcBef>
                <a:spcPct val="20000"/>
              </a:spcBef>
              <a:buClr>
                <a:schemeClr val="tx2"/>
              </a:buClr>
              <a:buFont typeface="Times" pitchFamily="18" charset="0"/>
              <a:buChar char="•"/>
            </a:pPr>
            <a:r>
              <a:rPr lang="tr-TR" sz="2000" dirty="0"/>
              <a:t>Abdullah Bektaş, Mustafa Nezihi Pekşen vd., </a:t>
            </a:r>
            <a:r>
              <a:rPr lang="tr-TR" sz="2000" dirty="0">
                <a:solidFill>
                  <a:srgbClr val="FFFF00"/>
                </a:solidFill>
              </a:rPr>
              <a:t>Din Kültürü ve Ahlak Bilgisi</a:t>
            </a:r>
            <a:r>
              <a:rPr lang="tr-TR" sz="2000" dirty="0"/>
              <a:t>, 9. Sınıf,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a:p>
            <a:pPr marL="184150" indent="-184150" eaLnBrk="1" hangingPunct="1">
              <a:spcBef>
                <a:spcPct val="20000"/>
              </a:spcBef>
              <a:buClr>
                <a:schemeClr val="tx2"/>
              </a:buClr>
              <a:buFont typeface="Times" pitchFamily="18" charset="0"/>
              <a:buChar char="•"/>
            </a:pPr>
            <a:r>
              <a:rPr lang="tr-TR" sz="2000" dirty="0"/>
              <a:t>Recai Doğan, </a:t>
            </a:r>
            <a:r>
              <a:rPr lang="tr-TR" sz="2000" dirty="0">
                <a:solidFill>
                  <a:srgbClr val="FFFF00"/>
                </a:solidFill>
              </a:rPr>
              <a:t>Din Kültürü ve Ahlak Bilgisi</a:t>
            </a:r>
            <a:r>
              <a:rPr lang="tr-TR" sz="2000" dirty="0"/>
              <a:t>, 9. Sınıf, </a:t>
            </a:r>
            <a:r>
              <a:rPr lang="tr-TR" sz="2000" dirty="0" err="1"/>
              <a:t>Nev</a:t>
            </a:r>
            <a:r>
              <a:rPr lang="tr-TR" sz="2000" dirty="0"/>
              <a:t> Kitap, Ankara 2018.</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383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368660"/>
            <a:ext cx="8748972" cy="3528392"/>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 oluşum sürecinde hem diğer medeniyetlerin birikimleriyle etkileşim içinde olmuş hem de kendi özgün yapısıyla farklı coğrafyalardaki medeniyetleri etkilemiştir. İslam medeniyetinin mimari, edebiyat, sanat, matematik, astronomi, tıp vb. alanlarda ortaya koyduğu örnekler oldukça fazladır.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795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296652"/>
            <a:ext cx="8748972" cy="266429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 </a:t>
            </a:r>
            <a:r>
              <a:rPr lang="tr-TR" sz="3200" dirty="0" err="1">
                <a:cs typeface="Arial" charset="0"/>
              </a:rPr>
              <a:t>Emeviler</a:t>
            </a:r>
            <a:r>
              <a:rPr lang="tr-TR" sz="3200" dirty="0">
                <a:cs typeface="Arial" charset="0"/>
              </a:rPr>
              <a:t> döneminde oluşum sürecine girmiş, Abbasiler döneminde gelişmiş, Selçuklular döneminde bu gelişim devam etmiş, Osmanlı döneminde ise kurum ve kuruluşlarıyla en parlak devrini yaşamıştır.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884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980729"/>
            <a:ext cx="9181020" cy="2556283"/>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medeniyeti, farklı coğrafyalarda ve birbirinden farklı kültürlere sahip insanlar tarafından oluşturulduğu için zengin bir medeniyet olmuştur. İslam medeniyetinin tarihî birikimlerini özellikle şu coğrafyalarda daha çok görebiliriz:</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587513" y="297025"/>
            <a:ext cx="1101710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İslam Medeniyetinin Farklı Coğrafyalardaki İzleri</a:t>
            </a:r>
            <a:endParaRPr lang="tr-TR" sz="36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00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243572" y="296652"/>
            <a:ext cx="7740860"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Hicaz bölgesi, Kudüs ve çevresi, Şam ve Bağdat bölgesi, İran, Horasan, Türkistan ve </a:t>
            </a:r>
            <a:r>
              <a:rPr lang="tr-TR" sz="3200" dirty="0" err="1">
                <a:cs typeface="Arial" charset="0"/>
              </a:rPr>
              <a:t>Mâverâünnehir</a:t>
            </a:r>
            <a:r>
              <a:rPr lang="tr-TR" sz="3200" dirty="0">
                <a:cs typeface="Arial" charset="0"/>
              </a:rPr>
              <a:t> Bölgesi, Hint Alt Kıtası, Anadolu ve Balkanlar, Kuzey Afrika </a:t>
            </a:r>
            <a:r>
              <a:rPr lang="tr-TR" sz="2800" i="1" dirty="0">
                <a:solidFill>
                  <a:schemeClr val="tx1">
                    <a:lumMod val="75000"/>
                  </a:schemeClr>
                </a:solidFill>
                <a:cs typeface="Arial" charset="0"/>
              </a:rPr>
              <a:t>(Mısır ve Mağrip Bölgesi)</a:t>
            </a:r>
            <a:r>
              <a:rPr lang="tr-TR" sz="3200" dirty="0">
                <a:cs typeface="Arial" charset="0"/>
              </a:rPr>
              <a:t>, Endülüs.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01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955540" y="296652"/>
            <a:ext cx="8316924" cy="255628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Buralarda yaşayan Müslümanların sevinçleriyle mutlu olur, dertleriyle dertleniriz. Her fırsatta birbirimizle gönül köprüleri kurup, tarihin kalıcı izlerini geleceğe taşıma konusunda ortak tutum sergileriz.</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84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10247</TotalTime>
  <Words>1585</Words>
  <Application>Microsoft Macintosh PowerPoint</Application>
  <PresentationFormat>Widescreen</PresentationFormat>
  <Paragraphs>66</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New York</vt:lpstr>
      <vt:lpstr>Tahoma</vt:lpstr>
      <vt:lpstr>Times</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754</cp:revision>
  <dcterms:created xsi:type="dcterms:W3CDTF">2003-04-28T22:14:44Z</dcterms:created>
  <dcterms:modified xsi:type="dcterms:W3CDTF">2019-04-13T03:13:26Z</dcterms:modified>
  <cp:category/>
</cp:coreProperties>
</file>