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509" r:id="rId2"/>
    <p:sldId id="308" r:id="rId3"/>
    <p:sldId id="315" r:id="rId4"/>
    <p:sldId id="422" r:id="rId5"/>
    <p:sldId id="466" r:id="rId6"/>
    <p:sldId id="467" r:id="rId7"/>
    <p:sldId id="495" r:id="rId8"/>
    <p:sldId id="496" r:id="rId9"/>
    <p:sldId id="471" r:id="rId10"/>
    <p:sldId id="498" r:id="rId11"/>
    <p:sldId id="497" r:id="rId12"/>
    <p:sldId id="412" r:id="rId13"/>
    <p:sldId id="500" r:id="rId14"/>
    <p:sldId id="501" r:id="rId15"/>
    <p:sldId id="493" r:id="rId16"/>
    <p:sldId id="510" r:id="rId17"/>
    <p:sldId id="479" r:id="rId18"/>
    <p:sldId id="502" r:id="rId19"/>
    <p:sldId id="503" r:id="rId20"/>
    <p:sldId id="504" r:id="rId21"/>
    <p:sldId id="506" r:id="rId22"/>
    <p:sldId id="508" r:id="rId23"/>
    <p:sldId id="260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5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puzBCSguX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puzBCSguXs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hFgrhsBy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MhFgrhsByk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79024" y="3244334"/>
            <a:ext cx="483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https://www.youtube.com/watch?v=5puzBCSguXs</a:t>
            </a:r>
            <a:endParaRPr lang="tr-TR" dirty="0"/>
          </a:p>
        </p:txBody>
      </p:sp>
      <p:pic>
        <p:nvPicPr>
          <p:cNvPr id="2" name="5puzBCSguX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92" y="0"/>
            <a:ext cx="12205792" cy="685800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4220308" y="126610"/>
            <a:ext cx="7971692" cy="2264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Hz. Muhammed 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 son peygamberdir. </a:t>
            </a:r>
            <a:r>
              <a:rPr lang="tr-TR" sz="3600" dirty="0" err="1" smtClean="0"/>
              <a:t>Kur’ân</a:t>
            </a:r>
            <a:r>
              <a:rPr lang="tr-TR" sz="3600" dirty="0" smtClean="0"/>
              <a:t>-ı Kerîm son ilahi kitaptır. Dolayısıyla bunlarda değişimin olması düşünülemez. </a:t>
            </a:r>
            <a:endParaRPr lang="tr-TR" sz="3600" dirty="0"/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132576" y="5655213"/>
            <a:ext cx="8175464" cy="10972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Diğer bir ifadeyle inanç ve ibadet alanında herhangi bir ekleme ya da çıkarma </a:t>
            </a:r>
            <a:r>
              <a:rPr lang="tr-TR" sz="3200" dirty="0" smtClean="0"/>
              <a:t>yapılamaz.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948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154746" y="154746"/>
            <a:ext cx="7807568" cy="3281182"/>
          </a:xfrm>
          <a:prstGeom prst="cloudCallout">
            <a:avLst>
              <a:gd name="adj1" fmla="val 13235"/>
              <a:gd name="adj2" fmla="val 73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Peki değişen toplumlar içerisinde ortaya çıkan yeni problemler ve ihtiyaçlar nasıl çözülecek?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956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21423" y="1149075"/>
            <a:ext cx="5333789" cy="456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İslâm’ın en önemli özelliği evrensel olmasıdır. Bu özelliğinden yola çıkarak sosyal değişimi göz ardı etmiş olması </a:t>
            </a:r>
            <a:r>
              <a:rPr lang="tr-TR" sz="3600" dirty="0"/>
              <a:t>d</a:t>
            </a:r>
            <a:r>
              <a:rPr lang="tr-TR" sz="3600" dirty="0" smtClean="0"/>
              <a:t>üşünülemez.</a:t>
            </a: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30" y="1149074"/>
            <a:ext cx="4277092" cy="45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66679" y="422031"/>
            <a:ext cx="5812091" cy="5176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Sahabe efendilerimiz ve İslâm alimleri </a:t>
            </a:r>
            <a:r>
              <a:rPr lang="tr-TR" sz="3400" dirty="0" err="1" smtClean="0"/>
              <a:t>Peygamberimiz’in</a:t>
            </a:r>
            <a:r>
              <a:rPr lang="tr-TR" sz="3400" dirty="0" smtClean="0"/>
              <a:t> (</a:t>
            </a:r>
            <a:r>
              <a:rPr lang="tr-TR" sz="3400" dirty="0" err="1" smtClean="0"/>
              <a:t>s.a.v</a:t>
            </a:r>
            <a:r>
              <a:rPr lang="tr-TR" sz="3400" dirty="0" smtClean="0"/>
              <a:t>.) vefatından sonra ortaya çıkan ancak </a:t>
            </a:r>
            <a:r>
              <a:rPr lang="tr-TR" sz="3400" dirty="0" err="1" smtClean="0"/>
              <a:t>Kur’ân</a:t>
            </a:r>
            <a:r>
              <a:rPr lang="tr-TR" sz="3400" dirty="0" smtClean="0"/>
              <a:t> ve sünnette hakkında açık bir çözüm </a:t>
            </a:r>
            <a:r>
              <a:rPr lang="tr-TR" sz="3400" smtClean="0"/>
              <a:t>olmayan problemleri </a:t>
            </a:r>
            <a:r>
              <a:rPr lang="tr-TR" sz="3400" dirty="0" smtClean="0"/>
              <a:t>bu iki kaynağı esas alarak içtihatla çözmüşlerdir.</a:t>
            </a:r>
            <a:endParaRPr lang="tr-TR" sz="34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166679" y="5781820"/>
            <a:ext cx="11903401" cy="97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Sonraki nesiller de sahabenin bu yöntemini kullanmıştır.</a:t>
            </a: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656" t="2398" b="4549"/>
          <a:stretch/>
        </p:blipFill>
        <p:spPr>
          <a:xfrm>
            <a:off x="6091311" y="422030"/>
            <a:ext cx="5978769" cy="51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10408" y="1149075"/>
            <a:ext cx="4700743" cy="456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Değişen ya da çözüm üretilen inanç esasları ya da ibadetler değil, bireysel ve toplumsal hayatın gelişim ve değişime açık olan yönleridir.</a:t>
            </a: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28" y="1149075"/>
            <a:ext cx="7104184" cy="45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dinlenelim…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755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93451" y="3244334"/>
            <a:ext cx="480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https://www.youtube.com/watch?v=RMhFgrhsByk</a:t>
            </a:r>
            <a:endParaRPr lang="tr-TR" dirty="0"/>
          </a:p>
        </p:txBody>
      </p:sp>
      <p:pic>
        <p:nvPicPr>
          <p:cNvPr id="2" name="RMhFgrhsBy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4033" y="2079782"/>
            <a:ext cx="4026343" cy="64633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Kur’ân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-ı Kerîm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686094" y="2079781"/>
            <a:ext cx="4620066" cy="64633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Sünnet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4650" y="3096409"/>
            <a:ext cx="2270226" cy="646331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Maslahat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24648" y="3880992"/>
            <a:ext cx="2270228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İstihsan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01101" y="5809210"/>
            <a:ext cx="2246676" cy="5232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Seddu</a:t>
            </a:r>
            <a:r>
              <a:rPr lang="tr-TR" sz="2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2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Zerayi</a:t>
            </a:r>
            <a:endParaRPr lang="tr-TR" sz="2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01101" y="4843637"/>
            <a:ext cx="2270228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Örf-âdet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733577" y="3096409"/>
            <a:ext cx="8074429" cy="646331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Yarar gözetme veya zararı önleme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Sağ Ok 2"/>
          <p:cNvSpPr/>
          <p:nvPr/>
        </p:nvSpPr>
        <p:spPr>
          <a:xfrm>
            <a:off x="2709308" y="3194960"/>
            <a:ext cx="847897" cy="6463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733578" y="4062356"/>
            <a:ext cx="8074429" cy="5232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Bir şeyin birey ya da toplum için iyi ve güzel bulunması</a:t>
            </a:r>
            <a:endParaRPr lang="tr-TR" sz="2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2709308" y="4000800"/>
            <a:ext cx="847897" cy="6463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733581" y="4905192"/>
            <a:ext cx="8074427" cy="5232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Kur’ân</a:t>
            </a:r>
            <a:r>
              <a:rPr lang="tr-TR" sz="2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ve sünnetle çelişmeyen toplumsal uygulamalar</a:t>
            </a:r>
            <a:endParaRPr lang="tr-TR" sz="2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2709309" y="4843637"/>
            <a:ext cx="847897" cy="6463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3733579" y="5748028"/>
            <a:ext cx="8074429" cy="64633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Kötülüğe giden yolu kapatma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9" name="Sağ Ok 18"/>
          <p:cNvSpPr/>
          <p:nvPr/>
        </p:nvSpPr>
        <p:spPr>
          <a:xfrm>
            <a:off x="2666731" y="5808985"/>
            <a:ext cx="847897" cy="6463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201099" y="267286"/>
            <a:ext cx="11606907" cy="144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Özellikle Peygamber </a:t>
            </a:r>
            <a:r>
              <a:rPr lang="tr-TR" sz="3400" dirty="0" err="1" smtClean="0"/>
              <a:t>Efendimiz’den</a:t>
            </a:r>
            <a:r>
              <a:rPr lang="tr-TR" sz="3400" dirty="0" smtClean="0"/>
              <a:t> sonraki süreçte ortaya çıkan problemlere çözüm üretmede kullanılan kaynaklar ve yöntemler; </a:t>
            </a:r>
            <a:endParaRPr lang="tr-TR" sz="3400" dirty="0"/>
          </a:p>
        </p:txBody>
      </p:sp>
    </p:spTree>
    <p:extLst>
      <p:ext uri="{BB962C8B-B14F-4D97-AF65-F5344CB8AC3E}">
        <p14:creationId xmlns:p14="http://schemas.microsoft.com/office/powerpoint/2010/main" val="32120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52612" y="154744"/>
            <a:ext cx="11903401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Örnek Uygulamalar;</a:t>
            </a:r>
            <a:endParaRPr lang="tr-TR" sz="40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152612" y="1026943"/>
            <a:ext cx="5333787" cy="4614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yoksulluğun yaygın olduğu yıllarda kurban etlerinin üç günden fazla saklanmasını yasaklıyor, sonraki yıllarda ise serbest bırakılıyor.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52612" y="5880297"/>
            <a:ext cx="11903401" cy="82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Günümüzde sel, deprem, ekonomik kriz bulunan yerlerde bu uygulamaya tekrar dönmek mümkündür.  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30" y="1026943"/>
            <a:ext cx="6459883" cy="46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228702" y="154744"/>
            <a:ext cx="8279863" cy="2686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err="1" smtClean="0"/>
              <a:t>Tevbe</a:t>
            </a:r>
            <a:r>
              <a:rPr lang="tr-TR" sz="3000" dirty="0" smtClean="0"/>
              <a:t> </a:t>
            </a:r>
            <a:r>
              <a:rPr lang="tr-TR" sz="3000" dirty="0" err="1" smtClean="0"/>
              <a:t>Sûresi’nin</a:t>
            </a:r>
            <a:r>
              <a:rPr lang="tr-TR" sz="3000" dirty="0" smtClean="0"/>
              <a:t> 60. ayetinde zekat verilecek yerlerden biri de </a:t>
            </a:r>
            <a:r>
              <a:rPr lang="tr-TR" sz="3000" dirty="0" err="1" smtClean="0"/>
              <a:t>müellefe</a:t>
            </a:r>
            <a:r>
              <a:rPr lang="tr-TR" sz="3000" dirty="0" smtClean="0"/>
              <a:t>-i </a:t>
            </a:r>
            <a:r>
              <a:rPr lang="tr-TR" sz="3000" dirty="0" err="1" smtClean="0"/>
              <a:t>kulüb</a:t>
            </a:r>
            <a:r>
              <a:rPr lang="tr-TR" sz="3000" dirty="0" smtClean="0"/>
              <a:t>/kalpleri İslâm’a ısındırılacak olanlardır. Ayette belirtilen sebep ortadan kalktığı için hüküm de ortadan kalkmış dolayısıyla Hz. Ömer döneminde bu kimselere zekat verilmemiştir.</a:t>
            </a:r>
            <a:endParaRPr lang="tr-TR" sz="3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702" y="3052688"/>
            <a:ext cx="8279863" cy="37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66254" y="1628752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ve SOSYAL DEĞİŞİM</a:t>
            </a:r>
            <a:endParaRPr lang="tr-TR" sz="88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78412" y="395125"/>
            <a:ext cx="1063517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/>
              <a:t>Günümüzde teknoloji, tıp vb. alanlarda her geçen gün değişimler ve gelişimler meydana gelmektedir. Örneğin eskiden televizyon, telefon, bilgisayar vb. aletler yoktu. Ama bugün çok daha fazlası var. </a:t>
            </a:r>
          </a:p>
        </p:txBody>
      </p:sp>
    </p:spTree>
    <p:extLst>
      <p:ext uri="{BB962C8B-B14F-4D97-AF65-F5344CB8AC3E}">
        <p14:creationId xmlns:p14="http://schemas.microsoft.com/office/powerpoint/2010/main" val="12730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126610" y="604911"/>
            <a:ext cx="5514535" cy="4726743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Hemen hemen her alanda gerçekleşen bu değişim ve gelişmeler İslâm’ın inanç, ibadet ve ahlak esasları ile çelişmediği ve insanın zararına değil, yararına olduğu sürece doğaldır. </a:t>
            </a:r>
            <a:endParaRPr lang="tr-TR" sz="3600" dirty="0"/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126609" y="5641145"/>
            <a:ext cx="11887200" cy="1062111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Nitekim bu da İslâm’ın evrensel ve dinamik oluşunun göstergesidir.</a:t>
            </a:r>
            <a:endParaRPr lang="tr-TR" sz="3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34" y="637441"/>
            <a:ext cx="6215575" cy="46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29.08.2019</a:t>
            </a:r>
          </a:p>
          <a:p>
            <a:pPr algn="ctr"/>
            <a:r>
              <a:rPr lang="tr-TR" sz="2400" b="1" dirty="0" smtClean="0"/>
              <a:t>Kırıkkale/</a:t>
            </a:r>
            <a:r>
              <a:rPr lang="tr-TR" sz="2400" b="1" dirty="0" err="1" smtClean="0"/>
              <a:t>Bahşılı</a:t>
            </a:r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kazanımlar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İslam dini ve sosyal değişim arasında ilişki kurar.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Belirtme Çizgisi 2"/>
          <p:cNvSpPr/>
          <p:nvPr/>
        </p:nvSpPr>
        <p:spPr>
          <a:xfrm>
            <a:off x="6289964" y="630381"/>
            <a:ext cx="5902036" cy="2605188"/>
          </a:xfrm>
          <a:prstGeom prst="wedgeEllipseCallout">
            <a:avLst>
              <a:gd name="adj1" fmla="val -38673"/>
              <a:gd name="adj2" fmla="val 74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Sosyal değişim kavramından ne anlıyorsunuz?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959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90380" y="1039439"/>
            <a:ext cx="6305311" cy="92333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54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Sosyal değişim;</a:t>
            </a:r>
            <a:endParaRPr lang="tr-TR" sz="54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6095" y="2579792"/>
            <a:ext cx="5562067" cy="37856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Bir toplumun sosyal yapılarında ve alışkanlıklarında önceki haline göre gözlemlenebilen farklılıklara denir.</a:t>
            </a:r>
            <a:endParaRPr lang="tr-TR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45" y="2579792"/>
            <a:ext cx="6012767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80748" y="1303819"/>
            <a:ext cx="5966834" cy="4140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Sosyal değişimi etkileyen faktörlerin başında Din, çevre, nüfus, iklim, teknolojik gelişmeler, siyasal ve coğrafi değişimler gelir.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017" y="1303819"/>
            <a:ext cx="5619750" cy="41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0" y="1317747"/>
            <a:ext cx="5896495" cy="4595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Sosyal değişimi etkileyen faktörlerin ilki hiç şüphesiz dindir. Nitekim Peygamber </a:t>
            </a:r>
            <a:r>
              <a:rPr lang="tr-TR" sz="3400" dirty="0" err="1" smtClean="0"/>
              <a:t>Efendimiz’in</a:t>
            </a:r>
            <a:r>
              <a:rPr lang="tr-TR" sz="3400" dirty="0" smtClean="0"/>
              <a:t> (</a:t>
            </a:r>
            <a:r>
              <a:rPr lang="tr-TR" sz="3400" dirty="0" err="1" smtClean="0"/>
              <a:t>s.a.v</a:t>
            </a:r>
            <a:r>
              <a:rPr lang="tr-TR" sz="3400" dirty="0" smtClean="0"/>
              <a:t>.) 23 yıllık </a:t>
            </a:r>
            <a:r>
              <a:rPr lang="tr-TR" sz="3400" dirty="0" err="1" smtClean="0"/>
              <a:t>risalet</a:t>
            </a:r>
            <a:r>
              <a:rPr lang="tr-TR" sz="3400" dirty="0" smtClean="0"/>
              <a:t> döneminde toplumun yapısında çok köklü değişimler meydana gelmiştir.</a:t>
            </a:r>
            <a:endParaRPr lang="tr-TR" sz="3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34" y="1317748"/>
            <a:ext cx="6127066" cy="45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80748" y="1083213"/>
            <a:ext cx="5685480" cy="5064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</a:t>
            </a:r>
            <a:r>
              <a:rPr lang="tr-TR" sz="3600" dirty="0" err="1" smtClean="0"/>
              <a:t>Efendimiz’in</a:t>
            </a:r>
            <a:r>
              <a:rPr lang="tr-TR" sz="3600" dirty="0" smtClean="0"/>
              <a:t> 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 getirdiği yenilikler sadece Arap Yarımadası ile sınırlı kalmamış birçok toplumun ekonomi, aile, ahlak ve benzeri alanlarında değişimlere ve gelişimlere vesile olmuştur.  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08" y="1083213"/>
            <a:ext cx="6023610" cy="5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79" y="4994031"/>
            <a:ext cx="1387140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4726746" y="239152"/>
            <a:ext cx="7132320" cy="3981156"/>
          </a:xfrm>
          <a:prstGeom prst="cloudCallout">
            <a:avLst>
              <a:gd name="adj1" fmla="val -30470"/>
              <a:gd name="adj2" fmla="val 69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Birçok alanda meydana gelen bu değişimler karşısında dinin konumu ne olacaktır? Toplumlarla birlikte din de mi değişecek?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1352" y="1071311"/>
            <a:ext cx="4526919" cy="286232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Bugün için düşünüldüğünde toplumlar çok daha hızlı değişmekte ve dönüşmektedir.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54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4152</TotalTime>
  <Words>481</Words>
  <Application>Microsoft Office PowerPoint</Application>
  <PresentationFormat>Geniş ekran</PresentationFormat>
  <Paragraphs>41</Paragraphs>
  <Slides>23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DİN ve SOSYAL DEĞİŞİM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262</cp:revision>
  <dcterms:created xsi:type="dcterms:W3CDTF">2019-07-15T06:01:13Z</dcterms:created>
  <dcterms:modified xsi:type="dcterms:W3CDTF">2019-09-03T19:04:45Z</dcterms:modified>
</cp:coreProperties>
</file>