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3" r:id="rId1"/>
  </p:sldMasterIdLst>
  <p:sldIdLst>
    <p:sldId id="292" r:id="rId2"/>
    <p:sldId id="256" r:id="rId3"/>
    <p:sldId id="315" r:id="rId4"/>
    <p:sldId id="273" r:id="rId5"/>
    <p:sldId id="274" r:id="rId6"/>
    <p:sldId id="276" r:id="rId7"/>
    <p:sldId id="277" r:id="rId8"/>
    <p:sldId id="278" r:id="rId9"/>
    <p:sldId id="279" r:id="rId10"/>
    <p:sldId id="284" r:id="rId11"/>
    <p:sldId id="798" r:id="rId12"/>
    <p:sldId id="281" r:id="rId13"/>
    <p:sldId id="286" r:id="rId14"/>
    <p:sldId id="285" r:id="rId15"/>
    <p:sldId id="796" r:id="rId16"/>
    <p:sldId id="291" r:id="rId17"/>
    <p:sldId id="26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rullah Yalçın" initials="NY" lastIdx="7" clrIdx="0">
    <p:extLst>
      <p:ext uri="{19B8F6BF-5375-455C-9EA6-DF929625EA0E}">
        <p15:presenceInfo xmlns:p15="http://schemas.microsoft.com/office/powerpoint/2012/main" userId="aff33922cbf709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187DD1-F978-47B4-A374-4B8AE1DFD90E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330116D-F49B-4072-87C8-4B4A73A5B9E1}">
      <dgm:prSet phldrT="[Metin]" custT="1"/>
      <dgm:spPr/>
      <dgm:t>
        <a:bodyPr/>
        <a:lstStyle/>
        <a:p>
          <a:r>
            <a:rPr lang="tr-TR" sz="3600" dirty="0" err="1"/>
            <a:t>Efali</a:t>
          </a:r>
          <a:r>
            <a:rPr lang="tr-TR" sz="3600" dirty="0"/>
            <a:t> </a:t>
          </a:r>
          <a:r>
            <a:rPr lang="tr-TR" sz="3600" dirty="0" err="1"/>
            <a:t>Mükellefîn</a:t>
          </a:r>
          <a:endParaRPr lang="tr-TR" sz="3600" dirty="0"/>
        </a:p>
      </dgm:t>
    </dgm:pt>
    <dgm:pt modelId="{905B2C3E-A41F-4D5D-92C3-DD96AD3A9DE3}" type="parTrans" cxnId="{0D38ECF9-C364-454E-B56B-7F2441868B63}">
      <dgm:prSet/>
      <dgm:spPr/>
      <dgm:t>
        <a:bodyPr/>
        <a:lstStyle/>
        <a:p>
          <a:endParaRPr lang="tr-TR"/>
        </a:p>
      </dgm:t>
    </dgm:pt>
    <dgm:pt modelId="{3FF9F899-350C-4BB9-AA6A-4F77F83CE981}" type="sibTrans" cxnId="{0D38ECF9-C364-454E-B56B-7F2441868B63}">
      <dgm:prSet/>
      <dgm:spPr/>
      <dgm:t>
        <a:bodyPr/>
        <a:lstStyle/>
        <a:p>
          <a:endParaRPr lang="tr-TR"/>
        </a:p>
      </dgm:t>
    </dgm:pt>
    <dgm:pt modelId="{AC66FA3B-372E-43C3-8FAE-FC2869A33268}">
      <dgm:prSet phldrT="[Metin]" custT="1"/>
      <dgm:spPr/>
      <dgm:t>
        <a:bodyPr/>
        <a:lstStyle/>
        <a:p>
          <a:r>
            <a:rPr lang="tr-TR" sz="2800" dirty="0" err="1"/>
            <a:t>Mübah</a:t>
          </a:r>
          <a:endParaRPr lang="tr-TR" sz="2800" dirty="0"/>
        </a:p>
      </dgm:t>
    </dgm:pt>
    <dgm:pt modelId="{93322F96-9329-4BD4-B48E-E288A1C25AE6}" type="parTrans" cxnId="{15FBA54F-A921-48CC-82F1-811FD23C4245}">
      <dgm:prSet custT="1"/>
      <dgm:spPr/>
      <dgm:t>
        <a:bodyPr/>
        <a:lstStyle/>
        <a:p>
          <a:endParaRPr lang="tr-TR" sz="800"/>
        </a:p>
      </dgm:t>
    </dgm:pt>
    <dgm:pt modelId="{881358B8-5094-4773-801C-2F614A606362}" type="sibTrans" cxnId="{15FBA54F-A921-48CC-82F1-811FD23C4245}">
      <dgm:prSet/>
      <dgm:spPr/>
      <dgm:t>
        <a:bodyPr/>
        <a:lstStyle/>
        <a:p>
          <a:endParaRPr lang="tr-TR"/>
        </a:p>
      </dgm:t>
    </dgm:pt>
    <dgm:pt modelId="{BAFD9E29-F1C1-4878-A136-DC42B578C5F3}">
      <dgm:prSet phldrT="[Metin]" custT="1"/>
      <dgm:spPr/>
      <dgm:t>
        <a:bodyPr/>
        <a:lstStyle/>
        <a:p>
          <a:r>
            <a:rPr lang="tr-TR" sz="2800" dirty="0"/>
            <a:t>Mekruh </a:t>
          </a:r>
        </a:p>
      </dgm:t>
    </dgm:pt>
    <dgm:pt modelId="{92092500-84C1-4B0C-AF38-009C17241DCB}" type="parTrans" cxnId="{4A9FABF1-0B2F-4147-8A67-4E8561255F55}">
      <dgm:prSet custT="1"/>
      <dgm:spPr/>
      <dgm:t>
        <a:bodyPr/>
        <a:lstStyle/>
        <a:p>
          <a:endParaRPr lang="tr-TR" sz="800"/>
        </a:p>
      </dgm:t>
    </dgm:pt>
    <dgm:pt modelId="{EF58AEB8-6B33-46CB-A1CA-5F37CB6D85FA}" type="sibTrans" cxnId="{4A9FABF1-0B2F-4147-8A67-4E8561255F55}">
      <dgm:prSet/>
      <dgm:spPr/>
      <dgm:t>
        <a:bodyPr/>
        <a:lstStyle/>
        <a:p>
          <a:endParaRPr lang="tr-TR"/>
        </a:p>
      </dgm:t>
    </dgm:pt>
    <dgm:pt modelId="{AD882DA1-918D-46DD-856B-D89D21AF42EB}">
      <dgm:prSet phldrT="[Metin]" custT="1"/>
      <dgm:spPr/>
      <dgm:t>
        <a:bodyPr/>
        <a:lstStyle/>
        <a:p>
          <a:endParaRPr lang="tr-TR"/>
        </a:p>
      </dgm:t>
    </dgm:pt>
    <dgm:pt modelId="{6DD20726-D893-4ACC-B9A8-B6ED36E80D22}" type="parTrans" cxnId="{F1A7DF4A-7021-416C-BD74-566ACE7AD21F}">
      <dgm:prSet custT="1"/>
      <dgm:spPr/>
      <dgm:t>
        <a:bodyPr/>
        <a:lstStyle/>
        <a:p>
          <a:endParaRPr lang="tr-TR" sz="800"/>
        </a:p>
      </dgm:t>
    </dgm:pt>
    <dgm:pt modelId="{F4D90936-1D5A-448B-936A-D7F26C1E1997}" type="sibTrans" cxnId="{F1A7DF4A-7021-416C-BD74-566ACE7AD21F}">
      <dgm:prSet/>
      <dgm:spPr/>
      <dgm:t>
        <a:bodyPr/>
        <a:lstStyle/>
        <a:p>
          <a:endParaRPr lang="tr-TR"/>
        </a:p>
      </dgm:t>
    </dgm:pt>
    <dgm:pt modelId="{AF72BA46-0EE0-44E5-8E59-5246FB02F94B}">
      <dgm:prSet custT="1"/>
      <dgm:spPr/>
      <dgm:t>
        <a:bodyPr/>
        <a:lstStyle/>
        <a:p>
          <a:r>
            <a:rPr lang="tr-TR" sz="2000" dirty="0" err="1"/>
            <a:t>Mendup</a:t>
          </a:r>
          <a:r>
            <a:rPr lang="tr-TR" sz="2000" dirty="0"/>
            <a:t>/</a:t>
          </a:r>
        </a:p>
        <a:p>
          <a:r>
            <a:rPr lang="tr-TR" sz="2000" dirty="0" err="1"/>
            <a:t>Müstehap</a:t>
          </a:r>
          <a:r>
            <a:rPr lang="tr-TR" sz="2000" dirty="0"/>
            <a:t> </a:t>
          </a:r>
        </a:p>
      </dgm:t>
    </dgm:pt>
    <dgm:pt modelId="{FA266568-6A9E-4F09-8928-CB1B956E6FDC}" type="parTrans" cxnId="{020AD2B6-74CF-4C06-ABE7-125F0A91D214}">
      <dgm:prSet custT="1"/>
      <dgm:spPr/>
      <dgm:t>
        <a:bodyPr/>
        <a:lstStyle/>
        <a:p>
          <a:endParaRPr lang="tr-TR" sz="800"/>
        </a:p>
      </dgm:t>
    </dgm:pt>
    <dgm:pt modelId="{EEA778A4-67A6-4CCC-80A1-39F568A0F84E}" type="sibTrans" cxnId="{020AD2B6-74CF-4C06-ABE7-125F0A91D214}">
      <dgm:prSet/>
      <dgm:spPr/>
      <dgm:t>
        <a:bodyPr/>
        <a:lstStyle/>
        <a:p>
          <a:endParaRPr lang="tr-TR"/>
        </a:p>
      </dgm:t>
    </dgm:pt>
    <dgm:pt modelId="{82FFA096-06F7-4E2C-9391-0CA543B13A17}">
      <dgm:prSet custT="1"/>
      <dgm:spPr/>
      <dgm:t>
        <a:bodyPr/>
        <a:lstStyle/>
        <a:p>
          <a:r>
            <a:rPr lang="tr-TR" sz="2800" dirty="0"/>
            <a:t>Farz </a:t>
          </a:r>
        </a:p>
      </dgm:t>
    </dgm:pt>
    <dgm:pt modelId="{2B6442B5-CEEC-4BC6-95B5-8634AD57920A}" type="parTrans" cxnId="{C5F5A1C1-1344-4FF5-BDAE-5D855A1A3308}">
      <dgm:prSet custT="1"/>
      <dgm:spPr/>
      <dgm:t>
        <a:bodyPr/>
        <a:lstStyle/>
        <a:p>
          <a:endParaRPr lang="tr-TR" sz="800"/>
        </a:p>
      </dgm:t>
    </dgm:pt>
    <dgm:pt modelId="{D1B974D1-DC12-4D64-AC20-ECAB78731D06}" type="sibTrans" cxnId="{C5F5A1C1-1344-4FF5-BDAE-5D855A1A3308}">
      <dgm:prSet/>
      <dgm:spPr/>
      <dgm:t>
        <a:bodyPr/>
        <a:lstStyle/>
        <a:p>
          <a:endParaRPr lang="tr-TR"/>
        </a:p>
      </dgm:t>
    </dgm:pt>
    <dgm:pt modelId="{96E6DC22-CE76-481B-8C64-BE0235C92A32}">
      <dgm:prSet custT="1"/>
      <dgm:spPr/>
      <dgm:t>
        <a:bodyPr/>
        <a:lstStyle/>
        <a:p>
          <a:r>
            <a:rPr lang="tr-TR" sz="2800" dirty="0"/>
            <a:t>Vacip </a:t>
          </a:r>
        </a:p>
      </dgm:t>
    </dgm:pt>
    <dgm:pt modelId="{B69AD4A3-D657-4458-8E65-9CD16031F7C7}" type="parTrans" cxnId="{287A59F1-21D3-4FA7-A07F-08CA131D9373}">
      <dgm:prSet custT="1"/>
      <dgm:spPr/>
      <dgm:t>
        <a:bodyPr/>
        <a:lstStyle/>
        <a:p>
          <a:endParaRPr lang="tr-TR" sz="800"/>
        </a:p>
      </dgm:t>
    </dgm:pt>
    <dgm:pt modelId="{2FA9FAEF-098B-4AE2-9F15-486CB7AB9629}" type="sibTrans" cxnId="{287A59F1-21D3-4FA7-A07F-08CA131D9373}">
      <dgm:prSet/>
      <dgm:spPr/>
      <dgm:t>
        <a:bodyPr/>
        <a:lstStyle/>
        <a:p>
          <a:endParaRPr lang="tr-TR"/>
        </a:p>
      </dgm:t>
    </dgm:pt>
    <dgm:pt modelId="{8419A66E-81BD-4774-A960-B61284619E31}">
      <dgm:prSet custT="1"/>
      <dgm:spPr/>
      <dgm:t>
        <a:bodyPr/>
        <a:lstStyle/>
        <a:p>
          <a:r>
            <a:rPr lang="tr-TR" sz="2800" dirty="0"/>
            <a:t>Sünnet</a:t>
          </a:r>
        </a:p>
      </dgm:t>
    </dgm:pt>
    <dgm:pt modelId="{60C2A8F6-77D1-4049-94F6-5B5952CCC0FB}" type="parTrans" cxnId="{25BA7BAD-6C3F-46DB-A55A-BB551929E460}">
      <dgm:prSet custT="1"/>
      <dgm:spPr/>
      <dgm:t>
        <a:bodyPr/>
        <a:lstStyle/>
        <a:p>
          <a:endParaRPr lang="tr-TR" sz="800"/>
        </a:p>
      </dgm:t>
    </dgm:pt>
    <dgm:pt modelId="{9FA233B8-ADF6-4EDD-9020-74F0AFE5C93C}" type="sibTrans" cxnId="{25BA7BAD-6C3F-46DB-A55A-BB551929E460}">
      <dgm:prSet/>
      <dgm:spPr/>
      <dgm:t>
        <a:bodyPr/>
        <a:lstStyle/>
        <a:p>
          <a:endParaRPr lang="tr-TR"/>
        </a:p>
      </dgm:t>
    </dgm:pt>
    <dgm:pt modelId="{366595A5-254B-4373-AFD2-6C46E3E465A8}">
      <dgm:prSet phldrT="[Metin]" custT="1"/>
      <dgm:spPr/>
      <dgm:t>
        <a:bodyPr/>
        <a:lstStyle/>
        <a:p>
          <a:r>
            <a:rPr lang="tr-TR" sz="2400" dirty="0"/>
            <a:t>Haram</a:t>
          </a:r>
        </a:p>
      </dgm:t>
    </dgm:pt>
    <dgm:pt modelId="{4A21B13A-BF97-46E6-BC31-3308A00F9D74}" type="sibTrans" cxnId="{2E07D760-3C15-46DD-B6E2-8AABF4B6261E}">
      <dgm:prSet/>
      <dgm:spPr/>
      <dgm:t>
        <a:bodyPr/>
        <a:lstStyle/>
        <a:p>
          <a:endParaRPr lang="tr-TR"/>
        </a:p>
      </dgm:t>
    </dgm:pt>
    <dgm:pt modelId="{EE89DAA9-E1F8-45B6-B061-06DF706172DC}" type="parTrans" cxnId="{2E07D760-3C15-46DD-B6E2-8AABF4B6261E}">
      <dgm:prSet custT="1"/>
      <dgm:spPr/>
      <dgm:t>
        <a:bodyPr/>
        <a:lstStyle/>
        <a:p>
          <a:endParaRPr lang="tr-TR" sz="800"/>
        </a:p>
      </dgm:t>
    </dgm:pt>
    <dgm:pt modelId="{8A60E185-2DC2-4D81-9176-A860B1A2C8E6}">
      <dgm:prSet/>
      <dgm:spPr/>
      <dgm:t>
        <a:bodyPr/>
        <a:lstStyle/>
        <a:p>
          <a:endParaRPr lang="tr-TR"/>
        </a:p>
      </dgm:t>
    </dgm:pt>
    <dgm:pt modelId="{B156E021-A6BB-4517-ADB7-7B58905C8FDC}" type="parTrans" cxnId="{2104E7B6-CBEB-4EFE-AF9D-8AB29FCE5886}">
      <dgm:prSet/>
      <dgm:spPr/>
      <dgm:t>
        <a:bodyPr/>
        <a:lstStyle/>
        <a:p>
          <a:endParaRPr lang="tr-TR"/>
        </a:p>
      </dgm:t>
    </dgm:pt>
    <dgm:pt modelId="{BA1101DB-9D7E-49F8-A01D-A168AD1C5576}" type="sibTrans" cxnId="{2104E7B6-CBEB-4EFE-AF9D-8AB29FCE5886}">
      <dgm:prSet/>
      <dgm:spPr/>
      <dgm:t>
        <a:bodyPr/>
        <a:lstStyle/>
        <a:p>
          <a:endParaRPr lang="tr-TR"/>
        </a:p>
      </dgm:t>
    </dgm:pt>
    <dgm:pt modelId="{1188DBAF-07FD-4755-B426-4927E37EB086}">
      <dgm:prSet custScaleX="132257" custScaleY="115790"/>
      <dgm:spPr/>
      <dgm:t>
        <a:bodyPr/>
        <a:lstStyle/>
        <a:p>
          <a:endParaRPr lang="tr-TR"/>
        </a:p>
      </dgm:t>
    </dgm:pt>
    <dgm:pt modelId="{56A6EF6A-778D-4D61-8DD2-724EBC079C94}" type="parTrans" cxnId="{100C6247-A607-4F0A-957C-5913D26FF0CA}">
      <dgm:prSet custSzX="1296308"/>
      <dgm:spPr/>
      <dgm:t>
        <a:bodyPr/>
        <a:lstStyle/>
        <a:p>
          <a:endParaRPr lang="tr-TR"/>
        </a:p>
      </dgm:t>
    </dgm:pt>
    <dgm:pt modelId="{BD265DAC-04BA-4073-BE68-6E4FA489BF43}" type="sibTrans" cxnId="{100C6247-A607-4F0A-957C-5913D26FF0CA}">
      <dgm:prSet/>
      <dgm:spPr/>
      <dgm:t>
        <a:bodyPr/>
        <a:lstStyle/>
        <a:p>
          <a:endParaRPr lang="tr-TR"/>
        </a:p>
      </dgm:t>
    </dgm:pt>
    <dgm:pt modelId="{FA5ABBCB-04C0-47A3-8DD6-0DDD717D870F}">
      <dgm:prSet custScaleX="132257" custScaleY="115790"/>
      <dgm:spPr/>
      <dgm:t>
        <a:bodyPr/>
        <a:lstStyle/>
        <a:p>
          <a:endParaRPr lang="tr-TR"/>
        </a:p>
      </dgm:t>
    </dgm:pt>
    <dgm:pt modelId="{939D407F-4585-4275-9843-6E559ACD490D}" type="parTrans" cxnId="{447DE625-389F-4D28-A0B8-A2469590E953}">
      <dgm:prSet custSzX="1296308"/>
      <dgm:spPr/>
      <dgm:t>
        <a:bodyPr/>
        <a:lstStyle/>
        <a:p>
          <a:endParaRPr lang="tr-TR"/>
        </a:p>
      </dgm:t>
    </dgm:pt>
    <dgm:pt modelId="{F38B6FF1-4972-4FC2-956B-89174D882A5F}" type="sibTrans" cxnId="{447DE625-389F-4D28-A0B8-A2469590E953}">
      <dgm:prSet/>
      <dgm:spPr/>
      <dgm:t>
        <a:bodyPr/>
        <a:lstStyle/>
        <a:p>
          <a:endParaRPr lang="tr-TR"/>
        </a:p>
      </dgm:t>
    </dgm:pt>
    <dgm:pt modelId="{08F8EE4B-F436-4B89-9293-D141644E1063}" type="pres">
      <dgm:prSet presAssocID="{C8187DD1-F978-47B4-A374-4B8AE1DFD90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E6306752-22A6-46D1-B187-1297E0BC6D2F}" type="pres">
      <dgm:prSet presAssocID="{B330116D-F49B-4072-87C8-4B4A73A5B9E1}" presName="singleCycle" presStyleCnt="0"/>
      <dgm:spPr/>
    </dgm:pt>
    <dgm:pt modelId="{4F91ABF2-9721-46D5-9A46-5F8C9B2A643D}" type="pres">
      <dgm:prSet presAssocID="{B330116D-F49B-4072-87C8-4B4A73A5B9E1}" presName="singleCenter" presStyleLbl="node1" presStyleIdx="0" presStyleCnt="8" custScaleX="132257" custScaleY="76346">
        <dgm:presLayoutVars>
          <dgm:chMax val="7"/>
          <dgm:chPref val="7"/>
        </dgm:presLayoutVars>
      </dgm:prSet>
      <dgm:spPr/>
    </dgm:pt>
    <dgm:pt modelId="{8D12010E-CDDB-4234-A662-492727193134}" type="pres">
      <dgm:prSet presAssocID="{2B6442B5-CEEC-4BC6-95B5-8634AD57920A}" presName="Name56" presStyleLbl="parChTrans1D2" presStyleIdx="0" presStyleCnt="7" custSzX="1296308"/>
      <dgm:spPr/>
    </dgm:pt>
    <dgm:pt modelId="{A42F3219-822D-43E8-A57F-062049765C54}" type="pres">
      <dgm:prSet presAssocID="{82FFA096-06F7-4E2C-9391-0CA543B13A17}" presName="text0" presStyleLbl="node1" presStyleIdx="1" presStyleCnt="8" custScaleX="132257" custScaleY="64853">
        <dgm:presLayoutVars>
          <dgm:bulletEnabled val="1"/>
        </dgm:presLayoutVars>
      </dgm:prSet>
      <dgm:spPr/>
    </dgm:pt>
    <dgm:pt modelId="{286F6AAF-9790-4385-BAC1-31C44C461433}" type="pres">
      <dgm:prSet presAssocID="{B69AD4A3-D657-4458-8E65-9CD16031F7C7}" presName="Name56" presStyleLbl="parChTrans1D2" presStyleIdx="1" presStyleCnt="7" custSzX="727010"/>
      <dgm:spPr/>
    </dgm:pt>
    <dgm:pt modelId="{B27228C1-9899-4C96-9D2F-852A67DD51CD}" type="pres">
      <dgm:prSet presAssocID="{96E6DC22-CE76-481B-8C64-BE0235C92A32}" presName="text0" presStyleLbl="node1" presStyleIdx="2" presStyleCnt="8" custScaleX="132257" custScaleY="49872">
        <dgm:presLayoutVars>
          <dgm:bulletEnabled val="1"/>
        </dgm:presLayoutVars>
      </dgm:prSet>
      <dgm:spPr/>
    </dgm:pt>
    <dgm:pt modelId="{087590BE-BA8A-4DFA-B4A8-4C6523CB5773}" type="pres">
      <dgm:prSet presAssocID="{60C2A8F6-77D1-4049-94F6-5B5952CCC0FB}" presName="Name56" presStyleLbl="parChTrans1D2" presStyleIdx="2" presStyleCnt="7" custSzX="1243842"/>
      <dgm:spPr/>
    </dgm:pt>
    <dgm:pt modelId="{ED6C0955-BB4C-4275-9655-310252105D7F}" type="pres">
      <dgm:prSet presAssocID="{8419A66E-81BD-4774-A960-B61284619E31}" presName="text0" presStyleLbl="node1" presStyleIdx="3" presStyleCnt="8" custScaleX="110312" custScaleY="47225">
        <dgm:presLayoutVars>
          <dgm:bulletEnabled val="1"/>
        </dgm:presLayoutVars>
      </dgm:prSet>
      <dgm:spPr/>
    </dgm:pt>
    <dgm:pt modelId="{1BE8CF42-F403-45FE-9663-B5A096025401}" type="pres">
      <dgm:prSet presAssocID="{FA266568-6A9E-4F09-8928-CB1B956E6FDC}" presName="Name56" presStyleLbl="parChTrans1D2" presStyleIdx="3" presStyleCnt="7" custSzX="1072063"/>
      <dgm:spPr/>
    </dgm:pt>
    <dgm:pt modelId="{E761E1CE-0F18-4217-B292-426D5A7CF825}" type="pres">
      <dgm:prSet presAssocID="{AF72BA46-0EE0-44E5-8E59-5246FB02F94B}" presName="text0" presStyleLbl="node1" presStyleIdx="4" presStyleCnt="8" custScaleX="132257" custScaleY="70160">
        <dgm:presLayoutVars>
          <dgm:bulletEnabled val="1"/>
        </dgm:presLayoutVars>
      </dgm:prSet>
      <dgm:spPr/>
    </dgm:pt>
    <dgm:pt modelId="{4AF97BA8-8C65-4EF7-95C0-22DB78EB00E2}" type="pres">
      <dgm:prSet presAssocID="{93322F96-9329-4BD4-B48E-E288A1C25AE6}" presName="Name56" presStyleLbl="parChTrans1D2" presStyleIdx="4" presStyleCnt="7" custSzX="1072063"/>
      <dgm:spPr/>
    </dgm:pt>
    <dgm:pt modelId="{5C0CD253-78E7-44B7-A2AA-3F3EC66B2CC3}" type="pres">
      <dgm:prSet presAssocID="{AC66FA3B-372E-43C3-8FAE-FC2869A33268}" presName="text0" presStyleLbl="node1" presStyleIdx="5" presStyleCnt="8" custScaleX="132257" custScaleY="40808">
        <dgm:presLayoutVars>
          <dgm:bulletEnabled val="1"/>
        </dgm:presLayoutVars>
      </dgm:prSet>
      <dgm:spPr/>
    </dgm:pt>
    <dgm:pt modelId="{6662952C-7BCD-45A8-8E72-039FFD62BAF8}" type="pres">
      <dgm:prSet presAssocID="{EE89DAA9-E1F8-45B6-B061-06DF706172DC}" presName="Name56" presStyleLbl="parChTrans1D2" presStyleIdx="5" presStyleCnt="7" custSzX="1243842"/>
      <dgm:spPr/>
    </dgm:pt>
    <dgm:pt modelId="{B07F5278-71DB-43EC-8A03-0EAD48F32D87}" type="pres">
      <dgm:prSet presAssocID="{366595A5-254B-4373-AFD2-6C46E3E465A8}" presName="text0" presStyleLbl="node1" presStyleIdx="6" presStyleCnt="8" custScaleX="100179" custScaleY="47252" custRadScaleRad="89502" custRadScaleInc="-5984">
        <dgm:presLayoutVars>
          <dgm:bulletEnabled val="1"/>
        </dgm:presLayoutVars>
      </dgm:prSet>
      <dgm:spPr/>
    </dgm:pt>
    <dgm:pt modelId="{5C1534C7-1F35-466F-8D38-379AD40E977F}" type="pres">
      <dgm:prSet presAssocID="{92092500-84C1-4B0C-AF38-009C17241DCB}" presName="Name56" presStyleLbl="parChTrans1D2" presStyleIdx="6" presStyleCnt="7" custSzX="727010"/>
      <dgm:spPr/>
    </dgm:pt>
    <dgm:pt modelId="{478F56DD-C672-47B1-A076-973684E6B4F3}" type="pres">
      <dgm:prSet presAssocID="{BAFD9E29-F1C1-4878-A136-DC42B578C5F3}" presName="text0" presStyleLbl="node1" presStyleIdx="7" presStyleCnt="8" custScaleX="132257" custScaleY="50715">
        <dgm:presLayoutVars>
          <dgm:bulletEnabled val="1"/>
        </dgm:presLayoutVars>
      </dgm:prSet>
      <dgm:spPr/>
    </dgm:pt>
  </dgm:ptLst>
  <dgm:cxnLst>
    <dgm:cxn modelId="{3525EA05-5615-400A-A231-118297B826FD}" type="presOf" srcId="{366595A5-254B-4373-AFD2-6C46E3E465A8}" destId="{B07F5278-71DB-43EC-8A03-0EAD48F32D87}" srcOrd="0" destOrd="0" presId="urn:microsoft.com/office/officeart/2008/layout/RadialCluster"/>
    <dgm:cxn modelId="{CC2D350A-7E8D-4147-BD24-BDC576E52EF9}" type="presOf" srcId="{FA266568-6A9E-4F09-8928-CB1B956E6FDC}" destId="{1BE8CF42-F403-45FE-9663-B5A096025401}" srcOrd="0" destOrd="0" presId="urn:microsoft.com/office/officeart/2008/layout/RadialCluster"/>
    <dgm:cxn modelId="{48E2940B-6826-4EB9-B7EA-2205488A19D3}" type="presOf" srcId="{8419A66E-81BD-4774-A960-B61284619E31}" destId="{ED6C0955-BB4C-4275-9655-310252105D7F}" srcOrd="0" destOrd="0" presId="urn:microsoft.com/office/officeart/2008/layout/RadialCluster"/>
    <dgm:cxn modelId="{7037D311-2AA6-4906-93E0-2B7ED6CA7BD1}" type="presOf" srcId="{60C2A8F6-77D1-4049-94F6-5B5952CCC0FB}" destId="{087590BE-BA8A-4DFA-B4A8-4C6523CB5773}" srcOrd="0" destOrd="0" presId="urn:microsoft.com/office/officeart/2008/layout/RadialCluster"/>
    <dgm:cxn modelId="{A9093117-3957-436A-A8F6-3A8877D91EEE}" type="presOf" srcId="{93322F96-9329-4BD4-B48E-E288A1C25AE6}" destId="{4AF97BA8-8C65-4EF7-95C0-22DB78EB00E2}" srcOrd="0" destOrd="0" presId="urn:microsoft.com/office/officeart/2008/layout/RadialCluster"/>
    <dgm:cxn modelId="{447DE625-389F-4D28-A0B8-A2469590E953}" srcId="{C8187DD1-F978-47B4-A374-4B8AE1DFD90E}" destId="{FA5ABBCB-04C0-47A3-8DD6-0DDD717D870F}" srcOrd="3" destOrd="0" parTransId="{939D407F-4585-4275-9843-6E559ACD490D}" sibTransId="{F38B6FF1-4972-4FC2-956B-89174D882A5F}"/>
    <dgm:cxn modelId="{2E07D760-3C15-46DD-B6E2-8AABF4B6261E}" srcId="{B330116D-F49B-4072-87C8-4B4A73A5B9E1}" destId="{366595A5-254B-4373-AFD2-6C46E3E465A8}" srcOrd="5" destOrd="0" parTransId="{EE89DAA9-E1F8-45B6-B061-06DF706172DC}" sibTransId="{4A21B13A-BF97-46E6-BC31-3308A00F9D74}"/>
    <dgm:cxn modelId="{9CA39642-1B35-4F1D-B519-756BD2C91C3E}" type="presOf" srcId="{82FFA096-06F7-4E2C-9391-0CA543B13A17}" destId="{A42F3219-822D-43E8-A57F-062049765C54}" srcOrd="0" destOrd="0" presId="urn:microsoft.com/office/officeart/2008/layout/RadialCluster"/>
    <dgm:cxn modelId="{D3223E66-CD86-4832-9672-852AF823170D}" type="presOf" srcId="{2B6442B5-CEEC-4BC6-95B5-8634AD57920A}" destId="{8D12010E-CDDB-4234-A662-492727193134}" srcOrd="0" destOrd="0" presId="urn:microsoft.com/office/officeart/2008/layout/RadialCluster"/>
    <dgm:cxn modelId="{100C6247-A607-4F0A-957C-5913D26FF0CA}" srcId="{C8187DD1-F978-47B4-A374-4B8AE1DFD90E}" destId="{1188DBAF-07FD-4755-B426-4927E37EB086}" srcOrd="2" destOrd="0" parTransId="{56A6EF6A-778D-4D61-8DD2-724EBC079C94}" sibTransId="{BD265DAC-04BA-4073-BE68-6E4FA489BF43}"/>
    <dgm:cxn modelId="{F5C78B69-2133-4B31-949D-E88C4FFE3F09}" type="presOf" srcId="{AF72BA46-0EE0-44E5-8E59-5246FB02F94B}" destId="{E761E1CE-0F18-4217-B292-426D5A7CF825}" srcOrd="0" destOrd="0" presId="urn:microsoft.com/office/officeart/2008/layout/RadialCluster"/>
    <dgm:cxn modelId="{F1A7DF4A-7021-416C-BD74-566ACE7AD21F}" srcId="{B330116D-F49B-4072-87C8-4B4A73A5B9E1}" destId="{AD882DA1-918D-46DD-856B-D89D21AF42EB}" srcOrd="7" destOrd="0" parTransId="{6DD20726-D893-4ACC-B9A8-B6ED36E80D22}" sibTransId="{F4D90936-1D5A-448B-936A-D7F26C1E1997}"/>
    <dgm:cxn modelId="{15FBA54F-A921-48CC-82F1-811FD23C4245}" srcId="{B330116D-F49B-4072-87C8-4B4A73A5B9E1}" destId="{AC66FA3B-372E-43C3-8FAE-FC2869A33268}" srcOrd="4" destOrd="0" parTransId="{93322F96-9329-4BD4-B48E-E288A1C25AE6}" sibTransId="{881358B8-5094-4773-801C-2F614A606362}"/>
    <dgm:cxn modelId="{2B35EB83-BDA3-4A1A-91F8-466F2F074DBC}" type="presOf" srcId="{BAFD9E29-F1C1-4878-A136-DC42B578C5F3}" destId="{478F56DD-C672-47B1-A076-973684E6B4F3}" srcOrd="0" destOrd="0" presId="urn:microsoft.com/office/officeart/2008/layout/RadialCluster"/>
    <dgm:cxn modelId="{6A03D08F-BF7F-4984-AEF1-F2A5C5226424}" type="presOf" srcId="{B69AD4A3-D657-4458-8E65-9CD16031F7C7}" destId="{286F6AAF-9790-4385-BAC1-31C44C461433}" srcOrd="0" destOrd="0" presId="urn:microsoft.com/office/officeart/2008/layout/RadialCluster"/>
    <dgm:cxn modelId="{66D101A0-8FCB-469B-941D-F5E3A1420E96}" type="presOf" srcId="{C8187DD1-F978-47B4-A374-4B8AE1DFD90E}" destId="{08F8EE4B-F436-4B89-9293-D141644E1063}" srcOrd="0" destOrd="0" presId="urn:microsoft.com/office/officeart/2008/layout/RadialCluster"/>
    <dgm:cxn modelId="{BE4A8BA7-D244-4176-AA1A-C158B7BDE23D}" type="presOf" srcId="{B330116D-F49B-4072-87C8-4B4A73A5B9E1}" destId="{4F91ABF2-9721-46D5-9A46-5F8C9B2A643D}" srcOrd="0" destOrd="0" presId="urn:microsoft.com/office/officeart/2008/layout/RadialCluster"/>
    <dgm:cxn modelId="{25BA7BAD-6C3F-46DB-A55A-BB551929E460}" srcId="{B330116D-F49B-4072-87C8-4B4A73A5B9E1}" destId="{8419A66E-81BD-4774-A960-B61284619E31}" srcOrd="2" destOrd="0" parTransId="{60C2A8F6-77D1-4049-94F6-5B5952CCC0FB}" sibTransId="{9FA233B8-ADF6-4EDD-9020-74F0AFE5C93C}"/>
    <dgm:cxn modelId="{020AD2B6-74CF-4C06-ABE7-125F0A91D214}" srcId="{B330116D-F49B-4072-87C8-4B4A73A5B9E1}" destId="{AF72BA46-0EE0-44E5-8E59-5246FB02F94B}" srcOrd="3" destOrd="0" parTransId="{FA266568-6A9E-4F09-8928-CB1B956E6FDC}" sibTransId="{EEA778A4-67A6-4CCC-80A1-39F568A0F84E}"/>
    <dgm:cxn modelId="{2104E7B6-CBEB-4EFE-AF9D-8AB29FCE5886}" srcId="{C8187DD1-F978-47B4-A374-4B8AE1DFD90E}" destId="{8A60E185-2DC2-4D81-9176-A860B1A2C8E6}" srcOrd="1" destOrd="0" parTransId="{B156E021-A6BB-4517-ADB7-7B58905C8FDC}" sibTransId="{BA1101DB-9D7E-49F8-A01D-A168AD1C5576}"/>
    <dgm:cxn modelId="{C5F5A1C1-1344-4FF5-BDAE-5D855A1A3308}" srcId="{B330116D-F49B-4072-87C8-4B4A73A5B9E1}" destId="{82FFA096-06F7-4E2C-9391-0CA543B13A17}" srcOrd="0" destOrd="0" parTransId="{2B6442B5-CEEC-4BC6-95B5-8634AD57920A}" sibTransId="{D1B974D1-DC12-4D64-AC20-ECAB78731D06}"/>
    <dgm:cxn modelId="{2525FDCF-AF4B-4599-8FEC-33AFE417F409}" type="presOf" srcId="{92092500-84C1-4B0C-AF38-009C17241DCB}" destId="{5C1534C7-1F35-466F-8D38-379AD40E977F}" srcOrd="0" destOrd="0" presId="urn:microsoft.com/office/officeart/2008/layout/RadialCluster"/>
    <dgm:cxn modelId="{DD0F94D0-EAF3-4593-B26D-A92D4D15F4F8}" type="presOf" srcId="{EE89DAA9-E1F8-45B6-B061-06DF706172DC}" destId="{6662952C-7BCD-45A8-8E72-039FFD62BAF8}" srcOrd="0" destOrd="0" presId="urn:microsoft.com/office/officeart/2008/layout/RadialCluster"/>
    <dgm:cxn modelId="{287A59F1-21D3-4FA7-A07F-08CA131D9373}" srcId="{B330116D-F49B-4072-87C8-4B4A73A5B9E1}" destId="{96E6DC22-CE76-481B-8C64-BE0235C92A32}" srcOrd="1" destOrd="0" parTransId="{B69AD4A3-D657-4458-8E65-9CD16031F7C7}" sibTransId="{2FA9FAEF-098B-4AE2-9F15-486CB7AB9629}"/>
    <dgm:cxn modelId="{4A9FABF1-0B2F-4147-8A67-4E8561255F55}" srcId="{B330116D-F49B-4072-87C8-4B4A73A5B9E1}" destId="{BAFD9E29-F1C1-4878-A136-DC42B578C5F3}" srcOrd="6" destOrd="0" parTransId="{92092500-84C1-4B0C-AF38-009C17241DCB}" sibTransId="{EF58AEB8-6B33-46CB-A1CA-5F37CB6D85FA}"/>
    <dgm:cxn modelId="{60E256F9-6DD8-445B-AA44-C7EC235D8A20}" type="presOf" srcId="{96E6DC22-CE76-481B-8C64-BE0235C92A32}" destId="{B27228C1-9899-4C96-9D2F-852A67DD51CD}" srcOrd="0" destOrd="0" presId="urn:microsoft.com/office/officeart/2008/layout/RadialCluster"/>
    <dgm:cxn modelId="{0D38ECF9-C364-454E-B56B-7F2441868B63}" srcId="{C8187DD1-F978-47B4-A374-4B8AE1DFD90E}" destId="{B330116D-F49B-4072-87C8-4B4A73A5B9E1}" srcOrd="0" destOrd="0" parTransId="{905B2C3E-A41F-4D5D-92C3-DD96AD3A9DE3}" sibTransId="{3FF9F899-350C-4BB9-AA6A-4F77F83CE981}"/>
    <dgm:cxn modelId="{EB49CCFF-6DD2-4AA2-8144-BE3611C44D16}" type="presOf" srcId="{AC66FA3B-372E-43C3-8FAE-FC2869A33268}" destId="{5C0CD253-78E7-44B7-A2AA-3F3EC66B2CC3}" srcOrd="0" destOrd="0" presId="urn:microsoft.com/office/officeart/2008/layout/RadialCluster"/>
    <dgm:cxn modelId="{CA80C1A4-B194-48B1-AA54-A4C4EF5D116F}" type="presParOf" srcId="{08F8EE4B-F436-4B89-9293-D141644E1063}" destId="{E6306752-22A6-46D1-B187-1297E0BC6D2F}" srcOrd="0" destOrd="0" presId="urn:microsoft.com/office/officeart/2008/layout/RadialCluster"/>
    <dgm:cxn modelId="{BB16EBB7-97D6-40F6-B23F-21B262B723A5}" type="presParOf" srcId="{E6306752-22A6-46D1-B187-1297E0BC6D2F}" destId="{4F91ABF2-9721-46D5-9A46-5F8C9B2A643D}" srcOrd="0" destOrd="0" presId="urn:microsoft.com/office/officeart/2008/layout/RadialCluster"/>
    <dgm:cxn modelId="{4C33E946-3934-4964-9F85-8478BBE84CB8}" type="presParOf" srcId="{E6306752-22A6-46D1-B187-1297E0BC6D2F}" destId="{8D12010E-CDDB-4234-A662-492727193134}" srcOrd="1" destOrd="0" presId="urn:microsoft.com/office/officeart/2008/layout/RadialCluster"/>
    <dgm:cxn modelId="{AF6583CE-01E7-4317-8C4E-D57A202D2095}" type="presParOf" srcId="{E6306752-22A6-46D1-B187-1297E0BC6D2F}" destId="{A42F3219-822D-43E8-A57F-062049765C54}" srcOrd="2" destOrd="0" presId="urn:microsoft.com/office/officeart/2008/layout/RadialCluster"/>
    <dgm:cxn modelId="{7617A62E-DBE7-499B-B07D-3D7C4BD6F7A4}" type="presParOf" srcId="{E6306752-22A6-46D1-B187-1297E0BC6D2F}" destId="{286F6AAF-9790-4385-BAC1-31C44C461433}" srcOrd="3" destOrd="0" presId="urn:microsoft.com/office/officeart/2008/layout/RadialCluster"/>
    <dgm:cxn modelId="{AAD7DB98-549E-4E66-9BD0-7614DD4AC41C}" type="presParOf" srcId="{E6306752-22A6-46D1-B187-1297E0BC6D2F}" destId="{B27228C1-9899-4C96-9D2F-852A67DD51CD}" srcOrd="4" destOrd="0" presId="urn:microsoft.com/office/officeart/2008/layout/RadialCluster"/>
    <dgm:cxn modelId="{65D94224-4603-41C3-AA15-D0A5472DF033}" type="presParOf" srcId="{E6306752-22A6-46D1-B187-1297E0BC6D2F}" destId="{087590BE-BA8A-4DFA-B4A8-4C6523CB5773}" srcOrd="5" destOrd="0" presId="urn:microsoft.com/office/officeart/2008/layout/RadialCluster"/>
    <dgm:cxn modelId="{9A182902-0F01-4B38-A1EE-72E0DB90E01A}" type="presParOf" srcId="{E6306752-22A6-46D1-B187-1297E0BC6D2F}" destId="{ED6C0955-BB4C-4275-9655-310252105D7F}" srcOrd="6" destOrd="0" presId="urn:microsoft.com/office/officeart/2008/layout/RadialCluster"/>
    <dgm:cxn modelId="{7B658330-2AC0-4F3B-A5F2-A19AB9999E54}" type="presParOf" srcId="{E6306752-22A6-46D1-B187-1297E0BC6D2F}" destId="{1BE8CF42-F403-45FE-9663-B5A096025401}" srcOrd="7" destOrd="0" presId="urn:microsoft.com/office/officeart/2008/layout/RadialCluster"/>
    <dgm:cxn modelId="{9EBBDE50-4E3E-4FAE-B6C1-714D539C840C}" type="presParOf" srcId="{E6306752-22A6-46D1-B187-1297E0BC6D2F}" destId="{E761E1CE-0F18-4217-B292-426D5A7CF825}" srcOrd="8" destOrd="0" presId="urn:microsoft.com/office/officeart/2008/layout/RadialCluster"/>
    <dgm:cxn modelId="{FA0DE209-051C-46B1-B249-09B6AB7CE48B}" type="presParOf" srcId="{E6306752-22A6-46D1-B187-1297E0BC6D2F}" destId="{4AF97BA8-8C65-4EF7-95C0-22DB78EB00E2}" srcOrd="9" destOrd="0" presId="urn:microsoft.com/office/officeart/2008/layout/RadialCluster"/>
    <dgm:cxn modelId="{82384AEB-5E0B-4F27-9A83-CD2E94E84E0E}" type="presParOf" srcId="{E6306752-22A6-46D1-B187-1297E0BC6D2F}" destId="{5C0CD253-78E7-44B7-A2AA-3F3EC66B2CC3}" srcOrd="10" destOrd="0" presId="urn:microsoft.com/office/officeart/2008/layout/RadialCluster"/>
    <dgm:cxn modelId="{7F994759-7E0D-4B4E-B5B6-62E8D73ED053}" type="presParOf" srcId="{E6306752-22A6-46D1-B187-1297E0BC6D2F}" destId="{6662952C-7BCD-45A8-8E72-039FFD62BAF8}" srcOrd="11" destOrd="0" presId="urn:microsoft.com/office/officeart/2008/layout/RadialCluster"/>
    <dgm:cxn modelId="{4F2ABA66-1456-4352-A44B-E07511E539B4}" type="presParOf" srcId="{E6306752-22A6-46D1-B187-1297E0BC6D2F}" destId="{B07F5278-71DB-43EC-8A03-0EAD48F32D87}" srcOrd="12" destOrd="0" presId="urn:microsoft.com/office/officeart/2008/layout/RadialCluster"/>
    <dgm:cxn modelId="{615A2CA4-4B5A-4C2B-AEAC-72B5E70543A1}" type="presParOf" srcId="{E6306752-22A6-46D1-B187-1297E0BC6D2F}" destId="{5C1534C7-1F35-466F-8D38-379AD40E977F}" srcOrd="13" destOrd="0" presId="urn:microsoft.com/office/officeart/2008/layout/RadialCluster"/>
    <dgm:cxn modelId="{716FA394-FA28-411E-AD33-8F343D89EAE7}" type="presParOf" srcId="{E6306752-22A6-46D1-B187-1297E0BC6D2F}" destId="{478F56DD-C672-47B1-A076-973684E6B4F3}" srcOrd="14" destOrd="0" presId="urn:microsoft.com/office/officeart/2008/layout/RadialCluster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91ABF2-9721-46D5-9A46-5F8C9B2A643D}">
      <dsp:nvSpPr>
        <dsp:cNvPr id="0" name=""/>
        <dsp:cNvSpPr/>
      </dsp:nvSpPr>
      <dsp:spPr>
        <a:xfrm>
          <a:off x="4779131" y="2513719"/>
          <a:ext cx="2474256" cy="14282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 err="1"/>
            <a:t>Efali</a:t>
          </a:r>
          <a:r>
            <a:rPr lang="tr-TR" sz="3600" kern="1200" dirty="0"/>
            <a:t> </a:t>
          </a:r>
          <a:r>
            <a:rPr lang="tr-TR" sz="3600" kern="1200" dirty="0" err="1"/>
            <a:t>Mükellefîn</a:t>
          </a:r>
          <a:endParaRPr lang="tr-TR" sz="3600" kern="1200" dirty="0"/>
        </a:p>
      </dsp:txBody>
      <dsp:txXfrm>
        <a:off x="4848854" y="2583442"/>
        <a:ext cx="2334810" cy="1288830"/>
      </dsp:txXfrm>
    </dsp:sp>
    <dsp:sp modelId="{8D12010E-CDDB-4234-A662-492727193134}">
      <dsp:nvSpPr>
        <dsp:cNvPr id="0" name=""/>
        <dsp:cNvSpPr/>
      </dsp:nvSpPr>
      <dsp:spPr>
        <a:xfrm rot="16200000">
          <a:off x="5299210" y="1796669"/>
          <a:ext cx="143409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4099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F3219-822D-43E8-A57F-062049765C54}">
      <dsp:nvSpPr>
        <dsp:cNvPr id="0" name=""/>
        <dsp:cNvSpPr/>
      </dsp:nvSpPr>
      <dsp:spPr>
        <a:xfrm>
          <a:off x="5187383" y="266731"/>
          <a:ext cx="1657752" cy="812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Farz </a:t>
          </a:r>
        </a:p>
      </dsp:txBody>
      <dsp:txXfrm>
        <a:off x="5227065" y="306413"/>
        <a:ext cx="1578388" cy="733524"/>
      </dsp:txXfrm>
    </dsp:sp>
    <dsp:sp modelId="{286F6AAF-9790-4385-BAC1-31C44C461433}">
      <dsp:nvSpPr>
        <dsp:cNvPr id="0" name=""/>
        <dsp:cNvSpPr/>
      </dsp:nvSpPr>
      <dsp:spPr>
        <a:xfrm rot="19285714">
          <a:off x="6812713" y="2230657"/>
          <a:ext cx="9079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7992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7228C1-9899-4C96-9D2F-852A67DD51CD}">
      <dsp:nvSpPr>
        <dsp:cNvPr id="0" name=""/>
        <dsp:cNvSpPr/>
      </dsp:nvSpPr>
      <dsp:spPr>
        <a:xfrm>
          <a:off x="7184714" y="1322483"/>
          <a:ext cx="1657752" cy="625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Vacip </a:t>
          </a:r>
        </a:p>
      </dsp:txBody>
      <dsp:txXfrm>
        <a:off x="7215229" y="1352998"/>
        <a:ext cx="1596722" cy="564081"/>
      </dsp:txXfrm>
    </dsp:sp>
    <dsp:sp modelId="{087590BE-BA8A-4DFA-B4A8-4C6523CB5773}">
      <dsp:nvSpPr>
        <dsp:cNvPr id="0" name=""/>
        <dsp:cNvSpPr/>
      </dsp:nvSpPr>
      <dsp:spPr>
        <a:xfrm rot="771429">
          <a:off x="7246159" y="3574378"/>
          <a:ext cx="5766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6616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C0955-BB4C-4275-9655-310252105D7F}">
      <dsp:nvSpPr>
        <dsp:cNvPr id="0" name=""/>
        <dsp:cNvSpPr/>
      </dsp:nvSpPr>
      <dsp:spPr>
        <a:xfrm>
          <a:off x="7815547" y="3500361"/>
          <a:ext cx="1382686" cy="5919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Sünnet</a:t>
          </a:r>
        </a:p>
      </dsp:txBody>
      <dsp:txXfrm>
        <a:off x="7844443" y="3529257"/>
        <a:ext cx="1324894" cy="534141"/>
      </dsp:txXfrm>
    </dsp:sp>
    <dsp:sp modelId="{1BE8CF42-F403-45FE-9663-B5A096025401}">
      <dsp:nvSpPr>
        <dsp:cNvPr id="0" name=""/>
        <dsp:cNvSpPr/>
      </dsp:nvSpPr>
      <dsp:spPr>
        <a:xfrm rot="3857143">
          <a:off x="5999550" y="4515919"/>
          <a:ext cx="12740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4013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1E1CE-0F18-4217-B292-426D5A7CF825}">
      <dsp:nvSpPr>
        <dsp:cNvPr id="0" name=""/>
        <dsp:cNvSpPr/>
      </dsp:nvSpPr>
      <dsp:spPr>
        <a:xfrm>
          <a:off x="6295818" y="5089842"/>
          <a:ext cx="1657752" cy="879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 err="1"/>
            <a:t>Mendup</a:t>
          </a:r>
          <a:r>
            <a:rPr lang="tr-TR" sz="2000" kern="1200" dirty="0"/>
            <a:t>/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 err="1"/>
            <a:t>Müstehap</a:t>
          </a:r>
          <a:r>
            <a:rPr lang="tr-TR" sz="2000" kern="1200" dirty="0"/>
            <a:t> </a:t>
          </a:r>
        </a:p>
      </dsp:txBody>
      <dsp:txXfrm>
        <a:off x="6338747" y="5132771"/>
        <a:ext cx="1571894" cy="793550"/>
      </dsp:txXfrm>
    </dsp:sp>
    <dsp:sp modelId="{4AF97BA8-8C65-4EF7-95C0-22DB78EB00E2}">
      <dsp:nvSpPr>
        <dsp:cNvPr id="0" name=""/>
        <dsp:cNvSpPr/>
      </dsp:nvSpPr>
      <dsp:spPr>
        <a:xfrm rot="6942857">
          <a:off x="4612575" y="4607896"/>
          <a:ext cx="14781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8186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CD253-78E7-44B7-A2AA-3F3EC66B2CC3}">
      <dsp:nvSpPr>
        <dsp:cNvPr id="0" name=""/>
        <dsp:cNvSpPr/>
      </dsp:nvSpPr>
      <dsp:spPr>
        <a:xfrm>
          <a:off x="4078948" y="5273796"/>
          <a:ext cx="1657752" cy="511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 err="1"/>
            <a:t>Mübah</a:t>
          </a:r>
          <a:endParaRPr lang="tr-TR" sz="2800" kern="1200" dirty="0"/>
        </a:p>
      </dsp:txBody>
      <dsp:txXfrm>
        <a:off x="4103917" y="5298765"/>
        <a:ext cx="1607814" cy="461562"/>
      </dsp:txXfrm>
    </dsp:sp>
    <dsp:sp modelId="{6662952C-7BCD-45A8-8E72-039FFD62BAF8}">
      <dsp:nvSpPr>
        <dsp:cNvPr id="0" name=""/>
        <dsp:cNvSpPr/>
      </dsp:nvSpPr>
      <dsp:spPr>
        <a:xfrm rot="9936247">
          <a:off x="4423731" y="3590288"/>
          <a:ext cx="3610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1068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F5278-71DB-43EC-8A03-0EAD48F32D87}">
      <dsp:nvSpPr>
        <dsp:cNvPr id="0" name=""/>
        <dsp:cNvSpPr/>
      </dsp:nvSpPr>
      <dsp:spPr>
        <a:xfrm>
          <a:off x="3173723" y="3500189"/>
          <a:ext cx="1255676" cy="5922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Haram</a:t>
          </a:r>
        </a:p>
      </dsp:txBody>
      <dsp:txXfrm>
        <a:off x="3202635" y="3529101"/>
        <a:ext cx="1197852" cy="534447"/>
      </dsp:txXfrm>
    </dsp:sp>
    <dsp:sp modelId="{5C1534C7-1F35-466F-8D38-379AD40E977F}">
      <dsp:nvSpPr>
        <dsp:cNvPr id="0" name=""/>
        <dsp:cNvSpPr/>
      </dsp:nvSpPr>
      <dsp:spPr>
        <a:xfrm rot="13114286">
          <a:off x="4319363" y="2233298"/>
          <a:ext cx="89951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9518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8F56DD-C672-47B1-A076-973684E6B4F3}">
      <dsp:nvSpPr>
        <dsp:cNvPr id="0" name=""/>
        <dsp:cNvSpPr/>
      </dsp:nvSpPr>
      <dsp:spPr>
        <a:xfrm>
          <a:off x="3190053" y="1317200"/>
          <a:ext cx="1657752" cy="635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Mekruh </a:t>
          </a:r>
        </a:p>
      </dsp:txBody>
      <dsp:txXfrm>
        <a:off x="3221084" y="1348231"/>
        <a:ext cx="1595690" cy="573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7AFFB9B-9FB8-469E-96F9-4D32314110B6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7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3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8BDECAF-D3BE-4069-9C78-642ECCD01477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89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F7F47CF-67C9-420C-80A5-E2069FF0C2DF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4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3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65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97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31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0C3BFE2-83B7-4B0A-B9D3-AB28331082B3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31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9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176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i2B-P27vDA?feature=oembe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505122"/>
            <a:ext cx="12192000" cy="58477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200" dirty="0"/>
              <a:t>(</a:t>
            </a:r>
            <a:r>
              <a:rPr lang="tr-TR" sz="2200" dirty="0" err="1"/>
              <a:t>Muaz</a:t>
            </a:r>
            <a:r>
              <a:rPr lang="tr-TR" sz="2200" dirty="0"/>
              <a:t> (</a:t>
            </a:r>
            <a:r>
              <a:rPr lang="tr-TR" sz="2200" dirty="0" err="1"/>
              <a:t>r.a</a:t>
            </a:r>
            <a:r>
              <a:rPr lang="tr-TR" sz="2200" dirty="0"/>
              <a:t>.)): Bir seferde </a:t>
            </a:r>
            <a:r>
              <a:rPr lang="tr-TR" sz="2200" dirty="0" err="1"/>
              <a:t>Resulullah</a:t>
            </a:r>
            <a:r>
              <a:rPr lang="tr-TR" sz="2200" dirty="0"/>
              <a:t> (sav)'la beraberdik. Bir gün yakınına tesadüf ettim ve beraber yürüdük. "Ey Allah'ın Resulü," dedim. "Beni cehennemden uzaklaştırıp cennete sokacak bir amel söyle!" "Mühim bir şey sordun. Bu, Allah'ın kolaylık </a:t>
            </a:r>
            <a:r>
              <a:rPr lang="tr-TR" sz="2200" dirty="0" err="1"/>
              <a:t>nasib</a:t>
            </a:r>
            <a:r>
              <a:rPr lang="tr-TR" sz="2200" dirty="0"/>
              <a:t> ettiği kimseye kolaydır; Allah'a ibadet eder, Ona hiçbir şeyi ortak koşmazsın, namaz kılarsın, zekat verirsin, Ramazan orucunu tutarsın, </a:t>
            </a:r>
            <a:r>
              <a:rPr lang="tr-TR" sz="2200" dirty="0" err="1"/>
              <a:t>Beytullah'a</a:t>
            </a:r>
            <a:r>
              <a:rPr lang="tr-TR" sz="2200" dirty="0"/>
              <a:t> </a:t>
            </a:r>
            <a:r>
              <a:rPr lang="tr-TR" sz="2200" dirty="0" err="1"/>
              <a:t>hacc</a:t>
            </a:r>
            <a:r>
              <a:rPr lang="tr-TR" sz="2200" dirty="0"/>
              <a:t> yaparsın!" buyurdular ve devamla: "Sana hayır kapılarını göstereyim mi?" dediler. "Evet ey Allah'ın Resulü" dedim. "Oruç (cehenneme) perdedir; sadaka hataları yok eder, tıpkı suyun ateşi yok etmesi gibi. Kişinin geceleyin kıldığı namaz </a:t>
            </a:r>
            <a:r>
              <a:rPr lang="tr-TR" sz="2200" dirty="0" err="1"/>
              <a:t>salihlerin</a:t>
            </a:r>
            <a:r>
              <a:rPr lang="tr-TR" sz="2200" dirty="0"/>
              <a:t> şiarıdır" buyurdular ve şu ayeti okudular. (Mealen): "Onlar ibadet etmek için gece vakti yataklarından kalkar, </a:t>
            </a:r>
            <a:r>
              <a:rPr lang="tr-TR" sz="2200" dirty="0" err="1"/>
              <a:t>Rabblerinin</a:t>
            </a:r>
            <a:r>
              <a:rPr lang="tr-TR" sz="2200" dirty="0"/>
              <a:t> azabından korkarak ve rahmetini </a:t>
            </a:r>
            <a:r>
              <a:rPr lang="tr-TR" sz="2200" dirty="0" err="1"/>
              <a:t>ümid</a:t>
            </a:r>
            <a:r>
              <a:rPr lang="tr-TR" sz="2200" dirty="0"/>
              <a:t> ederek O'na dua ederler. Kendilerine rızık olarak verdiğimiz şeyden de bağışta bulunurlar" (Secde 16). Sonra sordu: "Bu (din) işinin başını, direğini ve zirvesini sana haber vereyim mi?" "Evet, ey Allah'ın Resulü!" dedim. "Dinle öyleyse" buyurdu ve açıkladı: "Bu dinin başı </a:t>
            </a:r>
            <a:r>
              <a:rPr lang="tr-TR" sz="2200" dirty="0" err="1"/>
              <a:t>islam'dır</a:t>
            </a:r>
            <a:r>
              <a:rPr lang="tr-TR" sz="2200" dirty="0"/>
              <a:t>, direği namazdır, zirvesi </a:t>
            </a:r>
            <a:r>
              <a:rPr lang="tr-TR" sz="2200" dirty="0" err="1"/>
              <a:t>cihaddır</a:t>
            </a:r>
            <a:r>
              <a:rPr lang="tr-TR" sz="2200" dirty="0"/>
              <a:t>!" Sonra şöyle devam buyurdu: "Sana bütün bunları (tamamlayan) baş amili haber vereyim mi?" "Evet ey Allah'ın Resulü!" dedim. "Şuna sahip ol!" dedi ve eliyle diline işaret etti. Ben tekrar sordum: "Ey Allah'ın Resulü! Biz konuştuklarımızdan sorumlu mu olacağız?" "Anasız kalasıca </a:t>
            </a:r>
            <a:r>
              <a:rPr lang="tr-TR" sz="2200" dirty="0" err="1"/>
              <a:t>Muaz</a:t>
            </a:r>
            <a:r>
              <a:rPr lang="tr-TR" sz="2200" dirty="0"/>
              <a:t>! İnsanları yüzlerinin üstüne -veya burunlarının üstüne dedi- ateşe atan, dilleriyle kazandıklarından başka bir şey midir?" buyurdular. </a:t>
            </a:r>
          </a:p>
          <a:p>
            <a:pPr algn="just"/>
            <a:r>
              <a:rPr lang="tr-TR" sz="2200" dirty="0" err="1"/>
              <a:t>Ravi</a:t>
            </a:r>
            <a:r>
              <a:rPr lang="tr-TR" sz="2200" dirty="0"/>
              <a:t>: </a:t>
            </a:r>
            <a:r>
              <a:rPr lang="tr-TR" sz="2200" dirty="0" err="1"/>
              <a:t>Muaz</a:t>
            </a:r>
            <a:r>
              <a:rPr lang="tr-TR" sz="2200" dirty="0"/>
              <a:t> </a:t>
            </a:r>
            <a:r>
              <a:rPr lang="tr-TR" sz="2200" dirty="0" err="1"/>
              <a:t>İbnu</a:t>
            </a:r>
            <a:r>
              <a:rPr lang="tr-TR" sz="2200" dirty="0"/>
              <a:t> Cebel </a:t>
            </a:r>
          </a:p>
          <a:p>
            <a:pPr algn="just"/>
            <a:r>
              <a:rPr lang="tr-TR" sz="2200" dirty="0"/>
              <a:t>Kaynak: </a:t>
            </a:r>
            <a:r>
              <a:rPr lang="tr-TR" sz="2200" dirty="0" err="1"/>
              <a:t>Tirmizi</a:t>
            </a:r>
            <a:r>
              <a:rPr lang="tr-TR" sz="2200" dirty="0"/>
              <a:t>, İman 8, (2619)</a:t>
            </a:r>
          </a:p>
        </p:txBody>
      </p:sp>
    </p:spTree>
    <p:extLst>
      <p:ext uri="{BB962C8B-B14F-4D97-AF65-F5344CB8AC3E}">
        <p14:creationId xmlns:p14="http://schemas.microsoft.com/office/powerpoint/2010/main" val="174367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19465" y="1236102"/>
            <a:ext cx="3259409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 err="1"/>
              <a:t>Mendup</a:t>
            </a:r>
            <a:r>
              <a:rPr lang="tr-TR" sz="2800" b="1" dirty="0"/>
              <a:t>/</a:t>
            </a:r>
            <a:r>
              <a:rPr lang="tr-TR" sz="2800" b="1" dirty="0" err="1"/>
              <a:t>Müstehap</a:t>
            </a:r>
            <a:r>
              <a:rPr lang="tr-TR" sz="2800" b="1" dirty="0"/>
              <a:t>   </a:t>
            </a:r>
            <a:endParaRPr lang="tr-TR" sz="28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3830" y="730436"/>
            <a:ext cx="350678" cy="350678"/>
          </a:xfrm>
          <a:prstGeom prst="rect">
            <a:avLst/>
          </a:prstGeom>
        </p:spPr>
      </p:pic>
      <p:sp>
        <p:nvSpPr>
          <p:cNvPr id="4" name="Yuvarlatılmış Dikdörtgen 3"/>
          <p:cNvSpPr/>
          <p:nvPr/>
        </p:nvSpPr>
        <p:spPr>
          <a:xfrm>
            <a:off x="255494" y="2089649"/>
            <a:ext cx="6387353" cy="4303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/>
              <a:t>Dinimizin genel kurallarına göre yapılması iyi ve güzel olan davranışlardır. Bunlara ‘gayri </a:t>
            </a:r>
            <a:r>
              <a:rPr lang="tr-TR" sz="3200" dirty="0" err="1"/>
              <a:t>müekked</a:t>
            </a:r>
            <a:r>
              <a:rPr lang="tr-TR" sz="3200" dirty="0"/>
              <a:t> sünnet’ de denir. </a:t>
            </a:r>
          </a:p>
          <a:p>
            <a:pPr algn="ctr"/>
            <a:r>
              <a:rPr lang="tr-TR" sz="3200" dirty="0"/>
              <a:t>Kuşluk namazı kılmak, sadaka vermek, Pazartesi ve Perşembe günleri oruç tutmak, hediyeleşmek.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6994" y="2089649"/>
            <a:ext cx="3668690" cy="419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05B919-5A7C-4400-AAF0-789A71DBB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26" y="-159798"/>
            <a:ext cx="10993549" cy="523783"/>
          </a:xfrm>
        </p:spPr>
        <p:txBody>
          <a:bodyPr>
            <a:normAutofit/>
          </a:bodyPr>
          <a:lstStyle/>
          <a:p>
            <a:pPr algn="ctr"/>
            <a:r>
              <a:rPr lang="tr-TR" sz="1800" dirty="0"/>
              <a:t>https://www.youtube.com/watch?v=Li2B-P27vDA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E05E08-6996-48A2-9BE9-FCAD4DF0AC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Çevrimiçi Medya 4" title="Ashabı Kehf'in ibretlik kıssası - Ebubekir Şatıri">
            <a:hlinkClick r:id="" action="ppaction://media"/>
            <a:extLst>
              <a:ext uri="{FF2B5EF4-FFF2-40B4-BE49-F238E27FC236}">
                <a16:creationId xmlns:a16="http://schemas.microsoft.com/office/drawing/2014/main" id="{63016877-AA2F-4D95-B772-B8A411CCACC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363985"/>
            <a:ext cx="12192000" cy="649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48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446974" y="1042441"/>
            <a:ext cx="2102786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 err="1"/>
              <a:t>Mübah</a:t>
            </a:r>
            <a:r>
              <a:rPr lang="tr-TR" sz="2800" b="1" dirty="0"/>
              <a:t>     </a:t>
            </a:r>
            <a:endParaRPr lang="tr-TR" sz="2800" dirty="0"/>
          </a:p>
        </p:txBody>
      </p:sp>
      <p:sp>
        <p:nvSpPr>
          <p:cNvPr id="3" name="Yuvarlatılmış Dikdörtgen 2"/>
          <p:cNvSpPr/>
          <p:nvPr/>
        </p:nvSpPr>
        <p:spPr>
          <a:xfrm>
            <a:off x="524656" y="2232212"/>
            <a:ext cx="5947422" cy="4047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/>
              <a:t>Yapılması veya yapılmaması serbest olan davranışlardır. Oturmak, yürümek, uyumak vs</a:t>
            </a:r>
            <a:r>
              <a:rPr lang="tr-TR" sz="4000" dirty="0"/>
              <a:t>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94629" y="1083033"/>
            <a:ext cx="436289" cy="44203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1071" y="2232212"/>
            <a:ext cx="4244787" cy="404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04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09713" y="1190359"/>
            <a:ext cx="307831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/>
              <a:t>Haram      </a:t>
            </a:r>
            <a:endParaRPr lang="tr-TR" sz="2800" dirty="0"/>
          </a:p>
        </p:txBody>
      </p:sp>
      <p:sp>
        <p:nvSpPr>
          <p:cNvPr id="3" name="Yuvarlatılmış Dikdörtgen 2"/>
          <p:cNvSpPr/>
          <p:nvPr/>
        </p:nvSpPr>
        <p:spPr>
          <a:xfrm>
            <a:off x="524653" y="2013901"/>
            <a:ext cx="5443537" cy="857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Dinimizce yapılması kesin olarak yasaklanan davranışlardır.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7367" y="1261469"/>
            <a:ext cx="381000" cy="3810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6646" y="1261469"/>
            <a:ext cx="381000" cy="3810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6836" y="1261469"/>
            <a:ext cx="381000" cy="38100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7026" y="1261469"/>
            <a:ext cx="381000" cy="381000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524653" y="3302708"/>
            <a:ext cx="5443537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Haksız yere adam öldürmek.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524653" y="3995786"/>
            <a:ext cx="5443537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Hırsızlık yapmak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524653" y="4688864"/>
            <a:ext cx="5443537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İçki içmek </a:t>
            </a:r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524652" y="5381942"/>
            <a:ext cx="5443537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Kumar oynamak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524651" y="6105033"/>
            <a:ext cx="5443537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Anne babaya karşı gelmek</a:t>
            </a:r>
            <a:endParaRPr lang="tr-TR" dirty="0"/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2165" y="2013901"/>
            <a:ext cx="5365375" cy="461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63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79666" y="648901"/>
            <a:ext cx="2501628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/>
              <a:t>Mekruh   </a:t>
            </a:r>
            <a:endParaRPr lang="tr-TR" sz="2800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308711" y="1315978"/>
            <a:ext cx="5926206" cy="1101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Dinimizce yapılması kötü görülen, hoş karşılanmayan iş ve davranışlardır.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308711" y="2599601"/>
            <a:ext cx="2837902" cy="46166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/>
              <a:t>Mekruh iki çeşittir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305604" y="3395452"/>
            <a:ext cx="5929313" cy="1606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/>
              <a:t>Tahrimen</a:t>
            </a:r>
            <a:r>
              <a:rPr lang="tr-TR" sz="2000" dirty="0"/>
              <a:t> (Harama Yakın) Mekruh: haram kadar kesin bir delile dayanmamakla birlikte yapılması yasaklanan iş ve davranışlardır. Sigara içmek, bayram namazını terk etmek vs.</a:t>
            </a:r>
          </a:p>
        </p:txBody>
      </p:sp>
      <p:sp>
        <p:nvSpPr>
          <p:cNvPr id="9" name="Yuvarlatılmış Dikdörtgen 8"/>
          <p:cNvSpPr/>
          <p:nvPr/>
        </p:nvSpPr>
        <p:spPr>
          <a:xfrm>
            <a:off x="305605" y="5274935"/>
            <a:ext cx="5929312" cy="14485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err="1"/>
              <a:t>Tenzihen</a:t>
            </a:r>
            <a:r>
              <a:rPr lang="tr-TR" sz="2400" dirty="0"/>
              <a:t> (Helâle Yakın) Mekruh: dinimizce yapılması hoş karşılanmayan iş ve davranışlardır. Sağ elle burnumuzu temizlemek gibi.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0261" y="680130"/>
            <a:ext cx="381000" cy="3810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5777" y="680130"/>
            <a:ext cx="381000" cy="381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6486" y="1172120"/>
            <a:ext cx="5381289" cy="555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2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2">
            <a:extLst>
              <a:ext uri="{FF2B5EF4-FFF2-40B4-BE49-F238E27FC236}">
                <a16:creationId xmlns:a16="http://schemas.microsoft.com/office/drawing/2014/main" id="{C48428F3-ED25-482C-BEE5-4BE33ABCB25C}"/>
              </a:ext>
            </a:extLst>
          </p:cNvPr>
          <p:cNvSpPr/>
          <p:nvPr/>
        </p:nvSpPr>
        <p:spPr>
          <a:xfrm>
            <a:off x="299720" y="3284738"/>
            <a:ext cx="11592560" cy="2689934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/>
              <a:t>Belli bir yaşa gelen Müslüman artık dinen sorumlu kabul edilir. Bu nedenle de dinin kendisine yüklediği sorumlulukları en güzel bir şekilde yerine getirmesi gerekir.</a:t>
            </a:r>
          </a:p>
        </p:txBody>
      </p:sp>
      <p:sp>
        <p:nvSpPr>
          <p:cNvPr id="3" name="Yuvarlatılmış Dikdörtgen 2">
            <a:extLst>
              <a:ext uri="{FF2B5EF4-FFF2-40B4-BE49-F238E27FC236}">
                <a16:creationId xmlns:a16="http://schemas.microsoft.com/office/drawing/2014/main" id="{74B212EF-3BDA-468A-97C8-B8A7E2A02544}"/>
              </a:ext>
            </a:extLst>
          </p:cNvPr>
          <p:cNvSpPr/>
          <p:nvPr/>
        </p:nvSpPr>
        <p:spPr>
          <a:xfrm>
            <a:off x="4749521" y="1819626"/>
            <a:ext cx="2692958" cy="869406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/>
              <a:t>Velhasıl…</a:t>
            </a:r>
          </a:p>
        </p:txBody>
      </p:sp>
    </p:spTree>
    <p:extLst>
      <p:ext uri="{BB962C8B-B14F-4D97-AF65-F5344CB8AC3E}">
        <p14:creationId xmlns:p14="http://schemas.microsoft.com/office/powerpoint/2010/main" val="368263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19100" y="1727716"/>
            <a:ext cx="11396663" cy="3139321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Allah'ım bizleri Sana hakiki manada kulluk edebilen kullarından eyle..</a:t>
            </a:r>
          </a:p>
        </p:txBody>
      </p:sp>
    </p:spTree>
    <p:extLst>
      <p:ext uri="{BB962C8B-B14F-4D97-AF65-F5344CB8AC3E}">
        <p14:creationId xmlns:p14="http://schemas.microsoft.com/office/powerpoint/2010/main" val="176739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5686" y="1801227"/>
            <a:ext cx="9260627" cy="32555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Metin kutusu 2"/>
          <p:cNvSpPr txBox="1"/>
          <p:nvPr/>
        </p:nvSpPr>
        <p:spPr>
          <a:xfrm>
            <a:off x="9005454" y="5929747"/>
            <a:ext cx="3034145" cy="83099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/>
              <a:t>Tekirdağ/Çerkezköy</a:t>
            </a:r>
          </a:p>
          <a:p>
            <a:pPr algn="ctr"/>
            <a:r>
              <a:rPr lang="tr-TR" sz="2400" b="1" dirty="0"/>
              <a:t>06.12.2020</a:t>
            </a:r>
          </a:p>
        </p:txBody>
      </p:sp>
    </p:spTree>
    <p:extLst>
      <p:ext uri="{BB962C8B-B14F-4D97-AF65-F5344CB8AC3E}">
        <p14:creationId xmlns:p14="http://schemas.microsoft.com/office/powerpoint/2010/main" val="41995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81853" y="958662"/>
            <a:ext cx="11228294" cy="2199047"/>
          </a:xfrm>
        </p:spPr>
        <p:txBody>
          <a:bodyPr>
            <a:noAutofit/>
          </a:bodyPr>
          <a:lstStyle/>
          <a:p>
            <a:pPr algn="ctr"/>
            <a:r>
              <a:rPr lang="tr-TR" sz="8800" cap="none" dirty="0"/>
              <a:t>İslam'da İbadet Yükümlülüğü</a:t>
            </a:r>
          </a:p>
        </p:txBody>
      </p:sp>
    </p:spTree>
    <p:extLst>
      <p:ext uri="{BB962C8B-B14F-4D97-AF65-F5344CB8AC3E}">
        <p14:creationId xmlns:p14="http://schemas.microsoft.com/office/powerpoint/2010/main" val="26215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Neler öğreneceğiz?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93" y="2477541"/>
            <a:ext cx="11029615" cy="3678303"/>
          </a:xfrm>
        </p:spPr>
        <p:txBody>
          <a:bodyPr>
            <a:normAutofit/>
          </a:bodyPr>
          <a:lstStyle/>
          <a:p>
            <a:r>
              <a:rPr lang="tr-TR" sz="6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İbadet yükümlülüğü ile ilgili bazı kavramları sınıflandırır.</a:t>
            </a:r>
          </a:p>
        </p:txBody>
      </p:sp>
    </p:spTree>
    <p:extLst>
      <p:ext uri="{BB962C8B-B14F-4D97-AF65-F5344CB8AC3E}">
        <p14:creationId xmlns:p14="http://schemas.microsoft.com/office/powerpoint/2010/main" val="404400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25110" y="822783"/>
            <a:ext cx="6686551" cy="2677656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4200" dirty="0"/>
              <a:t>Mükellef kavramını daha önce duydunuz mu?</a:t>
            </a:r>
          </a:p>
          <a:p>
            <a:pPr algn="ctr"/>
            <a:r>
              <a:rPr lang="tr-TR" sz="4200" dirty="0"/>
              <a:t>Manasını biliyor musunuz?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690"/>
          <a:stretch/>
        </p:blipFill>
        <p:spPr>
          <a:xfrm>
            <a:off x="7858124" y="822783"/>
            <a:ext cx="4333875" cy="2677656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285748" y="3684563"/>
            <a:ext cx="11701463" cy="58477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3200" dirty="0"/>
              <a:t>Kişinin dinin emir ve yasaklarına muhatap olması demektir. 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285748" y="4526259"/>
            <a:ext cx="11701463" cy="1200329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Muhatap olması için de kişinin </a:t>
            </a:r>
            <a:r>
              <a:rPr lang="tr-TR" sz="3600" dirty="0" err="1"/>
              <a:t>âkil</a:t>
            </a:r>
            <a:r>
              <a:rPr lang="tr-TR" sz="3600" dirty="0"/>
              <a:t> (akıllı) ve </a:t>
            </a:r>
            <a:r>
              <a:rPr lang="tr-TR" sz="3600" dirty="0" err="1"/>
              <a:t>bâliğ</a:t>
            </a:r>
            <a:r>
              <a:rPr lang="tr-TR" sz="3600" dirty="0"/>
              <a:t> (buluğ çağına ermiş) olması gerekir.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285748" y="5924839"/>
            <a:ext cx="11701463" cy="58477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3200" dirty="0"/>
              <a:t>Bu tür özellikleri de taşıyan kişiye mükellef/yükümlü denir.</a:t>
            </a:r>
          </a:p>
        </p:txBody>
      </p:sp>
    </p:spTree>
    <p:extLst>
      <p:ext uri="{BB962C8B-B14F-4D97-AF65-F5344CB8AC3E}">
        <p14:creationId xmlns:p14="http://schemas.microsoft.com/office/powerpoint/2010/main" val="87360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067171906"/>
              </p:ext>
            </p:extLst>
          </p:nvPr>
        </p:nvGraphicFramePr>
        <p:xfrm>
          <a:off x="95975" y="622017"/>
          <a:ext cx="12096025" cy="6235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ol Ok 4"/>
          <p:cNvSpPr/>
          <p:nvPr/>
        </p:nvSpPr>
        <p:spPr>
          <a:xfrm>
            <a:off x="3158444" y="1263335"/>
            <a:ext cx="1985962" cy="1571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6" name="Grup 5"/>
          <p:cNvGrpSpPr/>
          <p:nvPr/>
        </p:nvGrpSpPr>
        <p:grpSpPr>
          <a:xfrm>
            <a:off x="735962" y="1066197"/>
            <a:ext cx="2100262" cy="496586"/>
            <a:chOff x="5277501" y="-35420"/>
            <a:chExt cx="1636997" cy="1433179"/>
          </a:xfrm>
        </p:grpSpPr>
        <p:sp>
          <p:nvSpPr>
            <p:cNvPr id="7" name="Yuvarlatılmış Dikdörtgen 6"/>
            <p:cNvSpPr/>
            <p:nvPr/>
          </p:nvSpPr>
          <p:spPr>
            <a:xfrm>
              <a:off x="5277501" y="-35420"/>
              <a:ext cx="1636997" cy="14331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Yuvarlatılmış Dikdörtgen 4"/>
            <p:cNvSpPr/>
            <p:nvPr/>
          </p:nvSpPr>
          <p:spPr>
            <a:xfrm>
              <a:off x="5347463" y="34542"/>
              <a:ext cx="1497073" cy="12932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/>
                <a:t>Farz-ı </a:t>
              </a:r>
              <a:r>
                <a:rPr lang="tr-TR" sz="2800" kern="1200" dirty="0" err="1"/>
                <a:t>Ayn</a:t>
              </a:r>
              <a:r>
                <a:rPr lang="tr-TR" sz="2800" kern="1200" dirty="0"/>
                <a:t> </a:t>
              </a:r>
            </a:p>
          </p:txBody>
        </p:sp>
      </p:grpSp>
      <p:sp>
        <p:nvSpPr>
          <p:cNvPr id="9" name="Sol Ok 8"/>
          <p:cNvSpPr/>
          <p:nvPr/>
        </p:nvSpPr>
        <p:spPr>
          <a:xfrm rot="10800000">
            <a:off x="7031081" y="1235907"/>
            <a:ext cx="1985962" cy="1571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0" name="Grup 9"/>
          <p:cNvGrpSpPr/>
          <p:nvPr/>
        </p:nvGrpSpPr>
        <p:grpSpPr>
          <a:xfrm>
            <a:off x="9339263" y="1090438"/>
            <a:ext cx="2100262" cy="472346"/>
            <a:chOff x="5277501" y="-35420"/>
            <a:chExt cx="1636997" cy="1433179"/>
          </a:xfrm>
        </p:grpSpPr>
        <p:sp>
          <p:nvSpPr>
            <p:cNvPr id="11" name="Yuvarlatılmış Dikdörtgen 10"/>
            <p:cNvSpPr/>
            <p:nvPr/>
          </p:nvSpPr>
          <p:spPr>
            <a:xfrm>
              <a:off x="5277501" y="-35420"/>
              <a:ext cx="1636997" cy="14331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Yuvarlatılmış Dikdörtgen 4"/>
            <p:cNvSpPr/>
            <p:nvPr/>
          </p:nvSpPr>
          <p:spPr>
            <a:xfrm>
              <a:off x="5347463" y="34541"/>
              <a:ext cx="1497073" cy="12932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/>
                <a:t>Farz-ı </a:t>
              </a:r>
              <a:r>
                <a:rPr lang="tr-TR" sz="2400" kern="1200" dirty="0" err="1"/>
                <a:t>Kifaye</a:t>
              </a:r>
              <a:r>
                <a:rPr lang="tr-TR" sz="2400" kern="1200" dirty="0"/>
                <a:t> </a:t>
              </a:r>
            </a:p>
          </p:txBody>
        </p:sp>
      </p:grpSp>
      <p:grpSp>
        <p:nvGrpSpPr>
          <p:cNvPr id="13" name="Grup 12"/>
          <p:cNvGrpSpPr/>
          <p:nvPr/>
        </p:nvGrpSpPr>
        <p:grpSpPr>
          <a:xfrm>
            <a:off x="95976" y="1743682"/>
            <a:ext cx="2890112" cy="585181"/>
            <a:chOff x="3305175" y="833349"/>
            <a:chExt cx="1636997" cy="1514231"/>
          </a:xfrm>
        </p:grpSpPr>
        <p:sp>
          <p:nvSpPr>
            <p:cNvPr id="14" name="Yuvarlatılmış Dikdörtgen 13"/>
            <p:cNvSpPr/>
            <p:nvPr/>
          </p:nvSpPr>
          <p:spPr>
            <a:xfrm>
              <a:off x="3305175" y="914401"/>
              <a:ext cx="1636997" cy="14331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Yuvarlatılmış Dikdörtgen 4"/>
            <p:cNvSpPr/>
            <p:nvPr/>
          </p:nvSpPr>
          <p:spPr>
            <a:xfrm>
              <a:off x="3305175" y="833349"/>
              <a:ext cx="1567035" cy="14442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dirty="0" err="1"/>
                <a:t>T</a:t>
              </a:r>
              <a:r>
                <a:rPr lang="tr-TR" sz="2400" kern="1200" dirty="0" err="1"/>
                <a:t>ahrimen</a:t>
              </a:r>
              <a:r>
                <a:rPr lang="tr-TR" sz="2400" kern="1200" dirty="0"/>
                <a:t> Mekruh </a:t>
              </a:r>
            </a:p>
          </p:txBody>
        </p:sp>
      </p:grpSp>
      <p:sp>
        <p:nvSpPr>
          <p:cNvPr id="16" name="Sol Ok 15"/>
          <p:cNvSpPr/>
          <p:nvPr/>
        </p:nvSpPr>
        <p:spPr>
          <a:xfrm rot="1698190">
            <a:off x="2982232" y="2088760"/>
            <a:ext cx="352425" cy="725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Sol Ok 16"/>
          <p:cNvSpPr/>
          <p:nvPr/>
        </p:nvSpPr>
        <p:spPr>
          <a:xfrm rot="19876484" flipV="1">
            <a:off x="2975389" y="2584601"/>
            <a:ext cx="352425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Yuvarlatılmış Dikdörtgen 17"/>
          <p:cNvSpPr/>
          <p:nvPr/>
        </p:nvSpPr>
        <p:spPr>
          <a:xfrm>
            <a:off x="95976" y="2502723"/>
            <a:ext cx="2890112" cy="500213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tr-TR" sz="2400" dirty="0" err="1"/>
              <a:t>Tenzihen</a:t>
            </a:r>
            <a:r>
              <a:rPr lang="tr-TR" sz="2400" dirty="0"/>
              <a:t> Mekruh</a:t>
            </a:r>
          </a:p>
        </p:txBody>
      </p:sp>
      <p:sp>
        <p:nvSpPr>
          <p:cNvPr id="19" name="Yuvarlatılmış Dikdörtgen 18"/>
          <p:cNvSpPr/>
          <p:nvPr/>
        </p:nvSpPr>
        <p:spPr>
          <a:xfrm>
            <a:off x="95976" y="3528587"/>
            <a:ext cx="2890112" cy="58147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tr-TR" sz="2800" dirty="0"/>
              <a:t>Haram li-</a:t>
            </a:r>
            <a:r>
              <a:rPr lang="tr-TR" sz="2800" dirty="0" err="1"/>
              <a:t>zatihi</a:t>
            </a:r>
            <a:endParaRPr lang="tr-TR" sz="2800" dirty="0"/>
          </a:p>
        </p:txBody>
      </p:sp>
      <p:sp>
        <p:nvSpPr>
          <p:cNvPr id="20" name="Yuvarlatılmış Dikdörtgen 19"/>
          <p:cNvSpPr/>
          <p:nvPr/>
        </p:nvSpPr>
        <p:spPr>
          <a:xfrm>
            <a:off x="95976" y="5126558"/>
            <a:ext cx="2890112" cy="58147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tr-TR" sz="2800" dirty="0" err="1"/>
              <a:t>Haral</a:t>
            </a:r>
            <a:r>
              <a:rPr lang="tr-TR" sz="2800" dirty="0"/>
              <a:t> li-</a:t>
            </a:r>
            <a:r>
              <a:rPr lang="tr-TR" sz="2800" dirty="0" err="1"/>
              <a:t>gayrihi</a:t>
            </a:r>
            <a:endParaRPr lang="tr-TR" sz="2800" dirty="0"/>
          </a:p>
        </p:txBody>
      </p:sp>
      <p:sp>
        <p:nvSpPr>
          <p:cNvPr id="21" name="Sol Ok 20"/>
          <p:cNvSpPr/>
          <p:nvPr/>
        </p:nvSpPr>
        <p:spPr>
          <a:xfrm rot="1698190">
            <a:off x="2870116" y="4173528"/>
            <a:ext cx="403471" cy="1335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Sol Ok 21"/>
          <p:cNvSpPr/>
          <p:nvPr/>
        </p:nvSpPr>
        <p:spPr>
          <a:xfrm rot="19387749">
            <a:off x="2892155" y="4871297"/>
            <a:ext cx="436053" cy="13826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Yuvarlatılmış Dikdörtgen 32"/>
          <p:cNvSpPr/>
          <p:nvPr/>
        </p:nvSpPr>
        <p:spPr>
          <a:xfrm>
            <a:off x="9874315" y="3352148"/>
            <a:ext cx="1756637" cy="58147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tr-TR" sz="2400" dirty="0" err="1"/>
              <a:t>Müekked</a:t>
            </a:r>
            <a:endParaRPr lang="tr-TR" sz="2400" dirty="0"/>
          </a:p>
        </p:txBody>
      </p:sp>
      <p:sp>
        <p:nvSpPr>
          <p:cNvPr id="34" name="Yuvarlatılmış Dikdörtgen 33"/>
          <p:cNvSpPr/>
          <p:nvPr/>
        </p:nvSpPr>
        <p:spPr>
          <a:xfrm>
            <a:off x="9874316" y="4936998"/>
            <a:ext cx="1756637" cy="953731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tr-TR" sz="2000" dirty="0"/>
              <a:t>Gayri </a:t>
            </a:r>
            <a:r>
              <a:rPr lang="tr-TR" sz="2000" dirty="0" err="1"/>
              <a:t>Müekkede</a:t>
            </a:r>
            <a:endParaRPr lang="tr-TR" sz="2000" dirty="0"/>
          </a:p>
        </p:txBody>
      </p:sp>
      <p:sp>
        <p:nvSpPr>
          <p:cNvPr id="35" name="Sol Ok 34"/>
          <p:cNvSpPr/>
          <p:nvPr/>
        </p:nvSpPr>
        <p:spPr>
          <a:xfrm rot="12356352">
            <a:off x="9206687" y="4835313"/>
            <a:ext cx="746448" cy="864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Sol Ok 35"/>
          <p:cNvSpPr/>
          <p:nvPr/>
        </p:nvSpPr>
        <p:spPr>
          <a:xfrm rot="8765759">
            <a:off x="9163211" y="4063241"/>
            <a:ext cx="750612" cy="871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6866" y="569628"/>
            <a:ext cx="350678" cy="350678"/>
          </a:xfrm>
          <a:prstGeom prst="rect">
            <a:avLst/>
          </a:prstGeom>
        </p:spPr>
      </p:pic>
      <p:pic>
        <p:nvPicPr>
          <p:cNvPr id="42" name="Resim 4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2275" y="569628"/>
            <a:ext cx="350678" cy="350678"/>
          </a:xfrm>
          <a:prstGeom prst="rect">
            <a:avLst/>
          </a:prstGeom>
        </p:spPr>
      </p:pic>
      <p:pic>
        <p:nvPicPr>
          <p:cNvPr id="43" name="Resim 42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683" y="569628"/>
            <a:ext cx="350678" cy="350678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3092" y="569628"/>
            <a:ext cx="350678" cy="350678"/>
          </a:xfrm>
          <a:prstGeom prst="rect">
            <a:avLst/>
          </a:prstGeom>
        </p:spPr>
      </p:pic>
      <p:pic>
        <p:nvPicPr>
          <p:cNvPr id="45" name="Resim 4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1723" y="1562783"/>
            <a:ext cx="350678" cy="350678"/>
          </a:xfrm>
          <a:prstGeom prst="rect">
            <a:avLst/>
          </a:prstGeom>
        </p:spPr>
      </p:pic>
      <p:pic>
        <p:nvPicPr>
          <p:cNvPr id="46" name="Resim 4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0493" y="1563643"/>
            <a:ext cx="350678" cy="350678"/>
          </a:xfrm>
          <a:prstGeom prst="rect">
            <a:avLst/>
          </a:prstGeom>
        </p:spPr>
      </p:pic>
      <p:pic>
        <p:nvPicPr>
          <p:cNvPr id="47" name="Resim 4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80872" y="1573793"/>
            <a:ext cx="350678" cy="350678"/>
          </a:xfrm>
          <a:prstGeom prst="rect">
            <a:avLst/>
          </a:prstGeom>
        </p:spPr>
      </p:pic>
      <p:pic>
        <p:nvPicPr>
          <p:cNvPr id="48" name="Resim 4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6365" y="3819326"/>
            <a:ext cx="350678" cy="350678"/>
          </a:xfrm>
          <a:prstGeom prst="rect">
            <a:avLst/>
          </a:prstGeom>
        </p:spPr>
      </p:pic>
      <p:pic>
        <p:nvPicPr>
          <p:cNvPr id="49" name="Resim 4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4683" y="3861302"/>
            <a:ext cx="350678" cy="350678"/>
          </a:xfrm>
          <a:prstGeom prst="rect">
            <a:avLst/>
          </a:prstGeom>
        </p:spPr>
      </p:pic>
      <p:pic>
        <p:nvPicPr>
          <p:cNvPr id="50" name="Resim 4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1045" y="5315145"/>
            <a:ext cx="350678" cy="350678"/>
          </a:xfrm>
          <a:prstGeom prst="rect">
            <a:avLst/>
          </a:prstGeom>
        </p:spPr>
      </p:pic>
      <p:pic>
        <p:nvPicPr>
          <p:cNvPr id="51" name="Resim 50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8452" y="5413863"/>
            <a:ext cx="436289" cy="442035"/>
          </a:xfrm>
          <a:prstGeom prst="rect">
            <a:avLst/>
          </a:prstGeom>
        </p:spPr>
      </p:pic>
      <p:pic>
        <p:nvPicPr>
          <p:cNvPr id="52" name="Resim 5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0922" y="1562783"/>
            <a:ext cx="381000" cy="381000"/>
          </a:xfrm>
          <a:prstGeom prst="rect">
            <a:avLst/>
          </a:prstGeom>
        </p:spPr>
      </p:pic>
      <p:pic>
        <p:nvPicPr>
          <p:cNvPr id="53" name="Resim 5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8153" y="1573793"/>
            <a:ext cx="381000" cy="381000"/>
          </a:xfrm>
          <a:prstGeom prst="rect">
            <a:avLst/>
          </a:prstGeom>
        </p:spPr>
      </p:pic>
      <p:pic>
        <p:nvPicPr>
          <p:cNvPr id="54" name="Resim 5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6505" y="3819326"/>
            <a:ext cx="381000" cy="381000"/>
          </a:xfrm>
          <a:prstGeom prst="rect">
            <a:avLst/>
          </a:prstGeom>
        </p:spPr>
      </p:pic>
      <p:pic>
        <p:nvPicPr>
          <p:cNvPr id="55" name="Resim 5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2737" y="3819326"/>
            <a:ext cx="381000" cy="381000"/>
          </a:xfrm>
          <a:prstGeom prst="rect">
            <a:avLst/>
          </a:prstGeom>
        </p:spPr>
      </p:pic>
      <p:pic>
        <p:nvPicPr>
          <p:cNvPr id="56" name="Resim 55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8491" y="3819326"/>
            <a:ext cx="381000" cy="381000"/>
          </a:xfrm>
          <a:prstGeom prst="rect">
            <a:avLst/>
          </a:prstGeom>
        </p:spPr>
      </p:pic>
      <p:pic>
        <p:nvPicPr>
          <p:cNvPr id="57" name="Resim 56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2087" y="3819326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60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1"/>
          <p:cNvSpPr/>
          <p:nvPr/>
        </p:nvSpPr>
        <p:spPr>
          <a:xfrm>
            <a:off x="148271" y="2158687"/>
            <a:ext cx="5100638" cy="957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Dinimizce yapılması kesinlikle emredilen ibadetlerdir. 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671" y="4756041"/>
            <a:ext cx="3271838" cy="162877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813" y="1464468"/>
            <a:ext cx="4033836" cy="2177928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8396603" y="3935599"/>
            <a:ext cx="2528256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tr-TR" sz="2800" dirty="0"/>
              <a:t>Zekat vermek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1389103" y="3491150"/>
            <a:ext cx="2329484" cy="46166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400" dirty="0"/>
              <a:t>Namaz kılmak</a:t>
            </a:r>
            <a:r>
              <a:rPr lang="tr-TR" sz="1600" dirty="0"/>
              <a:t>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643814" y="662671"/>
            <a:ext cx="4033835" cy="646331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3600" dirty="0"/>
              <a:t>Oruç tutmak 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6712" y="4756041"/>
            <a:ext cx="3348038" cy="1986503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795217" y="1260269"/>
            <a:ext cx="3241756" cy="523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/>
              <a:t>Farz </a:t>
            </a:r>
            <a:endParaRPr lang="tr-TR" sz="28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28137" y="1346539"/>
            <a:ext cx="350678" cy="35067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5137" y="1346539"/>
            <a:ext cx="350678" cy="350678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6095" y="1346539"/>
            <a:ext cx="350678" cy="350678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3488" y="1346539"/>
            <a:ext cx="350678" cy="35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24" y="685801"/>
            <a:ext cx="5514975" cy="5815012"/>
          </a:xfrm>
          <a:prstGeom prst="rect">
            <a:avLst/>
          </a:prstGeom>
        </p:spPr>
      </p:pic>
      <p:sp>
        <p:nvSpPr>
          <p:cNvPr id="3" name="Yuvarlatılmış Dikdörtgen 2"/>
          <p:cNvSpPr/>
          <p:nvPr/>
        </p:nvSpPr>
        <p:spPr>
          <a:xfrm>
            <a:off x="385762" y="685801"/>
            <a:ext cx="5443537" cy="2800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/>
              <a:t>Farzları yerine getiren kimse büyük sevap kazanır. Mazeretsiz olarak yapmayan ise günah işlemiş olur. Farzı inkar eden ise kafir olur</a:t>
            </a:r>
            <a:r>
              <a:rPr lang="tr-TR" sz="2800" dirty="0"/>
              <a:t>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85762" y="3586164"/>
            <a:ext cx="2404826" cy="507831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700" dirty="0"/>
              <a:t>Farz iki çeşittir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385762" y="4329113"/>
            <a:ext cx="5357812" cy="1085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Farz-ı </a:t>
            </a:r>
            <a:r>
              <a:rPr lang="tr-TR" sz="2000" dirty="0" err="1"/>
              <a:t>Ayn</a:t>
            </a:r>
            <a:r>
              <a:rPr lang="tr-TR" sz="2000" dirty="0"/>
              <a:t>; mükellef olan her Müslümanın yerine getirmesi gereken farzdır. Beş vakit namaz, oruç tutmak gibi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385762" y="5634692"/>
            <a:ext cx="5357812" cy="1085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Farz-ı </a:t>
            </a:r>
            <a:r>
              <a:rPr lang="tr-TR" sz="2000" dirty="0" err="1"/>
              <a:t>kifaye</a:t>
            </a:r>
            <a:r>
              <a:rPr lang="tr-TR" sz="2000" dirty="0"/>
              <a:t>; Bazı Müslümanların yapmasıyla yerine gelen farzdır. Cenaze namazı kılmak farzı </a:t>
            </a:r>
            <a:r>
              <a:rPr lang="tr-TR" sz="2000" dirty="0" err="1"/>
              <a:t>kifayedir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764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56060" y="1271162"/>
            <a:ext cx="2736692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400" b="1" dirty="0"/>
              <a:t>Vacip  </a:t>
            </a:r>
            <a:endParaRPr lang="tr-TR" sz="24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3728" y="1357432"/>
            <a:ext cx="350678" cy="35067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4438" y="1357432"/>
            <a:ext cx="350678" cy="35067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9391" y="1357432"/>
            <a:ext cx="350678" cy="350678"/>
          </a:xfrm>
          <a:prstGeom prst="rect">
            <a:avLst/>
          </a:prstGeom>
        </p:spPr>
      </p:pic>
      <p:sp>
        <p:nvSpPr>
          <p:cNvPr id="7" name="Yuvarlatılmış Dikdörtgen 6"/>
          <p:cNvSpPr/>
          <p:nvPr/>
        </p:nvSpPr>
        <p:spPr>
          <a:xfrm>
            <a:off x="216889" y="2085974"/>
            <a:ext cx="5443537" cy="2828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Farz gibi yapılması kesin ve bağlayıcı bir şekilde istenen dinî yükümlülüktür. Farzdan farkı delil yönünden farz kadar kesin değildir.</a:t>
            </a:r>
          </a:p>
          <a:p>
            <a:pPr algn="ctr"/>
            <a:r>
              <a:rPr lang="tr-TR" sz="2400" dirty="0"/>
              <a:t>Bir de farzı inkâr eden kâfir olur, vacibi inkâr eden kâfir olmaz.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16890" y="5319950"/>
            <a:ext cx="5443537" cy="95410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Ramazan ayında fakirlere </a:t>
            </a:r>
            <a:r>
              <a:rPr lang="tr-TR" sz="2800" dirty="0" err="1"/>
              <a:t>fıtır</a:t>
            </a:r>
            <a:r>
              <a:rPr lang="tr-TR" sz="2800" dirty="0"/>
              <a:t> sadakası vermek.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6629400" y="1154955"/>
            <a:ext cx="5314950" cy="83099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400" dirty="0"/>
              <a:t>Kurban bayramında kurban kesmek.</a:t>
            </a:r>
            <a:endParaRPr lang="tr-TR" sz="16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3613" y="2085974"/>
            <a:ext cx="5900737" cy="418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21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79666" y="648901"/>
            <a:ext cx="2501628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/>
              <a:t>Sünnet   </a:t>
            </a:r>
            <a:endParaRPr lang="tr-TR" sz="28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6082" y="745570"/>
            <a:ext cx="350678" cy="35067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688" y="745570"/>
            <a:ext cx="350678" cy="350678"/>
          </a:xfrm>
          <a:prstGeom prst="rect">
            <a:avLst/>
          </a:prstGeom>
        </p:spPr>
      </p:pic>
      <p:sp>
        <p:nvSpPr>
          <p:cNvPr id="5" name="Yuvarlatılmış Dikdörtgen 4"/>
          <p:cNvSpPr/>
          <p:nvPr/>
        </p:nvSpPr>
        <p:spPr>
          <a:xfrm>
            <a:off x="308711" y="1315977"/>
            <a:ext cx="5806338" cy="20716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/>
              <a:t>Peygamber Efendimizin farz ve vacipleri yapmakla birlik, bunların haricinde yaptığı ve bize de yapmamızı tavsiye ettiği davranışlardır.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7612" y="1315978"/>
            <a:ext cx="5443876" cy="5229260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308711" y="3531522"/>
            <a:ext cx="2593980" cy="46166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400" dirty="0"/>
              <a:t>Sünnet iki çeşittir</a:t>
            </a:r>
          </a:p>
        </p:txBody>
      </p:sp>
      <p:sp>
        <p:nvSpPr>
          <p:cNvPr id="11" name="Yuvarlatılmış Dikdörtgen 10"/>
          <p:cNvSpPr/>
          <p:nvPr/>
        </p:nvSpPr>
        <p:spPr>
          <a:xfrm>
            <a:off x="185737" y="5459388"/>
            <a:ext cx="5929312" cy="1085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Sünneti Gayri </a:t>
            </a:r>
            <a:r>
              <a:rPr lang="tr-TR" dirty="0" err="1"/>
              <a:t>Müekkede</a:t>
            </a:r>
            <a:r>
              <a:rPr lang="tr-TR" dirty="0"/>
              <a:t>: Peygamberimizin bazen yapıp bazen terk ettiği ibadetlerdir. İkindi namazının sünneti, yatsı namazının ilk sünneti.</a:t>
            </a:r>
          </a:p>
        </p:txBody>
      </p:sp>
      <p:sp>
        <p:nvSpPr>
          <p:cNvPr id="10" name="Yuvarlatılmış Dikdörtgen 9"/>
          <p:cNvSpPr/>
          <p:nvPr/>
        </p:nvSpPr>
        <p:spPr>
          <a:xfrm>
            <a:off x="185736" y="4214140"/>
            <a:ext cx="5929313" cy="1085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Sünnet-i </a:t>
            </a:r>
            <a:r>
              <a:rPr lang="tr-TR" dirty="0" err="1"/>
              <a:t>Müekkede</a:t>
            </a:r>
            <a:r>
              <a:rPr lang="tr-TR" dirty="0"/>
              <a:t>: Peygamber Efendimizin çoğu zaman yaptığı bazen terk ettiği ibadetlerdir. Sabah, öğle ve akşam namazlarının sünnetleri ve teravih namazları</a:t>
            </a:r>
          </a:p>
        </p:txBody>
      </p:sp>
    </p:spTree>
    <p:extLst>
      <p:ext uri="{BB962C8B-B14F-4D97-AF65-F5344CB8AC3E}">
        <p14:creationId xmlns:p14="http://schemas.microsoft.com/office/powerpoint/2010/main" val="181957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11" grpId="0" animBg="1"/>
      <p:bldP spid="10" grpId="0" animBg="1"/>
    </p:bldLst>
  </p:timing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TM03457464[[fn=Bölünen]]</Template>
  <TotalTime>1066</TotalTime>
  <Words>788</Words>
  <Application>Microsoft Office PowerPoint</Application>
  <PresentationFormat>Geniş ekran</PresentationFormat>
  <Paragraphs>70</Paragraphs>
  <Slides>17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Gill Sans MT</vt:lpstr>
      <vt:lpstr>Wingdings 2</vt:lpstr>
      <vt:lpstr>Kar Payı</vt:lpstr>
      <vt:lpstr>PowerPoint Sunusu</vt:lpstr>
      <vt:lpstr>İslam'da İbadet Yükümlülüğü</vt:lpstr>
      <vt:lpstr>Neler öğreneceğiz?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https://www.youtube.com/watch?v=Li2B-P27vDA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Nurullah Yalçın</dc:creator>
  <cp:lastModifiedBy>Nurullah Yalçın</cp:lastModifiedBy>
  <cp:revision>89</cp:revision>
  <dcterms:created xsi:type="dcterms:W3CDTF">2015-06-08T12:18:25Z</dcterms:created>
  <dcterms:modified xsi:type="dcterms:W3CDTF">2021-01-05T12:04:04Z</dcterms:modified>
</cp:coreProperties>
</file>