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08" r:id="rId2"/>
    <p:sldId id="315" r:id="rId3"/>
    <p:sldId id="766" r:id="rId4"/>
    <p:sldId id="792" r:id="rId5"/>
    <p:sldId id="776" r:id="rId6"/>
    <p:sldId id="777" r:id="rId7"/>
    <p:sldId id="765" r:id="rId8"/>
    <p:sldId id="778" r:id="rId9"/>
    <p:sldId id="779" r:id="rId10"/>
    <p:sldId id="780" r:id="rId11"/>
    <p:sldId id="769" r:id="rId12"/>
    <p:sldId id="672" r:id="rId13"/>
    <p:sldId id="793" r:id="rId14"/>
    <p:sldId id="781" r:id="rId15"/>
    <p:sldId id="782" r:id="rId16"/>
    <p:sldId id="671" r:id="rId17"/>
    <p:sldId id="783" r:id="rId18"/>
    <p:sldId id="786" r:id="rId19"/>
    <p:sldId id="785" r:id="rId20"/>
    <p:sldId id="784" r:id="rId21"/>
    <p:sldId id="787" r:id="rId22"/>
    <p:sldId id="768" r:id="rId23"/>
    <p:sldId id="790" r:id="rId24"/>
    <p:sldId id="791" r:id="rId25"/>
    <p:sldId id="794" r:id="rId26"/>
    <p:sldId id="260"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A9E22-EBCE-4159-AE6A-307B687E7E1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7E5D6A11-A6A8-4462-85CF-D6202BB29A10}">
      <dgm:prSet phldrT="[Metin]"/>
      <dgm:spPr/>
      <dgm:t>
        <a:bodyPr/>
        <a:lstStyle/>
        <a:p>
          <a:r>
            <a:rPr lang="tr-TR" dirty="0" err="1"/>
            <a:t>En’âm</a:t>
          </a:r>
          <a:r>
            <a:rPr lang="tr-TR" dirty="0"/>
            <a:t> Suresi 31. ayet</a:t>
          </a:r>
        </a:p>
      </dgm:t>
    </dgm:pt>
    <dgm:pt modelId="{CB243439-529F-4C73-9EDE-2EBC2761AC14}" type="sibTrans" cxnId="{2DAB2CCD-CC86-4C9F-A1CB-0A60C1E518F5}">
      <dgm:prSet/>
      <dgm:spPr/>
      <dgm:t>
        <a:bodyPr/>
        <a:lstStyle/>
        <a:p>
          <a:endParaRPr lang="tr-TR"/>
        </a:p>
      </dgm:t>
    </dgm:pt>
    <dgm:pt modelId="{431E1221-2447-4F08-9AF8-8ACB02CB73AB}" type="parTrans" cxnId="{2DAB2CCD-CC86-4C9F-A1CB-0A60C1E518F5}">
      <dgm:prSet/>
      <dgm:spPr/>
      <dgm:t>
        <a:bodyPr/>
        <a:lstStyle/>
        <a:p>
          <a:endParaRPr lang="tr-TR"/>
        </a:p>
      </dgm:t>
    </dgm:pt>
    <dgm:pt modelId="{3210E5C9-1AC3-401A-8EDE-E01D0474E2BD}">
      <dgm:prSet custT="1"/>
      <dgm:spPr/>
      <dgm:t>
        <a:bodyPr/>
        <a:lstStyle/>
        <a:p>
          <a:r>
            <a:rPr lang="tr-TR" sz="3600" dirty="0"/>
            <a:t>Allah’ın huzuruna çıkmayı yalan sayanlar gerçekten ziyana uğramışlardır. Nihayet kendilerine kıyamet vakti ansızın gelip çatınca, onlar günahlarını sırtlarına yüklenmiş bir halde diyecekler ki: “Dünyada iyi amelleri terk etmemizden dolayı vah halimize!” Dikkat edin, yüklendikleri vebal ne ağır!</a:t>
          </a:r>
        </a:p>
      </dgm:t>
    </dgm:pt>
    <dgm:pt modelId="{F5581D78-AE5B-462D-9BDA-FD6D0A8C655B}" type="parTrans" cxnId="{93DD8441-A8C5-4CA8-9691-FE390BFC465F}">
      <dgm:prSet/>
      <dgm:spPr/>
      <dgm:t>
        <a:bodyPr/>
        <a:lstStyle/>
        <a:p>
          <a:endParaRPr lang="tr-TR"/>
        </a:p>
      </dgm:t>
    </dgm:pt>
    <dgm:pt modelId="{F0DDAC00-58FD-4490-8325-2A7FF60799E0}" type="sibTrans" cxnId="{93DD8441-A8C5-4CA8-9691-FE390BFC465F}">
      <dgm:prSet/>
      <dgm:spPr/>
      <dgm:t>
        <a:bodyPr/>
        <a:lstStyle/>
        <a:p>
          <a:endParaRPr lang="tr-TR"/>
        </a:p>
      </dgm:t>
    </dgm:pt>
    <dgm:pt modelId="{02EB54F6-052F-40B6-9F74-42A0235D2DAC}" type="pres">
      <dgm:prSet presAssocID="{230A9E22-EBCE-4159-AE6A-307B687E7E16}" presName="diagram" presStyleCnt="0">
        <dgm:presLayoutVars>
          <dgm:chPref val="1"/>
          <dgm:dir/>
          <dgm:animOne val="branch"/>
          <dgm:animLvl val="lvl"/>
          <dgm:resizeHandles/>
        </dgm:presLayoutVars>
      </dgm:prSet>
      <dgm:spPr/>
    </dgm:pt>
    <dgm:pt modelId="{54F62F59-2612-4FD5-8859-60346B91F8BC}" type="pres">
      <dgm:prSet presAssocID="{7E5D6A11-A6A8-4462-85CF-D6202BB29A10}" presName="root" presStyleCnt="0"/>
      <dgm:spPr/>
    </dgm:pt>
    <dgm:pt modelId="{61457326-AA05-41A7-ACEB-B032381781E2}" type="pres">
      <dgm:prSet presAssocID="{7E5D6A11-A6A8-4462-85CF-D6202BB29A10}" presName="rootComposite" presStyleCnt="0"/>
      <dgm:spPr/>
    </dgm:pt>
    <dgm:pt modelId="{C20C61FD-CE3C-4F18-B1E5-DEA8E15B8BF7}" type="pres">
      <dgm:prSet presAssocID="{7E5D6A11-A6A8-4462-85CF-D6202BB29A10}" presName="rootText" presStyleLbl="node1" presStyleIdx="0" presStyleCnt="1" custScaleX="98730" custScaleY="49766"/>
      <dgm:spPr/>
    </dgm:pt>
    <dgm:pt modelId="{D37F2E66-4937-43C7-9E1D-18F7A63191FD}" type="pres">
      <dgm:prSet presAssocID="{7E5D6A11-A6A8-4462-85CF-D6202BB29A10}" presName="rootConnector" presStyleLbl="node1" presStyleIdx="0" presStyleCnt="1"/>
      <dgm:spPr/>
    </dgm:pt>
    <dgm:pt modelId="{ABECEAB3-F620-4613-8148-2CA87382555C}" type="pres">
      <dgm:prSet presAssocID="{7E5D6A11-A6A8-4462-85CF-D6202BB29A10}" presName="childShape" presStyleCnt="0"/>
      <dgm:spPr/>
    </dgm:pt>
    <dgm:pt modelId="{B465FAFC-44CE-442E-AF82-DD27659CE5C4}" type="pres">
      <dgm:prSet presAssocID="{F5581D78-AE5B-462D-9BDA-FD6D0A8C655B}" presName="Name13" presStyleLbl="parChTrans1D2" presStyleIdx="0" presStyleCnt="1"/>
      <dgm:spPr/>
    </dgm:pt>
    <dgm:pt modelId="{94A4C0AC-07F3-4EBA-B067-4CB243653128}" type="pres">
      <dgm:prSet presAssocID="{3210E5C9-1AC3-401A-8EDE-E01D0474E2BD}" presName="childText" presStyleLbl="bgAcc1" presStyleIdx="0" presStyleCnt="1" custScaleX="167990">
        <dgm:presLayoutVars>
          <dgm:bulletEnabled val="1"/>
        </dgm:presLayoutVars>
      </dgm:prSet>
      <dgm:spPr/>
    </dgm:pt>
  </dgm:ptLst>
  <dgm:cxnLst>
    <dgm:cxn modelId="{08700A2D-20C0-4A29-8EB7-617BD215622F}" type="presOf" srcId="{7E5D6A11-A6A8-4462-85CF-D6202BB29A10}" destId="{D37F2E66-4937-43C7-9E1D-18F7A63191FD}" srcOrd="1" destOrd="0" presId="urn:microsoft.com/office/officeart/2005/8/layout/hierarchy3"/>
    <dgm:cxn modelId="{93DD8441-A8C5-4CA8-9691-FE390BFC465F}" srcId="{7E5D6A11-A6A8-4462-85CF-D6202BB29A10}" destId="{3210E5C9-1AC3-401A-8EDE-E01D0474E2BD}" srcOrd="0" destOrd="0" parTransId="{F5581D78-AE5B-462D-9BDA-FD6D0A8C655B}" sibTransId="{F0DDAC00-58FD-4490-8325-2A7FF60799E0}"/>
    <dgm:cxn modelId="{BDE15E42-376D-43FC-A167-BC5B13A7E40B}" type="presOf" srcId="{F5581D78-AE5B-462D-9BDA-FD6D0A8C655B}" destId="{B465FAFC-44CE-442E-AF82-DD27659CE5C4}" srcOrd="0" destOrd="0" presId="urn:microsoft.com/office/officeart/2005/8/layout/hierarchy3"/>
    <dgm:cxn modelId="{5FFE966B-3FF6-4A30-BE2F-9081D99B02E7}" type="presOf" srcId="{3210E5C9-1AC3-401A-8EDE-E01D0474E2BD}" destId="{94A4C0AC-07F3-4EBA-B067-4CB243653128}" srcOrd="0" destOrd="0" presId="urn:microsoft.com/office/officeart/2005/8/layout/hierarchy3"/>
    <dgm:cxn modelId="{A36CD3BA-0DA9-4489-9532-AA7004FC749D}" type="presOf" srcId="{7E5D6A11-A6A8-4462-85CF-D6202BB29A10}" destId="{C20C61FD-CE3C-4F18-B1E5-DEA8E15B8BF7}" srcOrd="0" destOrd="0" presId="urn:microsoft.com/office/officeart/2005/8/layout/hierarchy3"/>
    <dgm:cxn modelId="{2DAB2CCD-CC86-4C9F-A1CB-0A60C1E518F5}" srcId="{230A9E22-EBCE-4159-AE6A-307B687E7E16}" destId="{7E5D6A11-A6A8-4462-85CF-D6202BB29A10}" srcOrd="0" destOrd="0" parTransId="{431E1221-2447-4F08-9AF8-8ACB02CB73AB}" sibTransId="{CB243439-529F-4C73-9EDE-2EBC2761AC14}"/>
    <dgm:cxn modelId="{E5E4EBDA-1511-403E-985D-40879FBF9981}" type="presOf" srcId="{230A9E22-EBCE-4159-AE6A-307B687E7E16}" destId="{02EB54F6-052F-40B6-9F74-42A0235D2DAC}" srcOrd="0" destOrd="0" presId="urn:microsoft.com/office/officeart/2005/8/layout/hierarchy3"/>
    <dgm:cxn modelId="{AAF37059-B632-42D8-9B19-C62A301AA2B7}" type="presParOf" srcId="{02EB54F6-052F-40B6-9F74-42A0235D2DAC}" destId="{54F62F59-2612-4FD5-8859-60346B91F8BC}" srcOrd="0" destOrd="0" presId="urn:microsoft.com/office/officeart/2005/8/layout/hierarchy3"/>
    <dgm:cxn modelId="{94267D86-4F85-4150-AF05-BAB8861C36E9}" type="presParOf" srcId="{54F62F59-2612-4FD5-8859-60346B91F8BC}" destId="{61457326-AA05-41A7-ACEB-B032381781E2}" srcOrd="0" destOrd="0" presId="urn:microsoft.com/office/officeart/2005/8/layout/hierarchy3"/>
    <dgm:cxn modelId="{9FAC034D-A199-44DA-9550-355EA5BF7A10}" type="presParOf" srcId="{61457326-AA05-41A7-ACEB-B032381781E2}" destId="{C20C61FD-CE3C-4F18-B1E5-DEA8E15B8BF7}" srcOrd="0" destOrd="0" presId="urn:microsoft.com/office/officeart/2005/8/layout/hierarchy3"/>
    <dgm:cxn modelId="{8B824693-ABB2-448D-A250-1CA560E4933E}" type="presParOf" srcId="{61457326-AA05-41A7-ACEB-B032381781E2}" destId="{D37F2E66-4937-43C7-9E1D-18F7A63191FD}" srcOrd="1" destOrd="0" presId="urn:microsoft.com/office/officeart/2005/8/layout/hierarchy3"/>
    <dgm:cxn modelId="{41F841B5-AAF2-4FFA-8D2E-B781D078320D}" type="presParOf" srcId="{54F62F59-2612-4FD5-8859-60346B91F8BC}" destId="{ABECEAB3-F620-4613-8148-2CA87382555C}" srcOrd="1" destOrd="0" presId="urn:microsoft.com/office/officeart/2005/8/layout/hierarchy3"/>
    <dgm:cxn modelId="{9F27D5A7-95CB-46EB-895F-204989FA8217}" type="presParOf" srcId="{ABECEAB3-F620-4613-8148-2CA87382555C}" destId="{B465FAFC-44CE-442E-AF82-DD27659CE5C4}" srcOrd="0" destOrd="0" presId="urn:microsoft.com/office/officeart/2005/8/layout/hierarchy3"/>
    <dgm:cxn modelId="{E1264B11-81A9-45D4-B254-5FC40621C0FD}" type="presParOf" srcId="{ABECEAB3-F620-4613-8148-2CA87382555C}" destId="{94A4C0AC-07F3-4EBA-B067-4CB24365312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C61FD-CE3C-4F18-B1E5-DEA8E15B8BF7}">
      <dsp:nvSpPr>
        <dsp:cNvPr id="0" name=""/>
        <dsp:cNvSpPr/>
      </dsp:nvSpPr>
      <dsp:spPr>
        <a:xfrm>
          <a:off x="48997" y="869"/>
          <a:ext cx="7746571" cy="195237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tr-TR" sz="6500" kern="1200" dirty="0" err="1"/>
            <a:t>En’âm</a:t>
          </a:r>
          <a:r>
            <a:rPr lang="tr-TR" sz="6500" kern="1200" dirty="0"/>
            <a:t> Suresi 31. ayet</a:t>
          </a:r>
        </a:p>
      </dsp:txBody>
      <dsp:txXfrm>
        <a:off x="106180" y="58052"/>
        <a:ext cx="7632205" cy="1838008"/>
      </dsp:txXfrm>
    </dsp:sp>
    <dsp:sp modelId="{B465FAFC-44CE-442E-AF82-DD27659CE5C4}">
      <dsp:nvSpPr>
        <dsp:cNvPr id="0" name=""/>
        <dsp:cNvSpPr/>
      </dsp:nvSpPr>
      <dsp:spPr>
        <a:xfrm>
          <a:off x="823654" y="1953243"/>
          <a:ext cx="774657" cy="2942332"/>
        </a:xfrm>
        <a:custGeom>
          <a:avLst/>
          <a:gdLst/>
          <a:ahLst/>
          <a:cxnLst/>
          <a:rect l="0" t="0" r="0" b="0"/>
          <a:pathLst>
            <a:path>
              <a:moveTo>
                <a:pt x="0" y="0"/>
              </a:moveTo>
              <a:lnTo>
                <a:pt x="0" y="2942332"/>
              </a:lnTo>
              <a:lnTo>
                <a:pt x="774657" y="294233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A4C0AC-07F3-4EBA-B067-4CB243653128}">
      <dsp:nvSpPr>
        <dsp:cNvPr id="0" name=""/>
        <dsp:cNvSpPr/>
      </dsp:nvSpPr>
      <dsp:spPr>
        <a:xfrm>
          <a:off x="1598312" y="2934021"/>
          <a:ext cx="10544690" cy="392310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tr-TR" sz="3600" kern="1200" dirty="0"/>
            <a:t>Allah’ın huzuruna çıkmayı yalan sayanlar gerçekten ziyana uğramışlardır. Nihayet kendilerine kıyamet vakti ansızın gelip çatınca, onlar günahlarını sırtlarına yüklenmiş bir halde diyecekler ki: “Dünyada iyi amelleri terk etmemizden dolayı vah halimize!” Dikkat edin, yüklendikleri vebal ne ağır!</a:t>
          </a:r>
        </a:p>
      </dsp:txBody>
      <dsp:txXfrm>
        <a:off x="1713216" y="3048925"/>
        <a:ext cx="10314882" cy="36933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16.08.2021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5</a:t>
            </a:fld>
            <a:endParaRPr lang="tr-TR"/>
          </a:p>
        </p:txBody>
      </p:sp>
    </p:spTree>
    <p:extLst>
      <p:ext uri="{BB962C8B-B14F-4D97-AF65-F5344CB8AC3E}">
        <p14:creationId xmlns:p14="http://schemas.microsoft.com/office/powerpoint/2010/main" val="16930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16.08.2021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16.08.2021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16.08.2021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16.08.2021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16.08.2021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16.08.2021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16.08.2021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16.08.2021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16.08.2021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16.08.2021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16.08.2021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16.08.2021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dFoB-z7Xzf4?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LcaHwRJ4byk?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mkR5LUkWI1k?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009662"/>
            <a:ext cx="12191999" cy="1475013"/>
          </a:xfrm>
        </p:spPr>
        <p:txBody>
          <a:bodyPr>
            <a:noAutofit/>
          </a:bodyPr>
          <a:lstStyle/>
          <a:p>
            <a:pPr algn="ctr"/>
            <a:r>
              <a:rPr lang="tr-TR" sz="9600" cap="none" dirty="0">
                <a:ln w="0"/>
                <a:solidFill>
                  <a:schemeClr val="accent1">
                    <a:lumMod val="90000"/>
                    <a:lumOff val="10000"/>
                  </a:schemeClr>
                </a:solidFill>
                <a:effectLst>
                  <a:outerShdw blurRad="38100" dist="19050" dir="2700000" algn="tl" rotWithShape="0">
                    <a:schemeClr val="dk1">
                      <a:alpha val="40000"/>
                    </a:schemeClr>
                  </a:outerShdw>
                </a:effectLst>
              </a:rPr>
              <a:t>Ahiret Alemi</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A5D30D7-C263-44A3-84CE-B2C2A8E7C3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2042770" y="0"/>
            <a:ext cx="8106459" cy="6858000"/>
          </a:xfrm>
          <a:prstGeom prst="rect">
            <a:avLst/>
          </a:prstGeom>
        </p:spPr>
      </p:pic>
    </p:spTree>
    <p:extLst>
      <p:ext uri="{BB962C8B-B14F-4D97-AF65-F5344CB8AC3E}">
        <p14:creationId xmlns:p14="http://schemas.microsoft.com/office/powerpoint/2010/main" val="206977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BB9CCA4E-7CBE-4499-88B8-EEDE81AB477B}"/>
              </a:ext>
            </a:extLst>
          </p:cNvPr>
          <p:cNvSpPr/>
          <p:nvPr/>
        </p:nvSpPr>
        <p:spPr>
          <a:xfrm>
            <a:off x="251209" y="165221"/>
            <a:ext cx="11796766" cy="1321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İnsanın öldükten sonra tekrar diriltileceği haktır ve muhakkaktır.</a:t>
            </a:r>
          </a:p>
        </p:txBody>
      </p:sp>
      <p:sp>
        <p:nvSpPr>
          <p:cNvPr id="3" name="Dikdörtgen: Köşeleri Yuvarlatılmış 2">
            <a:extLst>
              <a:ext uri="{FF2B5EF4-FFF2-40B4-BE49-F238E27FC236}">
                <a16:creationId xmlns:a16="http://schemas.microsoft.com/office/drawing/2014/main" id="{750D56CC-E528-487D-AEA8-F6F1207D7B8D}"/>
              </a:ext>
            </a:extLst>
          </p:cNvPr>
          <p:cNvSpPr/>
          <p:nvPr/>
        </p:nvSpPr>
        <p:spPr>
          <a:xfrm>
            <a:off x="251208" y="2063048"/>
            <a:ext cx="5844792" cy="3936442"/>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tr-TR" sz="3200" dirty="0"/>
              <a:t>Bir de kendi yaratılışını unutarak bize bir örnek getirdi. Dedi ki: "Çürümüşlerken kemikleri kim diriltecek? "De ki: "Onları ilk defa var eden diriltecektir. O her yaratılmışı hakkıyla bilendir." </a:t>
            </a:r>
          </a:p>
          <a:p>
            <a:pPr algn="ctr"/>
            <a:r>
              <a:rPr lang="tr-TR" sz="3200" dirty="0"/>
              <a:t>(Yâsîn, 78, 79) </a:t>
            </a:r>
          </a:p>
        </p:txBody>
      </p:sp>
      <p:sp>
        <p:nvSpPr>
          <p:cNvPr id="6" name="Dikdörtgen: Köşeleri Yuvarlatılmış 5">
            <a:extLst>
              <a:ext uri="{FF2B5EF4-FFF2-40B4-BE49-F238E27FC236}">
                <a16:creationId xmlns:a16="http://schemas.microsoft.com/office/drawing/2014/main" id="{6A6D8D21-5747-4D48-AAC0-0EEEB7AAC769}"/>
              </a:ext>
            </a:extLst>
          </p:cNvPr>
          <p:cNvSpPr/>
          <p:nvPr/>
        </p:nvSpPr>
        <p:spPr>
          <a:xfrm>
            <a:off x="6203183" y="2063048"/>
            <a:ext cx="5844792" cy="3936442"/>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وَضَرَبَ لَنَا مَثَلاً وَنَسِيَ خَلْقَهُۜ قَالَ مَنْ يُحْـيِ الْعِظَامَ وَهِيَ رَم۪يمٌ ﴿٧٨﴾  قُلْ يُحْي۪يهَا الَّـذ۪ٓي اَنْشَاَهَٓا اَوَّلَ مَرَّةٍۜ وَهُوَ بِكُلِّ خَلْقٍ عَل۪يمٌۙ ﴿٧٩﴾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45329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FD70A8A9-5673-438A-9B0E-9D4F5ACFE979}"/>
              </a:ext>
            </a:extLst>
          </p:cNvPr>
          <p:cNvGraphicFramePr/>
          <p:nvPr>
            <p:extLst>
              <p:ext uri="{D42A27DB-BD31-4B8C-83A1-F6EECF244321}">
                <p14:modId xmlns:p14="http://schemas.microsoft.com/office/powerpoint/2010/main" val="324381587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87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C20C61FD-CE3C-4F18-B1E5-DEA8E15B8BF7}"/>
                                            </p:graphicEl>
                                          </p:spTgt>
                                        </p:tgtEl>
                                        <p:attrNameLst>
                                          <p:attrName>style.visibility</p:attrName>
                                        </p:attrNameLst>
                                      </p:cBhvr>
                                      <p:to>
                                        <p:strVal val="visible"/>
                                      </p:to>
                                    </p:set>
                                    <p:anim calcmode="lin" valueType="num">
                                      <p:cBhvr additive="base">
                                        <p:cTn id="7" dur="500" fill="hold"/>
                                        <p:tgtEl>
                                          <p:spTgt spid="5">
                                            <p:graphicEl>
                                              <a:dgm id="{C20C61FD-CE3C-4F18-B1E5-DEA8E15B8BF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C20C61FD-CE3C-4F18-B1E5-DEA8E15B8BF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B465FAFC-44CE-442E-AF82-DD27659CE5C4}"/>
                                            </p:graphicEl>
                                          </p:spTgt>
                                        </p:tgtEl>
                                        <p:attrNameLst>
                                          <p:attrName>style.visibility</p:attrName>
                                        </p:attrNameLst>
                                      </p:cBhvr>
                                      <p:to>
                                        <p:strVal val="visible"/>
                                      </p:to>
                                    </p:set>
                                    <p:anim calcmode="lin" valueType="num">
                                      <p:cBhvr additive="base">
                                        <p:cTn id="13" dur="500" fill="hold"/>
                                        <p:tgtEl>
                                          <p:spTgt spid="5">
                                            <p:graphicEl>
                                              <a:dgm id="{B465FAFC-44CE-442E-AF82-DD27659CE5C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B465FAFC-44CE-442E-AF82-DD27659CE5C4}"/>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94A4C0AC-07F3-4EBA-B067-4CB243653128}"/>
                                            </p:graphicEl>
                                          </p:spTgt>
                                        </p:tgtEl>
                                        <p:attrNameLst>
                                          <p:attrName>style.visibility</p:attrName>
                                        </p:attrNameLst>
                                      </p:cBhvr>
                                      <p:to>
                                        <p:strVal val="visible"/>
                                      </p:to>
                                    </p:set>
                                    <p:anim calcmode="lin" valueType="num">
                                      <p:cBhvr additive="base">
                                        <p:cTn id="17" dur="500" fill="hold"/>
                                        <p:tgtEl>
                                          <p:spTgt spid="5">
                                            <p:graphicEl>
                                              <a:dgm id="{94A4C0AC-07F3-4EBA-B067-4CB24365312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94A4C0AC-07F3-4EBA-B067-4CB24365312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94BF1AF-FDCD-44B6-B148-69071E5ACD9B}"/>
              </a:ext>
            </a:extLst>
          </p:cNvPr>
          <p:cNvSpPr txBox="1"/>
          <p:nvPr/>
        </p:nvSpPr>
        <p:spPr>
          <a:xfrm>
            <a:off x="3048838" y="91664"/>
            <a:ext cx="6094324" cy="369332"/>
          </a:xfrm>
          <a:prstGeom prst="rect">
            <a:avLst/>
          </a:prstGeom>
          <a:noFill/>
        </p:spPr>
        <p:txBody>
          <a:bodyPr wrap="square">
            <a:spAutoFit/>
          </a:bodyPr>
          <a:lstStyle/>
          <a:p>
            <a:r>
              <a:rPr lang="tr-TR" dirty="0"/>
              <a:t>https://www.youtube.com/watch?v=dFoB-z7Xzf4</a:t>
            </a:r>
          </a:p>
        </p:txBody>
      </p:sp>
      <p:pic>
        <p:nvPicPr>
          <p:cNvPr id="2" name="Çevrimiçi Medya 1" title="Tekvir suresi anlamı dinle Fatih Çollak (Tekvir suresi arapça yazılışı okunuşu ve meali)">
            <a:hlinkClick r:id="" action="ppaction://media"/>
            <a:extLst>
              <a:ext uri="{FF2B5EF4-FFF2-40B4-BE49-F238E27FC236}">
                <a16:creationId xmlns:a16="http://schemas.microsoft.com/office/drawing/2014/main" id="{98247AB9-A9C7-4C7E-8E12-6F17D0377423}"/>
              </a:ext>
            </a:extLst>
          </p:cNvPr>
          <p:cNvPicPr>
            <a:picLocks noRot="1" noChangeAspect="1"/>
          </p:cNvPicPr>
          <p:nvPr>
            <a:videoFile r:link="rId1"/>
          </p:nvPr>
        </p:nvPicPr>
        <p:blipFill>
          <a:blip r:embed="rId3"/>
          <a:stretch>
            <a:fillRect/>
          </a:stretch>
        </p:blipFill>
        <p:spPr>
          <a:xfrm>
            <a:off x="361787" y="380233"/>
            <a:ext cx="11465074" cy="6477767"/>
          </a:xfrm>
          <a:prstGeom prst="rect">
            <a:avLst/>
          </a:prstGeom>
        </p:spPr>
      </p:pic>
    </p:spTree>
    <p:extLst>
      <p:ext uri="{BB962C8B-B14F-4D97-AF65-F5344CB8AC3E}">
        <p14:creationId xmlns:p14="http://schemas.microsoft.com/office/powerpoint/2010/main" val="371201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09ED27FA-9D6E-43A2-B425-EDE648AC4B2D}"/>
              </a:ext>
            </a:extLst>
          </p:cNvPr>
          <p:cNvSpPr/>
          <p:nvPr/>
        </p:nvSpPr>
        <p:spPr>
          <a:xfrm>
            <a:off x="127279" y="1567543"/>
            <a:ext cx="5697415" cy="4396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Kıyametin ve yeniden dirilişin mutlaka gerçekleşeceği aklî ve naklî delillerle ortadadır. Nitekim dünyanın sonsuz olmadığını bilim de söylemektedir. Bütün varlığı yoktan var eden Allah elbette onlar yok olduktan sonra tekrar diriltecektir.</a:t>
            </a:r>
          </a:p>
        </p:txBody>
      </p:sp>
      <p:pic>
        <p:nvPicPr>
          <p:cNvPr id="3" name="Resim 2">
            <a:extLst>
              <a:ext uri="{FF2B5EF4-FFF2-40B4-BE49-F238E27FC236}">
                <a16:creationId xmlns:a16="http://schemas.microsoft.com/office/drawing/2014/main" id="{0F321A94-D070-4966-B1A0-633977090980}"/>
              </a:ext>
            </a:extLst>
          </p:cNvPr>
          <p:cNvPicPr>
            <a:picLocks noChangeAspect="1"/>
          </p:cNvPicPr>
          <p:nvPr/>
        </p:nvPicPr>
        <p:blipFill>
          <a:blip r:embed="rId2"/>
          <a:stretch>
            <a:fillRect/>
          </a:stretch>
        </p:blipFill>
        <p:spPr>
          <a:xfrm>
            <a:off x="6447220" y="1236732"/>
            <a:ext cx="5286375" cy="5057775"/>
          </a:xfrm>
          <a:prstGeom prst="rect">
            <a:avLst/>
          </a:prstGeom>
        </p:spPr>
      </p:pic>
    </p:spTree>
    <p:extLst>
      <p:ext uri="{BB962C8B-B14F-4D97-AF65-F5344CB8AC3E}">
        <p14:creationId xmlns:p14="http://schemas.microsoft.com/office/powerpoint/2010/main" val="214565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DF574CC-AADF-4A5B-9BB0-1D3689565E30}"/>
              </a:ext>
            </a:extLst>
          </p:cNvPr>
          <p:cNvPicPr>
            <a:picLocks noChangeAspect="1"/>
          </p:cNvPicPr>
          <p:nvPr/>
        </p:nvPicPr>
        <p:blipFill>
          <a:blip r:embed="rId2"/>
          <a:stretch>
            <a:fillRect/>
          </a:stretch>
        </p:blipFill>
        <p:spPr>
          <a:xfrm>
            <a:off x="3238500" y="571500"/>
            <a:ext cx="5715000" cy="5715000"/>
          </a:xfrm>
          <a:prstGeom prst="rect">
            <a:avLst/>
          </a:prstGeom>
        </p:spPr>
      </p:pic>
    </p:spTree>
    <p:extLst>
      <p:ext uri="{BB962C8B-B14F-4D97-AF65-F5344CB8AC3E}">
        <p14:creationId xmlns:p14="http://schemas.microsoft.com/office/powerpoint/2010/main" val="715682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812974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Bir şeyi yoktan yaratmak mı zor? Var olanı yeniden yaratmak mı?</a:t>
            </a:r>
          </a:p>
        </p:txBody>
      </p:sp>
      <p:pic>
        <p:nvPicPr>
          <p:cNvPr id="2" name="Resim 1">
            <a:extLst>
              <a:ext uri="{FF2B5EF4-FFF2-40B4-BE49-F238E27FC236}">
                <a16:creationId xmlns:a16="http://schemas.microsoft.com/office/drawing/2014/main" id="{2D7B1567-3137-4E84-A8E8-78AA3B6346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0374" y="4518043"/>
            <a:ext cx="2256620" cy="2023436"/>
          </a:xfrm>
          <a:prstGeom prst="rect">
            <a:avLst/>
          </a:prstGeom>
        </p:spPr>
      </p:pic>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702C945-A82B-496B-BB5D-9743BD2857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172814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812974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Kıyamet ne zaman kopacak?</a:t>
            </a:r>
          </a:p>
        </p:txBody>
      </p:sp>
      <p:pic>
        <p:nvPicPr>
          <p:cNvPr id="3" name="Resim 2">
            <a:extLst>
              <a:ext uri="{FF2B5EF4-FFF2-40B4-BE49-F238E27FC236}">
                <a16:creationId xmlns:a16="http://schemas.microsoft.com/office/drawing/2014/main" id="{3DB9CF52-F352-4007-8DCC-115347A36C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38681" y="3230556"/>
            <a:ext cx="2873829" cy="2970826"/>
          </a:xfrm>
          <a:prstGeom prst="rect">
            <a:avLst/>
          </a:prstGeom>
        </p:spPr>
      </p:pic>
    </p:spTree>
    <p:extLst>
      <p:ext uri="{BB962C8B-B14F-4D97-AF65-F5344CB8AC3E}">
        <p14:creationId xmlns:p14="http://schemas.microsoft.com/office/powerpoint/2010/main" val="2362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09ED27FA-9D6E-43A2-B425-EDE648AC4B2D}"/>
              </a:ext>
            </a:extLst>
          </p:cNvPr>
          <p:cNvSpPr/>
          <p:nvPr/>
        </p:nvSpPr>
        <p:spPr>
          <a:xfrm>
            <a:off x="790471" y="1364063"/>
            <a:ext cx="10611058" cy="4129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Sana kıyametin ne zaman kopacağını soruyorlar. De ki: "Onun bilgisi ancak Rabbimin katındadır. Onu vaktinde ancak O (Allah) ortaya çıkaracaktır. O göklere de, yere de ağır basmıştır. O size ancak ansızın gelecektir." Sanki senin ondan haberin varmış gibi sana soruyorlar. De ki: "Onun bilgisi sadece Allah katındadır. Fakat insanların çoğu bilmiyorlar." (</a:t>
            </a:r>
            <a:r>
              <a:rPr lang="tr-TR" sz="3600" dirty="0" err="1"/>
              <a:t>A’râf</a:t>
            </a:r>
            <a:r>
              <a:rPr lang="tr-TR" sz="3600" dirty="0"/>
              <a:t>, 187) </a:t>
            </a:r>
          </a:p>
        </p:txBody>
      </p:sp>
    </p:spTree>
    <p:extLst>
      <p:ext uri="{BB962C8B-B14F-4D97-AF65-F5344CB8AC3E}">
        <p14:creationId xmlns:p14="http://schemas.microsoft.com/office/powerpoint/2010/main" val="25996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Ahiret hayatının aşamalarını ayet ve hadislerle temellendirir.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FD183C8-2087-4347-B341-BDA0D27AC5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77965" y="0"/>
            <a:ext cx="7236069" cy="6862733"/>
          </a:xfrm>
          <a:prstGeom prst="rect">
            <a:avLst/>
          </a:prstGeom>
        </p:spPr>
      </p:pic>
    </p:spTree>
    <p:extLst>
      <p:ext uri="{BB962C8B-B14F-4D97-AF65-F5344CB8AC3E}">
        <p14:creationId xmlns:p14="http://schemas.microsoft.com/office/powerpoint/2010/main" val="896990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3A4EFA-E19E-43FC-87B8-248E25F0A6C5}"/>
              </a:ext>
            </a:extLst>
          </p:cNvPr>
          <p:cNvPicPr>
            <a:picLocks noChangeAspect="1"/>
          </p:cNvPicPr>
          <p:nvPr/>
        </p:nvPicPr>
        <p:blipFill>
          <a:blip r:embed="rId2"/>
          <a:stretch>
            <a:fillRect/>
          </a:stretch>
        </p:blipFill>
        <p:spPr>
          <a:xfrm>
            <a:off x="2455610" y="403713"/>
            <a:ext cx="7019522" cy="3334273"/>
          </a:xfrm>
          <a:prstGeom prst="rect">
            <a:avLst/>
          </a:prstGeom>
        </p:spPr>
      </p:pic>
      <p:sp>
        <p:nvSpPr>
          <p:cNvPr id="5" name="Metin kutusu 4">
            <a:extLst>
              <a:ext uri="{FF2B5EF4-FFF2-40B4-BE49-F238E27FC236}">
                <a16:creationId xmlns:a16="http://schemas.microsoft.com/office/drawing/2014/main" id="{269061B0-FD14-4DF2-AC42-12FAAF146AA1}"/>
              </a:ext>
            </a:extLst>
          </p:cNvPr>
          <p:cNvSpPr txBox="1"/>
          <p:nvPr/>
        </p:nvSpPr>
        <p:spPr>
          <a:xfrm>
            <a:off x="961292" y="4175649"/>
            <a:ext cx="10269416" cy="1754326"/>
          </a:xfrm>
          <a:prstGeom prst="rect">
            <a:avLst/>
          </a:prstGeom>
          <a:noFill/>
        </p:spPr>
        <p:txBody>
          <a:bodyPr wrap="square">
            <a:spAutoFit/>
          </a:bodyPr>
          <a:lstStyle/>
          <a:p>
            <a:pPr algn="ctr"/>
            <a:r>
              <a:rPr lang="tr-TR" sz="3600" dirty="0"/>
              <a:t>“Ne zaman gelip çatacak?” diye sana kıyameti sorarlar. Sen onun hakkında ne söyleyebilirsin ki! Onun hakkındaki nihaî bilgi rabbine aittir. (</a:t>
            </a:r>
            <a:r>
              <a:rPr lang="tr-TR" sz="3600" dirty="0" err="1"/>
              <a:t>Nâziat</a:t>
            </a:r>
            <a:r>
              <a:rPr lang="tr-TR" sz="3600" dirty="0"/>
              <a:t>, 42-44)</a:t>
            </a:r>
          </a:p>
        </p:txBody>
      </p:sp>
    </p:spTree>
    <p:extLst>
      <p:ext uri="{BB962C8B-B14F-4D97-AF65-F5344CB8AC3E}">
        <p14:creationId xmlns:p14="http://schemas.microsoft.com/office/powerpoint/2010/main" val="291156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ğ Ok 1">
            <a:extLst>
              <a:ext uri="{FF2B5EF4-FFF2-40B4-BE49-F238E27FC236}">
                <a16:creationId xmlns:a16="http://schemas.microsoft.com/office/drawing/2014/main" id="{1F32061D-39A0-4221-B9C8-7DE4CECACA92}"/>
              </a:ext>
            </a:extLst>
          </p:cNvPr>
          <p:cNvSpPr/>
          <p:nvPr/>
        </p:nvSpPr>
        <p:spPr>
          <a:xfrm rot="5400000">
            <a:off x="6271192" y="-2976638"/>
            <a:ext cx="2623929" cy="9217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600" dirty="0"/>
              <a:t>Kainatta yeniden dirilişin sayısız örnekleri vardır. Bakmayı bilene…</a:t>
            </a:r>
          </a:p>
        </p:txBody>
      </p:sp>
      <p:pic>
        <p:nvPicPr>
          <p:cNvPr id="4" name="Resim 3">
            <a:extLst>
              <a:ext uri="{FF2B5EF4-FFF2-40B4-BE49-F238E27FC236}">
                <a16:creationId xmlns:a16="http://schemas.microsoft.com/office/drawing/2014/main" id="{AE412F58-B169-4961-ADF0-59E78E36FA31}"/>
              </a:ext>
            </a:extLst>
          </p:cNvPr>
          <p:cNvPicPr>
            <a:picLocks noChangeAspect="1"/>
          </p:cNvPicPr>
          <p:nvPr/>
        </p:nvPicPr>
        <p:blipFill>
          <a:blip r:embed="rId2"/>
          <a:stretch>
            <a:fillRect/>
          </a:stretch>
        </p:blipFill>
        <p:spPr>
          <a:xfrm>
            <a:off x="334946" y="2149222"/>
            <a:ext cx="4267200" cy="2847975"/>
          </a:xfrm>
          <a:prstGeom prst="rect">
            <a:avLst/>
          </a:prstGeom>
        </p:spPr>
      </p:pic>
    </p:spTree>
    <p:extLst>
      <p:ext uri="{BB962C8B-B14F-4D97-AF65-F5344CB8AC3E}">
        <p14:creationId xmlns:p14="http://schemas.microsoft.com/office/powerpoint/2010/main" val="30205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09ED27FA-9D6E-43A2-B425-EDE648AC4B2D}"/>
              </a:ext>
            </a:extLst>
          </p:cNvPr>
          <p:cNvSpPr/>
          <p:nvPr/>
        </p:nvSpPr>
        <p:spPr>
          <a:xfrm>
            <a:off x="97135" y="1166842"/>
            <a:ext cx="5660570" cy="4524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dirty="0"/>
              <a:t>Rüzgârları rahmetinin önünde müjde olarak gönderen O’dur. Nihayet o rüzgârlar ağır bir bulut yüklenince onu ölü bir memlekete sevk ederiz. Orada suyu indirir ve onunla türlü türlü meyveler çıkarırız. İşte ölüleri de böyle çıkaracağız. Herhalde bundan ibret alırsınız. (</a:t>
            </a:r>
            <a:r>
              <a:rPr lang="tr-TR" sz="3000" dirty="0" err="1"/>
              <a:t>Â’râf</a:t>
            </a:r>
            <a:r>
              <a:rPr lang="tr-TR" sz="3000" dirty="0"/>
              <a:t>, 57)</a:t>
            </a:r>
          </a:p>
        </p:txBody>
      </p:sp>
      <p:sp>
        <p:nvSpPr>
          <p:cNvPr id="4" name="Metin kutusu 3">
            <a:extLst>
              <a:ext uri="{FF2B5EF4-FFF2-40B4-BE49-F238E27FC236}">
                <a16:creationId xmlns:a16="http://schemas.microsoft.com/office/drawing/2014/main" id="{BD1320C0-8CCC-4D84-B939-9CC6F92926C1}"/>
              </a:ext>
            </a:extLst>
          </p:cNvPr>
          <p:cNvSpPr txBox="1"/>
          <p:nvPr/>
        </p:nvSpPr>
        <p:spPr>
          <a:xfrm>
            <a:off x="5878285" y="1166842"/>
            <a:ext cx="6094324" cy="4524315"/>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AE" sz="4800" b="0" i="0" dirty="0">
                <a:solidFill>
                  <a:schemeClr val="accent3">
                    <a:lumMod val="50000"/>
                  </a:schemeClr>
                </a:solidFill>
                <a:effectLst/>
                <a:latin typeface="KuranFontAbay"/>
              </a:rPr>
              <a:t>وَهُوَ الَّذٖي يُرْسِلُ الرِّيَاحَ بُشْراً بَيْنَ يَدَيْ رَحْمَتِهٖؕ حَتّٰٓى اِذَٓا اَقَلَّتْ سَحَاباً ثِقَالاً سُقْنَاهُ لِبَلَدٍ مَيِّتٍ فَاَنْزَلْنَا بِهِ الْمَٓاءَ فَاَخْرَجْنَا بِهٖ مِنْ كُلِّ الثَّمَرَاتِؕ كَذٰلِكَ نُخْرِجُ الْمَوْتٰى لَعَلَّكُمْ تَذَكَّرُونَ ﴿٥٧﴾</a:t>
            </a:r>
          </a:p>
        </p:txBody>
      </p:sp>
    </p:spTree>
    <p:extLst>
      <p:ext uri="{BB962C8B-B14F-4D97-AF65-F5344CB8AC3E}">
        <p14:creationId xmlns:p14="http://schemas.microsoft.com/office/powerpoint/2010/main" val="377960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3C25A0B-6012-4CEE-AC7F-20D66AED7F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78389"/>
            <a:ext cx="12192000" cy="5101222"/>
          </a:xfrm>
          <a:prstGeom prst="rect">
            <a:avLst/>
          </a:prstGeom>
        </p:spPr>
      </p:pic>
    </p:spTree>
    <p:extLst>
      <p:ext uri="{BB962C8B-B14F-4D97-AF65-F5344CB8AC3E}">
        <p14:creationId xmlns:p14="http://schemas.microsoft.com/office/powerpoint/2010/main" val="468364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30D9C5EE-6D32-473E-95CD-A29799CBA6CF}"/>
              </a:ext>
            </a:extLst>
          </p:cNvPr>
          <p:cNvSpPr txBox="1"/>
          <p:nvPr/>
        </p:nvSpPr>
        <p:spPr>
          <a:xfrm>
            <a:off x="3690257" y="0"/>
            <a:ext cx="6094324" cy="369332"/>
          </a:xfrm>
          <a:prstGeom prst="rect">
            <a:avLst/>
          </a:prstGeom>
          <a:noFill/>
        </p:spPr>
        <p:txBody>
          <a:bodyPr wrap="square">
            <a:spAutoFit/>
          </a:bodyPr>
          <a:lstStyle/>
          <a:p>
            <a:r>
              <a:rPr lang="tr-TR" dirty="0"/>
              <a:t>https://www.youtube.com/watch?v=LcaHwRJ4byk</a:t>
            </a:r>
          </a:p>
        </p:txBody>
      </p:sp>
      <p:pic>
        <p:nvPicPr>
          <p:cNvPr id="3" name="Çevrimiçi Medya 2" title="Tekvir Suresi - Maher al Muaiqly">
            <a:hlinkClick r:id="" action="ppaction://media"/>
            <a:extLst>
              <a:ext uri="{FF2B5EF4-FFF2-40B4-BE49-F238E27FC236}">
                <a16:creationId xmlns:a16="http://schemas.microsoft.com/office/drawing/2014/main" id="{9232B4EF-DAC1-488E-B25D-21362F0966B8}"/>
              </a:ext>
            </a:extLst>
          </p:cNvPr>
          <p:cNvPicPr>
            <a:picLocks noRot="1" noChangeAspect="1"/>
          </p:cNvPicPr>
          <p:nvPr>
            <a:videoFile r:link="rId1"/>
          </p:nvPr>
        </p:nvPicPr>
        <p:blipFill>
          <a:blip r:embed="rId3"/>
          <a:stretch>
            <a:fillRect/>
          </a:stretch>
        </p:blipFill>
        <p:spPr>
          <a:xfrm>
            <a:off x="352140" y="369332"/>
            <a:ext cx="11484368" cy="6488668"/>
          </a:xfrm>
          <a:prstGeom prst="rect">
            <a:avLst/>
          </a:prstGeom>
        </p:spPr>
      </p:pic>
    </p:spTree>
    <p:extLst>
      <p:ext uri="{BB962C8B-B14F-4D97-AF65-F5344CB8AC3E}">
        <p14:creationId xmlns:p14="http://schemas.microsoft.com/office/powerpoint/2010/main" val="18891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16.08.2021</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979517"/>
            <a:ext cx="12191999" cy="1475013"/>
          </a:xfrm>
        </p:spPr>
        <p:txBody>
          <a:bodyPr>
            <a:noAutofit/>
          </a:bodyPr>
          <a:lstStyle/>
          <a:p>
            <a:pPr algn="ctr"/>
            <a:r>
              <a:rPr lang="tr-TR" sz="9600" cap="none" dirty="0">
                <a:ln w="0"/>
                <a:solidFill>
                  <a:schemeClr val="accent1">
                    <a:lumMod val="90000"/>
                    <a:lumOff val="10000"/>
                  </a:schemeClr>
                </a:solidFill>
                <a:effectLst>
                  <a:outerShdw blurRad="38100" dist="19050" dir="2700000" algn="tl" rotWithShape="0">
                    <a:schemeClr val="dk1">
                      <a:alpha val="40000"/>
                    </a:schemeClr>
                  </a:outerShdw>
                </a:effectLst>
              </a:rPr>
              <a:t>Kıyamet ve </a:t>
            </a:r>
            <a:r>
              <a:rPr lang="tr-TR" sz="9600" cap="none">
                <a:ln w="0"/>
                <a:solidFill>
                  <a:schemeClr val="accent1">
                    <a:lumMod val="90000"/>
                    <a:lumOff val="10000"/>
                  </a:schemeClr>
                </a:solidFill>
                <a:effectLst>
                  <a:outerShdw blurRad="38100" dist="19050" dir="2700000" algn="tl" rotWithShape="0">
                    <a:schemeClr val="dk1">
                      <a:alpha val="40000"/>
                    </a:schemeClr>
                  </a:outerShdw>
                </a:effectLst>
              </a:rPr>
              <a:t>Ba’s</a:t>
            </a:r>
            <a:endParaRPr lang="tr-TR" sz="9600" cap="none" dirty="0">
              <a:ln w="0"/>
              <a:solidFill>
                <a:schemeClr val="accent1">
                  <a:lumMod val="90000"/>
                  <a:lumOff val="1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882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D778F08-8D26-4118-AD69-4EF5B05195DA}"/>
              </a:ext>
            </a:extLst>
          </p:cNvPr>
          <p:cNvSpPr txBox="1"/>
          <p:nvPr/>
        </p:nvSpPr>
        <p:spPr>
          <a:xfrm>
            <a:off x="3469194" y="131857"/>
            <a:ext cx="6094324" cy="369332"/>
          </a:xfrm>
          <a:prstGeom prst="rect">
            <a:avLst/>
          </a:prstGeom>
          <a:noFill/>
        </p:spPr>
        <p:txBody>
          <a:bodyPr wrap="square">
            <a:spAutoFit/>
          </a:bodyPr>
          <a:lstStyle/>
          <a:p>
            <a:r>
              <a:rPr lang="tr-TR" dirty="0"/>
              <a:t>https://www.youtube.com/watch?v=mkR5LUkWI1k</a:t>
            </a:r>
          </a:p>
        </p:txBody>
      </p:sp>
      <p:pic>
        <p:nvPicPr>
          <p:cNvPr id="4" name="Çevrimiçi Medya 3" title="İçinizi Titretecek Tilavet 3 - Kıyamet Suresi (Mealli) - Maksat114">
            <a:hlinkClick r:id="" action="ppaction://media"/>
            <a:extLst>
              <a:ext uri="{FF2B5EF4-FFF2-40B4-BE49-F238E27FC236}">
                <a16:creationId xmlns:a16="http://schemas.microsoft.com/office/drawing/2014/main" id="{398C05BA-A9D0-42F4-9959-22A8C073297D}"/>
              </a:ext>
            </a:extLst>
          </p:cNvPr>
          <p:cNvPicPr>
            <a:picLocks noRot="1" noChangeAspect="1"/>
          </p:cNvPicPr>
          <p:nvPr>
            <a:videoFile r:link="rId1"/>
          </p:nvPr>
        </p:nvPicPr>
        <p:blipFill>
          <a:blip r:embed="rId3"/>
          <a:stretch>
            <a:fillRect/>
          </a:stretch>
        </p:blipFill>
        <p:spPr>
          <a:xfrm>
            <a:off x="559094" y="601296"/>
            <a:ext cx="11073812" cy="6256704"/>
          </a:xfrm>
          <a:prstGeom prst="rect">
            <a:avLst/>
          </a:prstGeom>
        </p:spPr>
      </p:pic>
    </p:spTree>
    <p:extLst>
      <p:ext uri="{BB962C8B-B14F-4D97-AF65-F5344CB8AC3E}">
        <p14:creationId xmlns:p14="http://schemas.microsoft.com/office/powerpoint/2010/main" val="12730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3A1D592-A10A-4516-A066-4AB7A7CEA3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27456"/>
            <a:ext cx="12192000" cy="4003087"/>
          </a:xfrm>
          <a:prstGeom prst="rect">
            <a:avLst/>
          </a:prstGeom>
        </p:spPr>
      </p:pic>
    </p:spTree>
    <p:extLst>
      <p:ext uri="{BB962C8B-B14F-4D97-AF65-F5344CB8AC3E}">
        <p14:creationId xmlns:p14="http://schemas.microsoft.com/office/powerpoint/2010/main" val="334991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0A6B778-89FC-4BB8-AB7C-7D77454E6B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90821"/>
            <a:ext cx="12192000" cy="3876358"/>
          </a:xfrm>
          <a:prstGeom prst="rect">
            <a:avLst/>
          </a:prstGeom>
        </p:spPr>
      </p:pic>
    </p:spTree>
    <p:extLst>
      <p:ext uri="{BB962C8B-B14F-4D97-AF65-F5344CB8AC3E}">
        <p14:creationId xmlns:p14="http://schemas.microsoft.com/office/powerpoint/2010/main" val="212239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19946DC0-2E9E-48AB-8F67-F5BC06B256E9}"/>
              </a:ext>
            </a:extLst>
          </p:cNvPr>
          <p:cNvSpPr/>
          <p:nvPr/>
        </p:nvSpPr>
        <p:spPr>
          <a:xfrm>
            <a:off x="422032" y="130629"/>
            <a:ext cx="11374733" cy="9395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dirty="0" err="1"/>
              <a:t>Sûra</a:t>
            </a:r>
            <a:r>
              <a:rPr lang="tr-TR" sz="3600" dirty="0"/>
              <a:t> ilk üflemede dünya hayatı sona erecektir</a:t>
            </a:r>
          </a:p>
        </p:txBody>
      </p:sp>
      <p:sp>
        <p:nvSpPr>
          <p:cNvPr id="6" name="Metin kutusu 5">
            <a:extLst>
              <a:ext uri="{FF2B5EF4-FFF2-40B4-BE49-F238E27FC236}">
                <a16:creationId xmlns:a16="http://schemas.microsoft.com/office/drawing/2014/main" id="{9CEF8737-4138-4A9C-88A6-B3EB7E500E4E}"/>
              </a:ext>
            </a:extLst>
          </p:cNvPr>
          <p:cNvSpPr txBox="1"/>
          <p:nvPr/>
        </p:nvSpPr>
        <p:spPr>
          <a:xfrm>
            <a:off x="994786" y="4436905"/>
            <a:ext cx="10651253" cy="1569660"/>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3200" dirty="0" err="1"/>
              <a:t>Sûra</a:t>
            </a:r>
            <a:r>
              <a:rPr lang="tr-TR" sz="3200" dirty="0"/>
              <a:t> bir defa üflendiğinde, yeryüzü ve dağlar yerlerinden sökülüp birbirine bir defa çarptırılarak darmadağın edildiğinde işte o gün </a:t>
            </a:r>
            <a:r>
              <a:rPr lang="pl-PL" sz="3200" dirty="0"/>
              <a:t>olacak</a:t>
            </a:r>
            <a:r>
              <a:rPr lang="tr-TR" sz="3200" dirty="0"/>
              <a:t> (kıyamet kopmuş)</a:t>
            </a:r>
            <a:r>
              <a:rPr lang="pl-PL" sz="3200" dirty="0"/>
              <a:t> olur.</a:t>
            </a:r>
            <a:r>
              <a:rPr lang="tr-TR" sz="3200" dirty="0"/>
              <a:t> (Hakka, 13-15)</a:t>
            </a:r>
          </a:p>
        </p:txBody>
      </p:sp>
      <p:pic>
        <p:nvPicPr>
          <p:cNvPr id="8" name="Resim 7">
            <a:extLst>
              <a:ext uri="{FF2B5EF4-FFF2-40B4-BE49-F238E27FC236}">
                <a16:creationId xmlns:a16="http://schemas.microsoft.com/office/drawing/2014/main" id="{3D50AAC9-FF86-4BE5-B1F9-9714B04873C0}"/>
              </a:ext>
            </a:extLst>
          </p:cNvPr>
          <p:cNvPicPr>
            <a:picLocks noChangeAspect="1"/>
          </p:cNvPicPr>
          <p:nvPr/>
        </p:nvPicPr>
        <p:blipFill>
          <a:blip r:embed="rId2"/>
          <a:stretch>
            <a:fillRect/>
          </a:stretch>
        </p:blipFill>
        <p:spPr>
          <a:xfrm>
            <a:off x="2564590" y="1173084"/>
            <a:ext cx="7062819" cy="2797472"/>
          </a:xfrm>
          <a:prstGeom prst="rect">
            <a:avLst/>
          </a:prstGeom>
        </p:spPr>
      </p:pic>
    </p:spTree>
    <p:extLst>
      <p:ext uri="{BB962C8B-B14F-4D97-AF65-F5344CB8AC3E}">
        <p14:creationId xmlns:p14="http://schemas.microsoft.com/office/powerpoint/2010/main" val="34927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19946DC0-2E9E-48AB-8F67-F5BC06B256E9}"/>
              </a:ext>
            </a:extLst>
          </p:cNvPr>
          <p:cNvSpPr/>
          <p:nvPr/>
        </p:nvSpPr>
        <p:spPr>
          <a:xfrm>
            <a:off x="160774" y="130629"/>
            <a:ext cx="11907296" cy="9395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dirty="0" err="1"/>
              <a:t>Sûra</a:t>
            </a:r>
            <a:r>
              <a:rPr lang="tr-TR" sz="3600" dirty="0"/>
              <a:t> ikinci defa üflendiğinde bütün insanlar yeniden dirilecektir.</a:t>
            </a:r>
          </a:p>
        </p:txBody>
      </p:sp>
      <p:pic>
        <p:nvPicPr>
          <p:cNvPr id="2" name="Resim 1">
            <a:extLst>
              <a:ext uri="{FF2B5EF4-FFF2-40B4-BE49-F238E27FC236}">
                <a16:creationId xmlns:a16="http://schemas.microsoft.com/office/drawing/2014/main" id="{74FB9D1F-6374-4D9D-84F8-A765DDC897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49032" y="1351502"/>
            <a:ext cx="5693936" cy="5375869"/>
          </a:xfrm>
          <a:prstGeom prst="rect">
            <a:avLst/>
          </a:prstGeom>
        </p:spPr>
      </p:pic>
    </p:spTree>
    <p:extLst>
      <p:ext uri="{BB962C8B-B14F-4D97-AF65-F5344CB8AC3E}">
        <p14:creationId xmlns:p14="http://schemas.microsoft.com/office/powerpoint/2010/main" val="35969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1B2F81F-950D-4ED8-9E0F-E3408B1DF247}"/>
              </a:ext>
            </a:extLst>
          </p:cNvPr>
          <p:cNvPicPr>
            <a:picLocks noChangeAspect="1"/>
          </p:cNvPicPr>
          <p:nvPr/>
        </p:nvPicPr>
        <p:blipFill>
          <a:blip r:embed="rId2"/>
          <a:stretch>
            <a:fillRect/>
          </a:stretch>
        </p:blipFill>
        <p:spPr>
          <a:xfrm>
            <a:off x="1497204" y="0"/>
            <a:ext cx="9170796" cy="6870560"/>
          </a:xfrm>
          <a:prstGeom prst="rect">
            <a:avLst/>
          </a:prstGeom>
        </p:spPr>
      </p:pic>
    </p:spTree>
    <p:extLst>
      <p:ext uri="{BB962C8B-B14F-4D97-AF65-F5344CB8AC3E}">
        <p14:creationId xmlns:p14="http://schemas.microsoft.com/office/powerpoint/2010/main" val="2548615198"/>
      </p:ext>
    </p:extLst>
  </p:cSld>
  <p:clrMapOvr>
    <a:masterClrMapping/>
  </p:clrMapOvr>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12283</TotalTime>
  <Words>479</Words>
  <Application>Microsoft Office PowerPoint</Application>
  <PresentationFormat>Geniş ekran</PresentationFormat>
  <Paragraphs>27</Paragraphs>
  <Slides>26</Slides>
  <Notes>1</Notes>
  <HiddenSlides>0</HiddenSlides>
  <MMClips>3</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Calibri</vt:lpstr>
      <vt:lpstr>Gill Sans MT</vt:lpstr>
      <vt:lpstr>KuranFontAbay</vt:lpstr>
      <vt:lpstr>Shaikh Hamdullah Mushaf</vt:lpstr>
      <vt:lpstr>Wingdings 2</vt:lpstr>
      <vt:lpstr>Kar Payı</vt:lpstr>
      <vt:lpstr>Ahiret Alemi</vt:lpstr>
      <vt:lpstr>Neler öğreneceğiz?</vt:lpstr>
      <vt:lpstr>Kıyamet ve Ba’s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591</cp:revision>
  <dcterms:created xsi:type="dcterms:W3CDTF">2019-07-15T06:01:13Z</dcterms:created>
  <dcterms:modified xsi:type="dcterms:W3CDTF">2021-08-16T20:33:03Z</dcterms:modified>
</cp:coreProperties>
</file>