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804" r:id="rId2"/>
    <p:sldId id="308" r:id="rId3"/>
    <p:sldId id="315" r:id="rId4"/>
    <p:sldId id="766" r:id="rId5"/>
    <p:sldId id="768" r:id="rId6"/>
    <p:sldId id="777" r:id="rId7"/>
    <p:sldId id="769" r:id="rId8"/>
    <p:sldId id="778" r:id="rId9"/>
    <p:sldId id="779" r:id="rId10"/>
    <p:sldId id="781" r:id="rId11"/>
    <p:sldId id="802" r:id="rId12"/>
    <p:sldId id="783" r:id="rId13"/>
    <p:sldId id="782" r:id="rId14"/>
    <p:sldId id="784" r:id="rId15"/>
    <p:sldId id="765" r:id="rId16"/>
    <p:sldId id="785" r:id="rId17"/>
    <p:sldId id="786" r:id="rId18"/>
    <p:sldId id="780" r:id="rId19"/>
    <p:sldId id="767" r:id="rId20"/>
    <p:sldId id="803" r:id="rId21"/>
    <p:sldId id="787" r:id="rId22"/>
    <p:sldId id="788" r:id="rId23"/>
    <p:sldId id="789" r:id="rId24"/>
    <p:sldId id="790" r:id="rId25"/>
    <p:sldId id="775" r:id="rId26"/>
    <p:sldId id="791" r:id="rId27"/>
    <p:sldId id="793" r:id="rId28"/>
    <p:sldId id="794" r:id="rId29"/>
    <p:sldId id="795" r:id="rId30"/>
    <p:sldId id="796" r:id="rId31"/>
    <p:sldId id="792" r:id="rId32"/>
    <p:sldId id="798" r:id="rId33"/>
    <p:sldId id="800" r:id="rId34"/>
    <p:sldId id="799" r:id="rId35"/>
    <p:sldId id="801" r:id="rId36"/>
    <p:sldId id="260"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21.08.2021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22</a:t>
            </a:fld>
            <a:endParaRPr lang="tr-TR"/>
          </a:p>
        </p:txBody>
      </p:sp>
    </p:spTree>
    <p:extLst>
      <p:ext uri="{BB962C8B-B14F-4D97-AF65-F5344CB8AC3E}">
        <p14:creationId xmlns:p14="http://schemas.microsoft.com/office/powerpoint/2010/main" val="305043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29</a:t>
            </a:fld>
            <a:endParaRPr lang="tr-TR"/>
          </a:p>
        </p:txBody>
      </p:sp>
    </p:spTree>
    <p:extLst>
      <p:ext uri="{BB962C8B-B14F-4D97-AF65-F5344CB8AC3E}">
        <p14:creationId xmlns:p14="http://schemas.microsoft.com/office/powerpoint/2010/main" val="420914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21.08.2021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21.08.2021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21.08.2021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21.08.2021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21.08.2021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21.08.2021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21.08.2021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21.08.2021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21.08.2021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21.08.2021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21.08.2021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21.08.2021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26WPiZpAxto?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bfq8x8ZC9SM?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Bsu-C_pEWCs?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1d5Z2uEQyqo?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38E5812-2779-42BB-951F-6163849914A1}"/>
              </a:ext>
            </a:extLst>
          </p:cNvPr>
          <p:cNvSpPr txBox="1"/>
          <p:nvPr/>
        </p:nvSpPr>
        <p:spPr>
          <a:xfrm>
            <a:off x="3187840" y="0"/>
            <a:ext cx="6094324" cy="369332"/>
          </a:xfrm>
          <a:prstGeom prst="rect">
            <a:avLst/>
          </a:prstGeom>
          <a:noFill/>
        </p:spPr>
        <p:txBody>
          <a:bodyPr wrap="square">
            <a:spAutoFit/>
          </a:bodyPr>
          <a:lstStyle/>
          <a:p>
            <a:r>
              <a:rPr lang="tr-TR" dirty="0"/>
              <a:t>https://www.youtube.com/watch?v=26WPiZpAxto</a:t>
            </a:r>
          </a:p>
        </p:txBody>
      </p:sp>
      <p:pic>
        <p:nvPicPr>
          <p:cNvPr id="2" name="Çevrimiçi Medya 1" title="EŞREF ZİYA &quot;ZAMAN&quot;">
            <a:hlinkClick r:id="" action="ppaction://media"/>
            <a:extLst>
              <a:ext uri="{FF2B5EF4-FFF2-40B4-BE49-F238E27FC236}">
                <a16:creationId xmlns:a16="http://schemas.microsoft.com/office/drawing/2014/main" id="{90AC898F-5877-4F8E-A2C6-6C1E7A468D33}"/>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5379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133979" y="2122712"/>
            <a:ext cx="6497933" cy="3574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Şüphesiz biz diriltir ve öldürürüz. Dönüş de ancak bizedir. O gün yer yarılır, onların üzerinden süratle yarılıp açılır. Bu, bize göre kolay olan bir haşirdir. (</a:t>
            </a:r>
            <a:r>
              <a:rPr lang="tr-TR" sz="3600" dirty="0" err="1"/>
              <a:t>Kâf</a:t>
            </a:r>
            <a:r>
              <a:rPr lang="tr-TR" sz="3600" dirty="0"/>
              <a:t>, 43-44) </a:t>
            </a:r>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7033845" y="2122712"/>
            <a:ext cx="5097864" cy="3574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اِنَّا نَحْنُ نُحْـي۪ وَنُم۪يتُ وَاِلَيْنَا الْمَص۪يرُۙ ﴿٤٣﴾  يَوْمَ تَشَقَّقُ الْاَرْضُ عَنْهُمْ سِرَاعاًۜ ذٰلِكَ حَشْرٌ عَلَيْنَا يَس۪يرٌ ﴿٤٤﴾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33979" y="161351"/>
            <a:ext cx="11997730" cy="118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Yeniden diriliş Allah için çok kolaydır. Diğer bir ifade ile Allah için zorluk yoktur.</a:t>
            </a:r>
          </a:p>
        </p:txBody>
      </p:sp>
    </p:spTree>
    <p:extLst>
      <p:ext uri="{BB962C8B-B14F-4D97-AF65-F5344CB8AC3E}">
        <p14:creationId xmlns:p14="http://schemas.microsoft.com/office/powerpoint/2010/main" val="9757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97191F4-E10E-4789-86F3-FFF3FF186470}"/>
              </a:ext>
            </a:extLst>
          </p:cNvPr>
          <p:cNvSpPr txBox="1"/>
          <p:nvPr/>
        </p:nvSpPr>
        <p:spPr>
          <a:xfrm>
            <a:off x="3278275" y="0"/>
            <a:ext cx="6094324" cy="369332"/>
          </a:xfrm>
          <a:prstGeom prst="rect">
            <a:avLst/>
          </a:prstGeom>
          <a:noFill/>
        </p:spPr>
        <p:txBody>
          <a:bodyPr wrap="square">
            <a:spAutoFit/>
          </a:bodyPr>
          <a:lstStyle/>
          <a:p>
            <a:r>
              <a:rPr lang="tr-TR" dirty="0"/>
              <a:t>https://www.youtube.com/watch?v=bfq8x8ZC9SM</a:t>
            </a:r>
          </a:p>
        </p:txBody>
      </p:sp>
      <p:pic>
        <p:nvPicPr>
          <p:cNvPr id="2" name="Çevrimiçi Medya 1" title="YENİDEN DİRİLİŞ (HAŞİR) | Mehmet Gökçay">
            <a:hlinkClick r:id="" action="ppaction://media"/>
            <a:extLst>
              <a:ext uri="{FF2B5EF4-FFF2-40B4-BE49-F238E27FC236}">
                <a16:creationId xmlns:a16="http://schemas.microsoft.com/office/drawing/2014/main" id="{3E158A70-4F0E-4D75-9E4A-4288E13228E9}"/>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12910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33979" y="161351"/>
            <a:ext cx="11997730" cy="118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Dünya hayatında ilahi vahiyden yüz çeviren, peygamberleri yalanlayan inkarcıların durumu/dirilişi…</a:t>
            </a:r>
          </a:p>
        </p:txBody>
      </p:sp>
      <p:pic>
        <p:nvPicPr>
          <p:cNvPr id="5" name="Resim 4">
            <a:extLst>
              <a:ext uri="{FF2B5EF4-FFF2-40B4-BE49-F238E27FC236}">
                <a16:creationId xmlns:a16="http://schemas.microsoft.com/office/drawing/2014/main" id="{0873F7F7-39A6-4C8A-89CE-DF52D12EA7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47139" y="1362509"/>
            <a:ext cx="6297721" cy="5495491"/>
          </a:xfrm>
          <a:prstGeom prst="rect">
            <a:avLst/>
          </a:prstGeom>
        </p:spPr>
      </p:pic>
    </p:spTree>
    <p:extLst>
      <p:ext uri="{BB962C8B-B14F-4D97-AF65-F5344CB8AC3E}">
        <p14:creationId xmlns:p14="http://schemas.microsoft.com/office/powerpoint/2010/main" val="35970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795F45B-0F4D-43C2-BB5D-534476DFFBEE}"/>
              </a:ext>
            </a:extLst>
          </p:cNvPr>
          <p:cNvSpPr/>
          <p:nvPr/>
        </p:nvSpPr>
        <p:spPr>
          <a:xfrm>
            <a:off x="133980" y="2122712"/>
            <a:ext cx="5713592" cy="3574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Haşir gününde kolay hesap verebilmek için dünyada güzel bir hayat yaşanmalıdır. İmanlı, ihlaslı, Allah’a kul, peygamberine tabi bir kulluk gereklidir.</a:t>
            </a:r>
          </a:p>
        </p:txBody>
      </p:sp>
      <p:pic>
        <p:nvPicPr>
          <p:cNvPr id="3" name="Resim 2">
            <a:extLst>
              <a:ext uri="{FF2B5EF4-FFF2-40B4-BE49-F238E27FC236}">
                <a16:creationId xmlns:a16="http://schemas.microsoft.com/office/drawing/2014/main" id="{1041BCA3-C7EF-4E7E-BBA4-778C52FCD1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10449" y="2122712"/>
            <a:ext cx="5847571" cy="3574701"/>
          </a:xfrm>
          <a:prstGeom prst="rect">
            <a:avLst/>
          </a:prstGeom>
        </p:spPr>
      </p:pic>
    </p:spTree>
    <p:extLst>
      <p:ext uri="{BB962C8B-B14F-4D97-AF65-F5344CB8AC3E}">
        <p14:creationId xmlns:p14="http://schemas.microsoft.com/office/powerpoint/2010/main" val="7168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AF2BBE4-A641-4470-BD3D-D645486B0B92}"/>
              </a:ext>
            </a:extLst>
          </p:cNvPr>
          <p:cNvPicPr>
            <a:picLocks noChangeAspect="1"/>
          </p:cNvPicPr>
          <p:nvPr/>
        </p:nvPicPr>
        <p:blipFill>
          <a:blip r:embed="rId2"/>
          <a:stretch>
            <a:fillRect/>
          </a:stretch>
        </p:blipFill>
        <p:spPr>
          <a:xfrm>
            <a:off x="2705100" y="38100"/>
            <a:ext cx="6781800" cy="6781800"/>
          </a:xfrm>
          <a:prstGeom prst="rect">
            <a:avLst/>
          </a:prstGeom>
        </p:spPr>
      </p:pic>
      <p:sp>
        <p:nvSpPr>
          <p:cNvPr id="6" name="Metin kutusu 5">
            <a:extLst>
              <a:ext uri="{FF2B5EF4-FFF2-40B4-BE49-F238E27FC236}">
                <a16:creationId xmlns:a16="http://schemas.microsoft.com/office/drawing/2014/main" id="{0301BF9D-F782-4551-888E-99117AD22647}"/>
              </a:ext>
            </a:extLst>
          </p:cNvPr>
          <p:cNvSpPr txBox="1"/>
          <p:nvPr/>
        </p:nvSpPr>
        <p:spPr>
          <a:xfrm>
            <a:off x="2843684" y="5839321"/>
            <a:ext cx="664321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3600" dirty="0">
                <a:solidFill>
                  <a:schemeClr val="accent3">
                    <a:lumMod val="50000"/>
                  </a:schemeClr>
                </a:solidFill>
              </a:rPr>
              <a:t>Haşir ve mahşeri inkar edenler…</a:t>
            </a:r>
          </a:p>
        </p:txBody>
      </p:sp>
    </p:spTree>
    <p:extLst>
      <p:ext uri="{BB962C8B-B14F-4D97-AF65-F5344CB8AC3E}">
        <p14:creationId xmlns:p14="http://schemas.microsoft.com/office/powerpoint/2010/main" val="12870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9946DC0-2E9E-48AB-8F67-F5BC06B256E9}"/>
              </a:ext>
            </a:extLst>
          </p:cNvPr>
          <p:cNvSpPr/>
          <p:nvPr/>
        </p:nvSpPr>
        <p:spPr>
          <a:xfrm>
            <a:off x="137327" y="170821"/>
            <a:ext cx="11917345" cy="12459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a:t>Mahşer oldukça zor bir aşamadır. Hele de günahkarlar ve münkirler için… </a:t>
            </a:r>
          </a:p>
        </p:txBody>
      </p:sp>
      <p:sp>
        <p:nvSpPr>
          <p:cNvPr id="4" name="Dikdörtgen: Köşeleri Yuvarlatılmış 3">
            <a:extLst>
              <a:ext uri="{FF2B5EF4-FFF2-40B4-BE49-F238E27FC236}">
                <a16:creationId xmlns:a16="http://schemas.microsoft.com/office/drawing/2014/main" id="{A1FCE45E-7AB4-4EE5-8276-59BB95E73C4A}"/>
              </a:ext>
            </a:extLst>
          </p:cNvPr>
          <p:cNvSpPr/>
          <p:nvPr/>
        </p:nvSpPr>
        <p:spPr>
          <a:xfrm>
            <a:off x="133979" y="2122712"/>
            <a:ext cx="6497933" cy="3574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O günde </a:t>
            </a:r>
            <a:r>
              <a:rPr lang="tr-TR" sz="3600" dirty="0" err="1"/>
              <a:t>Sûr'a</a:t>
            </a:r>
            <a:r>
              <a:rPr lang="tr-TR" sz="3600" dirty="0"/>
              <a:t> üflenir ve biz o zaman günahkârları, gözleri (korkudan) gömgök bir halde mahşerde toplarız. (</a:t>
            </a:r>
            <a:r>
              <a:rPr lang="tr-TR" sz="3600" dirty="0" err="1"/>
              <a:t>Tâhâ</a:t>
            </a:r>
            <a:r>
              <a:rPr lang="tr-TR" sz="3600" dirty="0"/>
              <a:t>, 102) </a:t>
            </a:r>
          </a:p>
        </p:txBody>
      </p:sp>
      <p:sp>
        <p:nvSpPr>
          <p:cNvPr id="5" name="Dikdörtgen: Köşeleri Yuvarlatılmış 4">
            <a:extLst>
              <a:ext uri="{FF2B5EF4-FFF2-40B4-BE49-F238E27FC236}">
                <a16:creationId xmlns:a16="http://schemas.microsoft.com/office/drawing/2014/main" id="{BD17FFC1-3E6B-412A-B8B4-879276E92801}"/>
              </a:ext>
            </a:extLst>
          </p:cNvPr>
          <p:cNvSpPr/>
          <p:nvPr/>
        </p:nvSpPr>
        <p:spPr>
          <a:xfrm>
            <a:off x="7033845" y="2122712"/>
            <a:ext cx="5097864" cy="3574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يَوْمَ يُنْفَخُ فِي الصُّورِ وَنَحْشُرُ الْمُجْرِم۪ينَ يَوْمَئِذٍ زُرْقاًۚ ﴿١٠٢﴾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492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1FCE45E-7AB4-4EE5-8276-59BB95E73C4A}"/>
              </a:ext>
            </a:extLst>
          </p:cNvPr>
          <p:cNvSpPr/>
          <p:nvPr/>
        </p:nvSpPr>
        <p:spPr>
          <a:xfrm>
            <a:off x="133980" y="1336430"/>
            <a:ext cx="6055806" cy="4360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Öyle ise, Rabbine </a:t>
            </a:r>
            <a:r>
              <a:rPr lang="tr-TR" sz="3600" dirty="0" err="1"/>
              <a:t>andolsun</a:t>
            </a:r>
            <a:r>
              <a:rPr lang="tr-TR" sz="3600" dirty="0"/>
              <a:t> ki, muhakkak surette onları şeytanlarla birlikte mahşerde toplayacağız; sonra onları diz üstü çökmüş vaziyette cehennemin çevresinde hazır bulunduracağız. (Meryem, 68) </a:t>
            </a:r>
          </a:p>
        </p:txBody>
      </p:sp>
      <p:sp>
        <p:nvSpPr>
          <p:cNvPr id="5" name="Dikdörtgen: Köşeleri Yuvarlatılmış 4">
            <a:extLst>
              <a:ext uri="{FF2B5EF4-FFF2-40B4-BE49-F238E27FC236}">
                <a16:creationId xmlns:a16="http://schemas.microsoft.com/office/drawing/2014/main" id="{BD17FFC1-3E6B-412A-B8B4-879276E92801}"/>
              </a:ext>
            </a:extLst>
          </p:cNvPr>
          <p:cNvSpPr/>
          <p:nvPr/>
        </p:nvSpPr>
        <p:spPr>
          <a:xfrm>
            <a:off x="6300316" y="1336430"/>
            <a:ext cx="5831393" cy="4360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5400">
                <a:latin typeface="Shaikh Hamdullah Mushaf" panose="03020500000000020004" pitchFamily="66" charset="-78"/>
                <a:ea typeface="Shaikh Hamdullah Mushaf" panose="03020500000000020004" pitchFamily="66" charset="-78"/>
                <a:cs typeface="Shaikh Hamdullah Mushaf" panose="03020500000000020004" pitchFamily="66" charset="-78"/>
              </a:rPr>
              <a:t>فَوَرَبِّكَ لَنَحْشُرَنَّهُمْ وَالشَّيَاط۪ينَ ثُمَّ لَنُحْضِرَنَّهُمْ حَوْلَ جَهَنَّمَ جِثِياًّۚ ﴿٦٨﴾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9286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1FCE45E-7AB4-4EE5-8276-59BB95E73C4A}"/>
              </a:ext>
            </a:extLst>
          </p:cNvPr>
          <p:cNvSpPr/>
          <p:nvPr/>
        </p:nvSpPr>
        <p:spPr>
          <a:xfrm>
            <a:off x="133980" y="1336430"/>
            <a:ext cx="6055806" cy="4360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Sûr'a</a:t>
            </a:r>
            <a:r>
              <a:rPr lang="tr-TR" sz="3600" dirty="0"/>
              <a:t> üfürüldüğü gün, -Allah'ın diledikleri müstesna-, göklerde ve yerde bulunanlar hep dehşete kapılır. Hepsi boyunları bükük olarak O'na gelirler. (</a:t>
            </a:r>
            <a:r>
              <a:rPr lang="tr-TR" sz="3600" dirty="0" err="1"/>
              <a:t>Neml</a:t>
            </a:r>
            <a:r>
              <a:rPr lang="tr-TR" sz="3600" dirty="0"/>
              <a:t>, 87) </a:t>
            </a:r>
          </a:p>
        </p:txBody>
      </p:sp>
      <p:sp>
        <p:nvSpPr>
          <p:cNvPr id="5" name="Dikdörtgen: Köşeleri Yuvarlatılmış 4">
            <a:extLst>
              <a:ext uri="{FF2B5EF4-FFF2-40B4-BE49-F238E27FC236}">
                <a16:creationId xmlns:a16="http://schemas.microsoft.com/office/drawing/2014/main" id="{BD17FFC1-3E6B-412A-B8B4-879276E92801}"/>
              </a:ext>
            </a:extLst>
          </p:cNvPr>
          <p:cNvSpPr/>
          <p:nvPr/>
        </p:nvSpPr>
        <p:spPr>
          <a:xfrm>
            <a:off x="6300316" y="1336430"/>
            <a:ext cx="5831393" cy="4360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وَيَوْمَ يُنْفَخُ فِي الصُّورِ فَفَزِعَ مَنْ فِي السَّمٰوَاتِ وَمَنْ فِي الْاَرْضِ اِلَّا مَنْ شَٓاءَ اللّٰهُۜ وَكُلٌّ اَتَوْهُ دَاخِر۪ينَ ﴿٨٧﴾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022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6D7547-6491-4377-9CCF-DA25057637E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74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CAAF7873-31C3-456D-A028-176C3C009312}"/>
              </a:ext>
            </a:extLst>
          </p:cNvPr>
          <p:cNvSpPr/>
          <p:nvPr/>
        </p:nvSpPr>
        <p:spPr>
          <a:xfrm>
            <a:off x="974691" y="1517301"/>
            <a:ext cx="10472056" cy="40896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dirty="0" err="1">
                <a:solidFill>
                  <a:schemeClr val="bg1"/>
                </a:solidFill>
                <a:effectLst>
                  <a:outerShdw blurRad="38100" dist="38100" dir="2700000" algn="tl">
                    <a:srgbClr val="000000">
                      <a:alpha val="43137"/>
                    </a:srgbClr>
                  </a:outerShdw>
                </a:effectLst>
              </a:rPr>
              <a:t>Resulullah</a:t>
            </a:r>
            <a:r>
              <a:rPr lang="tr-TR" sz="4000" dirty="0">
                <a:solidFill>
                  <a:schemeClr val="bg1"/>
                </a:solidFill>
                <a:effectLst>
                  <a:outerShdw blurRad="38100" dist="38100" dir="2700000" algn="tl">
                    <a:srgbClr val="000000">
                      <a:alpha val="43137"/>
                    </a:srgbClr>
                  </a:outerShdw>
                </a:effectLst>
              </a:rPr>
              <a:t> </a:t>
            </a:r>
            <a:r>
              <a:rPr lang="tr-TR" sz="4000" dirty="0" err="1">
                <a:solidFill>
                  <a:schemeClr val="bg1"/>
                </a:solidFill>
                <a:effectLst>
                  <a:outerShdw blurRad="38100" dist="38100" dir="2700000" algn="tl">
                    <a:srgbClr val="000000">
                      <a:alpha val="43137"/>
                    </a:srgbClr>
                  </a:outerShdw>
                </a:effectLst>
              </a:rPr>
              <a:t>aleyhissalatu</a:t>
            </a:r>
            <a:r>
              <a:rPr lang="tr-TR" sz="4000" dirty="0">
                <a:solidFill>
                  <a:schemeClr val="bg1"/>
                </a:solidFill>
                <a:effectLst>
                  <a:outerShdw blurRad="38100" dist="38100" dir="2700000" algn="tl">
                    <a:srgbClr val="000000">
                      <a:alpha val="43137"/>
                    </a:srgbClr>
                  </a:outerShdw>
                </a:effectLst>
              </a:rPr>
              <a:t> vesselam buyurdular ki:</a:t>
            </a:r>
          </a:p>
          <a:p>
            <a:pPr algn="ctr"/>
            <a:r>
              <a:rPr lang="tr-TR" sz="4000" dirty="0">
                <a:solidFill>
                  <a:schemeClr val="bg1"/>
                </a:solidFill>
                <a:effectLst>
                  <a:outerShdw blurRad="38100" dist="38100" dir="2700000" algn="tl">
                    <a:srgbClr val="000000">
                      <a:alpha val="43137"/>
                    </a:srgbClr>
                  </a:outerShdw>
                </a:effectLst>
              </a:rPr>
              <a:t>Kıyamet günü insanlar beyaz, bembeyaz, has unun çöreği gibi bir yerde toplanacaklar. Orada hiç kimsenin bir işareti (evi, bağı vs.) olmayacak.</a:t>
            </a:r>
          </a:p>
          <a:p>
            <a:pPr algn="ctr"/>
            <a:r>
              <a:rPr lang="tr-TR" sz="1400" dirty="0">
                <a:solidFill>
                  <a:schemeClr val="bg1"/>
                </a:solidFill>
                <a:effectLst>
                  <a:outerShdw blurRad="38100" dist="38100" dir="2700000" algn="tl">
                    <a:srgbClr val="000000">
                      <a:alpha val="43137"/>
                    </a:srgbClr>
                  </a:outerShdw>
                </a:effectLst>
              </a:rPr>
              <a:t>Buhari, </a:t>
            </a:r>
            <a:r>
              <a:rPr lang="tr-TR" sz="1400" dirty="0" err="1">
                <a:solidFill>
                  <a:schemeClr val="bg1"/>
                </a:solidFill>
                <a:effectLst>
                  <a:outerShdw blurRad="38100" dist="38100" dir="2700000" algn="tl">
                    <a:srgbClr val="000000">
                      <a:alpha val="43137"/>
                    </a:srgbClr>
                  </a:outerShdw>
                </a:effectLst>
              </a:rPr>
              <a:t>Rikak</a:t>
            </a:r>
            <a:r>
              <a:rPr lang="tr-TR" sz="1400" dirty="0">
                <a:solidFill>
                  <a:schemeClr val="bg1"/>
                </a:solidFill>
                <a:effectLst>
                  <a:outerShdw blurRad="38100" dist="38100" dir="2700000" algn="tl">
                    <a:srgbClr val="000000">
                      <a:alpha val="43137"/>
                    </a:srgbClr>
                  </a:outerShdw>
                </a:effectLst>
              </a:rPr>
              <a:t> 44; </a:t>
            </a:r>
            <a:r>
              <a:rPr lang="tr-TR" sz="1400" dirty="0" err="1">
                <a:solidFill>
                  <a:schemeClr val="bg1"/>
                </a:solidFill>
                <a:effectLst>
                  <a:outerShdw blurRad="38100" dist="38100" dir="2700000" algn="tl">
                    <a:srgbClr val="000000">
                      <a:alpha val="43137"/>
                    </a:srgbClr>
                  </a:outerShdw>
                </a:effectLst>
              </a:rPr>
              <a:t>Muslim</a:t>
            </a:r>
            <a:r>
              <a:rPr lang="tr-TR" sz="1400" dirty="0">
                <a:solidFill>
                  <a:schemeClr val="bg1"/>
                </a:solidFill>
                <a:effectLst>
                  <a:outerShdw blurRad="38100" dist="38100" dir="2700000" algn="tl">
                    <a:srgbClr val="000000">
                      <a:alpha val="43137"/>
                    </a:srgbClr>
                  </a:outerShdw>
                </a:effectLst>
              </a:rPr>
              <a:t>, </a:t>
            </a:r>
            <a:r>
              <a:rPr lang="tr-TR" sz="1400" dirty="0" err="1">
                <a:solidFill>
                  <a:schemeClr val="bg1"/>
                </a:solidFill>
                <a:effectLst>
                  <a:outerShdw blurRad="38100" dist="38100" dir="2700000" algn="tl">
                    <a:srgbClr val="000000">
                      <a:alpha val="43137"/>
                    </a:srgbClr>
                  </a:outerShdw>
                </a:effectLst>
              </a:rPr>
              <a:t>Munafikun</a:t>
            </a:r>
            <a:r>
              <a:rPr lang="tr-TR" sz="1400" dirty="0">
                <a:solidFill>
                  <a:schemeClr val="bg1"/>
                </a:solidFill>
                <a:effectLst>
                  <a:outerShdw blurRad="38100" dist="38100" dir="2700000" algn="tl">
                    <a:srgbClr val="000000">
                      <a:alpha val="43137"/>
                    </a:srgbClr>
                  </a:outerShdw>
                </a:effectLst>
              </a:rPr>
              <a:t> 28, (2790).</a:t>
            </a:r>
          </a:p>
        </p:txBody>
      </p:sp>
    </p:spTree>
    <p:extLst>
      <p:ext uri="{BB962C8B-B14F-4D97-AF65-F5344CB8AC3E}">
        <p14:creationId xmlns:p14="http://schemas.microsoft.com/office/powerpoint/2010/main" val="6901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009662"/>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Ahiret Alemi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3D803F9-EBA1-4989-8FB9-7D1B44139BD4}"/>
              </a:ext>
            </a:extLst>
          </p:cNvPr>
          <p:cNvSpPr txBox="1"/>
          <p:nvPr/>
        </p:nvSpPr>
        <p:spPr>
          <a:xfrm>
            <a:off x="3449097" y="0"/>
            <a:ext cx="6094324" cy="369332"/>
          </a:xfrm>
          <a:prstGeom prst="rect">
            <a:avLst/>
          </a:prstGeom>
          <a:noFill/>
        </p:spPr>
        <p:txBody>
          <a:bodyPr wrap="square">
            <a:spAutoFit/>
          </a:bodyPr>
          <a:lstStyle/>
          <a:p>
            <a:r>
              <a:rPr lang="tr-TR" dirty="0"/>
              <a:t>https://www.youtube.com/watch?v=Bsu-C_pEWCs</a:t>
            </a:r>
          </a:p>
        </p:txBody>
      </p:sp>
      <p:pic>
        <p:nvPicPr>
          <p:cNvPr id="3" name="Çevrimiçi Medya 2" title="Nedir Bu Kavgamız Nedir Bu Telaş | Dinlemeye Doyamayacaksınız. | Yasin&amp;Musab Geçmiş olsun Türkiyem😓">
            <a:hlinkClick r:id="" action="ppaction://media"/>
            <a:extLst>
              <a:ext uri="{FF2B5EF4-FFF2-40B4-BE49-F238E27FC236}">
                <a16:creationId xmlns:a16="http://schemas.microsoft.com/office/drawing/2014/main" id="{384E20AD-4FAE-4C5A-8CED-1FE6AB62C151}"/>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37863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979517"/>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Hesap</a:t>
            </a:r>
          </a:p>
        </p:txBody>
      </p:sp>
    </p:spTree>
    <p:extLst>
      <p:ext uri="{BB962C8B-B14F-4D97-AF65-F5344CB8AC3E}">
        <p14:creationId xmlns:p14="http://schemas.microsoft.com/office/powerpoint/2010/main" val="6975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a:extLst>
              <a:ext uri="{FF2B5EF4-FFF2-40B4-BE49-F238E27FC236}">
                <a16:creationId xmlns:a16="http://schemas.microsoft.com/office/drawing/2014/main" id="{1F32061D-39A0-4221-B9C8-7DE4CECACA92}"/>
              </a:ext>
            </a:extLst>
          </p:cNvPr>
          <p:cNvSpPr/>
          <p:nvPr/>
        </p:nvSpPr>
        <p:spPr>
          <a:xfrm rot="5400000">
            <a:off x="2209797" y="-1644579"/>
            <a:ext cx="1306283" cy="527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Hesap</a:t>
            </a:r>
          </a:p>
        </p:txBody>
      </p:sp>
      <p:sp>
        <p:nvSpPr>
          <p:cNvPr id="5" name="Dikdörtgen: Köşeleri Yuvarlatılmış 4">
            <a:extLst>
              <a:ext uri="{FF2B5EF4-FFF2-40B4-BE49-F238E27FC236}">
                <a16:creationId xmlns:a16="http://schemas.microsoft.com/office/drawing/2014/main" id="{278C84B9-333B-4653-9B6E-CDA2D01AD10E}"/>
              </a:ext>
            </a:extLst>
          </p:cNvPr>
          <p:cNvSpPr/>
          <p:nvPr/>
        </p:nvSpPr>
        <p:spPr>
          <a:xfrm>
            <a:off x="231108" y="2652765"/>
            <a:ext cx="5275385" cy="399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Mahşer meydanında toplanan insanlar dünyada yaptıklarından ve yapmadıklarından hesaba çekilecekler.</a:t>
            </a:r>
          </a:p>
        </p:txBody>
      </p:sp>
      <p:pic>
        <p:nvPicPr>
          <p:cNvPr id="7" name="Resim 6">
            <a:extLst>
              <a:ext uri="{FF2B5EF4-FFF2-40B4-BE49-F238E27FC236}">
                <a16:creationId xmlns:a16="http://schemas.microsoft.com/office/drawing/2014/main" id="{3E3EB80C-B7E3-406B-A297-61A3D8B1C3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857" y="339972"/>
            <a:ext cx="6312037" cy="6312037"/>
          </a:xfrm>
          <a:prstGeom prst="rect">
            <a:avLst/>
          </a:prstGeom>
        </p:spPr>
      </p:pic>
    </p:spTree>
    <p:extLst>
      <p:ext uri="{BB962C8B-B14F-4D97-AF65-F5344CB8AC3E}">
        <p14:creationId xmlns:p14="http://schemas.microsoft.com/office/powerpoint/2010/main" val="17446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1FCE45E-7AB4-4EE5-8276-59BB95E73C4A}"/>
              </a:ext>
            </a:extLst>
          </p:cNvPr>
          <p:cNvSpPr/>
          <p:nvPr/>
        </p:nvSpPr>
        <p:spPr>
          <a:xfrm>
            <a:off x="133980" y="1336430"/>
            <a:ext cx="5814644" cy="4360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Elbette kendilerine peygamber gönderilen kimseleri de, gönderilen peygamberleri de mutlaka sorguya çekeceğiz! (</a:t>
            </a:r>
            <a:r>
              <a:rPr lang="tr-TR" sz="4000" dirty="0" err="1"/>
              <a:t>A’râf</a:t>
            </a:r>
            <a:r>
              <a:rPr lang="tr-TR" sz="4000" dirty="0"/>
              <a:t>, 6) </a:t>
            </a:r>
          </a:p>
        </p:txBody>
      </p:sp>
      <p:sp>
        <p:nvSpPr>
          <p:cNvPr id="5" name="Dikdörtgen: Köşeleri Yuvarlatılmış 4">
            <a:extLst>
              <a:ext uri="{FF2B5EF4-FFF2-40B4-BE49-F238E27FC236}">
                <a16:creationId xmlns:a16="http://schemas.microsoft.com/office/drawing/2014/main" id="{BD17FFC1-3E6B-412A-B8B4-879276E92801}"/>
              </a:ext>
            </a:extLst>
          </p:cNvPr>
          <p:cNvSpPr/>
          <p:nvPr/>
        </p:nvSpPr>
        <p:spPr>
          <a:xfrm>
            <a:off x="6096000" y="1336430"/>
            <a:ext cx="6035709" cy="4360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فَلَنَسْـَٔلَنَّ الَّذ۪ينَ اُرْسِلَ اِلَيْهِمْ وَلَنَسْـَٔلَنَّ الْمُرْسَل۪ينَۙ ﴿٦﴾ </a:t>
            </a:r>
            <a:endParaRPr lang="tr-TR"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8010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1FCE45E-7AB4-4EE5-8276-59BB95E73C4A}"/>
              </a:ext>
            </a:extLst>
          </p:cNvPr>
          <p:cNvSpPr/>
          <p:nvPr/>
        </p:nvSpPr>
        <p:spPr>
          <a:xfrm>
            <a:off x="133979" y="1969476"/>
            <a:ext cx="11562302" cy="4360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Kitap ortaya konmuştur: Suçluların, onda yazılı olanlardan korkmuş olduklarını görürsün. «Vay halimize! derler, bu nasıl kitapmış! Küçük büyük hiçbir şey bırakmaksızın (yaptıklarımızın) hepsini sayıp dökmüş!» Böylece yaptıklarını karşılarında bulmuşlardır. Senin Rabbin hiç kimseye zulmetmez. (</a:t>
            </a:r>
            <a:r>
              <a:rPr lang="tr-TR" sz="3600" dirty="0" err="1"/>
              <a:t>Kehf</a:t>
            </a:r>
            <a:r>
              <a:rPr lang="tr-TR" sz="3600" dirty="0"/>
              <a:t>, 49) </a:t>
            </a:r>
          </a:p>
        </p:txBody>
      </p:sp>
      <p:sp>
        <p:nvSpPr>
          <p:cNvPr id="6" name="Dikdörtgen: Köşeleri Yuvarlatılmış 5">
            <a:extLst>
              <a:ext uri="{FF2B5EF4-FFF2-40B4-BE49-F238E27FC236}">
                <a16:creationId xmlns:a16="http://schemas.microsoft.com/office/drawing/2014/main" id="{F2897C16-3426-41DB-AA90-1644DD524EA8}"/>
              </a:ext>
            </a:extLst>
          </p:cNvPr>
          <p:cNvSpPr/>
          <p:nvPr/>
        </p:nvSpPr>
        <p:spPr>
          <a:xfrm>
            <a:off x="133979" y="332173"/>
            <a:ext cx="11997730" cy="1024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Herkese amel defteri verilecek…</a:t>
            </a:r>
          </a:p>
        </p:txBody>
      </p:sp>
    </p:spTree>
    <p:extLst>
      <p:ext uri="{BB962C8B-B14F-4D97-AF65-F5344CB8AC3E}">
        <p14:creationId xmlns:p14="http://schemas.microsoft.com/office/powerpoint/2010/main" val="35347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187D9B6-BEE0-43C1-BBC7-7EBB3026E37E}"/>
              </a:ext>
            </a:extLst>
          </p:cNvPr>
          <p:cNvSpPr txBox="1"/>
          <p:nvPr/>
        </p:nvSpPr>
        <p:spPr>
          <a:xfrm>
            <a:off x="3048838" y="71567"/>
            <a:ext cx="6094324" cy="369332"/>
          </a:xfrm>
          <a:prstGeom prst="rect">
            <a:avLst/>
          </a:prstGeom>
          <a:noFill/>
        </p:spPr>
        <p:txBody>
          <a:bodyPr wrap="square">
            <a:spAutoFit/>
          </a:bodyPr>
          <a:lstStyle/>
          <a:p>
            <a:r>
              <a:rPr lang="tr-TR" dirty="0"/>
              <a:t>https://www.youtube.com/watch?v=1d5Z2uEQyqo</a:t>
            </a:r>
          </a:p>
        </p:txBody>
      </p:sp>
      <p:pic>
        <p:nvPicPr>
          <p:cNvPr id="2" name="Çevrimiçi Medya 1" title="Kıyamet günü beş şeyin hesabını vermeden hiç kimse ayağını kıpırdatamayacak">
            <a:hlinkClick r:id="" action="ppaction://media"/>
            <a:extLst>
              <a:ext uri="{FF2B5EF4-FFF2-40B4-BE49-F238E27FC236}">
                <a16:creationId xmlns:a16="http://schemas.microsoft.com/office/drawing/2014/main" id="{CB1E8484-7E78-47FB-BE05-2D4DC4BE3A86}"/>
              </a:ext>
            </a:extLst>
          </p:cNvPr>
          <p:cNvPicPr>
            <a:picLocks noRot="1" noChangeAspect="1"/>
          </p:cNvPicPr>
          <p:nvPr>
            <a:videoFile r:link="rId1"/>
          </p:nvPr>
        </p:nvPicPr>
        <p:blipFill>
          <a:blip r:embed="rId3"/>
          <a:stretch>
            <a:fillRect/>
          </a:stretch>
        </p:blipFill>
        <p:spPr>
          <a:xfrm>
            <a:off x="415473" y="440899"/>
            <a:ext cx="11357701" cy="6417101"/>
          </a:xfrm>
          <a:prstGeom prst="rect">
            <a:avLst/>
          </a:prstGeom>
        </p:spPr>
      </p:pic>
    </p:spTree>
    <p:extLst>
      <p:ext uri="{BB962C8B-B14F-4D97-AF65-F5344CB8AC3E}">
        <p14:creationId xmlns:p14="http://schemas.microsoft.com/office/powerpoint/2010/main" val="17700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F3C6CC4-DB47-469C-80CF-AB304954B0EC}"/>
              </a:ext>
            </a:extLst>
          </p:cNvPr>
          <p:cNvPicPr>
            <a:picLocks noChangeAspect="1"/>
          </p:cNvPicPr>
          <p:nvPr/>
        </p:nvPicPr>
        <p:blipFill>
          <a:blip r:embed="rId2"/>
          <a:stretch>
            <a:fillRect/>
          </a:stretch>
        </p:blipFill>
        <p:spPr>
          <a:xfrm>
            <a:off x="0" y="888127"/>
            <a:ext cx="12216515" cy="5081745"/>
          </a:xfrm>
          <a:prstGeom prst="rect">
            <a:avLst/>
          </a:prstGeom>
        </p:spPr>
      </p:pic>
    </p:spTree>
    <p:extLst>
      <p:ext uri="{BB962C8B-B14F-4D97-AF65-F5344CB8AC3E}">
        <p14:creationId xmlns:p14="http://schemas.microsoft.com/office/powerpoint/2010/main" val="8752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133980" y="1627834"/>
            <a:ext cx="5814644" cy="469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Kitabı sağ tarafından verilen: Alın, kitabımı okuyun; doğrusu ben, hesabımla karşılaşacağımı zaten biliyordum, der. Artık o, meyveleri sarkmış yüce bir cennette hoşnut kalacağı bir hayat içindedir. </a:t>
            </a:r>
            <a:r>
              <a:rPr lang="tr-TR" sz="1200" dirty="0"/>
              <a:t>(</a:t>
            </a:r>
            <a:r>
              <a:rPr lang="tr-TR" sz="1200" dirty="0" err="1"/>
              <a:t>Hâkka</a:t>
            </a:r>
            <a:r>
              <a:rPr lang="tr-TR" sz="1200" dirty="0"/>
              <a:t>, 19-23) </a:t>
            </a:r>
            <a:endParaRPr lang="tr-TR" sz="3600" dirty="0"/>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6096000" y="1627833"/>
            <a:ext cx="6035709" cy="4692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فَاَمَّا مَنْ اُو۫تِيَ كِتَابَهُ بِيَم۪ينِه۪ فَيَقُولُ هَٓاؤُ۬مُ اقْرَؤُ۫ا كِتَابِيَهْۚ ﴿١٩﴾  اِنّ۪ي ظَنَنْتُ اَنّ۪ي مُلَاقٍ حِسَابِيَهْۚ ﴿٢٠﴾  فَهُوَ ف۪ي ع۪يشَةٍ رَاضِيَةٍۙ ﴿٢١﴾  ف۪ي جَنَّةٍ عَالِيَةٍۙ ﴿٢٢﴾  قُطُوفُهَا دَانِيَةٌ ﴿٢٣﴾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33979" y="161351"/>
            <a:ext cx="11997730" cy="118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Amel defteri sağdan verilenlere ne mutlu…</a:t>
            </a:r>
          </a:p>
        </p:txBody>
      </p:sp>
    </p:spTree>
    <p:extLst>
      <p:ext uri="{BB962C8B-B14F-4D97-AF65-F5344CB8AC3E}">
        <p14:creationId xmlns:p14="http://schemas.microsoft.com/office/powerpoint/2010/main" val="12261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133980" y="1627833"/>
            <a:ext cx="5814644" cy="4903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Kitabı sol tarafından verilene gelince, o: Keşke, der, bana kitabım verilmeseydi de, hesabımın ne olduğunu bilmeseydim! Keşke onunla (ölümümle) her iş olup bitseydi! Malım bana hiç fayda sağlamadı; Saltanatım da benden (koptu), yok olup gitti. </a:t>
            </a:r>
            <a:r>
              <a:rPr lang="tr-TR" dirty="0"/>
              <a:t>(</a:t>
            </a:r>
            <a:r>
              <a:rPr lang="tr-TR" dirty="0" err="1"/>
              <a:t>Hâkka</a:t>
            </a:r>
            <a:r>
              <a:rPr lang="tr-TR" dirty="0"/>
              <a:t>, 25-29) </a:t>
            </a:r>
            <a:endParaRPr lang="tr-TR" sz="3200" dirty="0"/>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6096000" y="1627832"/>
            <a:ext cx="6035709" cy="49035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وَاَمَّا مَنْ اُو۫تِيَ كِتَابَهُ بِشِمَالِه۪ فَيَقُولُ يَا لَيْتَن۪ي لَمْ اُو۫تَ كِتَابِيَهْۚ ﴿٢٥﴾  وَلَمْ اَدْرِ مَا حِسَابِيَهْۚ ﴿٢٦﴾  يَا لَيْتَهَا كَانَتِ الْقَاضِيَةَۚ ﴿٢٧﴾  مَٓا اَغْنٰى عَنّ۪ي مَالِيَهْۚ ﴿٢٨﴾  هَلَكَ عَنّ۪ي سُلْطَانِيَهْۚ ﴿٢٩﴾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33979" y="161351"/>
            <a:ext cx="11997730" cy="118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Amel defteri soldan verilenlerin vay haline…</a:t>
            </a:r>
          </a:p>
        </p:txBody>
      </p:sp>
    </p:spTree>
    <p:extLst>
      <p:ext uri="{BB962C8B-B14F-4D97-AF65-F5344CB8AC3E}">
        <p14:creationId xmlns:p14="http://schemas.microsoft.com/office/powerpoint/2010/main" val="9622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33979" y="161351"/>
            <a:ext cx="11997730" cy="974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Mahşer gününde mizan kurulacaktır. </a:t>
            </a:r>
          </a:p>
        </p:txBody>
      </p:sp>
      <p:sp>
        <p:nvSpPr>
          <p:cNvPr id="5" name="Sağ Ok 1">
            <a:extLst>
              <a:ext uri="{FF2B5EF4-FFF2-40B4-BE49-F238E27FC236}">
                <a16:creationId xmlns:a16="http://schemas.microsoft.com/office/drawing/2014/main" id="{1F178BA2-7696-4509-96E0-141FCB9226D8}"/>
              </a:ext>
            </a:extLst>
          </p:cNvPr>
          <p:cNvSpPr/>
          <p:nvPr/>
        </p:nvSpPr>
        <p:spPr>
          <a:xfrm rot="5400000">
            <a:off x="1920910" y="-434177"/>
            <a:ext cx="1306284" cy="4880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Mizan</a:t>
            </a:r>
          </a:p>
        </p:txBody>
      </p:sp>
      <p:sp>
        <p:nvSpPr>
          <p:cNvPr id="6" name="Dikdörtgen: Köşeleri Yuvarlatılmış 5">
            <a:extLst>
              <a:ext uri="{FF2B5EF4-FFF2-40B4-BE49-F238E27FC236}">
                <a16:creationId xmlns:a16="http://schemas.microsoft.com/office/drawing/2014/main" id="{D65FF586-CC9B-4574-820D-5854840A05F2}"/>
              </a:ext>
            </a:extLst>
          </p:cNvPr>
          <p:cNvSpPr/>
          <p:nvPr/>
        </p:nvSpPr>
        <p:spPr>
          <a:xfrm>
            <a:off x="133978" y="2876332"/>
            <a:ext cx="4880149" cy="118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Ölçü aleti, tartı, terazi anmalarına gelir.</a:t>
            </a:r>
          </a:p>
        </p:txBody>
      </p:sp>
      <p:sp>
        <p:nvSpPr>
          <p:cNvPr id="7" name="Dikdörtgen: Köşeleri Yuvarlatılmış 6">
            <a:extLst>
              <a:ext uri="{FF2B5EF4-FFF2-40B4-BE49-F238E27FC236}">
                <a16:creationId xmlns:a16="http://schemas.microsoft.com/office/drawing/2014/main" id="{BF400C27-0858-496E-85D1-9C94ED73CC98}"/>
              </a:ext>
            </a:extLst>
          </p:cNvPr>
          <p:cNvSpPr/>
          <p:nvPr/>
        </p:nvSpPr>
        <p:spPr>
          <a:xfrm>
            <a:off x="133978" y="4278752"/>
            <a:ext cx="4880149" cy="2154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Ahirette insanların günah ve sevaplarının, iyilik ve kötülüklerinin tartılacağı manevi terazi.</a:t>
            </a:r>
          </a:p>
        </p:txBody>
      </p:sp>
      <p:pic>
        <p:nvPicPr>
          <p:cNvPr id="9" name="Resim 8">
            <a:extLst>
              <a:ext uri="{FF2B5EF4-FFF2-40B4-BE49-F238E27FC236}">
                <a16:creationId xmlns:a16="http://schemas.microsoft.com/office/drawing/2014/main" id="{4E177CC9-F562-4DD1-8B7D-20CD0653F9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4075" y="1352755"/>
            <a:ext cx="6987634" cy="5080791"/>
          </a:xfrm>
          <a:prstGeom prst="rect">
            <a:avLst/>
          </a:prstGeom>
        </p:spPr>
      </p:pic>
    </p:spTree>
    <p:extLst>
      <p:ext uri="{BB962C8B-B14F-4D97-AF65-F5344CB8AC3E}">
        <p14:creationId xmlns:p14="http://schemas.microsoft.com/office/powerpoint/2010/main" val="29130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Ahiret hayatının aşamalarını ayet ve hadislerle temellendirir.</a:t>
            </a:r>
          </a:p>
        </p:txBody>
      </p:sp>
    </p:spTree>
    <p:extLst>
      <p:ext uri="{BB962C8B-B14F-4D97-AF65-F5344CB8AC3E}">
        <p14:creationId xmlns:p14="http://schemas.microsoft.com/office/powerpoint/2010/main" val="404400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60291" y="1627833"/>
            <a:ext cx="5888333" cy="4903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O gün amellerin tartılması da haktır. Kimlerin sevabı ağır basarsa işte onlar kurtuluşa erenlerdir. Ama kimlerin sevabı da hafif gelirse işte onlar </a:t>
            </a:r>
            <a:r>
              <a:rPr lang="tr-TR" sz="3200" dirty="0" err="1"/>
              <a:t>âyetlerimize</a:t>
            </a:r>
            <a:r>
              <a:rPr lang="tr-TR" sz="3200" dirty="0"/>
              <a:t> haksızlık etmiş olmaları sebebiyle kendilerini ziyana sokanlardır. (</a:t>
            </a:r>
            <a:r>
              <a:rPr lang="tr-TR" sz="3200" dirty="0" err="1"/>
              <a:t>A’râf</a:t>
            </a:r>
            <a:r>
              <a:rPr lang="tr-TR" sz="3200" dirty="0"/>
              <a:t>, 8-9) </a:t>
            </a:r>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6096000" y="1627832"/>
            <a:ext cx="6035709" cy="49035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وَالْوَزْنُ يَوْمَئِذٍۨ الْحَقُّۚ فَمَنْ ثَقُلَتْ مَوَاز۪ينُهُ فَاُو۬لٰٓئِكَ هُمُ الْمُفْلِحُونَ ﴿٨﴾  وَمَنْ خَفَّتْ مَوَاز۪ينُهُ فَاُو۬لٰٓئِكَ الَّذ۪ينَ خَسِرُٓوا اَنْفُسَهُمْ بِمَا كَانُوا بِاٰيَاتِنَا يَظْلِمُونَ ﴿٩﴾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5376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4C558F9-F573-429F-9114-2E4110287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5270"/>
            <a:ext cx="12192000" cy="5027460"/>
          </a:xfrm>
          <a:prstGeom prst="rect">
            <a:avLst/>
          </a:prstGeom>
        </p:spPr>
      </p:pic>
    </p:spTree>
    <p:extLst>
      <p:ext uri="{BB962C8B-B14F-4D97-AF65-F5344CB8AC3E}">
        <p14:creationId xmlns:p14="http://schemas.microsoft.com/office/powerpoint/2010/main" val="29565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1858151" y="80964"/>
            <a:ext cx="7556316" cy="943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Mutlak adaletin gerçekleşeceği gün…</a:t>
            </a:r>
          </a:p>
        </p:txBody>
      </p:sp>
      <p:pic>
        <p:nvPicPr>
          <p:cNvPr id="5" name="Resim 4">
            <a:extLst>
              <a:ext uri="{FF2B5EF4-FFF2-40B4-BE49-F238E27FC236}">
                <a16:creationId xmlns:a16="http://schemas.microsoft.com/office/drawing/2014/main" id="{B24B5E7C-3A16-46BB-8A29-698BF83A00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8151" y="1095271"/>
            <a:ext cx="7556317" cy="5762730"/>
          </a:xfrm>
          <a:prstGeom prst="rect">
            <a:avLst/>
          </a:prstGeom>
        </p:spPr>
      </p:pic>
    </p:spTree>
    <p:extLst>
      <p:ext uri="{BB962C8B-B14F-4D97-AF65-F5344CB8AC3E}">
        <p14:creationId xmlns:p14="http://schemas.microsoft.com/office/powerpoint/2010/main" val="21305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73BBEBF0-D4AE-4C7C-9AB3-5D6E51BCC129}"/>
              </a:ext>
            </a:extLst>
          </p:cNvPr>
          <p:cNvSpPr/>
          <p:nvPr/>
        </p:nvSpPr>
        <p:spPr>
          <a:xfrm>
            <a:off x="2579494" y="161351"/>
            <a:ext cx="7033009" cy="943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O günde enteresan şahitler olacak…</a:t>
            </a:r>
          </a:p>
        </p:txBody>
      </p:sp>
      <p:pic>
        <p:nvPicPr>
          <p:cNvPr id="2" name="Resim 1">
            <a:extLst>
              <a:ext uri="{FF2B5EF4-FFF2-40B4-BE49-F238E27FC236}">
                <a16:creationId xmlns:a16="http://schemas.microsoft.com/office/drawing/2014/main" id="{352ECA27-9D4F-4F5A-A9AC-FEE0863EB188}"/>
              </a:ext>
            </a:extLst>
          </p:cNvPr>
          <p:cNvPicPr>
            <a:picLocks noChangeAspect="1"/>
          </p:cNvPicPr>
          <p:nvPr/>
        </p:nvPicPr>
        <p:blipFill>
          <a:blip r:embed="rId2"/>
          <a:stretch>
            <a:fillRect/>
          </a:stretch>
        </p:blipFill>
        <p:spPr>
          <a:xfrm>
            <a:off x="2579496" y="1207342"/>
            <a:ext cx="7033008" cy="5650658"/>
          </a:xfrm>
          <a:prstGeom prst="rect">
            <a:avLst/>
          </a:prstGeom>
        </p:spPr>
      </p:pic>
    </p:spTree>
    <p:extLst>
      <p:ext uri="{BB962C8B-B14F-4D97-AF65-F5344CB8AC3E}">
        <p14:creationId xmlns:p14="http://schemas.microsoft.com/office/powerpoint/2010/main" val="22683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48B074A-11FD-482F-8E63-05226B08EF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66338" y="1309686"/>
            <a:ext cx="5693936" cy="4238625"/>
          </a:xfrm>
          <a:prstGeom prst="rect">
            <a:avLst/>
          </a:prstGeom>
        </p:spPr>
      </p:pic>
      <p:pic>
        <p:nvPicPr>
          <p:cNvPr id="8" name="Resim 7">
            <a:extLst>
              <a:ext uri="{FF2B5EF4-FFF2-40B4-BE49-F238E27FC236}">
                <a16:creationId xmlns:a16="http://schemas.microsoft.com/office/drawing/2014/main" id="{AFE28AF4-1BAF-4F94-B680-29FB95881A31}"/>
              </a:ext>
            </a:extLst>
          </p:cNvPr>
          <p:cNvPicPr>
            <a:picLocks noChangeAspect="1"/>
          </p:cNvPicPr>
          <p:nvPr/>
        </p:nvPicPr>
        <p:blipFill>
          <a:blip r:embed="rId3"/>
          <a:stretch>
            <a:fillRect/>
          </a:stretch>
        </p:blipFill>
        <p:spPr>
          <a:xfrm>
            <a:off x="116079" y="1309686"/>
            <a:ext cx="5810250" cy="4238625"/>
          </a:xfrm>
          <a:prstGeom prst="rect">
            <a:avLst/>
          </a:prstGeom>
        </p:spPr>
      </p:pic>
    </p:spTree>
    <p:extLst>
      <p:ext uri="{BB962C8B-B14F-4D97-AF65-F5344CB8AC3E}">
        <p14:creationId xmlns:p14="http://schemas.microsoft.com/office/powerpoint/2010/main" val="37030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F4DE9D4-6AAD-45A9-A69D-BEB1EC9C92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82710"/>
            <a:ext cx="12192001" cy="4692580"/>
          </a:xfrm>
          <a:prstGeom prst="rect">
            <a:avLst/>
          </a:prstGeom>
        </p:spPr>
      </p:pic>
    </p:spTree>
    <p:extLst>
      <p:ext uri="{BB962C8B-B14F-4D97-AF65-F5344CB8AC3E}">
        <p14:creationId xmlns:p14="http://schemas.microsoft.com/office/powerpoint/2010/main" val="25992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20.08.2021</a:t>
            </a:r>
          </a:p>
          <a:p>
            <a:pPr algn="ctr"/>
            <a:r>
              <a:rPr lang="tr-TR" sz="2400" b="1" dirty="0"/>
              <a:t>Kırıkkale/</a:t>
            </a:r>
            <a:r>
              <a:rPr lang="tr-TR" sz="2400" b="1" dirty="0" err="1"/>
              <a:t>Bahşılı</a:t>
            </a:r>
            <a:endParaRPr lang="tr-TR" sz="2400" b="1" dirty="0"/>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979517"/>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Haşir ve Mahşer</a:t>
            </a:r>
          </a:p>
        </p:txBody>
      </p:sp>
    </p:spTree>
    <p:extLst>
      <p:ext uri="{BB962C8B-B14F-4D97-AF65-F5344CB8AC3E}">
        <p14:creationId xmlns:p14="http://schemas.microsoft.com/office/powerpoint/2010/main" val="38882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a:extLst>
              <a:ext uri="{FF2B5EF4-FFF2-40B4-BE49-F238E27FC236}">
                <a16:creationId xmlns:a16="http://schemas.microsoft.com/office/drawing/2014/main" id="{1F32061D-39A0-4221-B9C8-7DE4CECACA92}"/>
              </a:ext>
            </a:extLst>
          </p:cNvPr>
          <p:cNvSpPr/>
          <p:nvPr/>
        </p:nvSpPr>
        <p:spPr>
          <a:xfrm rot="5400000">
            <a:off x="2370494" y="-1920149"/>
            <a:ext cx="996615" cy="527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Haşir</a:t>
            </a:r>
          </a:p>
        </p:txBody>
      </p:sp>
      <p:sp>
        <p:nvSpPr>
          <p:cNvPr id="5" name="Dikdörtgen: Köşeleri Yuvarlatılmış 4">
            <a:extLst>
              <a:ext uri="{FF2B5EF4-FFF2-40B4-BE49-F238E27FC236}">
                <a16:creationId xmlns:a16="http://schemas.microsoft.com/office/drawing/2014/main" id="{278C84B9-333B-4653-9B6E-CDA2D01AD10E}"/>
              </a:ext>
            </a:extLst>
          </p:cNvPr>
          <p:cNvSpPr/>
          <p:nvPr/>
        </p:nvSpPr>
        <p:spPr>
          <a:xfrm>
            <a:off x="120580" y="1413544"/>
            <a:ext cx="11997732" cy="688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Toplanma ve bir araya gelme</a:t>
            </a:r>
          </a:p>
        </p:txBody>
      </p:sp>
      <p:sp>
        <p:nvSpPr>
          <p:cNvPr id="6" name="Dikdörtgen: Köşeleri Yuvarlatılmış 5">
            <a:extLst>
              <a:ext uri="{FF2B5EF4-FFF2-40B4-BE49-F238E27FC236}">
                <a16:creationId xmlns:a16="http://schemas.microsoft.com/office/drawing/2014/main" id="{91FFF90B-39C3-40E9-A683-756E69980B65}"/>
              </a:ext>
            </a:extLst>
          </p:cNvPr>
          <p:cNvSpPr/>
          <p:nvPr/>
        </p:nvSpPr>
        <p:spPr>
          <a:xfrm>
            <a:off x="120581" y="2451798"/>
            <a:ext cx="4665324" cy="4186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Bütün canlıların öbür dünyada yeniden diriltilerek mahşer denilen yerde, dünyadaki yaptıklarının ve yapmadıklarının hesabını vermek üzere bir araya gelmeleri, getirilmeleri.</a:t>
            </a:r>
          </a:p>
        </p:txBody>
      </p:sp>
      <p:pic>
        <p:nvPicPr>
          <p:cNvPr id="4" name="Resim 3">
            <a:extLst>
              <a:ext uri="{FF2B5EF4-FFF2-40B4-BE49-F238E27FC236}">
                <a16:creationId xmlns:a16="http://schemas.microsoft.com/office/drawing/2014/main" id="{04B620E9-9A9B-448C-827C-C121F95AAB65}"/>
              </a:ext>
            </a:extLst>
          </p:cNvPr>
          <p:cNvPicPr>
            <a:picLocks noChangeAspect="1"/>
          </p:cNvPicPr>
          <p:nvPr/>
        </p:nvPicPr>
        <p:blipFill>
          <a:blip r:embed="rId2"/>
          <a:stretch>
            <a:fillRect/>
          </a:stretch>
        </p:blipFill>
        <p:spPr>
          <a:xfrm>
            <a:off x="5046292" y="2484455"/>
            <a:ext cx="7072019" cy="4006780"/>
          </a:xfrm>
          <a:prstGeom prst="rect">
            <a:avLst/>
          </a:prstGeom>
        </p:spPr>
      </p:pic>
    </p:spTree>
    <p:extLst>
      <p:ext uri="{BB962C8B-B14F-4D97-AF65-F5344CB8AC3E}">
        <p14:creationId xmlns:p14="http://schemas.microsoft.com/office/powerpoint/2010/main" val="30205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a:extLst>
              <a:ext uri="{FF2B5EF4-FFF2-40B4-BE49-F238E27FC236}">
                <a16:creationId xmlns:a16="http://schemas.microsoft.com/office/drawing/2014/main" id="{1F32061D-39A0-4221-B9C8-7DE4CECACA92}"/>
              </a:ext>
            </a:extLst>
          </p:cNvPr>
          <p:cNvSpPr/>
          <p:nvPr/>
        </p:nvSpPr>
        <p:spPr>
          <a:xfrm rot="5400000">
            <a:off x="1833070" y="-1462790"/>
            <a:ext cx="1106825" cy="4310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Mahşer</a:t>
            </a:r>
          </a:p>
        </p:txBody>
      </p:sp>
      <p:sp>
        <p:nvSpPr>
          <p:cNvPr id="5" name="Dikdörtgen: Köşeleri Yuvarlatılmış 4">
            <a:extLst>
              <a:ext uri="{FF2B5EF4-FFF2-40B4-BE49-F238E27FC236}">
                <a16:creationId xmlns:a16="http://schemas.microsoft.com/office/drawing/2014/main" id="{278C84B9-333B-4653-9B6E-CDA2D01AD10E}"/>
              </a:ext>
            </a:extLst>
          </p:cNvPr>
          <p:cNvSpPr/>
          <p:nvPr/>
        </p:nvSpPr>
        <p:spPr>
          <a:xfrm>
            <a:off x="231110" y="2076243"/>
            <a:ext cx="4310745" cy="2353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İnsanların ikinci dirilişte toplanacakları yerin adı.</a:t>
            </a:r>
          </a:p>
        </p:txBody>
      </p:sp>
      <p:sp>
        <p:nvSpPr>
          <p:cNvPr id="6" name="Dikdörtgen: Köşeleri Yuvarlatılmış 5">
            <a:extLst>
              <a:ext uri="{FF2B5EF4-FFF2-40B4-BE49-F238E27FC236}">
                <a16:creationId xmlns:a16="http://schemas.microsoft.com/office/drawing/2014/main" id="{91FFF90B-39C3-40E9-A683-756E69980B65}"/>
              </a:ext>
            </a:extLst>
          </p:cNvPr>
          <p:cNvSpPr/>
          <p:nvPr/>
        </p:nvSpPr>
        <p:spPr>
          <a:xfrm>
            <a:off x="177519" y="5127425"/>
            <a:ext cx="11927398" cy="159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Mahşeri kalabalık…</a:t>
            </a:r>
          </a:p>
          <a:p>
            <a:pPr algn="ctr"/>
            <a:r>
              <a:rPr lang="tr-TR" sz="4800" dirty="0"/>
              <a:t>Sanki mahşer yerini andırıyor…</a:t>
            </a:r>
          </a:p>
        </p:txBody>
      </p:sp>
      <p:pic>
        <p:nvPicPr>
          <p:cNvPr id="3" name="Resim 2">
            <a:extLst>
              <a:ext uri="{FF2B5EF4-FFF2-40B4-BE49-F238E27FC236}">
                <a16:creationId xmlns:a16="http://schemas.microsoft.com/office/drawing/2014/main" id="{98468C5F-30FE-45C7-8A1A-BF61B33222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5739" y="139170"/>
            <a:ext cx="7449178" cy="4826949"/>
          </a:xfrm>
          <a:prstGeom prst="rect">
            <a:avLst/>
          </a:prstGeom>
        </p:spPr>
      </p:pic>
    </p:spTree>
    <p:extLst>
      <p:ext uri="{BB962C8B-B14F-4D97-AF65-F5344CB8AC3E}">
        <p14:creationId xmlns:p14="http://schemas.microsoft.com/office/powerpoint/2010/main" val="6549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90436" y="1426867"/>
            <a:ext cx="5416061" cy="5209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(Düşün) o günü ki, dağları yerinden götürürüz ve yeryüzünün çırılçıplak olduğunu görürsün. Hiçbirini bırakmaksızın onları (tüm ölüleri) mahşerde toplamış olacağız. </a:t>
            </a:r>
            <a:r>
              <a:rPr lang="tr-TR" sz="2800" dirty="0"/>
              <a:t>(</a:t>
            </a:r>
            <a:r>
              <a:rPr lang="tr-TR" sz="2800" dirty="0" err="1"/>
              <a:t>Kehf</a:t>
            </a:r>
            <a:r>
              <a:rPr lang="tr-TR" sz="2800" dirty="0"/>
              <a:t>, 47) </a:t>
            </a:r>
            <a:endParaRPr lang="tr-TR" sz="3600" dirty="0"/>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103833" y="130629"/>
            <a:ext cx="11997731" cy="11153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وَيَوْمَ نُسَيِّرُ الْجِبَالَ وَتَرَى الْاَرْضَ بَارِزَةًۙ وَحَشَرْنَاهُمْ فَلَمْ نُغَادِرْ مِنْهُمْ اَحَداًۚ ﴿٤٧﴾ </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5" name="Resim 4">
            <a:extLst>
              <a:ext uri="{FF2B5EF4-FFF2-40B4-BE49-F238E27FC236}">
                <a16:creationId xmlns:a16="http://schemas.microsoft.com/office/drawing/2014/main" id="{C7071949-FD93-466C-8C36-C375B3291F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9696" y="1426866"/>
            <a:ext cx="6511868" cy="5209494"/>
          </a:xfrm>
          <a:prstGeom prst="rect">
            <a:avLst/>
          </a:prstGeom>
        </p:spPr>
      </p:pic>
    </p:spTree>
    <p:extLst>
      <p:ext uri="{BB962C8B-B14F-4D97-AF65-F5344CB8AC3E}">
        <p14:creationId xmlns:p14="http://schemas.microsoft.com/office/powerpoint/2010/main" val="45329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54E530D-2A35-44ED-ABB9-2762124D7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40952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90436" y="3527549"/>
            <a:ext cx="11997730" cy="2300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Şüphesiz senin Rabbin onları diriltip bir araya getirecektir. Şüphesiz O, hüküm ve hikmet sahibidir, hakkıyla bilendir. (</a:t>
            </a:r>
            <a:r>
              <a:rPr lang="tr-TR" sz="3400" dirty="0" err="1"/>
              <a:t>Hicr</a:t>
            </a:r>
            <a:r>
              <a:rPr lang="tr-TR" sz="3400" dirty="0"/>
              <a:t>, 25) </a:t>
            </a:r>
          </a:p>
        </p:txBody>
      </p:sp>
      <p:sp>
        <p:nvSpPr>
          <p:cNvPr id="3" name="Dikdörtgen: Köşeleri Yuvarlatılmış 2">
            <a:extLst>
              <a:ext uri="{FF2B5EF4-FFF2-40B4-BE49-F238E27FC236}">
                <a16:creationId xmlns:a16="http://schemas.microsoft.com/office/drawing/2014/main" id="{407C022C-E88F-4EF4-A27F-0BE606CBE025}"/>
              </a:ext>
            </a:extLst>
          </p:cNvPr>
          <p:cNvSpPr/>
          <p:nvPr/>
        </p:nvSpPr>
        <p:spPr>
          <a:xfrm>
            <a:off x="90435" y="1436914"/>
            <a:ext cx="11997731" cy="11153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وَاِنَّ رَبَّكَ هُوَ يَحْشُرُهُمْۜ اِنَّهُ حَك۪يمٌ عَل۪يمٌ۟ ﴿٢٥﴾ </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42594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12439</TotalTime>
  <Words>893</Words>
  <Application>Microsoft Office PowerPoint</Application>
  <PresentationFormat>Geniş ekran</PresentationFormat>
  <Paragraphs>60</Paragraphs>
  <Slides>36</Slides>
  <Notes>2</Notes>
  <HiddenSlides>0</HiddenSlides>
  <MMClips>4</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Calibri</vt:lpstr>
      <vt:lpstr>Gill Sans MT</vt:lpstr>
      <vt:lpstr>Shaikh Hamdullah Mushaf</vt:lpstr>
      <vt:lpstr>Wingdings 2</vt:lpstr>
      <vt:lpstr>Kar Payı</vt:lpstr>
      <vt:lpstr>PowerPoint Sunusu</vt:lpstr>
      <vt:lpstr>Ahiret Alemi</vt:lpstr>
      <vt:lpstr>Neler öğreneceğiz?</vt:lpstr>
      <vt:lpstr>Haşir ve Mahşer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Hesap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598</cp:revision>
  <dcterms:created xsi:type="dcterms:W3CDTF">2019-07-15T06:01:13Z</dcterms:created>
  <dcterms:modified xsi:type="dcterms:W3CDTF">2021-08-21T12:30:11Z</dcterms:modified>
</cp:coreProperties>
</file>