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683" r:id="rId2"/>
    <p:sldId id="308" r:id="rId3"/>
    <p:sldId id="315" r:id="rId4"/>
    <p:sldId id="672" r:id="rId5"/>
    <p:sldId id="684" r:id="rId6"/>
    <p:sldId id="685" r:id="rId7"/>
    <p:sldId id="671" r:id="rId8"/>
    <p:sldId id="688" r:id="rId9"/>
    <p:sldId id="686" r:id="rId10"/>
    <p:sldId id="677" r:id="rId11"/>
    <p:sldId id="689" r:id="rId12"/>
    <p:sldId id="690" r:id="rId13"/>
    <p:sldId id="691" r:id="rId14"/>
    <p:sldId id="692" r:id="rId15"/>
    <p:sldId id="674" r:id="rId16"/>
    <p:sldId id="676" r:id="rId17"/>
    <p:sldId id="668" r:id="rId18"/>
    <p:sldId id="681" r:id="rId19"/>
    <p:sldId id="260" r:id="rId20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urullah Yalçın" initials="NY" lastIdx="4" clrIdx="0">
    <p:extLst>
      <p:ext uri="{19B8F6BF-5375-455C-9EA6-DF929625EA0E}">
        <p15:presenceInfo xmlns:p15="http://schemas.microsoft.com/office/powerpoint/2012/main" userId="aff33922cbf709c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7F7E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74" autoAdjust="0"/>
    <p:restoredTop sz="88000" autoAdjust="0"/>
  </p:normalViewPr>
  <p:slideViewPr>
    <p:cSldViewPr snapToGrid="0">
      <p:cViewPr varScale="1">
        <p:scale>
          <a:sx n="76" d="100"/>
          <a:sy n="76" d="100"/>
        </p:scale>
        <p:origin x="1056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085490-303C-4848-B73A-065CB946B99C}" type="datetimeFigureOut">
              <a:rPr lang="tr-TR" smtClean="0"/>
              <a:t>15.02.2020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AFA7D9-4703-429B-B8BF-4F5A2B34CDA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77562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2E793FFD-0A5D-4C97-BD27-B35CF8BE671F}" type="datetimeFigureOut">
              <a:rPr lang="tr-TR" smtClean="0"/>
              <a:t>15.02.2020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CCEB90C4-7313-4D23-B365-C0B992AB05B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314208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93FFD-0A5D-4C97-BD27-B35CF8BE671F}" type="datetimeFigureOut">
              <a:rPr lang="tr-TR" smtClean="0"/>
              <a:t>15.02.2020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B90C4-7313-4D23-B365-C0B992AB05B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000008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2E793FFD-0A5D-4C97-BD27-B35CF8BE671F}" type="datetimeFigureOut">
              <a:rPr lang="tr-TR" smtClean="0"/>
              <a:t>15.02.2020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CCEB90C4-7313-4D23-B365-C0B992AB05B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071341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93FFD-0A5D-4C97-BD27-B35CF8BE671F}" type="datetimeFigureOut">
              <a:rPr lang="tr-TR" smtClean="0"/>
              <a:t>15.02.2020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CCEB90C4-7313-4D23-B365-C0B992AB05B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826253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2E793FFD-0A5D-4C97-BD27-B35CF8BE671F}" type="datetimeFigureOut">
              <a:rPr lang="tr-TR" smtClean="0"/>
              <a:t>15.02.2020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CCEB90C4-7313-4D23-B365-C0B992AB05B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909402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93FFD-0A5D-4C97-BD27-B35CF8BE671F}" type="datetimeFigureOut">
              <a:rPr lang="tr-TR" smtClean="0"/>
              <a:t>15.02.2020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B90C4-7313-4D23-B365-C0B992AB05B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815970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93FFD-0A5D-4C97-BD27-B35CF8BE671F}" type="datetimeFigureOut">
              <a:rPr lang="tr-TR" smtClean="0"/>
              <a:t>15.02.2020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B90C4-7313-4D23-B365-C0B992AB05B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315431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93FFD-0A5D-4C97-BD27-B35CF8BE671F}" type="datetimeFigureOut">
              <a:rPr lang="tr-TR" smtClean="0"/>
              <a:t>15.02.2020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B90C4-7313-4D23-B365-C0B992AB05B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236176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93FFD-0A5D-4C97-BD27-B35CF8BE671F}" type="datetimeFigureOut">
              <a:rPr lang="tr-TR" smtClean="0"/>
              <a:t>15.02.2020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B90C4-7313-4D23-B365-C0B992AB05B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422078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2E793FFD-0A5D-4C97-BD27-B35CF8BE671F}" type="datetimeFigureOut">
              <a:rPr lang="tr-TR" smtClean="0"/>
              <a:t>15.02.2020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CCEB90C4-7313-4D23-B365-C0B992AB05B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22400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93FFD-0A5D-4C97-BD27-B35CF8BE671F}" type="datetimeFigureOut">
              <a:rPr lang="tr-TR" smtClean="0"/>
              <a:t>15.02.2020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B90C4-7313-4D23-B365-C0B992AB05B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315295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2E793FFD-0A5D-4C97-BD27-B35CF8BE671F}" type="datetimeFigureOut">
              <a:rPr lang="tr-TR" smtClean="0"/>
              <a:t>15.02.2020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CCEB90C4-7313-4D23-B365-C0B992AB05B2}" type="slidenum">
              <a:rPr lang="tr-TR" smtClean="0"/>
              <a:t>‹#›</a:t>
            </a:fld>
            <a:endParaRPr lang="tr-TR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2449137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Iu6xXukAEyA?feature=oembed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Q2zCKotO7Mw?feature=oembed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1E5D831-9856-4F24-BE45-D18B7934BC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3290CAA9-F955-4BA0-9668-2C4A395696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http://youtube.com/watch?v=Iu6xXukAEyA</a:t>
            </a:r>
          </a:p>
        </p:txBody>
      </p:sp>
      <p:pic>
        <p:nvPicPr>
          <p:cNvPr id="5" name="Çevrimiçi Medya 4" title="Nasser al Qatami - Furkan Suresi (63-77)">
            <a:hlinkClick r:id="" action="ppaction://media"/>
            <a:extLst>
              <a:ext uri="{FF2B5EF4-FFF2-40B4-BE49-F238E27FC236}">
                <a16:creationId xmlns:a16="http://schemas.microsoft.com/office/drawing/2014/main" id="{51B2A95B-E1A7-4F92-B187-14AB3CFE163C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1456"/>
            <a:ext cx="12189412" cy="6856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661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uvarlatılmış Dikdörtgen 2">
            <a:extLst>
              <a:ext uri="{FF2B5EF4-FFF2-40B4-BE49-F238E27FC236}">
                <a16:creationId xmlns:a16="http://schemas.microsoft.com/office/drawing/2014/main" id="{AD805DF5-E5F0-494B-824B-2F97F929C3E9}"/>
              </a:ext>
            </a:extLst>
          </p:cNvPr>
          <p:cNvSpPr/>
          <p:nvPr/>
        </p:nvSpPr>
        <p:spPr>
          <a:xfrm>
            <a:off x="740230" y="610436"/>
            <a:ext cx="5536641" cy="2647195"/>
          </a:xfrm>
          <a:prstGeom prst="roundRect">
            <a:avLst/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AE" sz="4400" dirty="0">
                <a:latin typeface="Shaikh Hamdullah Mushaf" panose="03020500000000020004" pitchFamily="66" charset="-78"/>
                <a:ea typeface="Shaikh Hamdullah Mushaf" panose="03020500000000020004" pitchFamily="66" charset="-78"/>
                <a:cs typeface="Shaikh Hamdullah Mushaf" panose="03020500000000020004" pitchFamily="66" charset="-78"/>
              </a:rPr>
              <a:t>وَعِبَادُ الرَّحْمٰنِ الَّذ۪ينَ يَمْشُونَ عَلَى الْاَرْضِ هَوْناً وَاِذَا خَاطَبَهُمُ الْجَاهِلُونَ قَالُوا سَلَاماً ﴿٦٣﴾ </a:t>
            </a:r>
            <a:endParaRPr lang="tr-TR" sz="4400" dirty="0">
              <a:latin typeface="Shaikh Hamdullah Mushaf" panose="03020500000000020004" pitchFamily="66" charset="-78"/>
              <a:ea typeface="Shaikh Hamdullah Mushaf" panose="03020500000000020004" pitchFamily="66" charset="-78"/>
              <a:cs typeface="Shaikh Hamdullah Mushaf" panose="03020500000000020004" pitchFamily="66" charset="-78"/>
            </a:endParaRPr>
          </a:p>
        </p:txBody>
      </p:sp>
      <p:sp>
        <p:nvSpPr>
          <p:cNvPr id="5" name="Dikdörtgen: Köşeleri Yuvarlatılmış 4">
            <a:extLst>
              <a:ext uri="{FF2B5EF4-FFF2-40B4-BE49-F238E27FC236}">
                <a16:creationId xmlns:a16="http://schemas.microsoft.com/office/drawing/2014/main" id="{BD3E3E4F-DD63-49B8-9D32-C3A1327DDAFF}"/>
              </a:ext>
            </a:extLst>
          </p:cNvPr>
          <p:cNvSpPr/>
          <p:nvPr/>
        </p:nvSpPr>
        <p:spPr>
          <a:xfrm>
            <a:off x="740230" y="3590319"/>
            <a:ext cx="5536641" cy="264719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dirty="0" err="1"/>
              <a:t>Rahmân'ın</a:t>
            </a:r>
            <a:r>
              <a:rPr lang="tr-TR" sz="3200" dirty="0"/>
              <a:t> kulları, yeryüzünde vakar ve tevazu ile yürüyen kimselerdir. Cahiller onlara laf attıkları zaman, "selâm!" der (geçer)</a:t>
            </a:r>
            <a:r>
              <a:rPr lang="tr-TR" sz="3200" dirty="0" err="1"/>
              <a:t>ler</a:t>
            </a:r>
            <a:r>
              <a:rPr lang="tr-TR" sz="3200" dirty="0"/>
              <a:t>. </a:t>
            </a:r>
            <a:r>
              <a:rPr lang="tr-TR" sz="1400" dirty="0"/>
              <a:t>(</a:t>
            </a:r>
            <a:r>
              <a:rPr lang="tr-TR" sz="1400" dirty="0" err="1"/>
              <a:t>Furkân</a:t>
            </a:r>
            <a:r>
              <a:rPr lang="tr-TR" sz="1400" dirty="0"/>
              <a:t>, 63) </a:t>
            </a:r>
            <a:endParaRPr lang="tr-TR" sz="3600" dirty="0"/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C1A65E2F-87AC-4318-942F-7887726D059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9042" y="620485"/>
            <a:ext cx="3736885" cy="5617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813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Ä°lgili resim">
            <a:extLst>
              <a:ext uri="{FF2B5EF4-FFF2-40B4-BE49-F238E27FC236}">
                <a16:creationId xmlns:a16="http://schemas.microsoft.com/office/drawing/2014/main" id="{54172B2D-F475-4284-B22C-90C84164FE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45913" y="4890847"/>
            <a:ext cx="1319444" cy="1773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Bulut Belirtme Çizgisi 5">
            <a:extLst>
              <a:ext uri="{FF2B5EF4-FFF2-40B4-BE49-F238E27FC236}">
                <a16:creationId xmlns:a16="http://schemas.microsoft.com/office/drawing/2014/main" id="{1633F68E-C38E-4F8D-94B2-A38708FC8B22}"/>
              </a:ext>
            </a:extLst>
          </p:cNvPr>
          <p:cNvSpPr/>
          <p:nvPr/>
        </p:nvSpPr>
        <p:spPr>
          <a:xfrm>
            <a:off x="130003" y="579120"/>
            <a:ext cx="7275632" cy="3570849"/>
          </a:xfrm>
          <a:prstGeom prst="cloudCallout">
            <a:avLst>
              <a:gd name="adj1" fmla="val 33475"/>
              <a:gd name="adj2" fmla="val 78237"/>
            </a:avLst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4400" dirty="0">
                <a:ea typeface="Shaikh Hamdullah Mushaf" panose="03020500000000020004" pitchFamily="66" charset="-78"/>
                <a:cs typeface="Shaikh Hamdullah Mushaf" panose="03020500000000020004" pitchFamily="66" charset="-78"/>
              </a:rPr>
              <a:t>Kur’ân ahlakını öğrenmenin en etkili yolu nedir?</a:t>
            </a:r>
          </a:p>
        </p:txBody>
      </p:sp>
    </p:spTree>
    <p:extLst>
      <p:ext uri="{BB962C8B-B14F-4D97-AF65-F5344CB8AC3E}">
        <p14:creationId xmlns:p14="http://schemas.microsoft.com/office/powerpoint/2010/main" val="2106335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9EEC2151-A649-47F9-B3FC-DB46FB56EF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3110"/>
            <a:ext cx="12192000" cy="6871110"/>
          </a:xfrm>
          <a:prstGeom prst="rect">
            <a:avLst/>
          </a:prstGeom>
        </p:spPr>
      </p:pic>
      <p:sp>
        <p:nvSpPr>
          <p:cNvPr id="4" name="Dikdörtgen 3">
            <a:extLst>
              <a:ext uri="{FF2B5EF4-FFF2-40B4-BE49-F238E27FC236}">
                <a16:creationId xmlns:a16="http://schemas.microsoft.com/office/drawing/2014/main" id="{EC3B7D57-BA26-4B5B-9F50-71D5827C03C5}"/>
              </a:ext>
            </a:extLst>
          </p:cNvPr>
          <p:cNvSpPr/>
          <p:nvPr/>
        </p:nvSpPr>
        <p:spPr>
          <a:xfrm>
            <a:off x="1912378" y="1204519"/>
            <a:ext cx="7152920" cy="18620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AE" sz="11500" dirty="0">
                <a:solidFill>
                  <a:schemeClr val="bg1"/>
                </a:solidFill>
              </a:rPr>
              <a:t> كَانَ خُلُقُهُ الْقُرْآنَ</a:t>
            </a:r>
            <a:endParaRPr lang="tr-TR" sz="11500" dirty="0">
              <a:solidFill>
                <a:schemeClr val="bg1"/>
              </a:solidFill>
            </a:endParaRPr>
          </a:p>
        </p:txBody>
      </p:sp>
      <p:sp>
        <p:nvSpPr>
          <p:cNvPr id="5" name="Dikdörtgen 4">
            <a:extLst>
              <a:ext uri="{FF2B5EF4-FFF2-40B4-BE49-F238E27FC236}">
                <a16:creationId xmlns:a16="http://schemas.microsoft.com/office/drawing/2014/main" id="{B8A552B4-8B2C-4264-A685-3F23F8C77B1C}"/>
              </a:ext>
            </a:extLst>
          </p:cNvPr>
          <p:cNvSpPr/>
          <p:nvPr/>
        </p:nvSpPr>
        <p:spPr>
          <a:xfrm>
            <a:off x="261256" y="3791434"/>
            <a:ext cx="796834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4800" dirty="0">
                <a:solidFill>
                  <a:schemeClr val="bg1"/>
                </a:solidFill>
              </a:rPr>
              <a:t>"Peygamberin ahlâkı (yaşayışı), </a:t>
            </a:r>
            <a:r>
              <a:rPr lang="tr-TR" sz="4800" dirty="0" err="1">
                <a:solidFill>
                  <a:schemeClr val="bg1"/>
                </a:solidFill>
              </a:rPr>
              <a:t>Kur‘ân'dan</a:t>
            </a:r>
            <a:r>
              <a:rPr lang="tr-TR" sz="4800" dirty="0">
                <a:solidFill>
                  <a:schemeClr val="bg1"/>
                </a:solidFill>
              </a:rPr>
              <a:t> </a:t>
            </a:r>
            <a:r>
              <a:rPr lang="tr-TR" sz="4800" dirty="0" err="1">
                <a:solidFill>
                  <a:schemeClr val="bg1"/>
                </a:solidFill>
              </a:rPr>
              <a:t>ibâretti</a:t>
            </a:r>
            <a:r>
              <a:rPr lang="tr-TR" sz="4800" dirty="0">
                <a:solidFill>
                  <a:schemeClr val="bg1"/>
                </a:solidFill>
              </a:rPr>
              <a:t>" </a:t>
            </a:r>
          </a:p>
        </p:txBody>
      </p:sp>
    </p:spTree>
    <p:extLst>
      <p:ext uri="{BB962C8B-B14F-4D97-AF65-F5344CB8AC3E}">
        <p14:creationId xmlns:p14="http://schemas.microsoft.com/office/powerpoint/2010/main" val="556641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8968C5B7-CD09-45E4-8FB9-E4B5184CAD8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824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633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>
            <a:extLst>
              <a:ext uri="{FF2B5EF4-FFF2-40B4-BE49-F238E27FC236}">
                <a16:creationId xmlns:a16="http://schemas.microsoft.com/office/drawing/2014/main" id="{4F9A2639-28D6-48C0-8F6D-8CC14FD48D90}"/>
              </a:ext>
            </a:extLst>
          </p:cNvPr>
          <p:cNvSpPr/>
          <p:nvPr/>
        </p:nvSpPr>
        <p:spPr>
          <a:xfrm>
            <a:off x="1981200" y="2274838"/>
            <a:ext cx="814753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AE" sz="6000" dirty="0">
                <a:latin typeface="Shaikh Hamdullah Mushaf" panose="03020500000000020004" pitchFamily="66" charset="-78"/>
                <a:ea typeface="Shaikh Hamdullah Mushaf" panose="03020500000000020004" pitchFamily="66" charset="-78"/>
                <a:cs typeface="Shaikh Hamdullah Mushaf" panose="03020500000000020004" pitchFamily="66" charset="-78"/>
              </a:rPr>
              <a:t>لَقَدْ كَانَ لَكُمْ ف۪ي رَسُولِ اللّٰهِ اُسْوَةٌ حَسَنَةٌ لِمَنْ كَانَ يَرْجُوا اللّٰهَ وَالْيَوْمَ الْاٰخِرَ وَذَكَرَ اللّٰهَ كَث۪يراًۜ ﴿٢١﴾ </a:t>
            </a:r>
            <a:endParaRPr lang="tr-TR" sz="6000" dirty="0">
              <a:latin typeface="Shaikh Hamdullah Mushaf" panose="03020500000000020004" pitchFamily="66" charset="-78"/>
              <a:ea typeface="Shaikh Hamdullah Mushaf" panose="03020500000000020004" pitchFamily="66" charset="-78"/>
              <a:cs typeface="Shaikh Hamdullah Mushaf" panose="03020500000000020004" pitchFamily="66" charset="-78"/>
            </a:endParaRPr>
          </a:p>
        </p:txBody>
      </p:sp>
      <p:pic>
        <p:nvPicPr>
          <p:cNvPr id="2" name="Resim 1">
            <a:extLst>
              <a:ext uri="{FF2B5EF4-FFF2-40B4-BE49-F238E27FC236}">
                <a16:creationId xmlns:a16="http://schemas.microsoft.com/office/drawing/2014/main" id="{F0700CF7-D5BE-467B-B9A6-A23F6E905BC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81200" y="0"/>
            <a:ext cx="82296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048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: Köşeleri Yuvarlatılmış 1">
            <a:extLst>
              <a:ext uri="{FF2B5EF4-FFF2-40B4-BE49-F238E27FC236}">
                <a16:creationId xmlns:a16="http://schemas.microsoft.com/office/drawing/2014/main" id="{4E2FC5ED-0415-4AFF-9F8F-172C45E2D9B8}"/>
              </a:ext>
            </a:extLst>
          </p:cNvPr>
          <p:cNvSpPr/>
          <p:nvPr/>
        </p:nvSpPr>
        <p:spPr>
          <a:xfrm>
            <a:off x="140676" y="803869"/>
            <a:ext cx="6611816" cy="54763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800" dirty="0"/>
              <a:t>Allah </a:t>
            </a:r>
            <a:r>
              <a:rPr lang="tr-TR" sz="4800" dirty="0" err="1"/>
              <a:t>Rasulü’nün</a:t>
            </a:r>
            <a:r>
              <a:rPr lang="tr-TR" sz="4800" dirty="0"/>
              <a:t> (</a:t>
            </a:r>
            <a:r>
              <a:rPr lang="tr-TR" sz="4800" dirty="0" err="1"/>
              <a:t>s.a.v</a:t>
            </a:r>
            <a:r>
              <a:rPr lang="tr-TR" sz="4800" dirty="0"/>
              <a:t>.) hayatında nasıl bir baba, anne, arkadaş, dost, komşu vb. olunması gerektiğini somut örnekleriyle görüyoruz.</a:t>
            </a:r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5C830DA4-1239-438F-ADF4-A75ED011110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53589" y="803869"/>
            <a:ext cx="4572000" cy="5476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335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uvarlatılmış Dikdörtgen 2">
            <a:extLst>
              <a:ext uri="{FF2B5EF4-FFF2-40B4-BE49-F238E27FC236}">
                <a16:creationId xmlns:a16="http://schemas.microsoft.com/office/drawing/2014/main" id="{45513568-EB87-411D-98F5-8BE321BD9F8D}"/>
              </a:ext>
            </a:extLst>
          </p:cNvPr>
          <p:cNvSpPr/>
          <p:nvPr/>
        </p:nvSpPr>
        <p:spPr>
          <a:xfrm>
            <a:off x="301450" y="882567"/>
            <a:ext cx="5717513" cy="4762500"/>
          </a:xfrm>
          <a:prstGeom prst="roundRect">
            <a:avLst/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3600" dirty="0"/>
              <a:t>Peygamber </a:t>
            </a:r>
            <a:r>
              <a:rPr lang="tr-TR" sz="3600" dirty="0" err="1"/>
              <a:t>Efendimiz’den</a:t>
            </a:r>
            <a:r>
              <a:rPr lang="tr-TR" sz="3600" dirty="0"/>
              <a:t> (</a:t>
            </a:r>
            <a:r>
              <a:rPr lang="tr-TR" sz="3600" dirty="0" err="1"/>
              <a:t>s.a.v</a:t>
            </a:r>
            <a:r>
              <a:rPr lang="tr-TR" sz="3600" dirty="0"/>
              <a:t>.) sonraki nesiller Kur’ân ve sünnette bildirilen İslâm ahlakını bir sonraki nesle yaşayışları ve yazdıkları eserler ile aktarmışlardır. 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CBE5F31A-FE3C-4F1A-884F-7611CEB338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1576" y="882566"/>
            <a:ext cx="4762500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098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kdörtgen 5">
            <a:extLst>
              <a:ext uri="{FF2B5EF4-FFF2-40B4-BE49-F238E27FC236}">
                <a16:creationId xmlns:a16="http://schemas.microsoft.com/office/drawing/2014/main" id="{9C19CE05-BAC5-4FD0-A2BF-766020B39A9B}"/>
              </a:ext>
            </a:extLst>
          </p:cNvPr>
          <p:cNvSpPr/>
          <p:nvPr/>
        </p:nvSpPr>
        <p:spPr>
          <a:xfrm>
            <a:off x="1137976" y="2151727"/>
            <a:ext cx="9916048" cy="2554545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2">
                <a:lumMod val="50000"/>
              </a:schemeClr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tr-TR" sz="4000" dirty="0">
                <a:ln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Shaikh Hamdullah Mushaf" panose="03020500000000020004" pitchFamily="66" charset="-78"/>
                <a:cs typeface="Shaikh Hamdullah Mushaf" panose="03020500000000020004" pitchFamily="66" charset="-78"/>
              </a:rPr>
              <a:t>SONUÇ</a:t>
            </a:r>
          </a:p>
          <a:p>
            <a:pPr algn="ctr"/>
            <a:r>
              <a:rPr lang="tr-TR" sz="4000" dirty="0">
                <a:ln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Shaikh Hamdullah Mushaf" panose="03020500000000020004" pitchFamily="66" charset="-78"/>
                <a:cs typeface="Shaikh Hamdullah Mushaf" panose="03020500000000020004" pitchFamily="66" charset="-78"/>
              </a:rPr>
              <a:t>Müslümanlar olarak bizlere düşen görev de bizlere bırakılan bu ahlaki ilkeleri en güzel şekilde öğrenmek ve hayatımıza taşımaktır.  </a:t>
            </a:r>
          </a:p>
        </p:txBody>
      </p:sp>
    </p:spTree>
    <p:extLst>
      <p:ext uri="{BB962C8B-B14F-4D97-AF65-F5344CB8AC3E}">
        <p14:creationId xmlns:p14="http://schemas.microsoft.com/office/powerpoint/2010/main" val="2411215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6A9F9CBC-DEC3-4B2F-9D31-9AE2CC9FA4A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27437" y="0"/>
            <a:ext cx="773712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682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65686" y="1801227"/>
            <a:ext cx="9260627" cy="325554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3" name="Metin kutusu 2"/>
          <p:cNvSpPr txBox="1"/>
          <p:nvPr/>
        </p:nvSpPr>
        <p:spPr>
          <a:xfrm>
            <a:off x="9005454" y="5929747"/>
            <a:ext cx="3034145" cy="830997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/>
              <a:t>15.02.2020</a:t>
            </a:r>
          </a:p>
          <a:p>
            <a:pPr algn="ctr"/>
            <a:r>
              <a:rPr lang="tr-TR" sz="2400" b="1" dirty="0"/>
              <a:t>Tekirdağ/Çerkezköy</a:t>
            </a:r>
          </a:p>
        </p:txBody>
      </p:sp>
    </p:spTree>
    <p:extLst>
      <p:ext uri="{BB962C8B-B14F-4D97-AF65-F5344CB8AC3E}">
        <p14:creationId xmlns:p14="http://schemas.microsoft.com/office/powerpoint/2010/main" val="4199586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van 2"/>
          <p:cNvSpPr>
            <a:spLocks noGrp="1"/>
          </p:cNvSpPr>
          <p:nvPr>
            <p:ph type="ctrTitle"/>
          </p:nvPr>
        </p:nvSpPr>
        <p:spPr>
          <a:xfrm>
            <a:off x="1" y="1672852"/>
            <a:ext cx="12191999" cy="1475013"/>
          </a:xfrm>
        </p:spPr>
        <p:txBody>
          <a:bodyPr>
            <a:noAutofit/>
          </a:bodyPr>
          <a:lstStyle/>
          <a:p>
            <a:pPr algn="ctr"/>
            <a:r>
              <a:rPr lang="tr-TR" sz="8000" cap="none" dirty="0">
                <a:ln w="0"/>
                <a:solidFill>
                  <a:schemeClr val="accent1">
                    <a:lumMod val="90000"/>
                    <a:lumOff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İSLAM AHLAKININ KAYNAKLARI</a:t>
            </a:r>
          </a:p>
        </p:txBody>
      </p:sp>
    </p:spTree>
    <p:extLst>
      <p:ext uri="{BB962C8B-B14F-4D97-AF65-F5344CB8AC3E}">
        <p14:creationId xmlns:p14="http://schemas.microsoft.com/office/powerpoint/2010/main" val="3224814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400" dirty="0"/>
              <a:t>Neler öğreneceğiz?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81193" y="2477541"/>
            <a:ext cx="11029615" cy="3678303"/>
          </a:xfrm>
        </p:spPr>
        <p:txBody>
          <a:bodyPr>
            <a:normAutofit/>
          </a:bodyPr>
          <a:lstStyle/>
          <a:p>
            <a:r>
              <a:rPr lang="tr-TR" sz="6000" dirty="0">
                <a:solidFill>
                  <a:schemeClr val="accent1">
                    <a:lumMod val="90000"/>
                    <a:lumOff val="10000"/>
                  </a:schemeClr>
                </a:solidFill>
              </a:rPr>
              <a:t>İslam ahlakının kaynaklarını açıklar.</a:t>
            </a:r>
          </a:p>
        </p:txBody>
      </p:sp>
    </p:spTree>
    <p:extLst>
      <p:ext uri="{BB962C8B-B14F-4D97-AF65-F5344CB8AC3E}">
        <p14:creationId xmlns:p14="http://schemas.microsoft.com/office/powerpoint/2010/main" val="40440094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Resim 6">
            <a:extLst>
              <a:ext uri="{FF2B5EF4-FFF2-40B4-BE49-F238E27FC236}">
                <a16:creationId xmlns:a16="http://schemas.microsoft.com/office/drawing/2014/main" id="{1A208E29-5992-45CE-A68D-F9D4979929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Sağ Ok 1">
            <a:extLst>
              <a:ext uri="{FF2B5EF4-FFF2-40B4-BE49-F238E27FC236}">
                <a16:creationId xmlns:a16="http://schemas.microsoft.com/office/drawing/2014/main" id="{8A1809D3-13F7-4900-B1DE-B0382C729C10}"/>
              </a:ext>
            </a:extLst>
          </p:cNvPr>
          <p:cNvSpPr/>
          <p:nvPr/>
        </p:nvSpPr>
        <p:spPr>
          <a:xfrm rot="3107348">
            <a:off x="590578" y="294640"/>
            <a:ext cx="2753343" cy="29690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800" dirty="0"/>
              <a:t>Kaynak</a:t>
            </a:r>
          </a:p>
        </p:txBody>
      </p:sp>
      <p:sp>
        <p:nvSpPr>
          <p:cNvPr id="4" name="Yuvarlatılmış Dikdörtgen 2">
            <a:extLst>
              <a:ext uri="{FF2B5EF4-FFF2-40B4-BE49-F238E27FC236}">
                <a16:creationId xmlns:a16="http://schemas.microsoft.com/office/drawing/2014/main" id="{6D878666-60F8-42C7-A458-627939B3FF77}"/>
              </a:ext>
            </a:extLst>
          </p:cNvPr>
          <p:cNvSpPr/>
          <p:nvPr/>
        </p:nvSpPr>
        <p:spPr>
          <a:xfrm>
            <a:off x="190920" y="3510280"/>
            <a:ext cx="5406012" cy="2905760"/>
          </a:xfrm>
          <a:prstGeom prst="roundRect">
            <a:avLst/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3600" dirty="0"/>
              <a:t>Bir şeyin varlığını aldığı ve varlığını sürdürürken kendisinden beslendiği, kendisine dayandığı ilk nesnesi menşei demektir.</a:t>
            </a:r>
          </a:p>
        </p:txBody>
      </p:sp>
      <p:sp>
        <p:nvSpPr>
          <p:cNvPr id="6" name="Yuvarlatılmış Dikdörtgen 2">
            <a:extLst>
              <a:ext uri="{FF2B5EF4-FFF2-40B4-BE49-F238E27FC236}">
                <a16:creationId xmlns:a16="http://schemas.microsoft.com/office/drawing/2014/main" id="{8D3C2F7C-3503-4025-B9AE-A4B240D66B6D}"/>
              </a:ext>
            </a:extLst>
          </p:cNvPr>
          <p:cNvSpPr/>
          <p:nvPr/>
        </p:nvSpPr>
        <p:spPr>
          <a:xfrm>
            <a:off x="6096000" y="3510280"/>
            <a:ext cx="5617029" cy="2905760"/>
          </a:xfrm>
          <a:prstGeom prst="roundRect">
            <a:avLst/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800" dirty="0"/>
              <a:t>İslâm ahlakı Kur’ân ve Sünnetle şekillenerek somut hâle gelen hayat tarzıdır. Dolayısıyla da İslâm ahlakının kaynakları Kur’ân-ı Kerîm ve Peygamberimizin (</a:t>
            </a:r>
            <a:r>
              <a:rPr lang="tr-TR" sz="2800" dirty="0" err="1"/>
              <a:t>s.a.v</a:t>
            </a:r>
            <a:r>
              <a:rPr lang="tr-TR" sz="2800" dirty="0"/>
              <a:t>.) sünnetidir.</a:t>
            </a:r>
          </a:p>
        </p:txBody>
      </p:sp>
    </p:spTree>
    <p:extLst>
      <p:ext uri="{BB962C8B-B14F-4D97-AF65-F5344CB8AC3E}">
        <p14:creationId xmlns:p14="http://schemas.microsoft.com/office/powerpoint/2010/main" val="3658787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345441FE-659C-495B-90AC-E812FE3F8E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92284"/>
            <a:ext cx="12192000" cy="3473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877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413D145D-9815-4B70-893D-922AF237D3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5559" y="1"/>
            <a:ext cx="830088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3888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Ä°lgili resim">
            <a:extLst>
              <a:ext uri="{FF2B5EF4-FFF2-40B4-BE49-F238E27FC236}">
                <a16:creationId xmlns:a16="http://schemas.microsoft.com/office/drawing/2014/main" id="{54172B2D-F475-4284-B22C-90C84164FE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45913" y="4890847"/>
            <a:ext cx="1319444" cy="1773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Bulut Belirtme Çizgisi 5">
            <a:extLst>
              <a:ext uri="{FF2B5EF4-FFF2-40B4-BE49-F238E27FC236}">
                <a16:creationId xmlns:a16="http://schemas.microsoft.com/office/drawing/2014/main" id="{1633F68E-C38E-4F8D-94B2-A38708FC8B22}"/>
              </a:ext>
            </a:extLst>
          </p:cNvPr>
          <p:cNvSpPr/>
          <p:nvPr/>
        </p:nvSpPr>
        <p:spPr>
          <a:xfrm>
            <a:off x="130003" y="579120"/>
            <a:ext cx="7275632" cy="3570849"/>
          </a:xfrm>
          <a:prstGeom prst="cloudCallout">
            <a:avLst>
              <a:gd name="adj1" fmla="val 33475"/>
              <a:gd name="adj2" fmla="val 78237"/>
            </a:avLst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3200" dirty="0">
                <a:ea typeface="Shaikh Hamdullah Mushaf" panose="03020500000000020004" pitchFamily="66" charset="-78"/>
                <a:cs typeface="Shaikh Hamdullah Mushaf" panose="03020500000000020004" pitchFamily="66" charset="-78"/>
              </a:rPr>
              <a:t>Hz. Yusuf’un kıssasını dinleyelim ve ne gibi ahlaki ilkelerin çıkarılabileceğini not alalım… </a:t>
            </a:r>
          </a:p>
        </p:txBody>
      </p:sp>
    </p:spTree>
    <p:extLst>
      <p:ext uri="{BB962C8B-B14F-4D97-AF65-F5344CB8AC3E}">
        <p14:creationId xmlns:p14="http://schemas.microsoft.com/office/powerpoint/2010/main" val="2643047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>
            <a:extLst>
              <a:ext uri="{FF2B5EF4-FFF2-40B4-BE49-F238E27FC236}">
                <a16:creationId xmlns:a16="http://schemas.microsoft.com/office/drawing/2014/main" id="{24DBA1C4-63FE-4FAB-9D9F-A4CBDE7DFFEB}"/>
              </a:ext>
            </a:extLst>
          </p:cNvPr>
          <p:cNvSpPr/>
          <p:nvPr/>
        </p:nvSpPr>
        <p:spPr>
          <a:xfrm>
            <a:off x="3552899" y="3244334"/>
            <a:ext cx="50862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/>
              <a:t>https://www.youtube.com/watch?v=Q2zCKotO7Mw</a:t>
            </a:r>
          </a:p>
        </p:txBody>
      </p:sp>
      <p:pic>
        <p:nvPicPr>
          <p:cNvPr id="4" name="Çevrimiçi Medya 3" title="Yusuf'un Rￃﾼyasￄﾱ  - Dini Hikayeler - TRT Avaz">
            <a:hlinkClick r:id="" action="ppaction://media"/>
            <a:extLst>
              <a:ext uri="{FF2B5EF4-FFF2-40B4-BE49-F238E27FC236}">
                <a16:creationId xmlns:a16="http://schemas.microsoft.com/office/drawing/2014/main" id="{E3D518C6-CC98-41F1-98B7-1AB251555605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677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15A2C61D-255A-4069-B1EC-71383FC273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5019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Kar Payı">
  <a:themeElements>
    <a:clrScheme name="Kar Payı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4D1434"/>
      </a:accent1>
      <a:accent2>
        <a:srgbClr val="903163"/>
      </a:accent2>
      <a:accent3>
        <a:srgbClr val="B2324B"/>
      </a:accent3>
      <a:accent4>
        <a:srgbClr val="969FA7"/>
      </a:accent4>
      <a:accent5>
        <a:srgbClr val="66B1CE"/>
      </a:accent5>
      <a:accent6>
        <a:srgbClr val="40619D"/>
      </a:accent6>
      <a:hlink>
        <a:srgbClr val="828282"/>
      </a:hlink>
      <a:folHlink>
        <a:srgbClr val="A5A5A5"/>
      </a:folHlink>
    </a:clrScheme>
    <a:fontScheme name="Kar Payı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Kar Payı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C21699FF-00E4-43C8-BBCC-D7E5536C3717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Kar Payı</Template>
  <TotalTime>7399</TotalTime>
  <Words>266</Words>
  <Application>Microsoft Office PowerPoint</Application>
  <PresentationFormat>Geniş ekran</PresentationFormat>
  <Paragraphs>21</Paragraphs>
  <Slides>19</Slides>
  <Notes>0</Notes>
  <HiddenSlides>0</HiddenSlides>
  <MMClips>2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19</vt:i4>
      </vt:variant>
    </vt:vector>
  </HeadingPairs>
  <TitlesOfParts>
    <vt:vector size="24" baseType="lpstr">
      <vt:lpstr>Calibri</vt:lpstr>
      <vt:lpstr>Gill Sans MT</vt:lpstr>
      <vt:lpstr>Shaikh Hamdullah Mushaf</vt:lpstr>
      <vt:lpstr>Wingdings 2</vt:lpstr>
      <vt:lpstr>Kar Payı</vt:lpstr>
      <vt:lpstr>PowerPoint Sunusu</vt:lpstr>
      <vt:lpstr>İSLAM AHLAKININ KAYNAKLARI</vt:lpstr>
      <vt:lpstr>Neler öğreneceğiz?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>Silentall Unattended Installer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ALLAH İNANCI VE İNSAN</dc:title>
  <dc:creator>Nurullah Yalçın</dc:creator>
  <cp:lastModifiedBy>DELL</cp:lastModifiedBy>
  <cp:revision>496</cp:revision>
  <dcterms:created xsi:type="dcterms:W3CDTF">2019-07-15T06:01:13Z</dcterms:created>
  <dcterms:modified xsi:type="dcterms:W3CDTF">2020-02-15T15:40:29Z</dcterms:modified>
</cp:coreProperties>
</file>