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4" r:id="rId2"/>
    <p:sldId id="803" r:id="rId3"/>
    <p:sldId id="804" r:id="rId4"/>
    <p:sldId id="895" r:id="rId5"/>
    <p:sldId id="806" r:id="rId6"/>
    <p:sldId id="807" r:id="rId7"/>
    <p:sldId id="808" r:id="rId8"/>
    <p:sldId id="809" r:id="rId9"/>
    <p:sldId id="870" r:id="rId10"/>
    <p:sldId id="810" r:id="rId11"/>
    <p:sldId id="811" r:id="rId12"/>
    <p:sldId id="812" r:id="rId13"/>
    <p:sldId id="871" r:id="rId14"/>
    <p:sldId id="814" r:id="rId15"/>
    <p:sldId id="815" r:id="rId16"/>
    <p:sldId id="816" r:id="rId17"/>
    <p:sldId id="872" r:id="rId18"/>
    <p:sldId id="817" r:id="rId19"/>
    <p:sldId id="818" r:id="rId20"/>
    <p:sldId id="819" r:id="rId21"/>
    <p:sldId id="873" r:id="rId22"/>
    <p:sldId id="879" r:id="rId23"/>
    <p:sldId id="821" r:id="rId24"/>
    <p:sldId id="820" r:id="rId25"/>
    <p:sldId id="822" r:id="rId26"/>
    <p:sldId id="874" r:id="rId27"/>
    <p:sldId id="823" r:id="rId28"/>
    <p:sldId id="824" r:id="rId29"/>
    <p:sldId id="825" r:id="rId30"/>
    <p:sldId id="876" r:id="rId31"/>
    <p:sldId id="826" r:id="rId32"/>
    <p:sldId id="827" r:id="rId33"/>
    <p:sldId id="828" r:id="rId34"/>
    <p:sldId id="878" r:id="rId35"/>
    <p:sldId id="880" r:id="rId36"/>
    <p:sldId id="830" r:id="rId37"/>
    <p:sldId id="831" r:id="rId38"/>
    <p:sldId id="829" r:id="rId3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46B717-F7A7-4604-96FF-D80F6CC134A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F6A428DA-6245-47AD-8220-0CA36F8BA7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053D6BA5-5788-4153-A40F-CFE094DC5A1B}"/>
              </a:ext>
            </a:extLst>
          </p:cNvPr>
          <p:cNvSpPr>
            <a:spLocks noGrp="1"/>
          </p:cNvSpPr>
          <p:nvPr>
            <p:ph type="dt" sz="half" idx="10"/>
          </p:nvPr>
        </p:nvSpPr>
        <p:spPr/>
        <p:txBody>
          <a:bodyPr/>
          <a:lstStyle/>
          <a:p>
            <a:fld id="{0482EDB7-B1F6-4783-9CB3-ED61C3A274E4}" type="datetimeFigureOut">
              <a:rPr lang="tr-TR" smtClean="0"/>
              <a:t>16.08.2020</a:t>
            </a:fld>
            <a:endParaRPr lang="tr-TR"/>
          </a:p>
        </p:txBody>
      </p:sp>
      <p:sp>
        <p:nvSpPr>
          <p:cNvPr id="5" name="Alt Bilgi Yer Tutucusu 4">
            <a:extLst>
              <a:ext uri="{FF2B5EF4-FFF2-40B4-BE49-F238E27FC236}">
                <a16:creationId xmlns:a16="http://schemas.microsoft.com/office/drawing/2014/main" id="{A6DD1DFC-E020-49E1-9A00-D18926B27C7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B0CCFF5-C156-4BF3-A731-5C5D705E88E4}"/>
              </a:ext>
            </a:extLst>
          </p:cNvPr>
          <p:cNvSpPr>
            <a:spLocks noGrp="1"/>
          </p:cNvSpPr>
          <p:nvPr>
            <p:ph type="sldNum" sz="quarter" idx="12"/>
          </p:nvPr>
        </p:nvSpPr>
        <p:spPr/>
        <p:txBody>
          <a:bodyPr/>
          <a:lstStyle/>
          <a:p>
            <a:fld id="{10A2E384-A7E6-404A-8414-ADF62DD6912A}" type="slidenum">
              <a:rPr lang="tr-TR" smtClean="0"/>
              <a:t>‹#›</a:t>
            </a:fld>
            <a:endParaRPr lang="tr-TR"/>
          </a:p>
        </p:txBody>
      </p:sp>
    </p:spTree>
    <p:extLst>
      <p:ext uri="{BB962C8B-B14F-4D97-AF65-F5344CB8AC3E}">
        <p14:creationId xmlns:p14="http://schemas.microsoft.com/office/powerpoint/2010/main" val="1728022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AC93DC-8B06-4AA0-B738-406BE08D6D28}"/>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EF4DF203-B769-4F60-98D0-0603E5B7E09B}"/>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B9660C0-8018-4122-ACE4-D83ADA8BAB58}"/>
              </a:ext>
            </a:extLst>
          </p:cNvPr>
          <p:cNvSpPr>
            <a:spLocks noGrp="1"/>
          </p:cNvSpPr>
          <p:nvPr>
            <p:ph type="dt" sz="half" idx="10"/>
          </p:nvPr>
        </p:nvSpPr>
        <p:spPr/>
        <p:txBody>
          <a:bodyPr/>
          <a:lstStyle/>
          <a:p>
            <a:fld id="{0482EDB7-B1F6-4783-9CB3-ED61C3A274E4}" type="datetimeFigureOut">
              <a:rPr lang="tr-TR" smtClean="0"/>
              <a:t>16.08.2020</a:t>
            </a:fld>
            <a:endParaRPr lang="tr-TR"/>
          </a:p>
        </p:txBody>
      </p:sp>
      <p:sp>
        <p:nvSpPr>
          <p:cNvPr id="5" name="Alt Bilgi Yer Tutucusu 4">
            <a:extLst>
              <a:ext uri="{FF2B5EF4-FFF2-40B4-BE49-F238E27FC236}">
                <a16:creationId xmlns:a16="http://schemas.microsoft.com/office/drawing/2014/main" id="{79887D0C-8438-4FEF-BD6C-67E61C69D87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A521E16-D488-42DD-BFC3-E294E84B2555}"/>
              </a:ext>
            </a:extLst>
          </p:cNvPr>
          <p:cNvSpPr>
            <a:spLocks noGrp="1"/>
          </p:cNvSpPr>
          <p:nvPr>
            <p:ph type="sldNum" sz="quarter" idx="12"/>
          </p:nvPr>
        </p:nvSpPr>
        <p:spPr/>
        <p:txBody>
          <a:bodyPr/>
          <a:lstStyle/>
          <a:p>
            <a:fld id="{10A2E384-A7E6-404A-8414-ADF62DD6912A}" type="slidenum">
              <a:rPr lang="tr-TR" smtClean="0"/>
              <a:t>‹#›</a:t>
            </a:fld>
            <a:endParaRPr lang="tr-TR"/>
          </a:p>
        </p:txBody>
      </p:sp>
    </p:spTree>
    <p:extLst>
      <p:ext uri="{BB962C8B-B14F-4D97-AF65-F5344CB8AC3E}">
        <p14:creationId xmlns:p14="http://schemas.microsoft.com/office/powerpoint/2010/main" val="2380148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36178E54-985C-4FD9-BDFC-EF3A89665FF2}"/>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1AF15834-9EBF-46D6-B186-E561803A86E1}"/>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84A6F38-E617-455D-B884-CF793214F0E0}"/>
              </a:ext>
            </a:extLst>
          </p:cNvPr>
          <p:cNvSpPr>
            <a:spLocks noGrp="1"/>
          </p:cNvSpPr>
          <p:nvPr>
            <p:ph type="dt" sz="half" idx="10"/>
          </p:nvPr>
        </p:nvSpPr>
        <p:spPr/>
        <p:txBody>
          <a:bodyPr/>
          <a:lstStyle/>
          <a:p>
            <a:fld id="{0482EDB7-B1F6-4783-9CB3-ED61C3A274E4}" type="datetimeFigureOut">
              <a:rPr lang="tr-TR" smtClean="0"/>
              <a:t>16.08.2020</a:t>
            </a:fld>
            <a:endParaRPr lang="tr-TR"/>
          </a:p>
        </p:txBody>
      </p:sp>
      <p:sp>
        <p:nvSpPr>
          <p:cNvPr id="5" name="Alt Bilgi Yer Tutucusu 4">
            <a:extLst>
              <a:ext uri="{FF2B5EF4-FFF2-40B4-BE49-F238E27FC236}">
                <a16:creationId xmlns:a16="http://schemas.microsoft.com/office/drawing/2014/main" id="{AA36A4B9-018A-40E0-8EE4-6050A23CBE7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B46084D-37BC-4F6B-843A-94AD7B40DC0D}"/>
              </a:ext>
            </a:extLst>
          </p:cNvPr>
          <p:cNvSpPr>
            <a:spLocks noGrp="1"/>
          </p:cNvSpPr>
          <p:nvPr>
            <p:ph type="sldNum" sz="quarter" idx="12"/>
          </p:nvPr>
        </p:nvSpPr>
        <p:spPr/>
        <p:txBody>
          <a:bodyPr/>
          <a:lstStyle/>
          <a:p>
            <a:fld id="{10A2E384-A7E6-404A-8414-ADF62DD6912A}" type="slidenum">
              <a:rPr lang="tr-TR" smtClean="0"/>
              <a:t>‹#›</a:t>
            </a:fld>
            <a:endParaRPr lang="tr-TR"/>
          </a:p>
        </p:txBody>
      </p:sp>
    </p:spTree>
    <p:extLst>
      <p:ext uri="{BB962C8B-B14F-4D97-AF65-F5344CB8AC3E}">
        <p14:creationId xmlns:p14="http://schemas.microsoft.com/office/powerpoint/2010/main" val="1579213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698931-FD7B-4D64-8C1E-0309D8A82D7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73D62FE-2CB0-43B7-BEF3-C2A76B1FEB42}"/>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82AB2A3-E09E-46B9-BF6B-A1C0CE250538}"/>
              </a:ext>
            </a:extLst>
          </p:cNvPr>
          <p:cNvSpPr>
            <a:spLocks noGrp="1"/>
          </p:cNvSpPr>
          <p:nvPr>
            <p:ph type="dt" sz="half" idx="10"/>
          </p:nvPr>
        </p:nvSpPr>
        <p:spPr/>
        <p:txBody>
          <a:bodyPr/>
          <a:lstStyle/>
          <a:p>
            <a:fld id="{0482EDB7-B1F6-4783-9CB3-ED61C3A274E4}" type="datetimeFigureOut">
              <a:rPr lang="tr-TR" smtClean="0"/>
              <a:t>16.08.2020</a:t>
            </a:fld>
            <a:endParaRPr lang="tr-TR"/>
          </a:p>
        </p:txBody>
      </p:sp>
      <p:sp>
        <p:nvSpPr>
          <p:cNvPr id="5" name="Alt Bilgi Yer Tutucusu 4">
            <a:extLst>
              <a:ext uri="{FF2B5EF4-FFF2-40B4-BE49-F238E27FC236}">
                <a16:creationId xmlns:a16="http://schemas.microsoft.com/office/drawing/2014/main" id="{CB3DFA51-B687-4399-82E5-73F5FBAD55E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3ED2FDA-3160-46E0-9FCB-C4C2848F3062}"/>
              </a:ext>
            </a:extLst>
          </p:cNvPr>
          <p:cNvSpPr>
            <a:spLocks noGrp="1"/>
          </p:cNvSpPr>
          <p:nvPr>
            <p:ph type="sldNum" sz="quarter" idx="12"/>
          </p:nvPr>
        </p:nvSpPr>
        <p:spPr/>
        <p:txBody>
          <a:bodyPr/>
          <a:lstStyle/>
          <a:p>
            <a:fld id="{10A2E384-A7E6-404A-8414-ADF62DD6912A}" type="slidenum">
              <a:rPr lang="tr-TR" smtClean="0"/>
              <a:t>‹#›</a:t>
            </a:fld>
            <a:endParaRPr lang="tr-TR"/>
          </a:p>
        </p:txBody>
      </p:sp>
    </p:spTree>
    <p:extLst>
      <p:ext uri="{BB962C8B-B14F-4D97-AF65-F5344CB8AC3E}">
        <p14:creationId xmlns:p14="http://schemas.microsoft.com/office/powerpoint/2010/main" val="184646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F9A052-E69C-4DA9-8DD5-932EC8273833}"/>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BA5694F3-F987-40D5-838D-656FFF0770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4C462869-1D8B-459F-84F8-21692640AAE0}"/>
              </a:ext>
            </a:extLst>
          </p:cNvPr>
          <p:cNvSpPr>
            <a:spLocks noGrp="1"/>
          </p:cNvSpPr>
          <p:nvPr>
            <p:ph type="dt" sz="half" idx="10"/>
          </p:nvPr>
        </p:nvSpPr>
        <p:spPr/>
        <p:txBody>
          <a:bodyPr/>
          <a:lstStyle/>
          <a:p>
            <a:fld id="{0482EDB7-B1F6-4783-9CB3-ED61C3A274E4}" type="datetimeFigureOut">
              <a:rPr lang="tr-TR" smtClean="0"/>
              <a:t>16.08.2020</a:t>
            </a:fld>
            <a:endParaRPr lang="tr-TR"/>
          </a:p>
        </p:txBody>
      </p:sp>
      <p:sp>
        <p:nvSpPr>
          <p:cNvPr id="5" name="Alt Bilgi Yer Tutucusu 4">
            <a:extLst>
              <a:ext uri="{FF2B5EF4-FFF2-40B4-BE49-F238E27FC236}">
                <a16:creationId xmlns:a16="http://schemas.microsoft.com/office/drawing/2014/main" id="{BB89E8E7-B417-47E9-8740-38B25C6F1B3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E40C1B4-FBA2-436B-B314-73CA0C76BC63}"/>
              </a:ext>
            </a:extLst>
          </p:cNvPr>
          <p:cNvSpPr>
            <a:spLocks noGrp="1"/>
          </p:cNvSpPr>
          <p:nvPr>
            <p:ph type="sldNum" sz="quarter" idx="12"/>
          </p:nvPr>
        </p:nvSpPr>
        <p:spPr/>
        <p:txBody>
          <a:bodyPr/>
          <a:lstStyle/>
          <a:p>
            <a:fld id="{10A2E384-A7E6-404A-8414-ADF62DD6912A}" type="slidenum">
              <a:rPr lang="tr-TR" smtClean="0"/>
              <a:t>‹#›</a:t>
            </a:fld>
            <a:endParaRPr lang="tr-TR"/>
          </a:p>
        </p:txBody>
      </p:sp>
    </p:spTree>
    <p:extLst>
      <p:ext uri="{BB962C8B-B14F-4D97-AF65-F5344CB8AC3E}">
        <p14:creationId xmlns:p14="http://schemas.microsoft.com/office/powerpoint/2010/main" val="53420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8784C48-4576-4E2E-A4D3-C54D6E89058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AC31298-C230-46A4-8368-81F0C760E242}"/>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5773D18E-BCC9-4BE8-BBA8-3886E4F3AFDE}"/>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D88F5954-214E-40D1-B681-B977F5C31586}"/>
              </a:ext>
            </a:extLst>
          </p:cNvPr>
          <p:cNvSpPr>
            <a:spLocks noGrp="1"/>
          </p:cNvSpPr>
          <p:nvPr>
            <p:ph type="dt" sz="half" idx="10"/>
          </p:nvPr>
        </p:nvSpPr>
        <p:spPr/>
        <p:txBody>
          <a:bodyPr/>
          <a:lstStyle/>
          <a:p>
            <a:fld id="{0482EDB7-B1F6-4783-9CB3-ED61C3A274E4}" type="datetimeFigureOut">
              <a:rPr lang="tr-TR" smtClean="0"/>
              <a:t>16.08.2020</a:t>
            </a:fld>
            <a:endParaRPr lang="tr-TR"/>
          </a:p>
        </p:txBody>
      </p:sp>
      <p:sp>
        <p:nvSpPr>
          <p:cNvPr id="6" name="Alt Bilgi Yer Tutucusu 5">
            <a:extLst>
              <a:ext uri="{FF2B5EF4-FFF2-40B4-BE49-F238E27FC236}">
                <a16:creationId xmlns:a16="http://schemas.microsoft.com/office/drawing/2014/main" id="{8DD84279-53D4-4CA1-9074-ADE31DF18CD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A45A7CA-AF1E-4057-93F6-B8279A77CBFD}"/>
              </a:ext>
            </a:extLst>
          </p:cNvPr>
          <p:cNvSpPr>
            <a:spLocks noGrp="1"/>
          </p:cNvSpPr>
          <p:nvPr>
            <p:ph type="sldNum" sz="quarter" idx="12"/>
          </p:nvPr>
        </p:nvSpPr>
        <p:spPr/>
        <p:txBody>
          <a:bodyPr/>
          <a:lstStyle/>
          <a:p>
            <a:fld id="{10A2E384-A7E6-404A-8414-ADF62DD6912A}" type="slidenum">
              <a:rPr lang="tr-TR" smtClean="0"/>
              <a:t>‹#›</a:t>
            </a:fld>
            <a:endParaRPr lang="tr-TR"/>
          </a:p>
        </p:txBody>
      </p:sp>
    </p:spTree>
    <p:extLst>
      <p:ext uri="{BB962C8B-B14F-4D97-AF65-F5344CB8AC3E}">
        <p14:creationId xmlns:p14="http://schemas.microsoft.com/office/powerpoint/2010/main" val="812409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1D0054B-8DE6-453A-9A8D-07BD33735ECA}"/>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ED7018B-A8FB-4B81-97C0-2D9DFE90CD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679ACF1-5083-46A7-B741-6E0FAE7008D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DEEF90CE-C06A-4F93-98F9-9C82E33492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AC0C35BB-2423-492D-875A-DE255E2A7311}"/>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37BB3E2A-B13E-48A6-AF2C-8A1F2B483A55}"/>
              </a:ext>
            </a:extLst>
          </p:cNvPr>
          <p:cNvSpPr>
            <a:spLocks noGrp="1"/>
          </p:cNvSpPr>
          <p:nvPr>
            <p:ph type="dt" sz="half" idx="10"/>
          </p:nvPr>
        </p:nvSpPr>
        <p:spPr/>
        <p:txBody>
          <a:bodyPr/>
          <a:lstStyle/>
          <a:p>
            <a:fld id="{0482EDB7-B1F6-4783-9CB3-ED61C3A274E4}" type="datetimeFigureOut">
              <a:rPr lang="tr-TR" smtClean="0"/>
              <a:t>16.08.2020</a:t>
            </a:fld>
            <a:endParaRPr lang="tr-TR"/>
          </a:p>
        </p:txBody>
      </p:sp>
      <p:sp>
        <p:nvSpPr>
          <p:cNvPr id="8" name="Alt Bilgi Yer Tutucusu 7">
            <a:extLst>
              <a:ext uri="{FF2B5EF4-FFF2-40B4-BE49-F238E27FC236}">
                <a16:creationId xmlns:a16="http://schemas.microsoft.com/office/drawing/2014/main" id="{8B3BE435-E1B9-4B8E-B813-593B2221D34C}"/>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1F729EE2-33F7-4A7A-B941-07094DAFE273}"/>
              </a:ext>
            </a:extLst>
          </p:cNvPr>
          <p:cNvSpPr>
            <a:spLocks noGrp="1"/>
          </p:cNvSpPr>
          <p:nvPr>
            <p:ph type="sldNum" sz="quarter" idx="12"/>
          </p:nvPr>
        </p:nvSpPr>
        <p:spPr/>
        <p:txBody>
          <a:bodyPr/>
          <a:lstStyle/>
          <a:p>
            <a:fld id="{10A2E384-A7E6-404A-8414-ADF62DD6912A}" type="slidenum">
              <a:rPr lang="tr-TR" smtClean="0"/>
              <a:t>‹#›</a:t>
            </a:fld>
            <a:endParaRPr lang="tr-TR"/>
          </a:p>
        </p:txBody>
      </p:sp>
    </p:spTree>
    <p:extLst>
      <p:ext uri="{BB962C8B-B14F-4D97-AF65-F5344CB8AC3E}">
        <p14:creationId xmlns:p14="http://schemas.microsoft.com/office/powerpoint/2010/main" val="3019989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99D614-B5CF-479F-941F-AE320494F91E}"/>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CFE7842C-C749-4968-A004-563B26F88BEE}"/>
              </a:ext>
            </a:extLst>
          </p:cNvPr>
          <p:cNvSpPr>
            <a:spLocks noGrp="1"/>
          </p:cNvSpPr>
          <p:nvPr>
            <p:ph type="dt" sz="half" idx="10"/>
          </p:nvPr>
        </p:nvSpPr>
        <p:spPr/>
        <p:txBody>
          <a:bodyPr/>
          <a:lstStyle/>
          <a:p>
            <a:fld id="{0482EDB7-B1F6-4783-9CB3-ED61C3A274E4}" type="datetimeFigureOut">
              <a:rPr lang="tr-TR" smtClean="0"/>
              <a:t>16.08.2020</a:t>
            </a:fld>
            <a:endParaRPr lang="tr-TR"/>
          </a:p>
        </p:txBody>
      </p:sp>
      <p:sp>
        <p:nvSpPr>
          <p:cNvPr id="4" name="Alt Bilgi Yer Tutucusu 3">
            <a:extLst>
              <a:ext uri="{FF2B5EF4-FFF2-40B4-BE49-F238E27FC236}">
                <a16:creationId xmlns:a16="http://schemas.microsoft.com/office/drawing/2014/main" id="{4A2C5905-8714-4E27-A876-E3A7E6860C09}"/>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B8A78FEC-D667-40E5-95B6-98826AADAA9F}"/>
              </a:ext>
            </a:extLst>
          </p:cNvPr>
          <p:cNvSpPr>
            <a:spLocks noGrp="1"/>
          </p:cNvSpPr>
          <p:nvPr>
            <p:ph type="sldNum" sz="quarter" idx="12"/>
          </p:nvPr>
        </p:nvSpPr>
        <p:spPr/>
        <p:txBody>
          <a:bodyPr/>
          <a:lstStyle/>
          <a:p>
            <a:fld id="{10A2E384-A7E6-404A-8414-ADF62DD6912A}" type="slidenum">
              <a:rPr lang="tr-TR" smtClean="0"/>
              <a:t>‹#›</a:t>
            </a:fld>
            <a:endParaRPr lang="tr-TR"/>
          </a:p>
        </p:txBody>
      </p:sp>
    </p:spTree>
    <p:extLst>
      <p:ext uri="{BB962C8B-B14F-4D97-AF65-F5344CB8AC3E}">
        <p14:creationId xmlns:p14="http://schemas.microsoft.com/office/powerpoint/2010/main" val="2941359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61D12451-88BE-4D66-A798-64392383BAC7}"/>
              </a:ext>
            </a:extLst>
          </p:cNvPr>
          <p:cNvSpPr>
            <a:spLocks noGrp="1"/>
          </p:cNvSpPr>
          <p:nvPr>
            <p:ph type="dt" sz="half" idx="10"/>
          </p:nvPr>
        </p:nvSpPr>
        <p:spPr/>
        <p:txBody>
          <a:bodyPr/>
          <a:lstStyle/>
          <a:p>
            <a:fld id="{0482EDB7-B1F6-4783-9CB3-ED61C3A274E4}" type="datetimeFigureOut">
              <a:rPr lang="tr-TR" smtClean="0"/>
              <a:t>16.08.2020</a:t>
            </a:fld>
            <a:endParaRPr lang="tr-TR"/>
          </a:p>
        </p:txBody>
      </p:sp>
      <p:sp>
        <p:nvSpPr>
          <p:cNvPr id="3" name="Alt Bilgi Yer Tutucusu 2">
            <a:extLst>
              <a:ext uri="{FF2B5EF4-FFF2-40B4-BE49-F238E27FC236}">
                <a16:creationId xmlns:a16="http://schemas.microsoft.com/office/drawing/2014/main" id="{65A17355-B5F6-4B84-A511-8D4D01A4859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0C340CA0-3606-479B-9F80-5285048E5735}"/>
              </a:ext>
            </a:extLst>
          </p:cNvPr>
          <p:cNvSpPr>
            <a:spLocks noGrp="1"/>
          </p:cNvSpPr>
          <p:nvPr>
            <p:ph type="sldNum" sz="quarter" idx="12"/>
          </p:nvPr>
        </p:nvSpPr>
        <p:spPr/>
        <p:txBody>
          <a:bodyPr/>
          <a:lstStyle/>
          <a:p>
            <a:fld id="{10A2E384-A7E6-404A-8414-ADF62DD6912A}" type="slidenum">
              <a:rPr lang="tr-TR" smtClean="0"/>
              <a:t>‹#›</a:t>
            </a:fld>
            <a:endParaRPr lang="tr-TR"/>
          </a:p>
        </p:txBody>
      </p:sp>
    </p:spTree>
    <p:extLst>
      <p:ext uri="{BB962C8B-B14F-4D97-AF65-F5344CB8AC3E}">
        <p14:creationId xmlns:p14="http://schemas.microsoft.com/office/powerpoint/2010/main" val="2176556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A3D5337-1C0C-422B-8394-E267BAD6B3F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3A71704B-8149-4317-93DC-0ED108AB49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0EB5B39A-1547-4651-8F8E-F1DE196FDC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12D81DD-A2BF-4FDD-8304-9CD6F68CC547}"/>
              </a:ext>
            </a:extLst>
          </p:cNvPr>
          <p:cNvSpPr>
            <a:spLocks noGrp="1"/>
          </p:cNvSpPr>
          <p:nvPr>
            <p:ph type="dt" sz="half" idx="10"/>
          </p:nvPr>
        </p:nvSpPr>
        <p:spPr/>
        <p:txBody>
          <a:bodyPr/>
          <a:lstStyle/>
          <a:p>
            <a:fld id="{0482EDB7-B1F6-4783-9CB3-ED61C3A274E4}" type="datetimeFigureOut">
              <a:rPr lang="tr-TR" smtClean="0"/>
              <a:t>16.08.2020</a:t>
            </a:fld>
            <a:endParaRPr lang="tr-TR"/>
          </a:p>
        </p:txBody>
      </p:sp>
      <p:sp>
        <p:nvSpPr>
          <p:cNvPr id="6" name="Alt Bilgi Yer Tutucusu 5">
            <a:extLst>
              <a:ext uri="{FF2B5EF4-FFF2-40B4-BE49-F238E27FC236}">
                <a16:creationId xmlns:a16="http://schemas.microsoft.com/office/drawing/2014/main" id="{925306D2-7956-450D-B6BD-6B79E66D4A3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94742D3-582F-4E99-9ACF-75BA69EB8CB0}"/>
              </a:ext>
            </a:extLst>
          </p:cNvPr>
          <p:cNvSpPr>
            <a:spLocks noGrp="1"/>
          </p:cNvSpPr>
          <p:nvPr>
            <p:ph type="sldNum" sz="quarter" idx="12"/>
          </p:nvPr>
        </p:nvSpPr>
        <p:spPr/>
        <p:txBody>
          <a:bodyPr/>
          <a:lstStyle/>
          <a:p>
            <a:fld id="{10A2E384-A7E6-404A-8414-ADF62DD6912A}" type="slidenum">
              <a:rPr lang="tr-TR" smtClean="0"/>
              <a:t>‹#›</a:t>
            </a:fld>
            <a:endParaRPr lang="tr-TR"/>
          </a:p>
        </p:txBody>
      </p:sp>
    </p:spTree>
    <p:extLst>
      <p:ext uri="{BB962C8B-B14F-4D97-AF65-F5344CB8AC3E}">
        <p14:creationId xmlns:p14="http://schemas.microsoft.com/office/powerpoint/2010/main" val="2044873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EB497F-5BF6-4D8D-A54F-49573EC5800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C175E6CE-5A0B-4C97-8B60-01B306F4FC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09E38D44-3993-493D-8E10-B7E79B87B2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EC25FA3-6059-4B62-B904-0330371181AF}"/>
              </a:ext>
            </a:extLst>
          </p:cNvPr>
          <p:cNvSpPr>
            <a:spLocks noGrp="1"/>
          </p:cNvSpPr>
          <p:nvPr>
            <p:ph type="dt" sz="half" idx="10"/>
          </p:nvPr>
        </p:nvSpPr>
        <p:spPr/>
        <p:txBody>
          <a:bodyPr/>
          <a:lstStyle/>
          <a:p>
            <a:fld id="{0482EDB7-B1F6-4783-9CB3-ED61C3A274E4}" type="datetimeFigureOut">
              <a:rPr lang="tr-TR" smtClean="0"/>
              <a:t>16.08.2020</a:t>
            </a:fld>
            <a:endParaRPr lang="tr-TR"/>
          </a:p>
        </p:txBody>
      </p:sp>
      <p:sp>
        <p:nvSpPr>
          <p:cNvPr id="6" name="Alt Bilgi Yer Tutucusu 5">
            <a:extLst>
              <a:ext uri="{FF2B5EF4-FFF2-40B4-BE49-F238E27FC236}">
                <a16:creationId xmlns:a16="http://schemas.microsoft.com/office/drawing/2014/main" id="{6D6AB158-2224-4E15-ACA1-6C120989B9E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52D2648-A76A-432B-AADF-95243EBB212E}"/>
              </a:ext>
            </a:extLst>
          </p:cNvPr>
          <p:cNvSpPr>
            <a:spLocks noGrp="1"/>
          </p:cNvSpPr>
          <p:nvPr>
            <p:ph type="sldNum" sz="quarter" idx="12"/>
          </p:nvPr>
        </p:nvSpPr>
        <p:spPr/>
        <p:txBody>
          <a:bodyPr/>
          <a:lstStyle/>
          <a:p>
            <a:fld id="{10A2E384-A7E6-404A-8414-ADF62DD6912A}" type="slidenum">
              <a:rPr lang="tr-TR" smtClean="0"/>
              <a:t>‹#›</a:t>
            </a:fld>
            <a:endParaRPr lang="tr-TR"/>
          </a:p>
        </p:txBody>
      </p:sp>
    </p:spTree>
    <p:extLst>
      <p:ext uri="{BB962C8B-B14F-4D97-AF65-F5344CB8AC3E}">
        <p14:creationId xmlns:p14="http://schemas.microsoft.com/office/powerpoint/2010/main" val="737497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1CF3EC65-0550-4C7F-8B78-24BF1B889F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88A1EC1-0CA3-4385-A10E-DEB55486FF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8B096C0-FFC7-4F6C-BB66-9CFF35797B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82EDB7-B1F6-4783-9CB3-ED61C3A274E4}" type="datetimeFigureOut">
              <a:rPr lang="tr-TR" smtClean="0"/>
              <a:t>16.08.2020</a:t>
            </a:fld>
            <a:endParaRPr lang="tr-TR"/>
          </a:p>
        </p:txBody>
      </p:sp>
      <p:sp>
        <p:nvSpPr>
          <p:cNvPr id="5" name="Alt Bilgi Yer Tutucusu 4">
            <a:extLst>
              <a:ext uri="{FF2B5EF4-FFF2-40B4-BE49-F238E27FC236}">
                <a16:creationId xmlns:a16="http://schemas.microsoft.com/office/drawing/2014/main" id="{7ACC3A55-D392-4389-A06F-B81A9989C5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F0A44B51-64F6-43C8-9128-5BAD1B848E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A2E384-A7E6-404A-8414-ADF62DD6912A}" type="slidenum">
              <a:rPr lang="tr-TR" smtClean="0"/>
              <a:t>‹#›</a:t>
            </a:fld>
            <a:endParaRPr lang="tr-TR"/>
          </a:p>
        </p:txBody>
      </p:sp>
    </p:spTree>
    <p:extLst>
      <p:ext uri="{BB962C8B-B14F-4D97-AF65-F5344CB8AC3E}">
        <p14:creationId xmlns:p14="http://schemas.microsoft.com/office/powerpoint/2010/main" val="3908223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Metin kutusu"/>
          <p:cNvSpPr txBox="1"/>
          <p:nvPr/>
        </p:nvSpPr>
        <p:spPr>
          <a:xfrm>
            <a:off x="5915257" y="2581361"/>
            <a:ext cx="6048672" cy="3128998"/>
          </a:xfrm>
          <a:prstGeom prst="rect">
            <a:avLst/>
          </a:prstGeom>
          <a:noFill/>
        </p:spPr>
        <p:txBody>
          <a:bodyPr wrap="square" rtlCol="0">
            <a:spAutoFit/>
          </a:bodyPr>
          <a:lstStyle/>
          <a:p>
            <a:pPr algn="ctr"/>
            <a:r>
              <a:rPr lang="tr-TR" sz="4267" b="1" dirty="0">
                <a:solidFill>
                  <a:schemeClr val="accent2">
                    <a:lumMod val="50000"/>
                  </a:schemeClr>
                </a:solidFill>
                <a:latin typeface="Tahoma" pitchFamily="34" charset="0"/>
                <a:ea typeface="Tahoma" pitchFamily="34" charset="0"/>
                <a:cs typeface="Tahoma" pitchFamily="34" charset="0"/>
              </a:rPr>
              <a:t>DİN KÜLTÜRÜ VE AHLAK BİLGİSİ 10</a:t>
            </a:r>
          </a:p>
          <a:p>
            <a:endParaRPr lang="tr-TR" sz="3733" b="1" dirty="0">
              <a:solidFill>
                <a:srgbClr val="DB0D15"/>
              </a:solidFill>
              <a:latin typeface="Tahoma" pitchFamily="34" charset="0"/>
              <a:ea typeface="Tahoma" pitchFamily="34" charset="0"/>
              <a:cs typeface="Tahoma" pitchFamily="34" charset="0"/>
            </a:endParaRPr>
          </a:p>
          <a:p>
            <a:pPr algn="ctr"/>
            <a:r>
              <a:rPr lang="tr-TR" sz="3733" b="1" dirty="0">
                <a:solidFill>
                  <a:srgbClr val="7E97A4"/>
                </a:solidFill>
                <a:latin typeface="Tahoma" pitchFamily="34" charset="0"/>
                <a:ea typeface="Tahoma" pitchFamily="34" charset="0"/>
                <a:cs typeface="Tahoma" pitchFamily="34" charset="0"/>
              </a:rPr>
              <a:t>AHLAKİ TUTUM VE DAVRANIŞLAR</a:t>
            </a:r>
          </a:p>
        </p:txBody>
      </p:sp>
      <p:sp>
        <p:nvSpPr>
          <p:cNvPr id="8" name="Slayt Numarası Yer Tutucusu 7"/>
          <p:cNvSpPr>
            <a:spLocks noGrp="1"/>
          </p:cNvSpPr>
          <p:nvPr>
            <p:ph type="sldNum" sz="quarter" idx="12"/>
          </p:nvPr>
        </p:nvSpPr>
        <p:spPr/>
        <p:txBody>
          <a:bodyPr/>
          <a:lstStyle/>
          <a:p>
            <a:fld id="{3791FB32-6CEE-440A-8667-1BFBA69D2227}" type="slidenum">
              <a:rPr lang="tr-TR" smtClean="0"/>
              <a:t>1</a:t>
            </a:fld>
            <a:endParaRPr lang="tr-TR"/>
          </a:p>
        </p:txBody>
      </p:sp>
    </p:spTree>
    <p:extLst>
      <p:ext uri="{BB962C8B-B14F-4D97-AF65-F5344CB8AC3E}">
        <p14:creationId xmlns:p14="http://schemas.microsoft.com/office/powerpoint/2010/main" val="292489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6F5B5A6B-E57E-4E00-BA46-0C9948B8E96F}"/>
              </a:ext>
            </a:extLst>
          </p:cNvPr>
          <p:cNvGrpSpPr/>
          <p:nvPr/>
        </p:nvGrpSpPr>
        <p:grpSpPr>
          <a:xfrm>
            <a:off x="0" y="0"/>
            <a:ext cx="12192000" cy="6858000"/>
            <a:chOff x="1" y="1177746"/>
            <a:chExt cx="9144000" cy="3965753"/>
          </a:xfrm>
        </p:grpSpPr>
        <p:pic>
          <p:nvPicPr>
            <p:cNvPr id="3" name="Resim 2">
              <a:extLst>
                <a:ext uri="{FF2B5EF4-FFF2-40B4-BE49-F238E27FC236}">
                  <a16:creationId xmlns:a16="http://schemas.microsoft.com/office/drawing/2014/main" id="{92204F2D-1C47-48B0-B39C-2C407843F7A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1" y="1177746"/>
              <a:ext cx="9144000" cy="3965753"/>
            </a:xfrm>
            <a:prstGeom prst="rect">
              <a:avLst/>
            </a:prstGeom>
            <a:effectLst/>
          </p:spPr>
        </p:pic>
        <p:pic>
          <p:nvPicPr>
            <p:cNvPr id="4" name="Resim 3">
              <a:extLst>
                <a:ext uri="{FF2B5EF4-FFF2-40B4-BE49-F238E27FC236}">
                  <a16:creationId xmlns:a16="http://schemas.microsoft.com/office/drawing/2014/main" id="{7CC7CACD-7E21-47B4-92AF-102459BC352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19" b="96667" l="3179" r="96243">
                          <a14:foregroundMark x1="8671" y1="16667" x2="8671" y2="16667"/>
                          <a14:foregroundMark x1="8671" y1="16667" x2="8671" y2="16667"/>
                          <a14:foregroundMark x1="5202" y1="18148" x2="5202" y2="18148"/>
                          <a14:foregroundMark x1="5491" y1="25556" x2="5491" y2="25556"/>
                          <a14:foregroundMark x1="5491" y1="25926" x2="8960" y2="31111"/>
                          <a14:foregroundMark x1="91618" y1="23333" x2="91618" y2="23333"/>
                          <a14:foregroundMark x1="91618" y1="23333" x2="91618" y2="23333"/>
                          <a14:foregroundMark x1="94509" y1="18889" x2="94509" y2="18889"/>
                          <a14:foregroundMark x1="94509" y1="18889" x2="94509" y2="18889"/>
                          <a14:foregroundMark x1="91908" y1="92963" x2="91908" y2="92963"/>
                          <a14:foregroundMark x1="91908" y1="92963" x2="91908" y2="92963"/>
                          <a14:foregroundMark x1="92486" y1="97407" x2="92486" y2="97407"/>
                          <a14:foregroundMark x1="93642" y1="91481" x2="93642" y2="91481"/>
                          <a14:foregroundMark x1="92775" y1="71852" x2="92775" y2="71852"/>
                          <a14:foregroundMark x1="9538" y1="82963" x2="9538" y2="82963"/>
                          <a14:foregroundMark x1="37572" y1="8519" x2="37572" y2="8519"/>
                          <a14:foregroundMark x1="25145" y1="20370" x2="25145" y2="20370"/>
                          <a14:foregroundMark x1="22832" y1="14444" x2="22832" y2="14444"/>
                          <a14:foregroundMark x1="21387" y1="14444" x2="22832" y2="15185"/>
                          <a14:foregroundMark x1="96243" y1="24444" x2="96243" y2="24444"/>
                          <a14:backgroundMark x1="50578" y1="71852" x2="34104" y2="88148"/>
                          <a14:backgroundMark x1="77168" y1="68148" x2="86705" y2="77037"/>
                          <a14:backgroundMark x1="24855" y1="64444" x2="24855" y2="64444"/>
                          <a14:backgroundMark x1="24855" y1="64444" x2="24855" y2="64444"/>
                          <a14:backgroundMark x1="24855" y1="64815" x2="22254" y2="65556"/>
                          <a14:backgroundMark x1="22543" y1="66667" x2="19942" y2="68889"/>
                        </a14:backgroundRemoval>
                      </a14:imgEffect>
                      <a14:imgEffect>
                        <a14:sharpenSoften amount="25000"/>
                      </a14:imgEffect>
                      <a14:imgEffect>
                        <a14:brightnessContrast contrast="40000"/>
                      </a14:imgEffect>
                    </a14:imgLayer>
                  </a14:imgProps>
                </a:ext>
              </a:extLst>
            </a:blip>
            <a:stretch>
              <a:fillRect/>
            </a:stretch>
          </p:blipFill>
          <p:spPr>
            <a:xfrm>
              <a:off x="7448550" y="3827622"/>
              <a:ext cx="1659954" cy="1295340"/>
            </a:xfrm>
            <a:prstGeom prst="rect">
              <a:avLst/>
            </a:prstGeom>
            <a:effectLst>
              <a:glow>
                <a:schemeClr val="bg1"/>
              </a:glow>
              <a:outerShdw blurRad="152400" dist="2451100" dir="20400000" sx="101000" sy="101000" algn="ctr" rotWithShape="0">
                <a:srgbClr val="000000">
                  <a:alpha val="0"/>
                </a:srgbClr>
              </a:outerShdw>
              <a:reflection endPos="0" dir="5400000" sy="-100000" algn="bl" rotWithShape="0"/>
              <a:softEdge rad="12700"/>
            </a:effectLst>
          </p:spPr>
        </p:pic>
      </p:grpSp>
      <p:sp>
        <p:nvSpPr>
          <p:cNvPr id="5" name="Dikdörtgen 4">
            <a:extLst>
              <a:ext uri="{FF2B5EF4-FFF2-40B4-BE49-F238E27FC236}">
                <a16:creationId xmlns:a16="http://schemas.microsoft.com/office/drawing/2014/main" id="{27FEBD55-04C8-4CA5-ADC7-27C2A73C5BEA}"/>
              </a:ext>
            </a:extLst>
          </p:cNvPr>
          <p:cNvSpPr/>
          <p:nvPr/>
        </p:nvSpPr>
        <p:spPr>
          <a:xfrm>
            <a:off x="25138" y="1031256"/>
            <a:ext cx="11617289" cy="3970702"/>
          </a:xfrm>
          <a:prstGeom prst="rect">
            <a:avLst/>
          </a:prstGeom>
          <a:solidFill>
            <a:schemeClr val="bg1">
              <a:alpha val="72000"/>
            </a:schemeClr>
          </a:solidFill>
          <a:effectLst/>
        </p:spPr>
        <p:txBody>
          <a:bodyPr wrap="square">
            <a:spAutoFit/>
          </a:bodyPr>
          <a:lstStyle/>
          <a:p>
            <a:pPr marL="609570" lvl="1" defTabSz="1219140">
              <a:defRPr/>
            </a:pPr>
            <a:r>
              <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rPr>
              <a:t>Rabbimiz buyuruyor ki:</a:t>
            </a:r>
          </a:p>
          <a:p>
            <a:pPr marL="609570" lvl="1" defTabSz="1219140">
              <a:defRP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59" lvl="1" indent="-380990" defTabSz="121914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“İyice bilmediğin bir şeyin ardına düşme! Çünkü kulak, göz, kalp bunların hepsi yaptıklarından sorumludur.”</a:t>
            </a:r>
          </a:p>
          <a:p>
            <a:pPr marL="990550" lvl="1" indent="-380981" defTabSz="1219140">
              <a:buFont typeface="Arial" panose="020B0604020202020204" pitchFamily="34" charset="0"/>
              <a:buChar char="•"/>
              <a:defRP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69" lvl="1" algn="r" defTabSz="1219140"/>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(İsrâ suresi, 36. ayet.)</a:t>
            </a:r>
          </a:p>
          <a:p>
            <a:pPr marL="609569" lvl="1" algn="r" defTabSz="1219140">
              <a:defRP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59" lvl="1" indent="-380990" defTabSz="121914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“Kim bir hata veya günah işler, sonra onu bir suçsuzun üzerine atarsa şüphesiz ağır bir iftira suçunu ve apaçık bir günahı yüklenmiş olur.”</a:t>
            </a:r>
          </a:p>
          <a:p>
            <a:pPr marL="990559" lvl="1" indent="-380990" defTabSz="121914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69" lvl="1" algn="r" defTabSz="1219140"/>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fi-FI" sz="1467" dirty="0">
                <a:solidFill>
                  <a:prstClr val="black"/>
                </a:solidFill>
                <a:latin typeface="Tahoma" panose="020B0604030504040204" pitchFamily="34" charset="0"/>
                <a:ea typeface="Tahoma" panose="020B0604030504040204" pitchFamily="34" charset="0"/>
                <a:cs typeface="Tahoma" panose="020B0604030504040204" pitchFamily="34" charset="0"/>
              </a:rPr>
              <a:t>Nisâ suresi, 112. ayet.</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609569" lvl="1" algn="r" defTabSz="1219140">
              <a:defRPr/>
            </a:pPr>
            <a:endParaRPr lang="tr-TR" sz="10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69" lvl="1" algn="r" defTabSz="1219140">
              <a:defRP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306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 calcmode="lin" valueType="num">
                                      <p:cBhvr additive="base">
                                        <p:cTn id="16"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5">
                                            <p:txEl>
                                              <p:pRg st="2" end="2"/>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 calcmode="lin" valueType="num">
                                      <p:cBhvr additive="base">
                                        <p:cTn id="20"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 calcmode="lin" valueType="num">
                                      <p:cBhvr additive="base">
                                        <p:cTn id="26"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27" dur="500"/>
                                        <p:tgtEl>
                                          <p:spTgt spid="5">
                                            <p:txEl>
                                              <p:pRg st="6" end="6"/>
                                            </p:txEl>
                                          </p:spTgt>
                                        </p:tgtEl>
                                      </p:cBhvr>
                                    </p:animEffect>
                                  </p:childTnLst>
                                </p:cTn>
                              </p:par>
                              <p:par>
                                <p:cTn id="28" presetID="12" presetClass="entr" presetSubtype="4" fill="hold"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 calcmode="lin" valueType="num">
                                      <p:cBhvr additive="base">
                                        <p:cTn id="30" dur="500"/>
                                        <p:tgtEl>
                                          <p:spTgt spid="5">
                                            <p:txEl>
                                              <p:pRg st="8" end="8"/>
                                            </p:txEl>
                                          </p:spTgt>
                                        </p:tgtEl>
                                        <p:attrNameLst>
                                          <p:attrName>ppt_y</p:attrName>
                                        </p:attrNameLst>
                                      </p:cBhvr>
                                      <p:tavLst>
                                        <p:tav tm="0">
                                          <p:val>
                                            <p:strVal val="#ppt_y+#ppt_h*1.125000"/>
                                          </p:val>
                                        </p:tav>
                                        <p:tav tm="100000">
                                          <p:val>
                                            <p:strVal val="#ppt_y"/>
                                          </p:val>
                                        </p:tav>
                                      </p:tavLst>
                                    </p:anim>
                                    <p:animEffect transition="in" filter="wipe(up)">
                                      <p:cBhvr>
                                        <p:cTn id="31"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E58D68A7-6CD3-478A-A507-406D6442B706}"/>
              </a:ext>
            </a:extLst>
          </p:cNvPr>
          <p:cNvGrpSpPr/>
          <p:nvPr/>
        </p:nvGrpSpPr>
        <p:grpSpPr>
          <a:xfrm>
            <a:off x="0" y="0"/>
            <a:ext cx="12192000" cy="6858000"/>
            <a:chOff x="353786" y="0"/>
            <a:chExt cx="8748464" cy="5143500"/>
          </a:xfrm>
        </p:grpSpPr>
        <p:pic>
          <p:nvPicPr>
            <p:cNvPr id="3" name="Resim 2">
              <a:extLst>
                <a:ext uri="{FF2B5EF4-FFF2-40B4-BE49-F238E27FC236}">
                  <a16:creationId xmlns:a16="http://schemas.microsoft.com/office/drawing/2014/main" id="{CA6BD93D-F4C6-46ED-834A-8AAD38A2227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rot="10800000">
              <a:off x="353786" y="0"/>
              <a:ext cx="8748464" cy="5143500"/>
            </a:xfrm>
            <a:prstGeom prst="rect">
              <a:avLst/>
            </a:prstGeom>
            <a:solidFill>
              <a:schemeClr val="bg1"/>
            </a:solidFill>
            <a:effectLst/>
          </p:spPr>
        </p:pic>
        <p:pic>
          <p:nvPicPr>
            <p:cNvPr id="4" name="Resim 3">
              <a:extLst>
                <a:ext uri="{FF2B5EF4-FFF2-40B4-BE49-F238E27FC236}">
                  <a16:creationId xmlns:a16="http://schemas.microsoft.com/office/drawing/2014/main" id="{1626D7D4-9D60-4D8A-A16F-1CD5E4797D2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Lst>
            </a:blip>
            <a:srcRect l="5945" t="7222" r="6805" b="6072"/>
            <a:stretch/>
          </p:blipFill>
          <p:spPr>
            <a:xfrm>
              <a:off x="572346" y="810571"/>
              <a:ext cx="2042043" cy="2556372"/>
            </a:xfrm>
            <a:prstGeom prst="rect">
              <a:avLst/>
            </a:prstGeom>
            <a:noFill/>
            <a:effectLst/>
          </p:spPr>
        </p:pic>
      </p:grpSp>
      <p:sp>
        <p:nvSpPr>
          <p:cNvPr id="5" name="Dikdörtgen 4">
            <a:extLst>
              <a:ext uri="{FF2B5EF4-FFF2-40B4-BE49-F238E27FC236}">
                <a16:creationId xmlns:a16="http://schemas.microsoft.com/office/drawing/2014/main" id="{B0617876-21A4-4ED1-9AA4-72EEA34C9265}"/>
              </a:ext>
            </a:extLst>
          </p:cNvPr>
          <p:cNvSpPr/>
          <p:nvPr/>
        </p:nvSpPr>
        <p:spPr>
          <a:xfrm>
            <a:off x="3701632" y="1913961"/>
            <a:ext cx="8490369" cy="3662926"/>
          </a:xfrm>
          <a:prstGeom prst="rect">
            <a:avLst/>
          </a:prstGeom>
          <a:solidFill>
            <a:schemeClr val="bg1">
              <a:alpha val="72000"/>
            </a:schemeClr>
          </a:solidFill>
          <a:effectLst/>
        </p:spPr>
        <p:txBody>
          <a:bodyPr wrap="square">
            <a:spAutoFit/>
          </a:bodyPr>
          <a:lstStyle/>
          <a:p>
            <a:pPr defTabSz="1219140">
              <a:defRPr/>
            </a:pPr>
            <a:endPar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defTabSz="1219140">
              <a:defRPr/>
            </a:pPr>
            <a:r>
              <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rPr>
              <a:t>Peygamberimiz buyuruyor ki:</a:t>
            </a:r>
          </a:p>
          <a:p>
            <a:pPr defTabSz="1219140">
              <a:defRPr/>
            </a:pPr>
            <a:endPar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66" lvl="1" indent="-380981" defTabSz="121914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“Her duyduğunu söylemesi kişiye yalan olarak yeter.”</a:t>
            </a:r>
          </a:p>
          <a:p>
            <a:pPr marL="990566" lvl="1" indent="-380981" defTabSz="1219140">
              <a:buFont typeface="Arial" panose="020B0604020202020204" pitchFamily="34" charset="0"/>
              <a:buChar cha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algn="r" defTabSz="1219140"/>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Ebû</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Dâvûd</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Edeb</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80.)</a:t>
            </a: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algn="r" defTabSz="1219140"/>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66" lvl="1" indent="-380981" defTabSz="121914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“Her kim Allah’a ve resulüne iman ediyorsa ya </a:t>
            </a:r>
            <a:r>
              <a:rPr lang="tr-TR" sz="2400" dirty="0" err="1">
                <a:solidFill>
                  <a:prstClr val="black"/>
                </a:solidFill>
                <a:latin typeface="Tahoma" panose="020B0604030504040204" pitchFamily="34" charset="0"/>
                <a:ea typeface="Tahoma" panose="020B0604030504040204" pitchFamily="34" charset="0"/>
                <a:cs typeface="Tahoma" panose="020B0604030504040204" pitchFamily="34" charset="0"/>
              </a:rPr>
              <a:t>hayr</a:t>
            </a: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 söylesin ya da sussun.”</a:t>
            </a:r>
          </a:p>
          <a:p>
            <a:pPr marL="990566" lvl="1" indent="-380981" defTabSz="1219140">
              <a:buFont typeface="Arial" panose="020B0604020202020204" pitchFamily="34" charset="0"/>
              <a:buChar cha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algn="r" defTabSz="1219140"/>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Buhârî</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Rikâk</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23.)</a:t>
            </a: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algn="r" defTabSz="1219140"/>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9822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1" end="1"/>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 calcmode="lin" valueType="num">
                                      <p:cBhvr additive="base">
                                        <p:cTn id="16"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17" dur="500"/>
                                        <p:tgtEl>
                                          <p:spTgt spid="5">
                                            <p:txEl>
                                              <p:pRg st="3" end="3"/>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 calcmode="lin" valueType="num">
                                      <p:cBhvr additive="base">
                                        <p:cTn id="20"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21" dur="500"/>
                                        <p:tgtEl>
                                          <p:spTgt spid="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 calcmode="lin" valueType="num">
                                      <p:cBhvr additive="base">
                                        <p:cTn id="26" dur="500"/>
                                        <p:tgtEl>
                                          <p:spTgt spid="5">
                                            <p:txEl>
                                              <p:pRg st="7" end="7"/>
                                            </p:txEl>
                                          </p:spTgt>
                                        </p:tgtEl>
                                        <p:attrNameLst>
                                          <p:attrName>ppt_y</p:attrName>
                                        </p:attrNameLst>
                                      </p:cBhvr>
                                      <p:tavLst>
                                        <p:tav tm="0">
                                          <p:val>
                                            <p:strVal val="#ppt_y+#ppt_h*1.125000"/>
                                          </p:val>
                                        </p:tav>
                                        <p:tav tm="100000">
                                          <p:val>
                                            <p:strVal val="#ppt_y"/>
                                          </p:val>
                                        </p:tav>
                                      </p:tavLst>
                                    </p:anim>
                                    <p:animEffect transition="in" filter="wipe(up)">
                                      <p:cBhvr>
                                        <p:cTn id="27" dur="500"/>
                                        <p:tgtEl>
                                          <p:spTgt spid="5">
                                            <p:txEl>
                                              <p:pRg st="7" end="7"/>
                                            </p:txEl>
                                          </p:spTgt>
                                        </p:tgtEl>
                                      </p:cBhvr>
                                    </p:animEffect>
                                  </p:childTnLst>
                                </p:cTn>
                              </p:par>
                              <p:par>
                                <p:cTn id="28" presetID="12" presetClass="entr" presetSubtype="4" fill="hold" nodeType="with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anim calcmode="lin" valueType="num">
                                      <p:cBhvr additive="base">
                                        <p:cTn id="30" dur="500"/>
                                        <p:tgtEl>
                                          <p:spTgt spid="5">
                                            <p:txEl>
                                              <p:pRg st="9" end="9"/>
                                            </p:txEl>
                                          </p:spTgt>
                                        </p:tgtEl>
                                        <p:attrNameLst>
                                          <p:attrName>ppt_y</p:attrName>
                                        </p:attrNameLst>
                                      </p:cBhvr>
                                      <p:tavLst>
                                        <p:tav tm="0">
                                          <p:val>
                                            <p:strVal val="#ppt_y+#ppt_h*1.125000"/>
                                          </p:val>
                                        </p:tav>
                                        <p:tav tm="100000">
                                          <p:val>
                                            <p:strVal val="#ppt_y"/>
                                          </p:val>
                                        </p:tav>
                                      </p:tavLst>
                                    </p:anim>
                                    <p:animEffect transition="in" filter="wipe(up)">
                                      <p:cBhvr>
                                        <p:cTn id="31"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rbest Form: Şekil 10">
            <a:extLst>
              <a:ext uri="{FF2B5EF4-FFF2-40B4-BE49-F238E27FC236}">
                <a16:creationId xmlns:a16="http://schemas.microsoft.com/office/drawing/2014/main" id="{5D932D08-B2FF-4E8C-B953-833473F4C1B8}"/>
              </a:ext>
            </a:extLst>
          </p:cNvPr>
          <p:cNvSpPr/>
          <p:nvPr/>
        </p:nvSpPr>
        <p:spPr>
          <a:xfrm>
            <a:off x="3537470" y="4794784"/>
            <a:ext cx="2221151" cy="303176"/>
          </a:xfrm>
          <a:custGeom>
            <a:avLst/>
            <a:gdLst>
              <a:gd name="connsiteX0" fmla="*/ 0 w 1665863"/>
              <a:gd name="connsiteY0" fmla="*/ 0 h 227382"/>
              <a:gd name="connsiteX1" fmla="*/ 1665863 w 1665863"/>
              <a:gd name="connsiteY1" fmla="*/ 0 h 227382"/>
              <a:gd name="connsiteX2" fmla="*/ 1665863 w 1665863"/>
              <a:gd name="connsiteY2" fmla="*/ 227382 h 227382"/>
              <a:gd name="connsiteX3" fmla="*/ 0 w 1665863"/>
              <a:gd name="connsiteY3" fmla="*/ 227382 h 227382"/>
              <a:gd name="connsiteX4" fmla="*/ 0 w 1665863"/>
              <a:gd name="connsiteY4" fmla="*/ 0 h 22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863" h="227382">
                <a:moveTo>
                  <a:pt x="0" y="0"/>
                </a:moveTo>
                <a:lnTo>
                  <a:pt x="1665863" y="0"/>
                </a:lnTo>
                <a:lnTo>
                  <a:pt x="1665863" y="227382"/>
                </a:lnTo>
                <a:lnTo>
                  <a:pt x="0" y="2273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013" rIns="0" bIns="22013" numCol="1" spcCol="1270" anchor="ctr" anchorCtr="0">
            <a:noAutofit/>
          </a:bodyPr>
          <a:lstStyle/>
          <a:p>
            <a:pPr defTabSz="770447">
              <a:lnSpc>
                <a:spcPct val="90000"/>
              </a:lnSpc>
              <a:spcBef>
                <a:spcPct val="0"/>
              </a:spcBef>
              <a:spcAft>
                <a:spcPct val="35000"/>
              </a:spcAft>
              <a:defRPr/>
            </a:pPr>
            <a:endParaRPr lang="tr-TR" sz="1733">
              <a:solidFill>
                <a:prstClr val="black">
                  <a:hueOff val="0"/>
                  <a:satOff val="0"/>
                  <a:lumOff val="0"/>
                  <a:alphaOff val="0"/>
                </a:prstClr>
              </a:solidFill>
              <a:latin typeface="Calibri"/>
            </a:endParaRPr>
          </a:p>
        </p:txBody>
      </p:sp>
      <p:sp>
        <p:nvSpPr>
          <p:cNvPr id="13" name="Dikdörtgen 12">
            <a:extLst>
              <a:ext uri="{FF2B5EF4-FFF2-40B4-BE49-F238E27FC236}">
                <a16:creationId xmlns:a16="http://schemas.microsoft.com/office/drawing/2014/main" id="{2FDA55DC-8819-41C5-9373-5057FC24234A}"/>
              </a:ext>
            </a:extLst>
          </p:cNvPr>
          <p:cNvSpPr/>
          <p:nvPr/>
        </p:nvSpPr>
        <p:spPr>
          <a:xfrm>
            <a:off x="0" y="3095785"/>
            <a:ext cx="8222285" cy="3046988"/>
          </a:xfrm>
          <a:prstGeom prst="rect">
            <a:avLst/>
          </a:prstGeom>
        </p:spPr>
        <p:txBody>
          <a:bodyPr wrap="square">
            <a:spAutoFit/>
          </a:bodyPr>
          <a:lstStyle/>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İslami literatürde buna </a:t>
            </a:r>
            <a:r>
              <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rPr>
              <a:t>tecessüs</a:t>
            </a: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 denir.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Bu kavram; insanların gizli hallerini, ayıp ve kusurlarını araştırmak demektir.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Gizli kalması gerekenleri kötü maksatla araştırmak doğru bir iş değildir.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2" name="Resim 1">
            <a:extLst>
              <a:ext uri="{FF2B5EF4-FFF2-40B4-BE49-F238E27FC236}">
                <a16:creationId xmlns:a16="http://schemas.microsoft.com/office/drawing/2014/main" id="{D7AD15D5-A9CB-4C7D-9803-B61B7A1F7699}"/>
              </a:ext>
            </a:extLst>
          </p:cNvPr>
          <p:cNvPicPr>
            <a:picLocks noChangeAspect="1"/>
          </p:cNvPicPr>
          <p:nvPr/>
        </p:nvPicPr>
        <p:blipFill rotWithShape="1">
          <a:blip r:embed="rId2"/>
          <a:srcRect l="14915" r="14915"/>
          <a:stretch/>
        </p:blipFill>
        <p:spPr>
          <a:xfrm>
            <a:off x="8490445" y="1582803"/>
            <a:ext cx="3701555" cy="5275197"/>
          </a:xfrm>
          <a:prstGeom prst="rect">
            <a:avLst/>
          </a:prstGeom>
          <a:effectLst>
            <a:softEdge rad="63500"/>
          </a:effectLst>
        </p:spPr>
      </p:pic>
      <p:grpSp>
        <p:nvGrpSpPr>
          <p:cNvPr id="6" name="Grup 5">
            <a:extLst>
              <a:ext uri="{FF2B5EF4-FFF2-40B4-BE49-F238E27FC236}">
                <a16:creationId xmlns:a16="http://schemas.microsoft.com/office/drawing/2014/main" id="{B0E39305-44CC-4840-B05D-94B43250B3D0}"/>
              </a:ext>
            </a:extLst>
          </p:cNvPr>
          <p:cNvGrpSpPr/>
          <p:nvPr/>
        </p:nvGrpSpPr>
        <p:grpSpPr>
          <a:xfrm flipH="1">
            <a:off x="753417" y="1945789"/>
            <a:ext cx="3700734" cy="787921"/>
            <a:chOff x="3137560" y="2474714"/>
            <a:chExt cx="1836827" cy="590941"/>
          </a:xfrm>
        </p:grpSpPr>
        <p:sp>
          <p:nvSpPr>
            <p:cNvPr id="7" name="Dikdörtgen 6">
              <a:extLst>
                <a:ext uri="{FF2B5EF4-FFF2-40B4-BE49-F238E27FC236}">
                  <a16:creationId xmlns:a16="http://schemas.microsoft.com/office/drawing/2014/main" id="{168C53E5-81B4-40BC-B05A-764F7384F0B7}"/>
                </a:ext>
              </a:extLst>
            </p:cNvPr>
            <p:cNvSpPr/>
            <p:nvPr/>
          </p:nvSpPr>
          <p:spPr>
            <a:xfrm>
              <a:off x="3374928" y="2474714"/>
              <a:ext cx="1426735" cy="346249"/>
            </a:xfrm>
            <a:prstGeom prst="rect">
              <a:avLst/>
            </a:prstGeom>
          </p:spPr>
          <p:txBody>
            <a:bodyPr wrap="none">
              <a:spAutoFit/>
            </a:bodyPr>
            <a:lstStyle/>
            <a:p>
              <a:r>
                <a:rPr lang="tr-TR" sz="2400" b="1" dirty="0">
                  <a:latin typeface="Tahoma" panose="020B0604030504040204" pitchFamily="34" charset="0"/>
                  <a:ea typeface="Tahoma" panose="020B0604030504040204" pitchFamily="34" charset="0"/>
                  <a:cs typeface="Tahoma" panose="020B0604030504040204" pitchFamily="34" charset="0"/>
                </a:rPr>
                <a:t>Mahremiyet ihlali</a:t>
              </a:r>
              <a:endParaRPr lang="tr-TR" sz="2400" b="1" dirty="0"/>
            </a:p>
          </p:txBody>
        </p:sp>
        <p:pic>
          <p:nvPicPr>
            <p:cNvPr id="8" name="Resim 7">
              <a:extLst>
                <a:ext uri="{FF2B5EF4-FFF2-40B4-BE49-F238E27FC236}">
                  <a16:creationId xmlns:a16="http://schemas.microsoft.com/office/drawing/2014/main" id="{F3B5F78C-5E05-46AF-B41F-09640EA9E4B5}"/>
                </a:ext>
              </a:extLst>
            </p:cNvPr>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t="36755" b="39906"/>
            <a:stretch/>
          </p:blipFill>
          <p:spPr>
            <a:xfrm>
              <a:off x="3137560" y="2746271"/>
              <a:ext cx="1836827" cy="319384"/>
            </a:xfrm>
            <a:prstGeom prst="rect">
              <a:avLst/>
            </a:prstGeom>
          </p:spPr>
        </p:pic>
      </p:grpSp>
    </p:spTree>
    <p:extLst>
      <p:ext uri="{BB962C8B-B14F-4D97-AF65-F5344CB8AC3E}">
        <p14:creationId xmlns:p14="http://schemas.microsoft.com/office/powerpoint/2010/main" val="39559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 calcmode="lin" valueType="num">
                                      <p:cBhvr additive="base">
                                        <p:cTn id="16"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 calcmode="lin" valueType="num">
                                      <p:cBhvr additive="base">
                                        <p:cTn id="22"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1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13">
                                            <p:txEl>
                                              <p:pRg st="4" end="4"/>
                                            </p:txEl>
                                          </p:spTgt>
                                        </p:tgtEl>
                                        <p:attrNameLst>
                                          <p:attrName>style.visibility</p:attrName>
                                        </p:attrNameLst>
                                      </p:cBhvr>
                                      <p:to>
                                        <p:strVal val="visible"/>
                                      </p:to>
                                    </p:set>
                                    <p:anim calcmode="lin" valueType="num">
                                      <p:cBhvr additive="base">
                                        <p:cTn id="28" dur="500"/>
                                        <p:tgtEl>
                                          <p:spTgt spid="13">
                                            <p:txEl>
                                              <p:pRg st="4" end="4"/>
                                            </p:txEl>
                                          </p:spTgt>
                                        </p:tgtEl>
                                        <p:attrNameLst>
                                          <p:attrName>ppt_y</p:attrName>
                                        </p:attrNameLst>
                                      </p:cBhvr>
                                      <p:tavLst>
                                        <p:tav tm="0">
                                          <p:val>
                                            <p:strVal val="#ppt_y+#ppt_h*1.125000"/>
                                          </p:val>
                                        </p:tav>
                                        <p:tav tm="100000">
                                          <p:val>
                                            <p:strVal val="#ppt_y"/>
                                          </p:val>
                                        </p:tav>
                                      </p:tavLst>
                                    </p:anim>
                                    <p:animEffect transition="in" filter="wipe(up)">
                                      <p:cBhvr>
                                        <p:cTn id="29"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5DD9A3A4-B140-4AB6-ADEF-03DCD106384F}"/>
              </a:ext>
            </a:extLst>
          </p:cNvPr>
          <p:cNvPicPr>
            <a:picLocks noChangeAspect="1"/>
          </p:cNvPicPr>
          <p:nvPr/>
        </p:nvPicPr>
        <p:blipFill>
          <a:blip r:embed="rId2"/>
          <a:stretch>
            <a:fillRect/>
          </a:stretch>
        </p:blipFill>
        <p:spPr>
          <a:xfrm>
            <a:off x="1" y="0"/>
            <a:ext cx="12137372" cy="6836661"/>
          </a:xfrm>
          <a:prstGeom prst="rect">
            <a:avLst/>
          </a:prstGeom>
          <a:effectLst>
            <a:softEdge rad="63500"/>
          </a:effectLst>
        </p:spPr>
      </p:pic>
      <p:sp>
        <p:nvSpPr>
          <p:cNvPr id="11" name="Serbest Form: Şekil 10">
            <a:extLst>
              <a:ext uri="{FF2B5EF4-FFF2-40B4-BE49-F238E27FC236}">
                <a16:creationId xmlns:a16="http://schemas.microsoft.com/office/drawing/2014/main" id="{5D932D08-B2FF-4E8C-B953-833473F4C1B8}"/>
              </a:ext>
            </a:extLst>
          </p:cNvPr>
          <p:cNvSpPr/>
          <p:nvPr/>
        </p:nvSpPr>
        <p:spPr>
          <a:xfrm>
            <a:off x="3537470" y="4794784"/>
            <a:ext cx="2221151" cy="303176"/>
          </a:xfrm>
          <a:custGeom>
            <a:avLst/>
            <a:gdLst>
              <a:gd name="connsiteX0" fmla="*/ 0 w 1665863"/>
              <a:gd name="connsiteY0" fmla="*/ 0 h 227382"/>
              <a:gd name="connsiteX1" fmla="*/ 1665863 w 1665863"/>
              <a:gd name="connsiteY1" fmla="*/ 0 h 227382"/>
              <a:gd name="connsiteX2" fmla="*/ 1665863 w 1665863"/>
              <a:gd name="connsiteY2" fmla="*/ 227382 h 227382"/>
              <a:gd name="connsiteX3" fmla="*/ 0 w 1665863"/>
              <a:gd name="connsiteY3" fmla="*/ 227382 h 227382"/>
              <a:gd name="connsiteX4" fmla="*/ 0 w 1665863"/>
              <a:gd name="connsiteY4" fmla="*/ 0 h 22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863" h="227382">
                <a:moveTo>
                  <a:pt x="0" y="0"/>
                </a:moveTo>
                <a:lnTo>
                  <a:pt x="1665863" y="0"/>
                </a:lnTo>
                <a:lnTo>
                  <a:pt x="1665863" y="227382"/>
                </a:lnTo>
                <a:lnTo>
                  <a:pt x="0" y="2273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013" rIns="0" bIns="22013" numCol="1" spcCol="1270" anchor="ctr" anchorCtr="0">
            <a:noAutofit/>
          </a:bodyPr>
          <a:lstStyle/>
          <a:p>
            <a:pPr defTabSz="770447">
              <a:lnSpc>
                <a:spcPct val="90000"/>
              </a:lnSpc>
              <a:spcBef>
                <a:spcPct val="0"/>
              </a:spcBef>
              <a:spcAft>
                <a:spcPct val="35000"/>
              </a:spcAft>
              <a:defRPr/>
            </a:pPr>
            <a:endParaRPr lang="tr-TR" sz="1733">
              <a:solidFill>
                <a:prstClr val="black">
                  <a:hueOff val="0"/>
                  <a:satOff val="0"/>
                  <a:lumOff val="0"/>
                  <a:alphaOff val="0"/>
                </a:prstClr>
              </a:solidFill>
              <a:latin typeface="Calibri"/>
            </a:endParaRPr>
          </a:p>
        </p:txBody>
      </p:sp>
      <p:sp>
        <p:nvSpPr>
          <p:cNvPr id="13" name="Dikdörtgen 12">
            <a:extLst>
              <a:ext uri="{FF2B5EF4-FFF2-40B4-BE49-F238E27FC236}">
                <a16:creationId xmlns:a16="http://schemas.microsoft.com/office/drawing/2014/main" id="{2FDA55DC-8819-41C5-9373-5057FC24234A}"/>
              </a:ext>
            </a:extLst>
          </p:cNvPr>
          <p:cNvSpPr/>
          <p:nvPr/>
        </p:nvSpPr>
        <p:spPr>
          <a:xfrm>
            <a:off x="43486" y="1880371"/>
            <a:ext cx="12148513" cy="3416320"/>
          </a:xfrm>
          <a:prstGeom prst="rect">
            <a:avLst/>
          </a:prstGeom>
          <a:solidFill>
            <a:schemeClr val="bg1">
              <a:alpha val="90000"/>
            </a:schemeClr>
          </a:solidFill>
        </p:spPr>
        <p:txBody>
          <a:bodyPr wrap="square">
            <a:spAutoFit/>
          </a:bodyPr>
          <a:lstStyle/>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Başkalarının gizli hallerini araştırmak toplumsal ilişkilerde huzur bozucu bir durumdur.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İslam kültüründe kamu yararı ve güvenlik gibi durumlar dışında, bir insanın ayıp ve kusurlarını araştırıp açıklamak değil, onları örtmek daha uygun görülmüştür.</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Kur’an-ı Kerim inananların kardeş olduğunu belirtmiş ve toplumsal birlikteliği bozacak davranışlara karşı uyarılarda bulunmuştur.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4239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 calcmode="lin" valueType="num">
                                      <p:cBhvr additive="base">
                                        <p:cTn id="18"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19" dur="500"/>
                                        <p:tgtEl>
                                          <p:spTgt spid="1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 calcmode="lin" valueType="num">
                                      <p:cBhvr additive="base">
                                        <p:cTn id="24" dur="500"/>
                                        <p:tgtEl>
                                          <p:spTgt spid="13">
                                            <p:txEl>
                                              <p:pRg st="4" end="4"/>
                                            </p:txEl>
                                          </p:spTgt>
                                        </p:tgtEl>
                                        <p:attrNameLst>
                                          <p:attrName>ppt_y</p:attrName>
                                        </p:attrNameLst>
                                      </p:cBhvr>
                                      <p:tavLst>
                                        <p:tav tm="0">
                                          <p:val>
                                            <p:strVal val="#ppt_y+#ppt_h*1.125000"/>
                                          </p:val>
                                        </p:tav>
                                        <p:tav tm="100000">
                                          <p:val>
                                            <p:strVal val="#ppt_y"/>
                                          </p:val>
                                        </p:tav>
                                      </p:tavLst>
                                    </p:anim>
                                    <p:animEffect transition="in" filter="wipe(up)">
                                      <p:cBhvr>
                                        <p:cTn id="25"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6F5B5A6B-E57E-4E00-BA46-0C9948B8E96F}"/>
              </a:ext>
            </a:extLst>
          </p:cNvPr>
          <p:cNvGrpSpPr/>
          <p:nvPr/>
        </p:nvGrpSpPr>
        <p:grpSpPr>
          <a:xfrm>
            <a:off x="0" y="0"/>
            <a:ext cx="12192000" cy="6885384"/>
            <a:chOff x="1" y="1170432"/>
            <a:chExt cx="9144000" cy="3993606"/>
          </a:xfrm>
        </p:grpSpPr>
        <p:pic>
          <p:nvPicPr>
            <p:cNvPr id="3" name="Resim 2">
              <a:extLst>
                <a:ext uri="{FF2B5EF4-FFF2-40B4-BE49-F238E27FC236}">
                  <a16:creationId xmlns:a16="http://schemas.microsoft.com/office/drawing/2014/main" id="{92204F2D-1C47-48B0-B39C-2C407843F7A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1" y="1170432"/>
              <a:ext cx="9144000" cy="3993606"/>
            </a:xfrm>
            <a:prstGeom prst="rect">
              <a:avLst/>
            </a:prstGeom>
            <a:effectLst/>
          </p:spPr>
        </p:pic>
        <p:pic>
          <p:nvPicPr>
            <p:cNvPr id="4" name="Resim 3">
              <a:extLst>
                <a:ext uri="{FF2B5EF4-FFF2-40B4-BE49-F238E27FC236}">
                  <a16:creationId xmlns:a16="http://schemas.microsoft.com/office/drawing/2014/main" id="{7CC7CACD-7E21-47B4-92AF-102459BC352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19" b="96667" l="3179" r="96243">
                          <a14:foregroundMark x1="8671" y1="16667" x2="8671" y2="16667"/>
                          <a14:foregroundMark x1="8671" y1="16667" x2="8671" y2="16667"/>
                          <a14:foregroundMark x1="5202" y1="18148" x2="5202" y2="18148"/>
                          <a14:foregroundMark x1="5491" y1="25556" x2="5491" y2="25556"/>
                          <a14:foregroundMark x1="5491" y1="25926" x2="8960" y2="31111"/>
                          <a14:foregroundMark x1="91618" y1="23333" x2="91618" y2="23333"/>
                          <a14:foregroundMark x1="91618" y1="23333" x2="91618" y2="23333"/>
                          <a14:foregroundMark x1="94509" y1="18889" x2="94509" y2="18889"/>
                          <a14:foregroundMark x1="94509" y1="18889" x2="94509" y2="18889"/>
                          <a14:foregroundMark x1="91908" y1="92963" x2="91908" y2="92963"/>
                          <a14:foregroundMark x1="91908" y1="92963" x2="91908" y2="92963"/>
                          <a14:foregroundMark x1="92486" y1="97407" x2="92486" y2="97407"/>
                          <a14:foregroundMark x1="93642" y1="91481" x2="93642" y2="91481"/>
                          <a14:foregroundMark x1="92775" y1="71852" x2="92775" y2="71852"/>
                          <a14:foregroundMark x1="9538" y1="82963" x2="9538" y2="82963"/>
                          <a14:foregroundMark x1="37572" y1="8519" x2="37572" y2="8519"/>
                          <a14:foregroundMark x1="25145" y1="20370" x2="25145" y2="20370"/>
                          <a14:foregroundMark x1="22832" y1="14444" x2="22832" y2="14444"/>
                          <a14:foregroundMark x1="21387" y1="14444" x2="22832" y2="15185"/>
                          <a14:foregroundMark x1="96243" y1="24444" x2="96243" y2="24444"/>
                          <a14:backgroundMark x1="50578" y1="71852" x2="34104" y2="88148"/>
                          <a14:backgroundMark x1="77168" y1="68148" x2="86705" y2="77037"/>
                          <a14:backgroundMark x1="24855" y1="64444" x2="24855" y2="64444"/>
                          <a14:backgroundMark x1="24855" y1="64444" x2="24855" y2="64444"/>
                          <a14:backgroundMark x1="24855" y1="64815" x2="22254" y2="65556"/>
                          <a14:backgroundMark x1="22543" y1="66667" x2="19942" y2="68889"/>
                        </a14:backgroundRemoval>
                      </a14:imgEffect>
                      <a14:imgEffect>
                        <a14:sharpenSoften amount="25000"/>
                      </a14:imgEffect>
                      <a14:imgEffect>
                        <a14:brightnessContrast contrast="40000"/>
                      </a14:imgEffect>
                    </a14:imgLayer>
                  </a14:imgProps>
                </a:ext>
              </a:extLst>
            </a:blip>
            <a:stretch>
              <a:fillRect/>
            </a:stretch>
          </p:blipFill>
          <p:spPr>
            <a:xfrm>
              <a:off x="7448550" y="3827622"/>
              <a:ext cx="1659954" cy="1295340"/>
            </a:xfrm>
            <a:prstGeom prst="rect">
              <a:avLst/>
            </a:prstGeom>
            <a:effectLst>
              <a:glow>
                <a:schemeClr val="bg1"/>
              </a:glow>
              <a:outerShdw blurRad="152400" dist="2451100" dir="20400000" sx="101000" sy="101000" algn="ctr" rotWithShape="0">
                <a:srgbClr val="000000">
                  <a:alpha val="0"/>
                </a:srgbClr>
              </a:outerShdw>
              <a:reflection endPos="0" dir="5400000" sy="-100000" algn="bl" rotWithShape="0"/>
              <a:softEdge rad="12700"/>
            </a:effectLst>
          </p:spPr>
        </p:pic>
      </p:grpSp>
      <p:sp>
        <p:nvSpPr>
          <p:cNvPr id="5" name="Dikdörtgen 4">
            <a:extLst>
              <a:ext uri="{FF2B5EF4-FFF2-40B4-BE49-F238E27FC236}">
                <a16:creationId xmlns:a16="http://schemas.microsoft.com/office/drawing/2014/main" id="{27FEBD55-04C8-4CA5-ADC7-27C2A73C5BEA}"/>
              </a:ext>
            </a:extLst>
          </p:cNvPr>
          <p:cNvSpPr/>
          <p:nvPr/>
        </p:nvSpPr>
        <p:spPr>
          <a:xfrm>
            <a:off x="47329" y="995710"/>
            <a:ext cx="11592044" cy="3950056"/>
          </a:xfrm>
          <a:prstGeom prst="rect">
            <a:avLst/>
          </a:prstGeom>
          <a:solidFill>
            <a:schemeClr val="bg1">
              <a:alpha val="72000"/>
            </a:schemeClr>
          </a:solidFill>
          <a:effectLst/>
        </p:spPr>
        <p:txBody>
          <a:bodyPr wrap="square">
            <a:spAutoFit/>
          </a:bodyPr>
          <a:lstStyle/>
          <a:p>
            <a:pPr marL="609570" lvl="1" defTabSz="1219140">
              <a:defRPr/>
            </a:pPr>
            <a:r>
              <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rPr>
              <a:t>Rabbimiz buyuruyor ki:</a:t>
            </a:r>
          </a:p>
          <a:p>
            <a:pPr marL="609570" lvl="1" defTabSz="1219140">
              <a:defRP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59" lvl="1" indent="-380990" defTabSz="121914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“Ey iman edenler!...İnsanların gizli hâllerini araştırmayın...”</a:t>
            </a:r>
          </a:p>
          <a:p>
            <a:pPr marL="990550" lvl="1" indent="-380981" defTabSz="1219140">
              <a:buFont typeface="Arial" panose="020B0604020202020204" pitchFamily="34" charset="0"/>
              <a:buChar char="•"/>
              <a:defRP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69" lvl="1" algn="r" defTabSz="1219140"/>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(Hucurât sûresi, 12. ayet.)</a:t>
            </a:r>
          </a:p>
          <a:p>
            <a:pPr marL="609569" lvl="1" algn="r" defTabSz="1219140">
              <a:defRP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59" lvl="1" indent="-380990" defTabSz="121914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“Ey inananlar! Evlerinizden başka evlere, izin almadan, seslenip sahiplerine selam vermeden girmeyiniz. Eğer düşünürseniz bu sizin için daha iyidir. Eğer evde kimseyi bulamazsanız, yine de size izin verilmedikçe içeriye girmeyiniz. Size “Dönün” denirse dönün. Bu, sizi daha çok temize çıkarır. Allah yaptıklarınızı bilir.”</a:t>
            </a:r>
          </a:p>
          <a:p>
            <a:pPr marL="609569" lvl="1" algn="r" defTabSz="1219140"/>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(Nûr suresi, 27-29. ayetler.)</a:t>
            </a:r>
          </a:p>
        </p:txBody>
      </p:sp>
    </p:spTree>
    <p:extLst>
      <p:ext uri="{BB962C8B-B14F-4D97-AF65-F5344CB8AC3E}">
        <p14:creationId xmlns:p14="http://schemas.microsoft.com/office/powerpoint/2010/main" val="294023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 calcmode="lin" valueType="num">
                                      <p:cBhvr additive="base">
                                        <p:cTn id="16"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5">
                                            <p:txEl>
                                              <p:pRg st="2" end="2"/>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 calcmode="lin" valueType="num">
                                      <p:cBhvr additive="base">
                                        <p:cTn id="20"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 calcmode="lin" valueType="num">
                                      <p:cBhvr additive="base">
                                        <p:cTn id="26"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27" dur="500"/>
                                        <p:tgtEl>
                                          <p:spTgt spid="5">
                                            <p:txEl>
                                              <p:pRg st="6" end="6"/>
                                            </p:txEl>
                                          </p:spTgt>
                                        </p:tgtEl>
                                      </p:cBhvr>
                                    </p:animEffect>
                                  </p:childTnLst>
                                </p:cTn>
                              </p:par>
                              <p:par>
                                <p:cTn id="28" presetID="12" presetClass="entr" presetSubtype="4" fill="hold" nodeType="with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 calcmode="lin" valueType="num">
                                      <p:cBhvr additive="base">
                                        <p:cTn id="30" dur="500"/>
                                        <p:tgtEl>
                                          <p:spTgt spid="5">
                                            <p:txEl>
                                              <p:pRg st="7" end="7"/>
                                            </p:txEl>
                                          </p:spTgt>
                                        </p:tgtEl>
                                        <p:attrNameLst>
                                          <p:attrName>ppt_y</p:attrName>
                                        </p:attrNameLst>
                                      </p:cBhvr>
                                      <p:tavLst>
                                        <p:tav tm="0">
                                          <p:val>
                                            <p:strVal val="#ppt_y+#ppt_h*1.125000"/>
                                          </p:val>
                                        </p:tav>
                                        <p:tav tm="100000">
                                          <p:val>
                                            <p:strVal val="#ppt_y"/>
                                          </p:val>
                                        </p:tav>
                                      </p:tavLst>
                                    </p:anim>
                                    <p:animEffect transition="in" filter="wipe(up)">
                                      <p:cBhvr>
                                        <p:cTn id="31"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E58D68A7-6CD3-478A-A507-406D6442B706}"/>
              </a:ext>
            </a:extLst>
          </p:cNvPr>
          <p:cNvGrpSpPr/>
          <p:nvPr/>
        </p:nvGrpSpPr>
        <p:grpSpPr>
          <a:xfrm>
            <a:off x="0" y="1"/>
            <a:ext cx="12192001" cy="6857998"/>
            <a:chOff x="-92527" y="1171839"/>
            <a:chExt cx="9214753" cy="3951121"/>
          </a:xfrm>
        </p:grpSpPr>
        <p:pic>
          <p:nvPicPr>
            <p:cNvPr id="3" name="Resim 2">
              <a:extLst>
                <a:ext uri="{FF2B5EF4-FFF2-40B4-BE49-F238E27FC236}">
                  <a16:creationId xmlns:a16="http://schemas.microsoft.com/office/drawing/2014/main" id="{CA6BD93D-F4C6-46ED-834A-8AAD38A2227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rot="10800000">
              <a:off x="-92527" y="1171839"/>
              <a:ext cx="9214753" cy="3951121"/>
            </a:xfrm>
            <a:prstGeom prst="rect">
              <a:avLst/>
            </a:prstGeom>
            <a:solidFill>
              <a:schemeClr val="bg1"/>
            </a:solidFill>
            <a:effectLst/>
          </p:spPr>
        </p:pic>
        <p:pic>
          <p:nvPicPr>
            <p:cNvPr id="4" name="Resim 3">
              <a:extLst>
                <a:ext uri="{FF2B5EF4-FFF2-40B4-BE49-F238E27FC236}">
                  <a16:creationId xmlns:a16="http://schemas.microsoft.com/office/drawing/2014/main" id="{1626D7D4-9D60-4D8A-A16F-1CD5E4797D2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Lst>
            </a:blip>
            <a:srcRect l="5945" t="7222" r="6805" b="6072"/>
            <a:stretch/>
          </p:blipFill>
          <p:spPr>
            <a:xfrm>
              <a:off x="49077" y="1265614"/>
              <a:ext cx="1866900" cy="1855233"/>
            </a:xfrm>
            <a:prstGeom prst="rect">
              <a:avLst/>
            </a:prstGeom>
            <a:noFill/>
            <a:effectLst/>
          </p:spPr>
        </p:pic>
      </p:grpSp>
      <p:sp>
        <p:nvSpPr>
          <p:cNvPr id="5" name="Dikdörtgen 4">
            <a:extLst>
              <a:ext uri="{FF2B5EF4-FFF2-40B4-BE49-F238E27FC236}">
                <a16:creationId xmlns:a16="http://schemas.microsoft.com/office/drawing/2014/main" id="{B0617876-21A4-4ED1-9AA4-72EEA34C9265}"/>
              </a:ext>
            </a:extLst>
          </p:cNvPr>
          <p:cNvSpPr/>
          <p:nvPr/>
        </p:nvSpPr>
        <p:spPr>
          <a:xfrm>
            <a:off x="2725144" y="1525754"/>
            <a:ext cx="8863541" cy="3806491"/>
          </a:xfrm>
          <a:prstGeom prst="rect">
            <a:avLst/>
          </a:prstGeom>
          <a:solidFill>
            <a:schemeClr val="bg1">
              <a:alpha val="72000"/>
            </a:schemeClr>
          </a:solidFill>
          <a:effectLst/>
        </p:spPr>
        <p:txBody>
          <a:bodyPr wrap="square">
            <a:spAutoFit/>
          </a:bodyPr>
          <a:lstStyle/>
          <a:p>
            <a:pPr marL="609585" lvl="1" defTabSz="1219140">
              <a:defRPr/>
            </a:pPr>
            <a:r>
              <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rPr>
              <a:t>Peygamberimiz buyuruyor ki:</a:t>
            </a:r>
          </a:p>
          <a:p>
            <a:pPr defTabSz="1219140">
              <a:defRPr/>
            </a:pPr>
            <a:endPar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66" lvl="1" indent="-380981" defTabSz="121914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“İnsanların gizli hâllerini araştırırsan ya aralarına fesat sokmuş olursun ya da aralarında neredeyse fesat çıkmasına neden olmuş olursun.”</a:t>
            </a:r>
          </a:p>
          <a:p>
            <a:pPr marL="990566" lvl="1" indent="-380981" defTabSz="1219140">
              <a:buFont typeface="Arial" panose="020B0604020202020204" pitchFamily="34" charset="0"/>
              <a:buChar cha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algn="r" defTabSz="1219140"/>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Ebû</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Dâvûd</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Edeb</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37.)</a:t>
            </a:r>
          </a:p>
          <a:p>
            <a:pPr marL="609585" lvl="1" algn="r" defTabSz="1219140"/>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66" lvl="1" indent="-380981" defTabSz="121914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“Bir kişi bir başka kişinin ayıbını örterse Allah da kıyamet günü onun ayıbını örter.”</a:t>
            </a:r>
          </a:p>
          <a:p>
            <a:pPr marL="990566" lvl="1" indent="-380981" defTabSz="1219140">
              <a:buFont typeface="Arial" panose="020B0604020202020204" pitchFamily="34" charset="0"/>
              <a:buChar cha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algn="r" defTabSz="1219140"/>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(Müslim, </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Birr</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72.)</a:t>
            </a: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1198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 calcmode="lin" valueType="num">
                                      <p:cBhvr additive="base">
                                        <p:cTn id="16"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5">
                                            <p:txEl>
                                              <p:pRg st="2" end="2"/>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 calcmode="lin" valueType="num">
                                      <p:cBhvr additive="base">
                                        <p:cTn id="20"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 calcmode="lin" valueType="num">
                                      <p:cBhvr additive="base">
                                        <p:cTn id="26"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27" dur="500"/>
                                        <p:tgtEl>
                                          <p:spTgt spid="5">
                                            <p:txEl>
                                              <p:pRg st="6" end="6"/>
                                            </p:txEl>
                                          </p:spTgt>
                                        </p:tgtEl>
                                      </p:cBhvr>
                                    </p:animEffect>
                                  </p:childTnLst>
                                </p:cTn>
                              </p:par>
                              <p:par>
                                <p:cTn id="28" presetID="12" presetClass="entr" presetSubtype="4" fill="hold"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 calcmode="lin" valueType="num">
                                      <p:cBhvr additive="base">
                                        <p:cTn id="30" dur="500"/>
                                        <p:tgtEl>
                                          <p:spTgt spid="5">
                                            <p:txEl>
                                              <p:pRg st="8" end="8"/>
                                            </p:txEl>
                                          </p:spTgt>
                                        </p:tgtEl>
                                        <p:attrNameLst>
                                          <p:attrName>ppt_y</p:attrName>
                                        </p:attrNameLst>
                                      </p:cBhvr>
                                      <p:tavLst>
                                        <p:tav tm="0">
                                          <p:val>
                                            <p:strVal val="#ppt_y+#ppt_h*1.125000"/>
                                          </p:val>
                                        </p:tav>
                                        <p:tav tm="100000">
                                          <p:val>
                                            <p:strVal val="#ppt_y"/>
                                          </p:val>
                                        </p:tav>
                                      </p:tavLst>
                                    </p:anim>
                                    <p:animEffect transition="in" filter="wipe(up)">
                                      <p:cBhvr>
                                        <p:cTn id="31"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73C6D7E-17DE-4218-9001-047169AE96BC}"/>
              </a:ext>
            </a:extLst>
          </p:cNvPr>
          <p:cNvPicPr>
            <a:picLocks noChangeAspect="1"/>
          </p:cNvPicPr>
          <p:nvPr/>
        </p:nvPicPr>
        <p:blipFill rotWithShape="1">
          <a:blip r:embed="rId2">
            <a:clrChange>
              <a:clrFrom>
                <a:srgbClr val="FFFFFF"/>
              </a:clrFrom>
              <a:clrTo>
                <a:srgbClr val="FFFFFF">
                  <a:alpha val="0"/>
                </a:srgbClr>
              </a:clrTo>
            </a:clrChange>
          </a:blip>
          <a:srcRect l="2955" r="3630"/>
          <a:stretch/>
        </p:blipFill>
        <p:spPr>
          <a:xfrm>
            <a:off x="6958855" y="3140659"/>
            <a:ext cx="5187131" cy="3717340"/>
          </a:xfrm>
          <a:prstGeom prst="rect">
            <a:avLst/>
          </a:prstGeom>
        </p:spPr>
      </p:pic>
      <p:sp>
        <p:nvSpPr>
          <p:cNvPr id="11" name="Serbest Form: Şekil 10">
            <a:extLst>
              <a:ext uri="{FF2B5EF4-FFF2-40B4-BE49-F238E27FC236}">
                <a16:creationId xmlns:a16="http://schemas.microsoft.com/office/drawing/2014/main" id="{5D932D08-B2FF-4E8C-B953-833473F4C1B8}"/>
              </a:ext>
            </a:extLst>
          </p:cNvPr>
          <p:cNvSpPr/>
          <p:nvPr/>
        </p:nvSpPr>
        <p:spPr>
          <a:xfrm>
            <a:off x="3537470" y="4794784"/>
            <a:ext cx="2221151" cy="303176"/>
          </a:xfrm>
          <a:custGeom>
            <a:avLst/>
            <a:gdLst>
              <a:gd name="connsiteX0" fmla="*/ 0 w 1665863"/>
              <a:gd name="connsiteY0" fmla="*/ 0 h 227382"/>
              <a:gd name="connsiteX1" fmla="*/ 1665863 w 1665863"/>
              <a:gd name="connsiteY1" fmla="*/ 0 h 227382"/>
              <a:gd name="connsiteX2" fmla="*/ 1665863 w 1665863"/>
              <a:gd name="connsiteY2" fmla="*/ 227382 h 227382"/>
              <a:gd name="connsiteX3" fmla="*/ 0 w 1665863"/>
              <a:gd name="connsiteY3" fmla="*/ 227382 h 227382"/>
              <a:gd name="connsiteX4" fmla="*/ 0 w 1665863"/>
              <a:gd name="connsiteY4" fmla="*/ 0 h 22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863" h="227382">
                <a:moveTo>
                  <a:pt x="0" y="0"/>
                </a:moveTo>
                <a:lnTo>
                  <a:pt x="1665863" y="0"/>
                </a:lnTo>
                <a:lnTo>
                  <a:pt x="1665863" y="227382"/>
                </a:lnTo>
                <a:lnTo>
                  <a:pt x="0" y="2273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013" rIns="0" bIns="22013" numCol="1" spcCol="1270" anchor="ctr" anchorCtr="0">
            <a:noAutofit/>
          </a:bodyPr>
          <a:lstStyle/>
          <a:p>
            <a:pPr defTabSz="770447">
              <a:lnSpc>
                <a:spcPct val="90000"/>
              </a:lnSpc>
              <a:spcBef>
                <a:spcPct val="0"/>
              </a:spcBef>
              <a:spcAft>
                <a:spcPct val="35000"/>
              </a:spcAft>
              <a:defRPr/>
            </a:pPr>
            <a:endParaRPr lang="tr-TR" sz="1733">
              <a:solidFill>
                <a:prstClr val="black">
                  <a:hueOff val="0"/>
                  <a:satOff val="0"/>
                  <a:lumOff val="0"/>
                  <a:alphaOff val="0"/>
                </a:prstClr>
              </a:solidFill>
              <a:latin typeface="Calibri"/>
            </a:endParaRPr>
          </a:p>
        </p:txBody>
      </p:sp>
      <p:sp>
        <p:nvSpPr>
          <p:cNvPr id="13" name="Dikdörtgen 12">
            <a:extLst>
              <a:ext uri="{FF2B5EF4-FFF2-40B4-BE49-F238E27FC236}">
                <a16:creationId xmlns:a16="http://schemas.microsoft.com/office/drawing/2014/main" id="{2FDA55DC-8819-41C5-9373-5057FC24234A}"/>
              </a:ext>
            </a:extLst>
          </p:cNvPr>
          <p:cNvSpPr/>
          <p:nvPr/>
        </p:nvSpPr>
        <p:spPr>
          <a:xfrm>
            <a:off x="46429" y="2840261"/>
            <a:ext cx="6390947" cy="2677656"/>
          </a:xfrm>
          <a:prstGeom prst="rect">
            <a:avLst/>
          </a:prstGeom>
          <a:noFill/>
        </p:spPr>
        <p:txBody>
          <a:bodyPr wrap="square">
            <a:spAutoFit/>
          </a:bodyPr>
          <a:lstStyle/>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Gıybet; bir insanın arkasından hoşlanmadığı şekilde konuşmak, bunu başkalarına aktarmaktır.</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Konuşulan şeyin gerçekte olması yapılan şeyin gıybet olmasını değiştirmez. </a:t>
            </a:r>
          </a:p>
        </p:txBody>
      </p:sp>
      <p:grpSp>
        <p:nvGrpSpPr>
          <p:cNvPr id="6" name="Grup 5">
            <a:extLst>
              <a:ext uri="{FF2B5EF4-FFF2-40B4-BE49-F238E27FC236}">
                <a16:creationId xmlns:a16="http://schemas.microsoft.com/office/drawing/2014/main" id="{4B6CDA0E-CF3A-4450-879C-CB9BD75A05AE}"/>
              </a:ext>
            </a:extLst>
          </p:cNvPr>
          <p:cNvGrpSpPr/>
          <p:nvPr/>
        </p:nvGrpSpPr>
        <p:grpSpPr>
          <a:xfrm flipH="1">
            <a:off x="977826" y="1775495"/>
            <a:ext cx="2449103" cy="685213"/>
            <a:chOff x="5291569" y="2905963"/>
            <a:chExt cx="1836827" cy="513910"/>
          </a:xfrm>
        </p:grpSpPr>
        <p:sp>
          <p:nvSpPr>
            <p:cNvPr id="7" name="Dikdörtgen 6">
              <a:extLst>
                <a:ext uri="{FF2B5EF4-FFF2-40B4-BE49-F238E27FC236}">
                  <a16:creationId xmlns:a16="http://schemas.microsoft.com/office/drawing/2014/main" id="{984874FE-B6DD-4310-A60B-7D8686E226A4}"/>
                </a:ext>
              </a:extLst>
            </p:cNvPr>
            <p:cNvSpPr/>
            <p:nvPr/>
          </p:nvSpPr>
          <p:spPr>
            <a:xfrm>
              <a:off x="5680292" y="2905963"/>
              <a:ext cx="892312" cy="346249"/>
            </a:xfrm>
            <a:prstGeom prst="rect">
              <a:avLst/>
            </a:prstGeom>
          </p:spPr>
          <p:txBody>
            <a:bodyPr wrap="none">
              <a:spAutoFit/>
            </a:bodyPr>
            <a:lstStyle/>
            <a:p>
              <a:r>
                <a:rPr lang="tr-TR" sz="2400" b="1" dirty="0">
                  <a:latin typeface="Tahoma" panose="020B0604030504040204" pitchFamily="34" charset="0"/>
                  <a:ea typeface="Tahoma" panose="020B0604030504040204" pitchFamily="34" charset="0"/>
                  <a:cs typeface="Tahoma" panose="020B0604030504040204" pitchFamily="34" charset="0"/>
                </a:rPr>
                <a:t>Gıybet</a:t>
              </a:r>
              <a:endParaRPr lang="tr-TR" sz="2400" b="1" dirty="0"/>
            </a:p>
          </p:txBody>
        </p:sp>
        <p:pic>
          <p:nvPicPr>
            <p:cNvPr id="8" name="Resim 7">
              <a:extLst>
                <a:ext uri="{FF2B5EF4-FFF2-40B4-BE49-F238E27FC236}">
                  <a16:creationId xmlns:a16="http://schemas.microsoft.com/office/drawing/2014/main" id="{2E4D6589-DB94-47ED-98BC-15BACF3BAAC5}"/>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t="36755" b="39906"/>
            <a:stretch/>
          </p:blipFill>
          <p:spPr>
            <a:xfrm>
              <a:off x="5291569" y="3100489"/>
              <a:ext cx="1836827" cy="319384"/>
            </a:xfrm>
            <a:prstGeom prst="rect">
              <a:avLst/>
            </a:prstGeom>
          </p:spPr>
        </p:pic>
      </p:grpSp>
    </p:spTree>
    <p:extLst>
      <p:ext uri="{BB962C8B-B14F-4D97-AF65-F5344CB8AC3E}">
        <p14:creationId xmlns:p14="http://schemas.microsoft.com/office/powerpoint/2010/main" val="257816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 calcmode="lin" valueType="num">
                                      <p:cBhvr additive="base">
                                        <p:cTn id="16"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 calcmode="lin" valueType="num">
                                      <p:cBhvr additive="base">
                                        <p:cTn id="22"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rbest Form: Şekil 10">
            <a:extLst>
              <a:ext uri="{FF2B5EF4-FFF2-40B4-BE49-F238E27FC236}">
                <a16:creationId xmlns:a16="http://schemas.microsoft.com/office/drawing/2014/main" id="{5D932D08-B2FF-4E8C-B953-833473F4C1B8}"/>
              </a:ext>
            </a:extLst>
          </p:cNvPr>
          <p:cNvSpPr/>
          <p:nvPr/>
        </p:nvSpPr>
        <p:spPr>
          <a:xfrm>
            <a:off x="3537470" y="4794784"/>
            <a:ext cx="2221151" cy="303176"/>
          </a:xfrm>
          <a:custGeom>
            <a:avLst/>
            <a:gdLst>
              <a:gd name="connsiteX0" fmla="*/ 0 w 1665863"/>
              <a:gd name="connsiteY0" fmla="*/ 0 h 227382"/>
              <a:gd name="connsiteX1" fmla="*/ 1665863 w 1665863"/>
              <a:gd name="connsiteY1" fmla="*/ 0 h 227382"/>
              <a:gd name="connsiteX2" fmla="*/ 1665863 w 1665863"/>
              <a:gd name="connsiteY2" fmla="*/ 227382 h 227382"/>
              <a:gd name="connsiteX3" fmla="*/ 0 w 1665863"/>
              <a:gd name="connsiteY3" fmla="*/ 227382 h 227382"/>
              <a:gd name="connsiteX4" fmla="*/ 0 w 1665863"/>
              <a:gd name="connsiteY4" fmla="*/ 0 h 22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863" h="227382">
                <a:moveTo>
                  <a:pt x="0" y="0"/>
                </a:moveTo>
                <a:lnTo>
                  <a:pt x="1665863" y="0"/>
                </a:lnTo>
                <a:lnTo>
                  <a:pt x="1665863" y="227382"/>
                </a:lnTo>
                <a:lnTo>
                  <a:pt x="0" y="2273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013" rIns="0" bIns="22013" numCol="1" spcCol="1270" anchor="ctr" anchorCtr="0">
            <a:noAutofit/>
          </a:bodyPr>
          <a:lstStyle/>
          <a:p>
            <a:pPr defTabSz="770447">
              <a:lnSpc>
                <a:spcPct val="90000"/>
              </a:lnSpc>
              <a:spcBef>
                <a:spcPct val="0"/>
              </a:spcBef>
              <a:spcAft>
                <a:spcPct val="35000"/>
              </a:spcAft>
              <a:defRPr/>
            </a:pPr>
            <a:endParaRPr lang="tr-TR" sz="1733">
              <a:solidFill>
                <a:prstClr val="black">
                  <a:hueOff val="0"/>
                  <a:satOff val="0"/>
                  <a:lumOff val="0"/>
                  <a:alphaOff val="0"/>
                </a:prstClr>
              </a:solidFill>
              <a:latin typeface="Calibri"/>
            </a:endParaRPr>
          </a:p>
        </p:txBody>
      </p:sp>
      <p:sp>
        <p:nvSpPr>
          <p:cNvPr id="13" name="Dikdörtgen 12">
            <a:extLst>
              <a:ext uri="{FF2B5EF4-FFF2-40B4-BE49-F238E27FC236}">
                <a16:creationId xmlns:a16="http://schemas.microsoft.com/office/drawing/2014/main" id="{2FDA55DC-8819-41C5-9373-5057FC24234A}"/>
              </a:ext>
            </a:extLst>
          </p:cNvPr>
          <p:cNvSpPr/>
          <p:nvPr/>
        </p:nvSpPr>
        <p:spPr>
          <a:xfrm>
            <a:off x="259331" y="1925982"/>
            <a:ext cx="7055869" cy="4154984"/>
          </a:xfrm>
          <a:prstGeom prst="rect">
            <a:avLst/>
          </a:prstGeom>
        </p:spPr>
        <p:txBody>
          <a:bodyPr wrap="square">
            <a:spAutoFit/>
          </a:bodyPr>
          <a:lstStyle/>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Gıybet etmek bir kişilik ihlalidir.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İnsanlar arasında küskünlük, kin ve huzursuzluğa neden olur.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Bir ortamda bulunmayan kişinin arkasından kötü biçimde konuşmak kişinin onurunu zedeler.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Bu açıdan İslam ahlakında son derece yakışıksız bir tutum olarak görülür.</a:t>
            </a:r>
          </a:p>
        </p:txBody>
      </p:sp>
      <p:pic>
        <p:nvPicPr>
          <p:cNvPr id="2" name="Resim 1">
            <a:extLst>
              <a:ext uri="{FF2B5EF4-FFF2-40B4-BE49-F238E27FC236}">
                <a16:creationId xmlns:a16="http://schemas.microsoft.com/office/drawing/2014/main" id="{57678279-A6A4-438A-BD26-E19EB99D28F5}"/>
              </a:ext>
            </a:extLst>
          </p:cNvPr>
          <p:cNvPicPr>
            <a:picLocks noChangeAspect="1"/>
          </p:cNvPicPr>
          <p:nvPr/>
        </p:nvPicPr>
        <p:blipFill rotWithShape="1">
          <a:blip r:embed="rId2"/>
          <a:srcRect l="32359" r="22075"/>
          <a:stretch/>
        </p:blipFill>
        <p:spPr>
          <a:xfrm>
            <a:off x="7899421" y="1544850"/>
            <a:ext cx="4292580" cy="5228415"/>
          </a:xfrm>
          <a:prstGeom prst="rect">
            <a:avLst/>
          </a:prstGeom>
          <a:effectLst/>
        </p:spPr>
      </p:pic>
    </p:spTree>
    <p:extLst>
      <p:ext uri="{BB962C8B-B14F-4D97-AF65-F5344CB8AC3E}">
        <p14:creationId xmlns:p14="http://schemas.microsoft.com/office/powerpoint/2010/main" val="381367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3">
                                            <p:txEl>
                                              <p:pRg st="0" end="0"/>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 calcmode="lin" valueType="num">
                                      <p:cBhvr additive="base">
                                        <p:cTn id="22" dur="500"/>
                                        <p:tgtEl>
                                          <p:spTgt spid="13">
                                            <p:txEl>
                                              <p:pRg st="4" end="4"/>
                                            </p:txEl>
                                          </p:spTgt>
                                        </p:tgtEl>
                                        <p:attrNameLst>
                                          <p:attrName>ppt_y</p:attrName>
                                        </p:attrNameLst>
                                      </p:cBhvr>
                                      <p:tavLst>
                                        <p:tav tm="0">
                                          <p:val>
                                            <p:strVal val="#ppt_y+#ppt_h*1.125000"/>
                                          </p:val>
                                        </p:tav>
                                        <p:tav tm="100000">
                                          <p:val>
                                            <p:strVal val="#ppt_y"/>
                                          </p:val>
                                        </p:tav>
                                      </p:tavLst>
                                    </p:anim>
                                    <p:animEffect transition="in" filter="wipe(up)">
                                      <p:cBhvr>
                                        <p:cTn id="23" dur="500"/>
                                        <p:tgtEl>
                                          <p:spTgt spid="1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13">
                                            <p:txEl>
                                              <p:pRg st="6" end="6"/>
                                            </p:txEl>
                                          </p:spTgt>
                                        </p:tgtEl>
                                        <p:attrNameLst>
                                          <p:attrName>style.visibility</p:attrName>
                                        </p:attrNameLst>
                                      </p:cBhvr>
                                      <p:to>
                                        <p:strVal val="visible"/>
                                      </p:to>
                                    </p:set>
                                    <p:anim calcmode="lin" valueType="num">
                                      <p:cBhvr additive="base">
                                        <p:cTn id="28" dur="500"/>
                                        <p:tgtEl>
                                          <p:spTgt spid="13">
                                            <p:txEl>
                                              <p:pRg st="6" end="6"/>
                                            </p:txEl>
                                          </p:spTgt>
                                        </p:tgtEl>
                                        <p:attrNameLst>
                                          <p:attrName>ppt_y</p:attrName>
                                        </p:attrNameLst>
                                      </p:cBhvr>
                                      <p:tavLst>
                                        <p:tav tm="0">
                                          <p:val>
                                            <p:strVal val="#ppt_y+#ppt_h*1.125000"/>
                                          </p:val>
                                        </p:tav>
                                        <p:tav tm="100000">
                                          <p:val>
                                            <p:strVal val="#ppt_y"/>
                                          </p:val>
                                        </p:tav>
                                      </p:tavLst>
                                    </p:anim>
                                    <p:animEffect transition="in" filter="wipe(up)">
                                      <p:cBhvr>
                                        <p:cTn id="29"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6F5B5A6B-E57E-4E00-BA46-0C9948B8E96F}"/>
              </a:ext>
            </a:extLst>
          </p:cNvPr>
          <p:cNvGrpSpPr/>
          <p:nvPr/>
        </p:nvGrpSpPr>
        <p:grpSpPr>
          <a:xfrm>
            <a:off x="1" y="1"/>
            <a:ext cx="12192000" cy="6858000"/>
            <a:chOff x="471736" y="0"/>
            <a:chExt cx="8712967" cy="5143500"/>
          </a:xfrm>
        </p:grpSpPr>
        <p:pic>
          <p:nvPicPr>
            <p:cNvPr id="3" name="Resim 2">
              <a:extLst>
                <a:ext uri="{FF2B5EF4-FFF2-40B4-BE49-F238E27FC236}">
                  <a16:creationId xmlns:a16="http://schemas.microsoft.com/office/drawing/2014/main" id="{92204F2D-1C47-48B0-B39C-2C407843F7A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471736" y="0"/>
              <a:ext cx="8712967" cy="5143500"/>
            </a:xfrm>
            <a:prstGeom prst="rect">
              <a:avLst/>
            </a:prstGeom>
            <a:effectLst/>
          </p:spPr>
        </p:pic>
        <p:pic>
          <p:nvPicPr>
            <p:cNvPr id="4" name="Resim 3">
              <a:extLst>
                <a:ext uri="{FF2B5EF4-FFF2-40B4-BE49-F238E27FC236}">
                  <a16:creationId xmlns:a16="http://schemas.microsoft.com/office/drawing/2014/main" id="{7CC7CACD-7E21-47B4-92AF-102459BC352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19" b="96667" l="3179" r="96243">
                          <a14:foregroundMark x1="8671" y1="16667" x2="8671" y2="16667"/>
                          <a14:foregroundMark x1="8671" y1="16667" x2="8671" y2="16667"/>
                          <a14:foregroundMark x1="5202" y1="18148" x2="5202" y2="18148"/>
                          <a14:foregroundMark x1="5491" y1="25556" x2="5491" y2="25556"/>
                          <a14:foregroundMark x1="5491" y1="25926" x2="8960" y2="31111"/>
                          <a14:foregroundMark x1="91618" y1="23333" x2="91618" y2="23333"/>
                          <a14:foregroundMark x1="91618" y1="23333" x2="91618" y2="23333"/>
                          <a14:foregroundMark x1="94509" y1="18889" x2="94509" y2="18889"/>
                          <a14:foregroundMark x1="94509" y1="18889" x2="94509" y2="18889"/>
                          <a14:foregroundMark x1="91908" y1="92963" x2="91908" y2="92963"/>
                          <a14:foregroundMark x1="91908" y1="92963" x2="91908" y2="92963"/>
                          <a14:foregroundMark x1="92486" y1="97407" x2="92486" y2="97407"/>
                          <a14:foregroundMark x1="93642" y1="91481" x2="93642" y2="91481"/>
                          <a14:foregroundMark x1="92775" y1="71852" x2="92775" y2="71852"/>
                          <a14:foregroundMark x1="9538" y1="82963" x2="9538" y2="82963"/>
                          <a14:foregroundMark x1="37572" y1="8519" x2="37572" y2="8519"/>
                          <a14:foregroundMark x1="25145" y1="20370" x2="25145" y2="20370"/>
                          <a14:foregroundMark x1="22832" y1="14444" x2="22832" y2="14444"/>
                          <a14:foregroundMark x1="21387" y1="14444" x2="22832" y2="15185"/>
                          <a14:foregroundMark x1="96243" y1="24444" x2="96243" y2="24444"/>
                          <a14:backgroundMark x1="50578" y1="71852" x2="34104" y2="88148"/>
                          <a14:backgroundMark x1="77168" y1="68148" x2="86705" y2="77037"/>
                          <a14:backgroundMark x1="24855" y1="64444" x2="24855" y2="64444"/>
                          <a14:backgroundMark x1="24855" y1="64444" x2="24855" y2="64444"/>
                          <a14:backgroundMark x1="24855" y1="64815" x2="22254" y2="65556"/>
                          <a14:backgroundMark x1="22543" y1="66667" x2="19942" y2="68889"/>
                        </a14:backgroundRemoval>
                      </a14:imgEffect>
                      <a14:imgEffect>
                        <a14:sharpenSoften amount="25000"/>
                      </a14:imgEffect>
                      <a14:imgEffect>
                        <a14:brightnessContrast contrast="40000"/>
                      </a14:imgEffect>
                    </a14:imgLayer>
                  </a14:imgProps>
                </a:ext>
              </a:extLst>
            </a:blip>
            <a:stretch>
              <a:fillRect/>
            </a:stretch>
          </p:blipFill>
          <p:spPr>
            <a:xfrm>
              <a:off x="6831623" y="3346205"/>
              <a:ext cx="2276881" cy="1776757"/>
            </a:xfrm>
            <a:prstGeom prst="rect">
              <a:avLst/>
            </a:prstGeom>
            <a:effectLst>
              <a:glow>
                <a:schemeClr val="bg1"/>
              </a:glow>
              <a:outerShdw blurRad="152400" dist="2451100" dir="20400000" sx="101000" sy="101000" algn="ctr" rotWithShape="0">
                <a:srgbClr val="000000">
                  <a:alpha val="0"/>
                </a:srgbClr>
              </a:outerShdw>
              <a:reflection endPos="0" dir="5400000" sy="-100000" algn="bl" rotWithShape="0"/>
              <a:softEdge rad="12700"/>
            </a:effectLst>
          </p:spPr>
        </p:pic>
      </p:grpSp>
      <p:sp>
        <p:nvSpPr>
          <p:cNvPr id="5" name="Dikdörtgen 4">
            <a:extLst>
              <a:ext uri="{FF2B5EF4-FFF2-40B4-BE49-F238E27FC236}">
                <a16:creationId xmlns:a16="http://schemas.microsoft.com/office/drawing/2014/main" id="{27FEBD55-04C8-4CA5-ADC7-27C2A73C5BEA}"/>
              </a:ext>
            </a:extLst>
          </p:cNvPr>
          <p:cNvSpPr/>
          <p:nvPr/>
        </p:nvSpPr>
        <p:spPr>
          <a:xfrm>
            <a:off x="0" y="2236817"/>
            <a:ext cx="11617285" cy="2246962"/>
          </a:xfrm>
          <a:prstGeom prst="rect">
            <a:avLst/>
          </a:prstGeom>
          <a:solidFill>
            <a:schemeClr val="bg1">
              <a:alpha val="72000"/>
            </a:schemeClr>
          </a:solidFill>
          <a:effectLst/>
        </p:spPr>
        <p:txBody>
          <a:bodyPr wrap="square">
            <a:spAutoFit/>
          </a:bodyPr>
          <a:lstStyle/>
          <a:p>
            <a:pPr marL="609570" lvl="1" defTabSz="1219140">
              <a:defRPr/>
            </a:pPr>
            <a:r>
              <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rPr>
              <a:t>Rabbimiz buyuruyor ki:</a:t>
            </a:r>
          </a:p>
          <a:p>
            <a:pPr marL="609570" lvl="1" defTabSz="1219140">
              <a:defRP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59" lvl="1" indent="-380990" defTabSz="121914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 Birbirinizin gıybetini yapmayın; herhangi biriniz, ölmüş kardeşinin etini yemekten hoşlanır mı? Bundan tiksindiniz değil mi!...”</a:t>
            </a:r>
          </a:p>
          <a:p>
            <a:pPr marL="990550" lvl="1" indent="-380981" defTabSz="1219140">
              <a:buFont typeface="Arial" panose="020B0604020202020204" pitchFamily="34" charset="0"/>
              <a:buChar char="•"/>
              <a:defRP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69" lvl="1" algn="r" defTabSz="1219140"/>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(Hucurât sûresi, 12. ayet.)</a:t>
            </a:r>
          </a:p>
          <a:p>
            <a:pPr marL="609569" lvl="1" algn="r" defTabSz="1219140">
              <a:defRP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5545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 calcmode="lin" valueType="num">
                                      <p:cBhvr additive="base">
                                        <p:cTn id="16"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5">
                                            <p:txEl>
                                              <p:pRg st="2" end="2"/>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 calcmode="lin" valueType="num">
                                      <p:cBhvr additive="base">
                                        <p:cTn id="20"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E58D68A7-6CD3-478A-A507-406D6442B706}"/>
              </a:ext>
            </a:extLst>
          </p:cNvPr>
          <p:cNvGrpSpPr/>
          <p:nvPr/>
        </p:nvGrpSpPr>
        <p:grpSpPr>
          <a:xfrm>
            <a:off x="-65989" y="0"/>
            <a:ext cx="12349115" cy="6858000"/>
            <a:chOff x="-59868" y="1149894"/>
            <a:chExt cx="9203867" cy="3973068"/>
          </a:xfrm>
        </p:grpSpPr>
        <p:pic>
          <p:nvPicPr>
            <p:cNvPr id="3" name="Resim 2">
              <a:extLst>
                <a:ext uri="{FF2B5EF4-FFF2-40B4-BE49-F238E27FC236}">
                  <a16:creationId xmlns:a16="http://schemas.microsoft.com/office/drawing/2014/main" id="{CA6BD93D-F4C6-46ED-834A-8AAD38A2227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rot="10800000">
              <a:off x="-59868" y="1149894"/>
              <a:ext cx="9203867" cy="3973068"/>
            </a:xfrm>
            <a:prstGeom prst="rect">
              <a:avLst/>
            </a:prstGeom>
            <a:solidFill>
              <a:schemeClr val="bg1"/>
            </a:solidFill>
            <a:effectLst/>
          </p:spPr>
        </p:pic>
        <p:pic>
          <p:nvPicPr>
            <p:cNvPr id="4" name="Resim 3">
              <a:extLst>
                <a:ext uri="{FF2B5EF4-FFF2-40B4-BE49-F238E27FC236}">
                  <a16:creationId xmlns:a16="http://schemas.microsoft.com/office/drawing/2014/main" id="{1626D7D4-9D60-4D8A-A16F-1CD5E4797D2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Lst>
            </a:blip>
            <a:srcRect l="5945" t="7222" r="6805" b="6072"/>
            <a:stretch/>
          </p:blipFill>
          <p:spPr>
            <a:xfrm>
              <a:off x="212275" y="1280246"/>
              <a:ext cx="1683998" cy="1673474"/>
            </a:xfrm>
            <a:prstGeom prst="rect">
              <a:avLst/>
            </a:prstGeom>
            <a:noFill/>
            <a:effectLst/>
          </p:spPr>
        </p:pic>
      </p:grpSp>
      <p:sp>
        <p:nvSpPr>
          <p:cNvPr id="5" name="Dikdörtgen 4">
            <a:extLst>
              <a:ext uri="{FF2B5EF4-FFF2-40B4-BE49-F238E27FC236}">
                <a16:creationId xmlns:a16="http://schemas.microsoft.com/office/drawing/2014/main" id="{B0617876-21A4-4ED1-9AA4-72EEA34C9265}"/>
              </a:ext>
            </a:extLst>
          </p:cNvPr>
          <p:cNvSpPr/>
          <p:nvPr/>
        </p:nvSpPr>
        <p:spPr>
          <a:xfrm>
            <a:off x="2525234" y="2121132"/>
            <a:ext cx="9308041" cy="3806491"/>
          </a:xfrm>
          <a:prstGeom prst="rect">
            <a:avLst/>
          </a:prstGeom>
          <a:solidFill>
            <a:schemeClr val="bg1">
              <a:alpha val="72000"/>
            </a:schemeClr>
          </a:solidFill>
          <a:effectLst/>
        </p:spPr>
        <p:txBody>
          <a:bodyPr wrap="square">
            <a:spAutoFit/>
          </a:bodyPr>
          <a:lstStyle/>
          <a:p>
            <a:pPr marL="609585" lvl="1" defTabSz="1219140">
              <a:defRPr/>
            </a:pPr>
            <a:r>
              <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rPr>
              <a:t>Peygamberimiz buyuruyor ki:</a:t>
            </a:r>
          </a:p>
          <a:p>
            <a:pPr defTabSz="1219140">
              <a:defRPr/>
            </a:pPr>
            <a:endPar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66" lvl="1" indent="-380981" defTabSz="121914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“…Gıybet, kardeşini hoşlanmadığı bir şeyle anmandır. buyurdu…; Söylediğin şey eğer onda varsa gıybet etmişsindir. Şayet yoksa ona iftira etmiş olursun.”</a:t>
            </a:r>
          </a:p>
          <a:p>
            <a:pPr marL="990566" lvl="1" indent="-380981" defTabSz="1219140">
              <a:buFont typeface="Arial" panose="020B0604020202020204" pitchFamily="34" charset="0"/>
              <a:buChar cha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algn="r" defTabSz="1219140"/>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Ebû</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Dâvûd</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Edeb</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37.)</a:t>
            </a:r>
          </a:p>
          <a:p>
            <a:pPr marL="609585" lvl="1" algn="r" defTabSz="1219140"/>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66" lvl="1" indent="-380981" defTabSz="121914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"…Karşılığında bana dünyayı verseler bile, kimsenin taklidini yapmam; bundan asla hoşlanmam."</a:t>
            </a:r>
          </a:p>
          <a:p>
            <a:pPr marL="990566" lvl="1" indent="-380981" defTabSz="1219140">
              <a:buFont typeface="Arial" panose="020B0604020202020204" pitchFamily="34" charset="0"/>
              <a:buChar cha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algn="r" defTabSz="1219140"/>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Ebû</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Dâvûd</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Edeb</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40.)</a:t>
            </a: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5035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 calcmode="lin" valueType="num">
                                      <p:cBhvr additive="base">
                                        <p:cTn id="16"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5">
                                            <p:txEl>
                                              <p:pRg st="2" end="2"/>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 calcmode="lin" valueType="num">
                                      <p:cBhvr additive="base">
                                        <p:cTn id="20"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 calcmode="lin" valueType="num">
                                      <p:cBhvr additive="base">
                                        <p:cTn id="26"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27" dur="500"/>
                                        <p:tgtEl>
                                          <p:spTgt spid="5">
                                            <p:txEl>
                                              <p:pRg st="6" end="6"/>
                                            </p:txEl>
                                          </p:spTgt>
                                        </p:tgtEl>
                                      </p:cBhvr>
                                    </p:animEffect>
                                  </p:childTnLst>
                                </p:cTn>
                              </p:par>
                              <p:par>
                                <p:cTn id="28" presetID="12" presetClass="entr" presetSubtype="4" fill="hold"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 calcmode="lin" valueType="num">
                                      <p:cBhvr additive="base">
                                        <p:cTn id="30" dur="500"/>
                                        <p:tgtEl>
                                          <p:spTgt spid="5">
                                            <p:txEl>
                                              <p:pRg st="8" end="8"/>
                                            </p:txEl>
                                          </p:spTgt>
                                        </p:tgtEl>
                                        <p:attrNameLst>
                                          <p:attrName>ppt_y</p:attrName>
                                        </p:attrNameLst>
                                      </p:cBhvr>
                                      <p:tavLst>
                                        <p:tav tm="0">
                                          <p:val>
                                            <p:strVal val="#ppt_y+#ppt_h*1.125000"/>
                                          </p:val>
                                        </p:tav>
                                        <p:tav tm="100000">
                                          <p:val>
                                            <p:strVal val="#ppt_y"/>
                                          </p:val>
                                        </p:tav>
                                      </p:tavLst>
                                    </p:anim>
                                    <p:animEffect transition="in" filter="wipe(up)">
                                      <p:cBhvr>
                                        <p:cTn id="31"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a:extLst>
              <a:ext uri="{FF2B5EF4-FFF2-40B4-BE49-F238E27FC236}">
                <a16:creationId xmlns:a16="http://schemas.microsoft.com/office/drawing/2014/main" id="{9594C0E0-22E6-4DBD-813E-D617A246ADC3}"/>
              </a:ext>
            </a:extLst>
          </p:cNvPr>
          <p:cNvSpPr txBox="1"/>
          <p:nvPr/>
        </p:nvSpPr>
        <p:spPr>
          <a:xfrm>
            <a:off x="-220869" y="3025241"/>
            <a:ext cx="7200348" cy="1815690"/>
          </a:xfrm>
          <a:prstGeom prst="rect">
            <a:avLst/>
          </a:prstGeom>
          <a:noFill/>
        </p:spPr>
        <p:txBody>
          <a:bodyPr wrap="square" rtlCol="0">
            <a:spAutoFit/>
          </a:bodyPr>
          <a:lstStyle/>
          <a:p>
            <a:pPr marL="1066747" lvl="1" indent="-457178" defTabSz="1219140">
              <a:buFont typeface="Wingdings" pitchFamily="2" charset="2"/>
              <a:buChar char="Ø"/>
            </a:pPr>
            <a:r>
              <a:rPr lang="tr-TR" sz="3733" b="1" dirty="0">
                <a:solidFill>
                  <a:srgbClr val="4D5F6F"/>
                </a:solidFill>
                <a:latin typeface="Tahoma" pitchFamily="34" charset="0"/>
                <a:ea typeface="Tahoma" pitchFamily="34" charset="0"/>
                <a:cs typeface="Tahoma" pitchFamily="34" charset="0"/>
              </a:rPr>
              <a:t>İslam ahlakında yerilen tutum ve davranışlar sizce nelerdir?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0192" y="1910499"/>
            <a:ext cx="5080000" cy="4436533"/>
          </a:xfrm>
          <a:prstGeom prst="rect">
            <a:avLst/>
          </a:prstGeom>
          <a:effectLst>
            <a:softEdge rad="635000"/>
          </a:effectLst>
        </p:spPr>
      </p:pic>
    </p:spTree>
    <p:extLst>
      <p:ext uri="{BB962C8B-B14F-4D97-AF65-F5344CB8AC3E}">
        <p14:creationId xmlns:p14="http://schemas.microsoft.com/office/powerpoint/2010/main" val="369026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rbest Form: Şekil 10">
            <a:extLst>
              <a:ext uri="{FF2B5EF4-FFF2-40B4-BE49-F238E27FC236}">
                <a16:creationId xmlns:a16="http://schemas.microsoft.com/office/drawing/2014/main" id="{5D932D08-B2FF-4E8C-B953-833473F4C1B8}"/>
              </a:ext>
            </a:extLst>
          </p:cNvPr>
          <p:cNvSpPr/>
          <p:nvPr/>
        </p:nvSpPr>
        <p:spPr>
          <a:xfrm>
            <a:off x="3537470" y="4794784"/>
            <a:ext cx="2221151" cy="303176"/>
          </a:xfrm>
          <a:custGeom>
            <a:avLst/>
            <a:gdLst>
              <a:gd name="connsiteX0" fmla="*/ 0 w 1665863"/>
              <a:gd name="connsiteY0" fmla="*/ 0 h 227382"/>
              <a:gd name="connsiteX1" fmla="*/ 1665863 w 1665863"/>
              <a:gd name="connsiteY1" fmla="*/ 0 h 227382"/>
              <a:gd name="connsiteX2" fmla="*/ 1665863 w 1665863"/>
              <a:gd name="connsiteY2" fmla="*/ 227382 h 227382"/>
              <a:gd name="connsiteX3" fmla="*/ 0 w 1665863"/>
              <a:gd name="connsiteY3" fmla="*/ 227382 h 227382"/>
              <a:gd name="connsiteX4" fmla="*/ 0 w 1665863"/>
              <a:gd name="connsiteY4" fmla="*/ 0 h 22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863" h="227382">
                <a:moveTo>
                  <a:pt x="0" y="0"/>
                </a:moveTo>
                <a:lnTo>
                  <a:pt x="1665863" y="0"/>
                </a:lnTo>
                <a:lnTo>
                  <a:pt x="1665863" y="227382"/>
                </a:lnTo>
                <a:lnTo>
                  <a:pt x="0" y="2273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013" rIns="0" bIns="22013" numCol="1" spcCol="1270" anchor="ctr" anchorCtr="0">
            <a:noAutofit/>
          </a:bodyPr>
          <a:lstStyle/>
          <a:p>
            <a:pPr defTabSz="770447">
              <a:lnSpc>
                <a:spcPct val="90000"/>
              </a:lnSpc>
              <a:spcBef>
                <a:spcPct val="0"/>
              </a:spcBef>
              <a:spcAft>
                <a:spcPct val="35000"/>
              </a:spcAft>
              <a:defRPr/>
            </a:pPr>
            <a:endParaRPr lang="tr-TR" sz="1733">
              <a:solidFill>
                <a:prstClr val="black">
                  <a:hueOff val="0"/>
                  <a:satOff val="0"/>
                  <a:lumOff val="0"/>
                  <a:alphaOff val="0"/>
                </a:prstClr>
              </a:solidFill>
              <a:latin typeface="Calibri"/>
            </a:endParaRPr>
          </a:p>
        </p:txBody>
      </p:sp>
      <p:sp>
        <p:nvSpPr>
          <p:cNvPr id="13" name="Dikdörtgen 12">
            <a:extLst>
              <a:ext uri="{FF2B5EF4-FFF2-40B4-BE49-F238E27FC236}">
                <a16:creationId xmlns:a16="http://schemas.microsoft.com/office/drawing/2014/main" id="{2FDA55DC-8819-41C5-9373-5057FC24234A}"/>
              </a:ext>
            </a:extLst>
          </p:cNvPr>
          <p:cNvSpPr/>
          <p:nvPr/>
        </p:nvSpPr>
        <p:spPr>
          <a:xfrm>
            <a:off x="0" y="2880583"/>
            <a:ext cx="7169389" cy="3046988"/>
          </a:xfrm>
          <a:prstGeom prst="rect">
            <a:avLst/>
          </a:prstGeom>
        </p:spPr>
        <p:txBody>
          <a:bodyPr wrap="square">
            <a:spAutoFit/>
          </a:bodyPr>
          <a:lstStyle/>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Haset; kıskançlık ve çekememezliktir.</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Bir kimsenin sahip olduğu imkanları kıskanmak, bu imkanların ortadan kalkmasını istemek anlamına gelir.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Ya da ‘Onda olmasın bende olsun.’ şeklinde bir tutum takınmaktır. </a:t>
            </a:r>
          </a:p>
        </p:txBody>
      </p:sp>
      <p:grpSp>
        <p:nvGrpSpPr>
          <p:cNvPr id="6" name="Grup 5">
            <a:extLst>
              <a:ext uri="{FF2B5EF4-FFF2-40B4-BE49-F238E27FC236}">
                <a16:creationId xmlns:a16="http://schemas.microsoft.com/office/drawing/2014/main" id="{A3C7652A-D867-4B63-B232-25B0179D6521}"/>
              </a:ext>
            </a:extLst>
          </p:cNvPr>
          <p:cNvGrpSpPr/>
          <p:nvPr/>
        </p:nvGrpSpPr>
        <p:grpSpPr>
          <a:xfrm flipH="1">
            <a:off x="717354" y="1772930"/>
            <a:ext cx="2449103" cy="723236"/>
            <a:chOff x="3222908" y="3297784"/>
            <a:chExt cx="1836827" cy="542427"/>
          </a:xfrm>
        </p:grpSpPr>
        <p:sp>
          <p:nvSpPr>
            <p:cNvPr id="7" name="Dikdörtgen 6">
              <a:extLst>
                <a:ext uri="{FF2B5EF4-FFF2-40B4-BE49-F238E27FC236}">
                  <a16:creationId xmlns:a16="http://schemas.microsoft.com/office/drawing/2014/main" id="{56ACB694-110A-4654-ABD5-7D40C0C05A21}"/>
                </a:ext>
              </a:extLst>
            </p:cNvPr>
            <p:cNvSpPr/>
            <p:nvPr/>
          </p:nvSpPr>
          <p:spPr>
            <a:xfrm>
              <a:off x="3687523" y="3297784"/>
              <a:ext cx="877885" cy="346249"/>
            </a:xfrm>
            <a:prstGeom prst="rect">
              <a:avLst/>
            </a:prstGeom>
          </p:spPr>
          <p:txBody>
            <a:bodyPr wrap="none">
              <a:spAutoFit/>
            </a:bodyPr>
            <a:lstStyle/>
            <a:p>
              <a:r>
                <a:rPr lang="tr-TR" sz="2400" b="1" dirty="0">
                  <a:latin typeface="Tahoma" panose="020B0604030504040204" pitchFamily="34" charset="0"/>
                  <a:ea typeface="Tahoma" panose="020B0604030504040204" pitchFamily="34" charset="0"/>
                  <a:cs typeface="Tahoma" panose="020B0604030504040204" pitchFamily="34" charset="0"/>
                </a:rPr>
                <a:t>Haset</a:t>
              </a:r>
              <a:r>
                <a:rPr lang="tr-TR" sz="2400" dirty="0">
                  <a:latin typeface="Tahoma" panose="020B0604030504040204" pitchFamily="34" charset="0"/>
                  <a:ea typeface="Tahoma" panose="020B0604030504040204" pitchFamily="34" charset="0"/>
                  <a:cs typeface="Tahoma" panose="020B0604030504040204" pitchFamily="34" charset="0"/>
                </a:rPr>
                <a:t> </a:t>
              </a:r>
              <a:endParaRPr lang="tr-TR" sz="2400" dirty="0"/>
            </a:p>
          </p:txBody>
        </p:sp>
        <p:pic>
          <p:nvPicPr>
            <p:cNvPr id="8" name="Resim 7">
              <a:extLst>
                <a:ext uri="{FF2B5EF4-FFF2-40B4-BE49-F238E27FC236}">
                  <a16:creationId xmlns:a16="http://schemas.microsoft.com/office/drawing/2014/main" id="{B18BBCCB-8F3C-4E94-8F7A-CBF74A8DF9A7}"/>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t="36755" b="39906"/>
            <a:stretch/>
          </p:blipFill>
          <p:spPr>
            <a:xfrm>
              <a:off x="3222908" y="3520827"/>
              <a:ext cx="1836827" cy="319384"/>
            </a:xfrm>
            <a:prstGeom prst="rect">
              <a:avLst/>
            </a:prstGeom>
          </p:spPr>
        </p:pic>
      </p:grpSp>
      <p:pic>
        <p:nvPicPr>
          <p:cNvPr id="3" name="Resim 2">
            <a:extLst>
              <a:ext uri="{FF2B5EF4-FFF2-40B4-BE49-F238E27FC236}">
                <a16:creationId xmlns:a16="http://schemas.microsoft.com/office/drawing/2014/main" id="{412C3D4C-06C2-4BA5-9411-FB247F7D0413}"/>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backgroundRemoval t="2500" b="94286" l="10000" r="90000">
                        <a14:foregroundMark x1="26833" y1="60000" x2="26833" y2="60000"/>
                        <a14:foregroundMark x1="29667" y1="55357" x2="29667" y2="55357"/>
                        <a14:foregroundMark x1="26500" y1="56786" x2="26500" y2="56786"/>
                        <a14:foregroundMark x1="23500" y1="58929" x2="23500" y2="58929"/>
                        <a14:foregroundMark x1="32500" y1="51429" x2="32500" y2="51429"/>
                        <a14:foregroundMark x1="31000" y1="47143" x2="31000" y2="47143"/>
                        <a14:foregroundMark x1="32167" y1="48571" x2="32167" y2="48571"/>
                        <a14:foregroundMark x1="26500" y1="55357" x2="34167" y2="46429"/>
                        <a14:foregroundMark x1="34167" y1="46429" x2="43333" y2="13571"/>
                        <a14:foregroundMark x1="43333" y1="13571" x2="44833" y2="13571"/>
                        <a14:foregroundMark x1="35167" y1="37500" x2="31167" y2="51429"/>
                        <a14:foregroundMark x1="33667" y1="41071" x2="27500" y2="53929"/>
                        <a14:foregroundMark x1="27500" y1="53929" x2="27500" y2="53929"/>
                        <a14:foregroundMark x1="23333" y1="58571" x2="29667" y2="51429"/>
                        <a14:foregroundMark x1="24667" y1="54286" x2="30500" y2="50000"/>
                        <a14:foregroundMark x1="35500" y1="38929" x2="39167" y2="30000"/>
                        <a14:foregroundMark x1="44833" y1="10714" x2="44833" y2="10714"/>
                        <a14:foregroundMark x1="44833" y1="10714" x2="44833" y2="10714"/>
                        <a14:foregroundMark x1="47000" y1="7500" x2="47000" y2="7500"/>
                        <a14:foregroundMark x1="47000" y1="7500" x2="47000" y2="7500"/>
                        <a14:foregroundMark x1="62000" y1="93214" x2="62000" y2="93214"/>
                        <a14:foregroundMark x1="49667" y1="94286" x2="49667" y2="94286"/>
                        <a14:foregroundMark x1="62000" y1="10357" x2="62000" y2="10357"/>
                        <a14:foregroundMark x1="42000" y1="9643" x2="42000" y2="9643"/>
                        <a14:foregroundMark x1="39167" y1="13214" x2="41487" y2="8905"/>
                        <a14:foregroundMark x1="46500" y1="5357" x2="46500" y2="5357"/>
                        <a14:foregroundMark x1="62167" y1="7857" x2="62167" y2="7857"/>
                        <a14:foregroundMark x1="60833" y1="5357" x2="60833" y2="5357"/>
                        <a14:foregroundMark x1="61167" y1="3571" x2="61167" y2="3571"/>
                        <a14:foregroundMark x1="61167" y1="2500" x2="61167" y2="2500"/>
                        <a14:backgroundMark x1="54000" y1="2143" x2="54167" y2="10000"/>
                        <a14:backgroundMark x1="46500" y1="1071" x2="46500" y2="1071"/>
                        <a14:backgroundMark x1="48167" y1="3214" x2="48167" y2="3214"/>
                        <a14:backgroundMark x1="55333" y1="97143" x2="55333" y2="97143"/>
                        <a14:backgroundMark x1="61167" y1="357" x2="61167" y2="357"/>
                        <a14:backgroundMark x1="64106" y1="1460" x2="64333" y2="1429"/>
                        <a14:backgroundMark x1="60667" y1="2500" x2="64000" y2="2143"/>
                        <a14:backgroundMark x1="57333" y1="2857" x2="60667" y2="2500"/>
                        <a14:backgroundMark x1="64000" y1="2143" x2="64667" y2="2500"/>
                        <a14:backgroundMark x1="42667" y1="2500" x2="48167" y2="2500"/>
                      </a14:backgroundRemoval>
                    </a14:imgEffect>
                    <a14:imgEffect>
                      <a14:saturation sat="300000"/>
                    </a14:imgEffect>
                  </a14:imgLayer>
                </a14:imgProps>
              </a:ext>
            </a:extLst>
          </a:blip>
          <a:srcRect l="20040" r="28286"/>
          <a:stretch/>
        </p:blipFill>
        <p:spPr>
          <a:xfrm>
            <a:off x="7393723" y="2299854"/>
            <a:ext cx="4051123" cy="3658495"/>
          </a:xfrm>
          <a:prstGeom prst="rect">
            <a:avLst/>
          </a:prstGeom>
        </p:spPr>
      </p:pic>
    </p:spTree>
    <p:extLst>
      <p:ext uri="{BB962C8B-B14F-4D97-AF65-F5344CB8AC3E}">
        <p14:creationId xmlns:p14="http://schemas.microsoft.com/office/powerpoint/2010/main" val="12982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 calcmode="lin" valueType="num">
                                      <p:cBhvr additive="base">
                                        <p:cTn id="16"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 calcmode="lin" valueType="num">
                                      <p:cBhvr additive="base">
                                        <p:cTn id="22"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1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13">
                                            <p:txEl>
                                              <p:pRg st="4" end="4"/>
                                            </p:txEl>
                                          </p:spTgt>
                                        </p:tgtEl>
                                        <p:attrNameLst>
                                          <p:attrName>style.visibility</p:attrName>
                                        </p:attrNameLst>
                                      </p:cBhvr>
                                      <p:to>
                                        <p:strVal val="visible"/>
                                      </p:to>
                                    </p:set>
                                    <p:anim calcmode="lin" valueType="num">
                                      <p:cBhvr additive="base">
                                        <p:cTn id="28" dur="500"/>
                                        <p:tgtEl>
                                          <p:spTgt spid="13">
                                            <p:txEl>
                                              <p:pRg st="4" end="4"/>
                                            </p:txEl>
                                          </p:spTgt>
                                        </p:tgtEl>
                                        <p:attrNameLst>
                                          <p:attrName>ppt_y</p:attrName>
                                        </p:attrNameLst>
                                      </p:cBhvr>
                                      <p:tavLst>
                                        <p:tav tm="0">
                                          <p:val>
                                            <p:strVal val="#ppt_y+#ppt_h*1.125000"/>
                                          </p:val>
                                        </p:tav>
                                        <p:tav tm="100000">
                                          <p:val>
                                            <p:strVal val="#ppt_y"/>
                                          </p:val>
                                        </p:tav>
                                      </p:tavLst>
                                    </p:anim>
                                    <p:animEffect transition="in" filter="wipe(up)">
                                      <p:cBhvr>
                                        <p:cTn id="29"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72995C80-B055-4FFB-B762-4035169A459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65198" y1="78550" x2="64758" y2="80769"/>
                        <a14:backgroundMark x1="63436" y1="79290" x2="64758" y2="79290"/>
                      </a14:backgroundRemoval>
                    </a14:imgEffect>
                  </a14:imgLayer>
                </a14:imgProps>
              </a:ext>
            </a:extLst>
          </a:blip>
          <a:srcRect l="29602" t="6540" r="30758" b="7924"/>
          <a:stretch/>
        </p:blipFill>
        <p:spPr>
          <a:xfrm>
            <a:off x="10035759" y="1658112"/>
            <a:ext cx="1535627" cy="4933920"/>
          </a:xfrm>
          <a:prstGeom prst="rect">
            <a:avLst/>
          </a:prstGeom>
        </p:spPr>
      </p:pic>
      <p:sp>
        <p:nvSpPr>
          <p:cNvPr id="11" name="Serbest Form: Şekil 10">
            <a:extLst>
              <a:ext uri="{FF2B5EF4-FFF2-40B4-BE49-F238E27FC236}">
                <a16:creationId xmlns:a16="http://schemas.microsoft.com/office/drawing/2014/main" id="{5D932D08-B2FF-4E8C-B953-833473F4C1B8}"/>
              </a:ext>
            </a:extLst>
          </p:cNvPr>
          <p:cNvSpPr/>
          <p:nvPr/>
        </p:nvSpPr>
        <p:spPr>
          <a:xfrm>
            <a:off x="3537471" y="4794784"/>
            <a:ext cx="1863445" cy="303176"/>
          </a:xfrm>
          <a:custGeom>
            <a:avLst/>
            <a:gdLst>
              <a:gd name="connsiteX0" fmla="*/ 0 w 1665863"/>
              <a:gd name="connsiteY0" fmla="*/ 0 h 227382"/>
              <a:gd name="connsiteX1" fmla="*/ 1665863 w 1665863"/>
              <a:gd name="connsiteY1" fmla="*/ 0 h 227382"/>
              <a:gd name="connsiteX2" fmla="*/ 1665863 w 1665863"/>
              <a:gd name="connsiteY2" fmla="*/ 227382 h 227382"/>
              <a:gd name="connsiteX3" fmla="*/ 0 w 1665863"/>
              <a:gd name="connsiteY3" fmla="*/ 227382 h 227382"/>
              <a:gd name="connsiteX4" fmla="*/ 0 w 1665863"/>
              <a:gd name="connsiteY4" fmla="*/ 0 h 22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863" h="227382">
                <a:moveTo>
                  <a:pt x="0" y="0"/>
                </a:moveTo>
                <a:lnTo>
                  <a:pt x="1665863" y="0"/>
                </a:lnTo>
                <a:lnTo>
                  <a:pt x="1665863" y="227382"/>
                </a:lnTo>
                <a:lnTo>
                  <a:pt x="0" y="2273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013" rIns="0" bIns="22013" numCol="1" spcCol="1270" anchor="ctr" anchorCtr="0">
            <a:noAutofit/>
          </a:bodyPr>
          <a:lstStyle/>
          <a:p>
            <a:pPr defTabSz="770447">
              <a:lnSpc>
                <a:spcPct val="90000"/>
              </a:lnSpc>
              <a:spcBef>
                <a:spcPct val="0"/>
              </a:spcBef>
              <a:spcAft>
                <a:spcPct val="35000"/>
              </a:spcAft>
              <a:defRPr/>
            </a:pPr>
            <a:endParaRPr lang="tr-TR" sz="1733">
              <a:solidFill>
                <a:prstClr val="black">
                  <a:hueOff val="0"/>
                  <a:satOff val="0"/>
                  <a:lumOff val="0"/>
                  <a:alphaOff val="0"/>
                </a:prstClr>
              </a:solidFill>
              <a:latin typeface="Calibri"/>
            </a:endParaRPr>
          </a:p>
        </p:txBody>
      </p:sp>
      <p:sp>
        <p:nvSpPr>
          <p:cNvPr id="5" name="Serbest Form 7">
            <a:extLst>
              <a:ext uri="{FF2B5EF4-FFF2-40B4-BE49-F238E27FC236}">
                <a16:creationId xmlns:a16="http://schemas.microsoft.com/office/drawing/2014/main" id="{2205F98A-83C9-4ADE-8BEB-9D324DD228E2}"/>
              </a:ext>
            </a:extLst>
          </p:cNvPr>
          <p:cNvSpPr/>
          <p:nvPr/>
        </p:nvSpPr>
        <p:spPr>
          <a:xfrm>
            <a:off x="521289" y="2398653"/>
            <a:ext cx="9263091" cy="478868"/>
          </a:xfrm>
          <a:custGeom>
            <a:avLst/>
            <a:gdLst>
              <a:gd name="connsiteX0" fmla="*/ 0 w 7632848"/>
              <a:gd name="connsiteY0" fmla="*/ 59964 h 359774"/>
              <a:gd name="connsiteX1" fmla="*/ 59964 w 7632848"/>
              <a:gd name="connsiteY1" fmla="*/ 0 h 359774"/>
              <a:gd name="connsiteX2" fmla="*/ 7572884 w 7632848"/>
              <a:gd name="connsiteY2" fmla="*/ 0 h 359774"/>
              <a:gd name="connsiteX3" fmla="*/ 7632848 w 7632848"/>
              <a:gd name="connsiteY3" fmla="*/ 59964 h 359774"/>
              <a:gd name="connsiteX4" fmla="*/ 7632848 w 7632848"/>
              <a:gd name="connsiteY4" fmla="*/ 299810 h 359774"/>
              <a:gd name="connsiteX5" fmla="*/ 7572884 w 7632848"/>
              <a:gd name="connsiteY5" fmla="*/ 359774 h 359774"/>
              <a:gd name="connsiteX6" fmla="*/ 59964 w 7632848"/>
              <a:gd name="connsiteY6" fmla="*/ 359774 h 359774"/>
              <a:gd name="connsiteX7" fmla="*/ 0 w 7632848"/>
              <a:gd name="connsiteY7" fmla="*/ 299810 h 359774"/>
              <a:gd name="connsiteX8" fmla="*/ 0 w 7632848"/>
              <a:gd name="connsiteY8" fmla="*/ 59964 h 35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2848" h="359774">
                <a:moveTo>
                  <a:pt x="0" y="59964"/>
                </a:moveTo>
                <a:cubicBezTo>
                  <a:pt x="0" y="26847"/>
                  <a:pt x="26847" y="0"/>
                  <a:pt x="59964" y="0"/>
                </a:cubicBezTo>
                <a:lnTo>
                  <a:pt x="7572884" y="0"/>
                </a:lnTo>
                <a:cubicBezTo>
                  <a:pt x="7606001" y="0"/>
                  <a:pt x="7632848" y="26847"/>
                  <a:pt x="7632848" y="59964"/>
                </a:cubicBezTo>
                <a:lnTo>
                  <a:pt x="7632848" y="299810"/>
                </a:lnTo>
                <a:cubicBezTo>
                  <a:pt x="7632848" y="332927"/>
                  <a:pt x="7606001" y="359774"/>
                  <a:pt x="7572884" y="359774"/>
                </a:cubicBezTo>
                <a:lnTo>
                  <a:pt x="59964" y="359774"/>
                </a:lnTo>
                <a:cubicBezTo>
                  <a:pt x="26847" y="359774"/>
                  <a:pt x="0" y="332927"/>
                  <a:pt x="0" y="299810"/>
                </a:cubicBezTo>
                <a:lnTo>
                  <a:pt x="0" y="59964"/>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99617" tIns="99617" rIns="99617" bIns="99617" numCol="1" spcCol="1270" anchor="ctr" anchorCtr="0">
            <a:noAutofit/>
          </a:bodyPr>
          <a:lstStyle/>
          <a:p>
            <a:pPr marL="838179" lvl="1" indent="-380990" defTabSz="888978">
              <a:lnSpc>
                <a:spcPct val="90000"/>
              </a:lnSpc>
              <a:spcBef>
                <a:spcPct val="0"/>
              </a:spcBef>
              <a:spcAft>
                <a:spcPct val="35000"/>
              </a:spcAft>
              <a:buFont typeface="Arial" panose="020B0604020202020204" pitchFamily="34" charset="0"/>
              <a:buChar char="•"/>
            </a:pPr>
            <a:r>
              <a:rPr lang="tr-TR" sz="2400" dirty="0">
                <a:latin typeface="Tahoma" panose="020B0604030504040204" pitchFamily="34" charset="0"/>
                <a:ea typeface="Tahoma" panose="020B0604030504040204" pitchFamily="34" charset="0"/>
                <a:cs typeface="Tahoma" panose="020B0604030504040204" pitchFamily="34" charset="0"/>
              </a:rPr>
              <a:t>Bencillik duygusu dengelenmediği zaman haset ortaya çıkar. </a:t>
            </a:r>
          </a:p>
        </p:txBody>
      </p:sp>
      <p:sp>
        <p:nvSpPr>
          <p:cNvPr id="6" name="Serbest Form 8">
            <a:extLst>
              <a:ext uri="{FF2B5EF4-FFF2-40B4-BE49-F238E27FC236}">
                <a16:creationId xmlns:a16="http://schemas.microsoft.com/office/drawing/2014/main" id="{0599FE8F-B0BA-45AD-B7B6-04E913DE4D65}"/>
              </a:ext>
            </a:extLst>
          </p:cNvPr>
          <p:cNvSpPr/>
          <p:nvPr/>
        </p:nvSpPr>
        <p:spPr>
          <a:xfrm>
            <a:off x="521289" y="3104555"/>
            <a:ext cx="9263091" cy="478868"/>
          </a:xfrm>
          <a:custGeom>
            <a:avLst/>
            <a:gdLst>
              <a:gd name="connsiteX0" fmla="*/ 0 w 7632848"/>
              <a:gd name="connsiteY0" fmla="*/ 59964 h 359774"/>
              <a:gd name="connsiteX1" fmla="*/ 59964 w 7632848"/>
              <a:gd name="connsiteY1" fmla="*/ 0 h 359774"/>
              <a:gd name="connsiteX2" fmla="*/ 7572884 w 7632848"/>
              <a:gd name="connsiteY2" fmla="*/ 0 h 359774"/>
              <a:gd name="connsiteX3" fmla="*/ 7632848 w 7632848"/>
              <a:gd name="connsiteY3" fmla="*/ 59964 h 359774"/>
              <a:gd name="connsiteX4" fmla="*/ 7632848 w 7632848"/>
              <a:gd name="connsiteY4" fmla="*/ 299810 h 359774"/>
              <a:gd name="connsiteX5" fmla="*/ 7572884 w 7632848"/>
              <a:gd name="connsiteY5" fmla="*/ 359774 h 359774"/>
              <a:gd name="connsiteX6" fmla="*/ 59964 w 7632848"/>
              <a:gd name="connsiteY6" fmla="*/ 359774 h 359774"/>
              <a:gd name="connsiteX7" fmla="*/ 0 w 7632848"/>
              <a:gd name="connsiteY7" fmla="*/ 299810 h 359774"/>
              <a:gd name="connsiteX8" fmla="*/ 0 w 7632848"/>
              <a:gd name="connsiteY8" fmla="*/ 59964 h 35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2848" h="359774">
                <a:moveTo>
                  <a:pt x="0" y="59964"/>
                </a:moveTo>
                <a:cubicBezTo>
                  <a:pt x="0" y="26847"/>
                  <a:pt x="26847" y="0"/>
                  <a:pt x="59964" y="0"/>
                </a:cubicBezTo>
                <a:lnTo>
                  <a:pt x="7572884" y="0"/>
                </a:lnTo>
                <a:cubicBezTo>
                  <a:pt x="7606001" y="0"/>
                  <a:pt x="7632848" y="26847"/>
                  <a:pt x="7632848" y="59964"/>
                </a:cubicBezTo>
                <a:lnTo>
                  <a:pt x="7632848" y="299810"/>
                </a:lnTo>
                <a:cubicBezTo>
                  <a:pt x="7632848" y="332927"/>
                  <a:pt x="7606001" y="359774"/>
                  <a:pt x="7572884" y="359774"/>
                </a:cubicBezTo>
                <a:lnTo>
                  <a:pt x="59964" y="359774"/>
                </a:lnTo>
                <a:cubicBezTo>
                  <a:pt x="26847" y="359774"/>
                  <a:pt x="0" y="332927"/>
                  <a:pt x="0" y="299810"/>
                </a:cubicBezTo>
                <a:lnTo>
                  <a:pt x="0" y="59964"/>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936304"/>
              <a:satOff val="-1168"/>
              <a:lumOff val="275"/>
              <a:alphaOff val="0"/>
            </a:schemeClr>
          </a:fillRef>
          <a:effectRef idx="1">
            <a:schemeClr val="accent2">
              <a:hueOff val="936304"/>
              <a:satOff val="-1168"/>
              <a:lumOff val="275"/>
              <a:alphaOff val="0"/>
            </a:schemeClr>
          </a:effectRef>
          <a:fontRef idx="minor">
            <a:schemeClr val="dk1"/>
          </a:fontRef>
        </p:style>
        <p:txBody>
          <a:bodyPr spcFirstLastPara="0" vert="horz" wrap="square" lIns="99617" tIns="99617" rIns="99617" bIns="99617" numCol="1" spcCol="1270" anchor="ctr" anchorCtr="0">
            <a:noAutofit/>
          </a:bodyPr>
          <a:lstStyle/>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Kişi haset etmeyi bırakmazsa kendi benliğine zarar verir. </a:t>
            </a:r>
          </a:p>
        </p:txBody>
      </p:sp>
      <p:sp>
        <p:nvSpPr>
          <p:cNvPr id="7" name="Serbest Form 9">
            <a:extLst>
              <a:ext uri="{FF2B5EF4-FFF2-40B4-BE49-F238E27FC236}">
                <a16:creationId xmlns:a16="http://schemas.microsoft.com/office/drawing/2014/main" id="{417A073B-5631-48B6-B4C7-4F8CEC9CB447}"/>
              </a:ext>
            </a:extLst>
          </p:cNvPr>
          <p:cNvSpPr/>
          <p:nvPr/>
        </p:nvSpPr>
        <p:spPr>
          <a:xfrm>
            <a:off x="521289" y="3891613"/>
            <a:ext cx="9263091" cy="478868"/>
          </a:xfrm>
          <a:custGeom>
            <a:avLst/>
            <a:gdLst>
              <a:gd name="connsiteX0" fmla="*/ 0 w 7632848"/>
              <a:gd name="connsiteY0" fmla="*/ 59964 h 359774"/>
              <a:gd name="connsiteX1" fmla="*/ 59964 w 7632848"/>
              <a:gd name="connsiteY1" fmla="*/ 0 h 359774"/>
              <a:gd name="connsiteX2" fmla="*/ 7572884 w 7632848"/>
              <a:gd name="connsiteY2" fmla="*/ 0 h 359774"/>
              <a:gd name="connsiteX3" fmla="*/ 7632848 w 7632848"/>
              <a:gd name="connsiteY3" fmla="*/ 59964 h 359774"/>
              <a:gd name="connsiteX4" fmla="*/ 7632848 w 7632848"/>
              <a:gd name="connsiteY4" fmla="*/ 299810 h 359774"/>
              <a:gd name="connsiteX5" fmla="*/ 7572884 w 7632848"/>
              <a:gd name="connsiteY5" fmla="*/ 359774 h 359774"/>
              <a:gd name="connsiteX6" fmla="*/ 59964 w 7632848"/>
              <a:gd name="connsiteY6" fmla="*/ 359774 h 359774"/>
              <a:gd name="connsiteX7" fmla="*/ 0 w 7632848"/>
              <a:gd name="connsiteY7" fmla="*/ 299810 h 359774"/>
              <a:gd name="connsiteX8" fmla="*/ 0 w 7632848"/>
              <a:gd name="connsiteY8" fmla="*/ 59964 h 35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2848" h="359774">
                <a:moveTo>
                  <a:pt x="0" y="59964"/>
                </a:moveTo>
                <a:cubicBezTo>
                  <a:pt x="0" y="26847"/>
                  <a:pt x="26847" y="0"/>
                  <a:pt x="59964" y="0"/>
                </a:cubicBezTo>
                <a:lnTo>
                  <a:pt x="7572884" y="0"/>
                </a:lnTo>
                <a:cubicBezTo>
                  <a:pt x="7606001" y="0"/>
                  <a:pt x="7632848" y="26847"/>
                  <a:pt x="7632848" y="59964"/>
                </a:cubicBezTo>
                <a:lnTo>
                  <a:pt x="7632848" y="299810"/>
                </a:lnTo>
                <a:cubicBezTo>
                  <a:pt x="7632848" y="332927"/>
                  <a:pt x="7606001" y="359774"/>
                  <a:pt x="7572884" y="359774"/>
                </a:cubicBezTo>
                <a:lnTo>
                  <a:pt x="59964" y="359774"/>
                </a:lnTo>
                <a:cubicBezTo>
                  <a:pt x="26847" y="359774"/>
                  <a:pt x="0" y="332927"/>
                  <a:pt x="0" y="299810"/>
                </a:cubicBezTo>
                <a:lnTo>
                  <a:pt x="0" y="59964"/>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1872608"/>
              <a:satOff val="-2336"/>
              <a:lumOff val="549"/>
              <a:alphaOff val="0"/>
            </a:schemeClr>
          </a:fillRef>
          <a:effectRef idx="1">
            <a:schemeClr val="accent2">
              <a:hueOff val="1872608"/>
              <a:satOff val="-2336"/>
              <a:lumOff val="549"/>
              <a:alphaOff val="0"/>
            </a:schemeClr>
          </a:effectRef>
          <a:fontRef idx="minor">
            <a:schemeClr val="dk1"/>
          </a:fontRef>
        </p:style>
        <p:txBody>
          <a:bodyPr spcFirstLastPara="0" vert="horz" wrap="square" lIns="99617" tIns="99617" rIns="99617" bIns="99617" numCol="1" spcCol="1270" anchor="ctr" anchorCtr="0">
            <a:noAutofit/>
          </a:bodyPr>
          <a:lstStyle/>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Gıybet ve dedikodu gibi kötülüklere bulaşır. </a:t>
            </a:r>
          </a:p>
        </p:txBody>
      </p:sp>
      <p:sp>
        <p:nvSpPr>
          <p:cNvPr id="8" name="Serbest Form 10">
            <a:extLst>
              <a:ext uri="{FF2B5EF4-FFF2-40B4-BE49-F238E27FC236}">
                <a16:creationId xmlns:a16="http://schemas.microsoft.com/office/drawing/2014/main" id="{C88F6014-C755-4FFC-A1B8-9C19C0C5F6DB}"/>
              </a:ext>
            </a:extLst>
          </p:cNvPr>
          <p:cNvSpPr/>
          <p:nvPr/>
        </p:nvSpPr>
        <p:spPr>
          <a:xfrm>
            <a:off x="521289" y="4665739"/>
            <a:ext cx="9263091" cy="478868"/>
          </a:xfrm>
          <a:custGeom>
            <a:avLst/>
            <a:gdLst>
              <a:gd name="connsiteX0" fmla="*/ 0 w 7632848"/>
              <a:gd name="connsiteY0" fmla="*/ 59964 h 359774"/>
              <a:gd name="connsiteX1" fmla="*/ 59964 w 7632848"/>
              <a:gd name="connsiteY1" fmla="*/ 0 h 359774"/>
              <a:gd name="connsiteX2" fmla="*/ 7572884 w 7632848"/>
              <a:gd name="connsiteY2" fmla="*/ 0 h 359774"/>
              <a:gd name="connsiteX3" fmla="*/ 7632848 w 7632848"/>
              <a:gd name="connsiteY3" fmla="*/ 59964 h 359774"/>
              <a:gd name="connsiteX4" fmla="*/ 7632848 w 7632848"/>
              <a:gd name="connsiteY4" fmla="*/ 299810 h 359774"/>
              <a:gd name="connsiteX5" fmla="*/ 7572884 w 7632848"/>
              <a:gd name="connsiteY5" fmla="*/ 359774 h 359774"/>
              <a:gd name="connsiteX6" fmla="*/ 59964 w 7632848"/>
              <a:gd name="connsiteY6" fmla="*/ 359774 h 359774"/>
              <a:gd name="connsiteX7" fmla="*/ 0 w 7632848"/>
              <a:gd name="connsiteY7" fmla="*/ 299810 h 359774"/>
              <a:gd name="connsiteX8" fmla="*/ 0 w 7632848"/>
              <a:gd name="connsiteY8" fmla="*/ 59964 h 35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2848" h="359774">
                <a:moveTo>
                  <a:pt x="0" y="59964"/>
                </a:moveTo>
                <a:cubicBezTo>
                  <a:pt x="0" y="26847"/>
                  <a:pt x="26847" y="0"/>
                  <a:pt x="59964" y="0"/>
                </a:cubicBezTo>
                <a:lnTo>
                  <a:pt x="7572884" y="0"/>
                </a:lnTo>
                <a:cubicBezTo>
                  <a:pt x="7606001" y="0"/>
                  <a:pt x="7632848" y="26847"/>
                  <a:pt x="7632848" y="59964"/>
                </a:cubicBezTo>
                <a:lnTo>
                  <a:pt x="7632848" y="299810"/>
                </a:lnTo>
                <a:cubicBezTo>
                  <a:pt x="7632848" y="332927"/>
                  <a:pt x="7606001" y="359774"/>
                  <a:pt x="7572884" y="359774"/>
                </a:cubicBezTo>
                <a:lnTo>
                  <a:pt x="59964" y="359774"/>
                </a:lnTo>
                <a:cubicBezTo>
                  <a:pt x="26847" y="359774"/>
                  <a:pt x="0" y="332927"/>
                  <a:pt x="0" y="299810"/>
                </a:cubicBezTo>
                <a:lnTo>
                  <a:pt x="0" y="59964"/>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2808911"/>
              <a:satOff val="-3503"/>
              <a:lumOff val="824"/>
              <a:alphaOff val="0"/>
            </a:schemeClr>
          </a:fillRef>
          <a:effectRef idx="1">
            <a:schemeClr val="accent2">
              <a:hueOff val="2808911"/>
              <a:satOff val="-3503"/>
              <a:lumOff val="824"/>
              <a:alphaOff val="0"/>
            </a:schemeClr>
          </a:effectRef>
          <a:fontRef idx="minor">
            <a:schemeClr val="dk1"/>
          </a:fontRef>
        </p:style>
        <p:txBody>
          <a:bodyPr spcFirstLastPara="0" vert="horz" wrap="square" lIns="99617" tIns="99617" rIns="99617" bIns="99617" numCol="1" spcCol="1270" anchor="ctr" anchorCtr="0">
            <a:noAutofit/>
          </a:bodyPr>
          <a:lstStyle/>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Ayrıca haset manevi anlamda iyilikleri tüketir.</a:t>
            </a:r>
          </a:p>
        </p:txBody>
      </p:sp>
      <p:sp>
        <p:nvSpPr>
          <p:cNvPr id="9" name="Serbest Form 11">
            <a:extLst>
              <a:ext uri="{FF2B5EF4-FFF2-40B4-BE49-F238E27FC236}">
                <a16:creationId xmlns:a16="http://schemas.microsoft.com/office/drawing/2014/main" id="{6822675A-4D7B-4C82-9444-D2BF2E2915C7}"/>
              </a:ext>
            </a:extLst>
          </p:cNvPr>
          <p:cNvSpPr/>
          <p:nvPr/>
        </p:nvSpPr>
        <p:spPr>
          <a:xfrm>
            <a:off x="521289" y="5329278"/>
            <a:ext cx="9263091" cy="478868"/>
          </a:xfrm>
          <a:custGeom>
            <a:avLst/>
            <a:gdLst>
              <a:gd name="connsiteX0" fmla="*/ 0 w 7632848"/>
              <a:gd name="connsiteY0" fmla="*/ 59964 h 359774"/>
              <a:gd name="connsiteX1" fmla="*/ 59964 w 7632848"/>
              <a:gd name="connsiteY1" fmla="*/ 0 h 359774"/>
              <a:gd name="connsiteX2" fmla="*/ 7572884 w 7632848"/>
              <a:gd name="connsiteY2" fmla="*/ 0 h 359774"/>
              <a:gd name="connsiteX3" fmla="*/ 7632848 w 7632848"/>
              <a:gd name="connsiteY3" fmla="*/ 59964 h 359774"/>
              <a:gd name="connsiteX4" fmla="*/ 7632848 w 7632848"/>
              <a:gd name="connsiteY4" fmla="*/ 299810 h 359774"/>
              <a:gd name="connsiteX5" fmla="*/ 7572884 w 7632848"/>
              <a:gd name="connsiteY5" fmla="*/ 359774 h 359774"/>
              <a:gd name="connsiteX6" fmla="*/ 59964 w 7632848"/>
              <a:gd name="connsiteY6" fmla="*/ 359774 h 359774"/>
              <a:gd name="connsiteX7" fmla="*/ 0 w 7632848"/>
              <a:gd name="connsiteY7" fmla="*/ 299810 h 359774"/>
              <a:gd name="connsiteX8" fmla="*/ 0 w 7632848"/>
              <a:gd name="connsiteY8" fmla="*/ 59964 h 35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2848" h="359774">
                <a:moveTo>
                  <a:pt x="0" y="59964"/>
                </a:moveTo>
                <a:cubicBezTo>
                  <a:pt x="0" y="26847"/>
                  <a:pt x="26847" y="0"/>
                  <a:pt x="59964" y="0"/>
                </a:cubicBezTo>
                <a:lnTo>
                  <a:pt x="7572884" y="0"/>
                </a:lnTo>
                <a:cubicBezTo>
                  <a:pt x="7606001" y="0"/>
                  <a:pt x="7632848" y="26847"/>
                  <a:pt x="7632848" y="59964"/>
                </a:cubicBezTo>
                <a:lnTo>
                  <a:pt x="7632848" y="299810"/>
                </a:lnTo>
                <a:cubicBezTo>
                  <a:pt x="7632848" y="332927"/>
                  <a:pt x="7606001" y="359774"/>
                  <a:pt x="7572884" y="359774"/>
                </a:cubicBezTo>
                <a:lnTo>
                  <a:pt x="59964" y="359774"/>
                </a:lnTo>
                <a:cubicBezTo>
                  <a:pt x="26847" y="359774"/>
                  <a:pt x="0" y="332927"/>
                  <a:pt x="0" y="299810"/>
                </a:cubicBezTo>
                <a:lnTo>
                  <a:pt x="0" y="59964"/>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3745215"/>
              <a:satOff val="-4671"/>
              <a:lumOff val="1098"/>
              <a:alphaOff val="0"/>
            </a:schemeClr>
          </a:fillRef>
          <a:effectRef idx="1">
            <a:schemeClr val="accent2">
              <a:hueOff val="3745215"/>
              <a:satOff val="-4671"/>
              <a:lumOff val="1098"/>
              <a:alphaOff val="0"/>
            </a:schemeClr>
          </a:effectRef>
          <a:fontRef idx="minor">
            <a:schemeClr val="dk1"/>
          </a:fontRef>
        </p:style>
        <p:txBody>
          <a:bodyPr spcFirstLastPara="0" vert="horz" wrap="square" lIns="99617" tIns="99617" rIns="99617" bIns="99617" numCol="1" spcCol="1270" anchor="ctr" anchorCtr="0">
            <a:noAutofit/>
          </a:bodyPr>
          <a:lstStyle/>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Kişinin iyi amellerini yok edip onu manevi iflasa sürükler. </a:t>
            </a:r>
          </a:p>
        </p:txBody>
      </p:sp>
    </p:spTree>
    <p:extLst>
      <p:ext uri="{BB962C8B-B14F-4D97-AF65-F5344CB8AC3E}">
        <p14:creationId xmlns:p14="http://schemas.microsoft.com/office/powerpoint/2010/main" val="206344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3D28327-1C7F-474C-AD93-625559A8122F}"/>
              </a:ext>
            </a:extLst>
          </p:cNvPr>
          <p:cNvPicPr>
            <a:picLocks noChangeAspect="1"/>
          </p:cNvPicPr>
          <p:nvPr/>
        </p:nvPicPr>
        <p:blipFill rotWithShape="1">
          <a:blip r:embed="rId2">
            <a:clrChange>
              <a:clrFrom>
                <a:srgbClr val="FFFFFF"/>
              </a:clrFrom>
              <a:clrTo>
                <a:srgbClr val="FFFFFF">
                  <a:alpha val="0"/>
                </a:srgbClr>
              </a:clrTo>
            </a:clrChange>
          </a:blip>
          <a:srcRect l="4694" t="32536" r="18342" b="10943"/>
          <a:stretch/>
        </p:blipFill>
        <p:spPr>
          <a:xfrm flipH="1">
            <a:off x="2114147" y="2986916"/>
            <a:ext cx="7288947" cy="3570313"/>
          </a:xfrm>
          <a:prstGeom prst="rect">
            <a:avLst/>
          </a:prstGeom>
        </p:spPr>
      </p:pic>
      <p:sp>
        <p:nvSpPr>
          <p:cNvPr id="11" name="Serbest Form: Şekil 10">
            <a:extLst>
              <a:ext uri="{FF2B5EF4-FFF2-40B4-BE49-F238E27FC236}">
                <a16:creationId xmlns:a16="http://schemas.microsoft.com/office/drawing/2014/main" id="{5D932D08-B2FF-4E8C-B953-833473F4C1B8}"/>
              </a:ext>
            </a:extLst>
          </p:cNvPr>
          <p:cNvSpPr/>
          <p:nvPr/>
        </p:nvSpPr>
        <p:spPr>
          <a:xfrm>
            <a:off x="3537470" y="4794784"/>
            <a:ext cx="2221151" cy="303176"/>
          </a:xfrm>
          <a:custGeom>
            <a:avLst/>
            <a:gdLst>
              <a:gd name="connsiteX0" fmla="*/ 0 w 1665863"/>
              <a:gd name="connsiteY0" fmla="*/ 0 h 227382"/>
              <a:gd name="connsiteX1" fmla="*/ 1665863 w 1665863"/>
              <a:gd name="connsiteY1" fmla="*/ 0 h 227382"/>
              <a:gd name="connsiteX2" fmla="*/ 1665863 w 1665863"/>
              <a:gd name="connsiteY2" fmla="*/ 227382 h 227382"/>
              <a:gd name="connsiteX3" fmla="*/ 0 w 1665863"/>
              <a:gd name="connsiteY3" fmla="*/ 227382 h 227382"/>
              <a:gd name="connsiteX4" fmla="*/ 0 w 1665863"/>
              <a:gd name="connsiteY4" fmla="*/ 0 h 22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863" h="227382">
                <a:moveTo>
                  <a:pt x="0" y="0"/>
                </a:moveTo>
                <a:lnTo>
                  <a:pt x="1665863" y="0"/>
                </a:lnTo>
                <a:lnTo>
                  <a:pt x="1665863" y="227382"/>
                </a:lnTo>
                <a:lnTo>
                  <a:pt x="0" y="2273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013" rIns="0" bIns="22013" numCol="1" spcCol="1270" anchor="ctr" anchorCtr="0">
            <a:noAutofit/>
          </a:bodyPr>
          <a:lstStyle/>
          <a:p>
            <a:pPr defTabSz="770447">
              <a:lnSpc>
                <a:spcPct val="90000"/>
              </a:lnSpc>
              <a:spcBef>
                <a:spcPct val="0"/>
              </a:spcBef>
              <a:spcAft>
                <a:spcPct val="35000"/>
              </a:spcAft>
              <a:defRPr/>
            </a:pPr>
            <a:endParaRPr lang="tr-TR" sz="1733">
              <a:solidFill>
                <a:prstClr val="black">
                  <a:hueOff val="0"/>
                  <a:satOff val="0"/>
                  <a:lumOff val="0"/>
                  <a:alphaOff val="0"/>
                </a:prstClr>
              </a:solidFill>
              <a:latin typeface="Calibri"/>
            </a:endParaRPr>
          </a:p>
        </p:txBody>
      </p:sp>
      <p:sp>
        <p:nvSpPr>
          <p:cNvPr id="13" name="Dikdörtgen 12">
            <a:extLst>
              <a:ext uri="{FF2B5EF4-FFF2-40B4-BE49-F238E27FC236}">
                <a16:creationId xmlns:a16="http://schemas.microsoft.com/office/drawing/2014/main" id="{2FDA55DC-8819-41C5-9373-5057FC24234A}"/>
              </a:ext>
            </a:extLst>
          </p:cNvPr>
          <p:cNvSpPr/>
          <p:nvPr/>
        </p:nvSpPr>
        <p:spPr>
          <a:xfrm>
            <a:off x="1" y="1975061"/>
            <a:ext cx="11108215" cy="1569660"/>
          </a:xfrm>
          <a:prstGeom prst="rect">
            <a:avLst/>
          </a:prstGeom>
        </p:spPr>
        <p:txBody>
          <a:bodyPr wrap="square">
            <a:spAutoFit/>
          </a:bodyPr>
          <a:lstStyle/>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İnsanda başkalarına gıpta etme ve imrenme isteği vardır.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İyi ve güzel şeylere imrenmek dinî anlamda yanlış bir şey olmayıp normal bir tutumdur.</a:t>
            </a:r>
          </a:p>
        </p:txBody>
      </p:sp>
    </p:spTree>
    <p:extLst>
      <p:ext uri="{BB962C8B-B14F-4D97-AF65-F5344CB8AC3E}">
        <p14:creationId xmlns:p14="http://schemas.microsoft.com/office/powerpoint/2010/main" val="236123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3">
                                            <p:txEl>
                                              <p:pRg st="0" end="0"/>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6F5B5A6B-E57E-4E00-BA46-0C9948B8E96F}"/>
              </a:ext>
            </a:extLst>
          </p:cNvPr>
          <p:cNvGrpSpPr/>
          <p:nvPr/>
        </p:nvGrpSpPr>
        <p:grpSpPr>
          <a:xfrm>
            <a:off x="1" y="1"/>
            <a:ext cx="12192000" cy="6885384"/>
            <a:chOff x="471736" y="20538"/>
            <a:chExt cx="8712967" cy="5143500"/>
          </a:xfrm>
        </p:grpSpPr>
        <p:pic>
          <p:nvPicPr>
            <p:cNvPr id="3" name="Resim 2">
              <a:extLst>
                <a:ext uri="{FF2B5EF4-FFF2-40B4-BE49-F238E27FC236}">
                  <a16:creationId xmlns:a16="http://schemas.microsoft.com/office/drawing/2014/main" id="{92204F2D-1C47-48B0-B39C-2C407843F7A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471736" y="20538"/>
              <a:ext cx="8712967" cy="5143500"/>
            </a:xfrm>
            <a:prstGeom prst="rect">
              <a:avLst/>
            </a:prstGeom>
            <a:effectLst/>
          </p:spPr>
        </p:pic>
        <p:pic>
          <p:nvPicPr>
            <p:cNvPr id="4" name="Resim 3">
              <a:extLst>
                <a:ext uri="{FF2B5EF4-FFF2-40B4-BE49-F238E27FC236}">
                  <a16:creationId xmlns:a16="http://schemas.microsoft.com/office/drawing/2014/main" id="{7CC7CACD-7E21-47B4-92AF-102459BC352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19" b="96667" l="3179" r="96243">
                          <a14:foregroundMark x1="8671" y1="16667" x2="8671" y2="16667"/>
                          <a14:foregroundMark x1="8671" y1="16667" x2="8671" y2="16667"/>
                          <a14:foregroundMark x1="5202" y1="18148" x2="5202" y2="18148"/>
                          <a14:foregroundMark x1="5491" y1="25556" x2="5491" y2="25556"/>
                          <a14:foregroundMark x1="5491" y1="25926" x2="8960" y2="31111"/>
                          <a14:foregroundMark x1="91618" y1="23333" x2="91618" y2="23333"/>
                          <a14:foregroundMark x1="91618" y1="23333" x2="91618" y2="23333"/>
                          <a14:foregroundMark x1="94509" y1="18889" x2="94509" y2="18889"/>
                          <a14:foregroundMark x1="94509" y1="18889" x2="94509" y2="18889"/>
                          <a14:foregroundMark x1="91908" y1="92963" x2="91908" y2="92963"/>
                          <a14:foregroundMark x1="91908" y1="92963" x2="91908" y2="92963"/>
                          <a14:foregroundMark x1="92486" y1="97407" x2="92486" y2="97407"/>
                          <a14:foregroundMark x1="93642" y1="91481" x2="93642" y2="91481"/>
                          <a14:foregroundMark x1="92775" y1="71852" x2="92775" y2="71852"/>
                          <a14:foregroundMark x1="9538" y1="82963" x2="9538" y2="82963"/>
                          <a14:foregroundMark x1="37572" y1="8519" x2="37572" y2="8519"/>
                          <a14:foregroundMark x1="25145" y1="20370" x2="25145" y2="20370"/>
                          <a14:foregroundMark x1="22832" y1="14444" x2="22832" y2="14444"/>
                          <a14:foregroundMark x1="21387" y1="14444" x2="22832" y2="15185"/>
                          <a14:foregroundMark x1="96243" y1="24444" x2="96243" y2="24444"/>
                          <a14:backgroundMark x1="50578" y1="71852" x2="34104" y2="88148"/>
                          <a14:backgroundMark x1="77168" y1="68148" x2="86705" y2="77037"/>
                          <a14:backgroundMark x1="24855" y1="64444" x2="24855" y2="64444"/>
                          <a14:backgroundMark x1="24855" y1="64444" x2="24855" y2="64444"/>
                          <a14:backgroundMark x1="24855" y1="64815" x2="22254" y2="65556"/>
                          <a14:backgroundMark x1="22543" y1="66667" x2="19942" y2="68889"/>
                        </a14:backgroundRemoval>
                      </a14:imgEffect>
                      <a14:imgEffect>
                        <a14:sharpenSoften amount="25000"/>
                      </a14:imgEffect>
                      <a14:imgEffect>
                        <a14:brightnessContrast contrast="40000"/>
                      </a14:imgEffect>
                    </a14:imgLayer>
                  </a14:imgProps>
                </a:ext>
              </a:extLst>
            </a:blip>
            <a:stretch>
              <a:fillRect/>
            </a:stretch>
          </p:blipFill>
          <p:spPr>
            <a:xfrm>
              <a:off x="6831623" y="3346205"/>
              <a:ext cx="2276881" cy="1776757"/>
            </a:xfrm>
            <a:prstGeom prst="rect">
              <a:avLst/>
            </a:prstGeom>
            <a:effectLst>
              <a:glow>
                <a:schemeClr val="bg1"/>
              </a:glow>
              <a:outerShdw blurRad="152400" dist="2451100" dir="20400000" sx="101000" sy="101000" algn="ctr" rotWithShape="0">
                <a:srgbClr val="000000">
                  <a:alpha val="0"/>
                </a:srgbClr>
              </a:outerShdw>
              <a:reflection endPos="0" dir="5400000" sy="-100000" algn="bl" rotWithShape="0"/>
              <a:softEdge rad="12700"/>
            </a:effectLst>
          </p:spPr>
        </p:pic>
      </p:grpSp>
      <p:sp>
        <p:nvSpPr>
          <p:cNvPr id="5" name="Dikdörtgen 4">
            <a:extLst>
              <a:ext uri="{FF2B5EF4-FFF2-40B4-BE49-F238E27FC236}">
                <a16:creationId xmlns:a16="http://schemas.microsoft.com/office/drawing/2014/main" id="{27FEBD55-04C8-4CA5-ADC7-27C2A73C5BEA}"/>
              </a:ext>
            </a:extLst>
          </p:cNvPr>
          <p:cNvSpPr/>
          <p:nvPr/>
        </p:nvSpPr>
        <p:spPr>
          <a:xfrm>
            <a:off x="0" y="2250839"/>
            <a:ext cx="11617285" cy="2472728"/>
          </a:xfrm>
          <a:prstGeom prst="rect">
            <a:avLst/>
          </a:prstGeom>
          <a:solidFill>
            <a:schemeClr val="bg1">
              <a:alpha val="72000"/>
            </a:schemeClr>
          </a:solidFill>
          <a:effectLst/>
        </p:spPr>
        <p:txBody>
          <a:bodyPr wrap="square">
            <a:spAutoFit/>
          </a:bodyPr>
          <a:lstStyle/>
          <a:p>
            <a:pPr marL="609570" lvl="1" defTabSz="1219140">
              <a:defRPr/>
            </a:pPr>
            <a:endPar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70" lvl="1" defTabSz="1219140">
              <a:defRPr/>
            </a:pPr>
            <a:r>
              <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rPr>
              <a:t>Rabbimiz buyuruyor ki:</a:t>
            </a:r>
          </a:p>
          <a:p>
            <a:pPr marL="609570" lvl="1" defTabSz="1219140">
              <a:defRP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59" lvl="1" indent="-380990" defTabSz="121914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“Kıskandığı vakit kıskanç kişinin şerrinden sabahın Rabbine sığınırım.”</a:t>
            </a:r>
          </a:p>
          <a:p>
            <a:pPr marL="990550" lvl="1" indent="-380981" defTabSz="1219140">
              <a:buFont typeface="Arial" panose="020B0604020202020204" pitchFamily="34" charset="0"/>
              <a:buChar char="•"/>
              <a:defRP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69" lvl="1" algn="r" defTabSz="1219140"/>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Felak</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suresi, 5. ayet.)</a:t>
            </a:r>
          </a:p>
          <a:p>
            <a:pPr marL="609569" lvl="1" algn="r" defTabSz="1219140"/>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69" lvl="1" algn="r" defTabSz="1219140">
              <a:defRP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4097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1" end="1"/>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 calcmode="lin" valueType="num">
                                      <p:cBhvr additive="base">
                                        <p:cTn id="16"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17" dur="500"/>
                                        <p:tgtEl>
                                          <p:spTgt spid="5">
                                            <p:txEl>
                                              <p:pRg st="3" end="3"/>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 calcmode="lin" valueType="num">
                                      <p:cBhvr additive="base">
                                        <p:cTn id="20"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2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E58D68A7-6CD3-478A-A507-406D6442B706}"/>
              </a:ext>
            </a:extLst>
          </p:cNvPr>
          <p:cNvGrpSpPr/>
          <p:nvPr/>
        </p:nvGrpSpPr>
        <p:grpSpPr>
          <a:xfrm>
            <a:off x="-150829" y="0"/>
            <a:ext cx="12342829" cy="6859645"/>
            <a:chOff x="-114296" y="1170432"/>
            <a:chExt cx="9214752" cy="3974302"/>
          </a:xfrm>
        </p:grpSpPr>
        <p:pic>
          <p:nvPicPr>
            <p:cNvPr id="3" name="Resim 2">
              <a:extLst>
                <a:ext uri="{FF2B5EF4-FFF2-40B4-BE49-F238E27FC236}">
                  <a16:creationId xmlns:a16="http://schemas.microsoft.com/office/drawing/2014/main" id="{CA6BD93D-F4C6-46ED-834A-8AAD38A2227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rot="10800000">
              <a:off x="-114296" y="1170432"/>
              <a:ext cx="9214752" cy="3974302"/>
            </a:xfrm>
            <a:prstGeom prst="rect">
              <a:avLst/>
            </a:prstGeom>
            <a:solidFill>
              <a:schemeClr val="bg1"/>
            </a:solidFill>
            <a:effectLst/>
          </p:spPr>
        </p:pic>
        <p:pic>
          <p:nvPicPr>
            <p:cNvPr id="4" name="Resim 3">
              <a:extLst>
                <a:ext uri="{FF2B5EF4-FFF2-40B4-BE49-F238E27FC236}">
                  <a16:creationId xmlns:a16="http://schemas.microsoft.com/office/drawing/2014/main" id="{1626D7D4-9D60-4D8A-A16F-1CD5E4797D2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Lst>
            </a:blip>
            <a:srcRect l="5945" t="7222" r="6805" b="6072"/>
            <a:stretch/>
          </p:blipFill>
          <p:spPr>
            <a:xfrm>
              <a:off x="-114296" y="1231269"/>
              <a:ext cx="1488981" cy="1479676"/>
            </a:xfrm>
            <a:prstGeom prst="rect">
              <a:avLst/>
            </a:prstGeom>
            <a:noFill/>
            <a:effectLst/>
          </p:spPr>
        </p:pic>
      </p:grpSp>
      <p:sp>
        <p:nvSpPr>
          <p:cNvPr id="5" name="Dikdörtgen 4">
            <a:extLst>
              <a:ext uri="{FF2B5EF4-FFF2-40B4-BE49-F238E27FC236}">
                <a16:creationId xmlns:a16="http://schemas.microsoft.com/office/drawing/2014/main" id="{B0617876-21A4-4ED1-9AA4-72EEA34C9265}"/>
              </a:ext>
            </a:extLst>
          </p:cNvPr>
          <p:cNvSpPr/>
          <p:nvPr/>
        </p:nvSpPr>
        <p:spPr>
          <a:xfrm>
            <a:off x="1666516" y="1635886"/>
            <a:ext cx="10280387" cy="4882747"/>
          </a:xfrm>
          <a:prstGeom prst="rect">
            <a:avLst/>
          </a:prstGeom>
          <a:solidFill>
            <a:schemeClr val="bg1">
              <a:alpha val="72000"/>
            </a:schemeClr>
          </a:solidFill>
          <a:effectLst/>
        </p:spPr>
        <p:txBody>
          <a:bodyPr wrap="square">
            <a:spAutoFit/>
          </a:bodyPr>
          <a:lstStyle/>
          <a:p>
            <a:pPr marL="609585" lvl="1" defTabSz="1219140">
              <a:defRPr/>
            </a:pPr>
            <a:r>
              <a:rPr lang="tr-TR" sz="2133" b="1" dirty="0">
                <a:solidFill>
                  <a:prstClr val="black"/>
                </a:solidFill>
                <a:latin typeface="Tahoma" panose="020B0604030504040204" pitchFamily="34" charset="0"/>
                <a:ea typeface="Tahoma" panose="020B0604030504040204" pitchFamily="34" charset="0"/>
                <a:cs typeface="Tahoma" panose="020B0604030504040204" pitchFamily="34" charset="0"/>
              </a:rPr>
              <a:t>Peygamberimiz buyuruyor ki:</a:t>
            </a:r>
          </a:p>
          <a:p>
            <a:pPr defTabSz="1219140">
              <a:defRPr/>
            </a:pPr>
            <a:endParaRPr lang="tr-TR" sz="2133"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66" lvl="1" indent="-380981" defTabSz="1219140">
              <a:buFont typeface="Arial" panose="020B0604020202020204" pitchFamily="34" charset="0"/>
              <a:buChar char="•"/>
            </a:pPr>
            <a:r>
              <a:rPr lang="tr-TR" sz="2133" dirty="0">
                <a:solidFill>
                  <a:prstClr val="black"/>
                </a:solidFill>
                <a:latin typeface="Tahoma" panose="020B0604030504040204" pitchFamily="34" charset="0"/>
                <a:ea typeface="Tahoma" panose="020B0604030504040204" pitchFamily="34" charset="0"/>
                <a:cs typeface="Tahoma" panose="020B0604030504040204" pitchFamily="34" charset="0"/>
              </a:rPr>
              <a:t>“Hasetten (kıskançlıktan) sakının! Çünkü ateşin odunu yakıp tükettiği gibi haset de iyi amelleri yakar, bitirir.”</a:t>
            </a:r>
          </a:p>
          <a:p>
            <a:pPr marL="990566" lvl="1" indent="-380981" defTabSz="1219140">
              <a:buFont typeface="Arial" panose="020B0604020202020204" pitchFamily="34" charset="0"/>
              <a:buChar char="•"/>
            </a:pPr>
            <a:endParaRPr lang="tr-TR"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algn="r" defTabSz="1219140"/>
            <a:r>
              <a:rPr lang="tr-TR" sz="1400"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tr-TR" sz="1400" dirty="0" err="1">
                <a:solidFill>
                  <a:prstClr val="black"/>
                </a:solidFill>
                <a:latin typeface="Tahoma" panose="020B0604030504040204" pitchFamily="34" charset="0"/>
                <a:ea typeface="Tahoma" panose="020B0604030504040204" pitchFamily="34" charset="0"/>
                <a:cs typeface="Tahoma" panose="020B0604030504040204" pitchFamily="34" charset="0"/>
              </a:rPr>
              <a:t>Ebû</a:t>
            </a:r>
            <a:r>
              <a:rPr lang="tr-TR" sz="1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tr-TR" sz="1400" dirty="0" err="1">
                <a:solidFill>
                  <a:prstClr val="black"/>
                </a:solidFill>
                <a:latin typeface="Tahoma" panose="020B0604030504040204" pitchFamily="34" charset="0"/>
                <a:ea typeface="Tahoma" panose="020B0604030504040204" pitchFamily="34" charset="0"/>
                <a:cs typeface="Tahoma" panose="020B0604030504040204" pitchFamily="34" charset="0"/>
              </a:rPr>
              <a:t>Dâvûd</a:t>
            </a:r>
            <a:r>
              <a:rPr lang="tr-TR" sz="1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tr-TR" sz="1400" dirty="0" err="1">
                <a:solidFill>
                  <a:prstClr val="black"/>
                </a:solidFill>
                <a:latin typeface="Tahoma" panose="020B0604030504040204" pitchFamily="34" charset="0"/>
                <a:ea typeface="Tahoma" panose="020B0604030504040204" pitchFamily="34" charset="0"/>
                <a:cs typeface="Tahoma" panose="020B0604030504040204" pitchFamily="34" charset="0"/>
              </a:rPr>
              <a:t>Edeb</a:t>
            </a:r>
            <a:r>
              <a:rPr lang="tr-TR" sz="1400" dirty="0">
                <a:solidFill>
                  <a:prstClr val="black"/>
                </a:solidFill>
                <a:latin typeface="Tahoma" panose="020B0604030504040204" pitchFamily="34" charset="0"/>
                <a:ea typeface="Tahoma" panose="020B0604030504040204" pitchFamily="34" charset="0"/>
                <a:cs typeface="Tahoma" panose="020B0604030504040204" pitchFamily="34" charset="0"/>
              </a:rPr>
              <a:t>, 44; İbn </a:t>
            </a:r>
            <a:r>
              <a:rPr lang="tr-TR" sz="1400" dirty="0" err="1">
                <a:solidFill>
                  <a:prstClr val="black"/>
                </a:solidFill>
                <a:latin typeface="Tahoma" panose="020B0604030504040204" pitchFamily="34" charset="0"/>
                <a:ea typeface="Tahoma" panose="020B0604030504040204" pitchFamily="34" charset="0"/>
                <a:cs typeface="Tahoma" panose="020B0604030504040204" pitchFamily="34" charset="0"/>
              </a:rPr>
              <a:t>Mâce</a:t>
            </a:r>
            <a:r>
              <a:rPr lang="tr-TR" sz="1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tr-TR" sz="1400" dirty="0" err="1">
                <a:solidFill>
                  <a:prstClr val="black"/>
                </a:solidFill>
                <a:latin typeface="Tahoma" panose="020B0604030504040204" pitchFamily="34" charset="0"/>
                <a:ea typeface="Tahoma" panose="020B0604030504040204" pitchFamily="34" charset="0"/>
                <a:cs typeface="Tahoma" panose="020B0604030504040204" pitchFamily="34" charset="0"/>
              </a:rPr>
              <a:t>Zühd</a:t>
            </a:r>
            <a:r>
              <a:rPr lang="tr-TR" sz="1400" dirty="0">
                <a:solidFill>
                  <a:prstClr val="black"/>
                </a:solidFill>
                <a:latin typeface="Tahoma" panose="020B0604030504040204" pitchFamily="34" charset="0"/>
                <a:ea typeface="Tahoma" panose="020B0604030504040204" pitchFamily="34" charset="0"/>
                <a:cs typeface="Tahoma" panose="020B0604030504040204" pitchFamily="34" charset="0"/>
              </a:rPr>
              <a:t>, 22.)</a:t>
            </a:r>
          </a:p>
          <a:p>
            <a:pPr marL="609585" lvl="1" algn="r" defTabSz="1219140"/>
            <a:endParaRPr lang="tr-TR"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66" lvl="1" indent="-380981" defTabSz="1219140">
              <a:buFont typeface="Arial" panose="020B0604020202020204" pitchFamily="34" charset="0"/>
              <a:buChar char="•"/>
            </a:pPr>
            <a:r>
              <a:rPr lang="tr-TR" sz="2133" dirty="0">
                <a:solidFill>
                  <a:prstClr val="black"/>
                </a:solidFill>
                <a:latin typeface="Tahoma" panose="020B0604030504040204" pitchFamily="34" charset="0"/>
                <a:ea typeface="Tahoma" panose="020B0604030504040204" pitchFamily="34" charset="0"/>
                <a:cs typeface="Tahoma" panose="020B0604030504040204" pitchFamily="34" charset="0"/>
              </a:rPr>
              <a:t>“Birbirinize kin beslemeyin, birbirinize </a:t>
            </a:r>
            <a:r>
              <a:rPr lang="tr-TR" sz="2133" dirty="0" err="1">
                <a:solidFill>
                  <a:prstClr val="black"/>
                </a:solidFill>
                <a:latin typeface="Tahoma" panose="020B0604030504040204" pitchFamily="34" charset="0"/>
                <a:ea typeface="Tahoma" panose="020B0604030504040204" pitchFamily="34" charset="0"/>
                <a:cs typeface="Tahoma" panose="020B0604030504040204" pitchFamily="34" charset="0"/>
              </a:rPr>
              <a:t>hased</a:t>
            </a:r>
            <a:r>
              <a:rPr lang="tr-TR" sz="2133" dirty="0">
                <a:solidFill>
                  <a:prstClr val="black"/>
                </a:solidFill>
                <a:latin typeface="Tahoma" panose="020B0604030504040204" pitchFamily="34" charset="0"/>
                <a:ea typeface="Tahoma" panose="020B0604030504040204" pitchFamily="34" charset="0"/>
                <a:cs typeface="Tahoma" panose="020B0604030504040204" pitchFamily="34" charset="0"/>
              </a:rPr>
              <a:t> etmeyin, birbirinize sırt çevirmeyin. Ey Allah’ın kulları, kardeş olun.”</a:t>
            </a:r>
          </a:p>
          <a:p>
            <a:pPr marL="990566" lvl="1" indent="-380981" defTabSz="1219140">
              <a:buFont typeface="Arial" panose="020B0604020202020204" pitchFamily="34" charset="0"/>
              <a:buChar char="•"/>
            </a:pPr>
            <a:endParaRPr lang="tr-TR"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algn="r" defTabSz="1219140"/>
            <a:r>
              <a:rPr lang="tr-TR" sz="1400"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tr-TR" sz="1400" dirty="0" err="1">
                <a:solidFill>
                  <a:prstClr val="black"/>
                </a:solidFill>
                <a:latin typeface="Tahoma" panose="020B0604030504040204" pitchFamily="34" charset="0"/>
                <a:ea typeface="Tahoma" panose="020B0604030504040204" pitchFamily="34" charset="0"/>
                <a:cs typeface="Tahoma" panose="020B0604030504040204" pitchFamily="34" charset="0"/>
              </a:rPr>
              <a:t>Buhârî</a:t>
            </a:r>
            <a:r>
              <a:rPr lang="tr-TR" sz="1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tr-TR" sz="1400" dirty="0" err="1">
                <a:solidFill>
                  <a:prstClr val="black"/>
                </a:solidFill>
                <a:latin typeface="Tahoma" panose="020B0604030504040204" pitchFamily="34" charset="0"/>
                <a:ea typeface="Tahoma" panose="020B0604030504040204" pitchFamily="34" charset="0"/>
                <a:cs typeface="Tahoma" panose="020B0604030504040204" pitchFamily="34" charset="0"/>
              </a:rPr>
              <a:t>Edeb</a:t>
            </a:r>
            <a:r>
              <a:rPr lang="tr-TR" sz="1400" dirty="0">
                <a:solidFill>
                  <a:prstClr val="black"/>
                </a:solidFill>
                <a:latin typeface="Tahoma" panose="020B0604030504040204" pitchFamily="34" charset="0"/>
                <a:ea typeface="Tahoma" panose="020B0604030504040204" pitchFamily="34" charset="0"/>
                <a:cs typeface="Tahoma" panose="020B0604030504040204" pitchFamily="34" charset="0"/>
              </a:rPr>
              <a:t>, 62; Müslim, </a:t>
            </a:r>
            <a:r>
              <a:rPr lang="tr-TR" sz="1400" dirty="0" err="1">
                <a:solidFill>
                  <a:prstClr val="black"/>
                </a:solidFill>
                <a:latin typeface="Tahoma" panose="020B0604030504040204" pitchFamily="34" charset="0"/>
                <a:ea typeface="Tahoma" panose="020B0604030504040204" pitchFamily="34" charset="0"/>
                <a:cs typeface="Tahoma" panose="020B0604030504040204" pitchFamily="34" charset="0"/>
              </a:rPr>
              <a:t>Birr</a:t>
            </a:r>
            <a:r>
              <a:rPr lang="tr-TR" sz="1400" dirty="0">
                <a:solidFill>
                  <a:prstClr val="black"/>
                </a:solidFill>
                <a:latin typeface="Tahoma" panose="020B0604030504040204" pitchFamily="34" charset="0"/>
                <a:ea typeface="Tahoma" panose="020B0604030504040204" pitchFamily="34" charset="0"/>
                <a:cs typeface="Tahoma" panose="020B0604030504040204" pitchFamily="34" charset="0"/>
              </a:rPr>
              <a:t>, 23.)</a:t>
            </a:r>
          </a:p>
          <a:p>
            <a:pPr marL="609585" lvl="1" algn="r" defTabSz="1219140"/>
            <a:endParaRPr lang="tr-TR" sz="2133"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66" lvl="1" indent="-380981" defTabSz="1219140">
              <a:buFont typeface="Arial" panose="020B0604020202020204" pitchFamily="34" charset="0"/>
              <a:buChar char="•"/>
            </a:pPr>
            <a:r>
              <a:rPr lang="tr-TR" sz="2133" dirty="0">
                <a:solidFill>
                  <a:prstClr val="black"/>
                </a:solidFill>
                <a:latin typeface="Tahoma" panose="020B0604030504040204" pitchFamily="34" charset="0"/>
                <a:ea typeface="Tahoma" panose="020B0604030504040204" pitchFamily="34" charset="0"/>
                <a:cs typeface="Tahoma" panose="020B0604030504040204" pitchFamily="34" charset="0"/>
              </a:rPr>
              <a:t>“(İki kimseye imrenilir) Biri, Allah’ın kendisine verdiği malı hak yolunda harcayan kimse; diğeri, Allah’ın kendisine verdiği ilim ve hikmete göre karar veren ve onu başkalarına öğreten kimsedir.”</a:t>
            </a:r>
          </a:p>
          <a:p>
            <a:pPr marL="990566" lvl="1" indent="-380981" defTabSz="1219140">
              <a:buFont typeface="Arial" panose="020B0604020202020204" pitchFamily="34" charset="0"/>
              <a:buChar char="•"/>
            </a:pPr>
            <a:endParaRPr lang="tr-TR"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algn="r" defTabSz="1219140"/>
            <a:r>
              <a:rPr lang="tr-TR" sz="1400"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tr-TR" sz="1400" dirty="0" err="1">
                <a:solidFill>
                  <a:prstClr val="black"/>
                </a:solidFill>
                <a:latin typeface="Tahoma" panose="020B0604030504040204" pitchFamily="34" charset="0"/>
                <a:ea typeface="Tahoma" panose="020B0604030504040204" pitchFamily="34" charset="0"/>
                <a:cs typeface="Tahoma" panose="020B0604030504040204" pitchFamily="34" charset="0"/>
              </a:rPr>
              <a:t>Buhârî</a:t>
            </a:r>
            <a:r>
              <a:rPr lang="tr-TR" sz="1400" dirty="0">
                <a:solidFill>
                  <a:prstClr val="black"/>
                </a:solidFill>
                <a:latin typeface="Tahoma" panose="020B0604030504040204" pitchFamily="34" charset="0"/>
                <a:ea typeface="Tahoma" panose="020B0604030504040204" pitchFamily="34" charset="0"/>
                <a:cs typeface="Tahoma" panose="020B0604030504040204" pitchFamily="34" charset="0"/>
              </a:rPr>
              <a:t>, Zekât, 5; Müslim, </a:t>
            </a:r>
            <a:r>
              <a:rPr lang="tr-TR" sz="1400" dirty="0" err="1">
                <a:solidFill>
                  <a:prstClr val="black"/>
                </a:solidFill>
                <a:latin typeface="Tahoma" panose="020B0604030504040204" pitchFamily="34" charset="0"/>
                <a:ea typeface="Tahoma" panose="020B0604030504040204" pitchFamily="34" charset="0"/>
                <a:cs typeface="Tahoma" panose="020B0604030504040204" pitchFamily="34" charset="0"/>
              </a:rPr>
              <a:t>Müsâfirîn</a:t>
            </a:r>
            <a:r>
              <a:rPr lang="tr-TR" sz="1400" dirty="0">
                <a:solidFill>
                  <a:prstClr val="black"/>
                </a:solidFill>
                <a:latin typeface="Tahoma" panose="020B0604030504040204" pitchFamily="34" charset="0"/>
                <a:ea typeface="Tahoma" panose="020B0604030504040204" pitchFamily="34" charset="0"/>
                <a:cs typeface="Tahoma" panose="020B0604030504040204" pitchFamily="34" charset="0"/>
              </a:rPr>
              <a:t>, 268.)</a:t>
            </a:r>
            <a:endParaRPr lang="tr-TR" sz="2133"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3228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 calcmode="lin" valueType="num">
                                      <p:cBhvr additive="base">
                                        <p:cTn id="16"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5">
                                            <p:txEl>
                                              <p:pRg st="2" end="2"/>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 calcmode="lin" valueType="num">
                                      <p:cBhvr additive="base">
                                        <p:cTn id="20"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 calcmode="lin" valueType="num">
                                      <p:cBhvr additive="base">
                                        <p:cTn id="26"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27" dur="500"/>
                                        <p:tgtEl>
                                          <p:spTgt spid="5">
                                            <p:txEl>
                                              <p:pRg st="6" end="6"/>
                                            </p:txEl>
                                          </p:spTgt>
                                        </p:tgtEl>
                                      </p:cBhvr>
                                    </p:animEffect>
                                  </p:childTnLst>
                                </p:cTn>
                              </p:par>
                              <p:par>
                                <p:cTn id="28" presetID="12" presetClass="entr" presetSubtype="4" fill="hold"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 calcmode="lin" valueType="num">
                                      <p:cBhvr additive="base">
                                        <p:cTn id="30" dur="500"/>
                                        <p:tgtEl>
                                          <p:spTgt spid="5">
                                            <p:txEl>
                                              <p:pRg st="8" end="8"/>
                                            </p:txEl>
                                          </p:spTgt>
                                        </p:tgtEl>
                                        <p:attrNameLst>
                                          <p:attrName>ppt_y</p:attrName>
                                        </p:attrNameLst>
                                      </p:cBhvr>
                                      <p:tavLst>
                                        <p:tav tm="0">
                                          <p:val>
                                            <p:strVal val="#ppt_y+#ppt_h*1.125000"/>
                                          </p:val>
                                        </p:tav>
                                        <p:tav tm="100000">
                                          <p:val>
                                            <p:strVal val="#ppt_y"/>
                                          </p:val>
                                        </p:tav>
                                      </p:tavLst>
                                    </p:anim>
                                    <p:animEffect transition="in" filter="wipe(up)">
                                      <p:cBhvr>
                                        <p:cTn id="31" dur="500"/>
                                        <p:tgtEl>
                                          <p:spTgt spid="5">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5">
                                            <p:txEl>
                                              <p:pRg st="10" end="10"/>
                                            </p:txEl>
                                          </p:spTgt>
                                        </p:tgtEl>
                                        <p:attrNameLst>
                                          <p:attrName>style.visibility</p:attrName>
                                        </p:attrNameLst>
                                      </p:cBhvr>
                                      <p:to>
                                        <p:strVal val="visible"/>
                                      </p:to>
                                    </p:set>
                                    <p:anim calcmode="lin" valueType="num">
                                      <p:cBhvr additive="base">
                                        <p:cTn id="36" dur="500"/>
                                        <p:tgtEl>
                                          <p:spTgt spid="5">
                                            <p:txEl>
                                              <p:pRg st="10" end="10"/>
                                            </p:txEl>
                                          </p:spTgt>
                                        </p:tgtEl>
                                        <p:attrNameLst>
                                          <p:attrName>ppt_y</p:attrName>
                                        </p:attrNameLst>
                                      </p:cBhvr>
                                      <p:tavLst>
                                        <p:tav tm="0">
                                          <p:val>
                                            <p:strVal val="#ppt_y+#ppt_h*1.125000"/>
                                          </p:val>
                                        </p:tav>
                                        <p:tav tm="100000">
                                          <p:val>
                                            <p:strVal val="#ppt_y"/>
                                          </p:val>
                                        </p:tav>
                                      </p:tavLst>
                                    </p:anim>
                                    <p:animEffect transition="in" filter="wipe(up)">
                                      <p:cBhvr>
                                        <p:cTn id="37" dur="500"/>
                                        <p:tgtEl>
                                          <p:spTgt spid="5">
                                            <p:txEl>
                                              <p:pRg st="10" end="10"/>
                                            </p:txEl>
                                          </p:spTgt>
                                        </p:tgtEl>
                                      </p:cBhvr>
                                    </p:animEffect>
                                  </p:childTnLst>
                                </p:cTn>
                              </p:par>
                              <p:par>
                                <p:cTn id="38" presetID="12" presetClass="entr" presetSubtype="4" fill="hold" nodeType="withEffect">
                                  <p:stCondLst>
                                    <p:cond delay="0"/>
                                  </p:stCondLst>
                                  <p:childTnLst>
                                    <p:set>
                                      <p:cBhvr>
                                        <p:cTn id="39" dur="1" fill="hold">
                                          <p:stCondLst>
                                            <p:cond delay="0"/>
                                          </p:stCondLst>
                                        </p:cTn>
                                        <p:tgtEl>
                                          <p:spTgt spid="5">
                                            <p:txEl>
                                              <p:pRg st="12" end="12"/>
                                            </p:txEl>
                                          </p:spTgt>
                                        </p:tgtEl>
                                        <p:attrNameLst>
                                          <p:attrName>style.visibility</p:attrName>
                                        </p:attrNameLst>
                                      </p:cBhvr>
                                      <p:to>
                                        <p:strVal val="visible"/>
                                      </p:to>
                                    </p:set>
                                    <p:anim calcmode="lin" valueType="num">
                                      <p:cBhvr additive="base">
                                        <p:cTn id="40" dur="500"/>
                                        <p:tgtEl>
                                          <p:spTgt spid="5">
                                            <p:txEl>
                                              <p:pRg st="12" end="12"/>
                                            </p:txEl>
                                          </p:spTgt>
                                        </p:tgtEl>
                                        <p:attrNameLst>
                                          <p:attrName>ppt_y</p:attrName>
                                        </p:attrNameLst>
                                      </p:cBhvr>
                                      <p:tavLst>
                                        <p:tav tm="0">
                                          <p:val>
                                            <p:strVal val="#ppt_y+#ppt_h*1.125000"/>
                                          </p:val>
                                        </p:tav>
                                        <p:tav tm="100000">
                                          <p:val>
                                            <p:strVal val="#ppt_y"/>
                                          </p:val>
                                        </p:tav>
                                      </p:tavLst>
                                    </p:anim>
                                    <p:animEffect transition="in" filter="wipe(up)">
                                      <p:cBhvr>
                                        <p:cTn id="41"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rbest Form: Şekil 10">
            <a:extLst>
              <a:ext uri="{FF2B5EF4-FFF2-40B4-BE49-F238E27FC236}">
                <a16:creationId xmlns:a16="http://schemas.microsoft.com/office/drawing/2014/main" id="{5D932D08-B2FF-4E8C-B953-833473F4C1B8}"/>
              </a:ext>
            </a:extLst>
          </p:cNvPr>
          <p:cNvSpPr/>
          <p:nvPr/>
        </p:nvSpPr>
        <p:spPr>
          <a:xfrm>
            <a:off x="3537470" y="4794784"/>
            <a:ext cx="2221151" cy="303176"/>
          </a:xfrm>
          <a:custGeom>
            <a:avLst/>
            <a:gdLst>
              <a:gd name="connsiteX0" fmla="*/ 0 w 1665863"/>
              <a:gd name="connsiteY0" fmla="*/ 0 h 227382"/>
              <a:gd name="connsiteX1" fmla="*/ 1665863 w 1665863"/>
              <a:gd name="connsiteY1" fmla="*/ 0 h 227382"/>
              <a:gd name="connsiteX2" fmla="*/ 1665863 w 1665863"/>
              <a:gd name="connsiteY2" fmla="*/ 227382 h 227382"/>
              <a:gd name="connsiteX3" fmla="*/ 0 w 1665863"/>
              <a:gd name="connsiteY3" fmla="*/ 227382 h 227382"/>
              <a:gd name="connsiteX4" fmla="*/ 0 w 1665863"/>
              <a:gd name="connsiteY4" fmla="*/ 0 h 22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863" h="227382">
                <a:moveTo>
                  <a:pt x="0" y="0"/>
                </a:moveTo>
                <a:lnTo>
                  <a:pt x="1665863" y="0"/>
                </a:lnTo>
                <a:lnTo>
                  <a:pt x="1665863" y="227382"/>
                </a:lnTo>
                <a:lnTo>
                  <a:pt x="0" y="2273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013" rIns="0" bIns="22013" numCol="1" spcCol="1270" anchor="ctr" anchorCtr="0">
            <a:noAutofit/>
          </a:bodyPr>
          <a:lstStyle/>
          <a:p>
            <a:pPr defTabSz="770447">
              <a:lnSpc>
                <a:spcPct val="90000"/>
              </a:lnSpc>
              <a:spcBef>
                <a:spcPct val="0"/>
              </a:spcBef>
              <a:spcAft>
                <a:spcPct val="35000"/>
              </a:spcAft>
              <a:defRPr/>
            </a:pPr>
            <a:endParaRPr lang="tr-TR" sz="1733">
              <a:solidFill>
                <a:prstClr val="black">
                  <a:hueOff val="0"/>
                  <a:satOff val="0"/>
                  <a:lumOff val="0"/>
                  <a:alphaOff val="0"/>
                </a:prstClr>
              </a:solidFill>
              <a:latin typeface="Calibri"/>
            </a:endParaRPr>
          </a:p>
        </p:txBody>
      </p:sp>
      <p:sp>
        <p:nvSpPr>
          <p:cNvPr id="13" name="Dikdörtgen 12">
            <a:extLst>
              <a:ext uri="{FF2B5EF4-FFF2-40B4-BE49-F238E27FC236}">
                <a16:creationId xmlns:a16="http://schemas.microsoft.com/office/drawing/2014/main" id="{2FDA55DC-8819-41C5-9373-5057FC24234A}"/>
              </a:ext>
            </a:extLst>
          </p:cNvPr>
          <p:cNvSpPr/>
          <p:nvPr/>
        </p:nvSpPr>
        <p:spPr>
          <a:xfrm>
            <a:off x="-125851" y="2499853"/>
            <a:ext cx="7822387" cy="3785652"/>
          </a:xfrm>
          <a:prstGeom prst="rect">
            <a:avLst/>
          </a:prstGeom>
        </p:spPr>
        <p:txBody>
          <a:bodyPr wrap="square">
            <a:spAutoFit/>
          </a:bodyPr>
          <a:lstStyle/>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Zan; kesin olmayan bilgiye dayalı hüküm vermektir.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İslam bilginleri zannı iki kısma ayırmışlardır: Suizan ve hüsnüzan.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Suizan; bir kişi hakkında kötü düşünmek ve kötü kanaate sahip olmaktır.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Hüsnüzan ise insanlar hakkında iyi düşünmektir.</a:t>
            </a:r>
          </a:p>
        </p:txBody>
      </p:sp>
      <p:grpSp>
        <p:nvGrpSpPr>
          <p:cNvPr id="6" name="Grup 5">
            <a:extLst>
              <a:ext uri="{FF2B5EF4-FFF2-40B4-BE49-F238E27FC236}">
                <a16:creationId xmlns:a16="http://schemas.microsoft.com/office/drawing/2014/main" id="{B6FC2A9A-1B40-42AB-86F2-7FE0D1275C49}"/>
              </a:ext>
            </a:extLst>
          </p:cNvPr>
          <p:cNvGrpSpPr/>
          <p:nvPr/>
        </p:nvGrpSpPr>
        <p:grpSpPr>
          <a:xfrm flipH="1">
            <a:off x="867873" y="1586196"/>
            <a:ext cx="2449103" cy="685083"/>
            <a:chOff x="5294384" y="3477283"/>
            <a:chExt cx="1836827" cy="513812"/>
          </a:xfrm>
        </p:grpSpPr>
        <p:sp>
          <p:nvSpPr>
            <p:cNvPr id="7" name="Dikdörtgen 6">
              <a:extLst>
                <a:ext uri="{FF2B5EF4-FFF2-40B4-BE49-F238E27FC236}">
                  <a16:creationId xmlns:a16="http://schemas.microsoft.com/office/drawing/2014/main" id="{2275F69D-1DD7-464C-83E1-528A05FFD7A8}"/>
                </a:ext>
              </a:extLst>
            </p:cNvPr>
            <p:cNvSpPr/>
            <p:nvPr/>
          </p:nvSpPr>
          <p:spPr>
            <a:xfrm>
              <a:off x="5721816" y="3477283"/>
              <a:ext cx="910345" cy="346249"/>
            </a:xfrm>
            <a:prstGeom prst="rect">
              <a:avLst/>
            </a:prstGeom>
          </p:spPr>
          <p:txBody>
            <a:bodyPr wrap="none">
              <a:spAutoFit/>
            </a:bodyPr>
            <a:lstStyle/>
            <a:p>
              <a:r>
                <a:rPr lang="tr-TR" sz="2400" b="1" dirty="0">
                  <a:latin typeface="Tahoma" panose="020B0604030504040204" pitchFamily="34" charset="0"/>
                  <a:ea typeface="Tahoma" panose="020B0604030504040204" pitchFamily="34" charset="0"/>
                  <a:cs typeface="Tahoma" panose="020B0604030504040204" pitchFamily="34" charset="0"/>
                </a:rPr>
                <a:t>Suizan</a:t>
              </a:r>
            </a:p>
          </p:txBody>
        </p:sp>
        <p:pic>
          <p:nvPicPr>
            <p:cNvPr id="8" name="Resim 7">
              <a:extLst>
                <a:ext uri="{FF2B5EF4-FFF2-40B4-BE49-F238E27FC236}">
                  <a16:creationId xmlns:a16="http://schemas.microsoft.com/office/drawing/2014/main" id="{CC0245CA-41FB-4E5E-BD1A-2084E3CFAC77}"/>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t="36755" b="39906"/>
            <a:stretch/>
          </p:blipFill>
          <p:spPr>
            <a:xfrm>
              <a:off x="5294384" y="3671711"/>
              <a:ext cx="1836827" cy="319384"/>
            </a:xfrm>
            <a:prstGeom prst="rect">
              <a:avLst/>
            </a:prstGeom>
          </p:spPr>
        </p:pic>
      </p:grpSp>
      <p:grpSp>
        <p:nvGrpSpPr>
          <p:cNvPr id="5" name="Grup 4">
            <a:extLst>
              <a:ext uri="{FF2B5EF4-FFF2-40B4-BE49-F238E27FC236}">
                <a16:creationId xmlns:a16="http://schemas.microsoft.com/office/drawing/2014/main" id="{BBC87240-E10A-4734-915F-759B7FCC7290}"/>
              </a:ext>
            </a:extLst>
          </p:cNvPr>
          <p:cNvGrpSpPr/>
          <p:nvPr/>
        </p:nvGrpSpPr>
        <p:grpSpPr>
          <a:xfrm>
            <a:off x="8513893" y="1586197"/>
            <a:ext cx="3678107" cy="5271804"/>
            <a:chOff x="5512268" y="0"/>
            <a:chExt cx="3588590" cy="5143500"/>
          </a:xfrm>
        </p:grpSpPr>
        <p:pic>
          <p:nvPicPr>
            <p:cNvPr id="2" name="Resim 1">
              <a:extLst>
                <a:ext uri="{FF2B5EF4-FFF2-40B4-BE49-F238E27FC236}">
                  <a16:creationId xmlns:a16="http://schemas.microsoft.com/office/drawing/2014/main" id="{437175EA-2F0C-4B5B-AE17-DF2870474987}"/>
                </a:ext>
              </a:extLst>
            </p:cNvPr>
            <p:cNvPicPr>
              <a:picLocks noChangeAspect="1"/>
            </p:cNvPicPr>
            <p:nvPr/>
          </p:nvPicPr>
          <p:blipFill rotWithShape="1">
            <a:blip r:embed="rId3"/>
            <a:srcRect l="9916" r="20314"/>
            <a:stretch/>
          </p:blipFill>
          <p:spPr>
            <a:xfrm>
              <a:off x="5512268" y="0"/>
              <a:ext cx="3588590" cy="5143500"/>
            </a:xfrm>
            <a:prstGeom prst="rect">
              <a:avLst/>
            </a:prstGeom>
            <a:effectLst/>
          </p:spPr>
        </p:pic>
        <p:pic>
          <p:nvPicPr>
            <p:cNvPr id="3" name="Resim 2">
              <a:extLst>
                <a:ext uri="{FF2B5EF4-FFF2-40B4-BE49-F238E27FC236}">
                  <a16:creationId xmlns:a16="http://schemas.microsoft.com/office/drawing/2014/main" id="{B86DD0CA-7D33-4FE4-8B7D-5D67387EB18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426" b="97593" l="1050" r="99475">
                          <a14:foregroundMark x1="26032" y1="37222" x2="19130" y2="32500"/>
                          <a14:foregroundMark x1="19130" y1="32500" x2="18455" y2="22778"/>
                          <a14:foregroundMark x1="18455" y1="22778" x2="27307" y2="14074"/>
                          <a14:foregroundMark x1="27307" y1="14074" x2="39910" y2="8889"/>
                          <a14:foregroundMark x1="39910" y1="8889" x2="46812" y2="12778"/>
                          <a14:foregroundMark x1="46812" y1="12778" x2="49962" y2="21204"/>
                          <a14:foregroundMark x1="49962" y1="21204" x2="43661" y2="52685"/>
                          <a14:foregroundMark x1="43661" y1="52685" x2="38260" y2="59630"/>
                          <a14:foregroundMark x1="38260" y1="59630" x2="38710" y2="62037"/>
                          <a14:foregroundMark x1="47262" y1="22222" x2="43061" y2="48241"/>
                          <a14:foregroundMark x1="43061" y1="48241" x2="39010" y2="57130"/>
                          <a14:foregroundMark x1="38710" y1="3981" x2="16504" y2="15000"/>
                          <a14:foregroundMark x1="16504" y1="15000" x2="10878" y2="24074"/>
                          <a14:foregroundMark x1="10878" y1="24074" x2="13653" y2="34907"/>
                          <a14:foregroundMark x1="13653" y1="34907" x2="21830" y2="38704"/>
                          <a14:foregroundMark x1="21830" y1="38704" x2="23631" y2="38519"/>
                          <a14:foregroundMark x1="13503" y1="35370" x2="18305" y2="47130"/>
                          <a14:foregroundMark x1="18305" y1="47130" x2="25581" y2="42593"/>
                          <a14:foregroundMark x1="25581" y1="42593" x2="27682" y2="38056"/>
                          <a14:foregroundMark x1="44861" y1="3426" x2="52588" y2="9259"/>
                          <a14:foregroundMark x1="52588" y1="9259" x2="52813" y2="19630"/>
                          <a14:foregroundMark x1="52813" y1="19630" x2="47562" y2="27685"/>
                          <a14:foregroundMark x1="47562" y1="27685" x2="45386" y2="37130"/>
                          <a14:foregroundMark x1="45386" y1="37130" x2="51688" y2="30926"/>
                          <a14:foregroundMark x1="51688" y1="30926" x2="53863" y2="20000"/>
                          <a14:foregroundMark x1="53863" y1="20000" x2="51088" y2="10370"/>
                          <a14:foregroundMark x1="51088" y1="10370" x2="51013" y2="10370"/>
                          <a14:foregroundMark x1="58215" y1="9537" x2="58140" y2="21019"/>
                          <a14:foregroundMark x1="58140" y1="21019" x2="49887" y2="38611"/>
                          <a14:foregroundMark x1="49887" y1="38611" x2="39235" y2="53796"/>
                          <a14:foregroundMark x1="38710" y1="54815" x2="38185" y2="55833"/>
                          <a14:foregroundMark x1="37809" y1="68333" x2="38335" y2="71944"/>
                          <a14:foregroundMark x1="52588" y1="86574" x2="45686" y2="88889"/>
                          <a14:foregroundMark x1="47262" y1="90833" x2="54314" y2="83981"/>
                          <a14:foregroundMark x1="50488" y1="82315" x2="58740" y2="84907"/>
                          <a14:foregroundMark x1="44486" y1="86574" x2="48612" y2="93519"/>
                          <a14:foregroundMark x1="34059" y1="66481" x2="38335" y2="73426"/>
                          <a14:foregroundMark x1="18305" y1="41111" x2="18305" y2="41111"/>
                          <a14:foregroundMark x1="70893" y1="47593" x2="91223" y2="67037"/>
                          <a14:foregroundMark x1="96474" y1="55926" x2="96474" y2="55926"/>
                          <a14:foregroundMark x1="94224" y1="59630" x2="99475" y2="59630"/>
                          <a14:foregroundMark x1="71643" y1="86574" x2="71643" y2="86574"/>
                          <a14:foregroundMark x1="17479" y1="67037" x2="17479" y2="67037"/>
                          <a14:foregroundMark x1="5476" y1="78241" x2="5476" y2="78241"/>
                          <a14:foregroundMark x1="23556" y1="97685" x2="23556" y2="97685"/>
                          <a14:foregroundMark x1="1050" y1="76852" x2="1050" y2="76852"/>
                          <a14:foregroundMark x1="1050" y1="79722" x2="1050" y2="79722"/>
                        </a14:backgroundRemoval>
                      </a14:imgEffect>
                    </a14:imgLayer>
                  </a14:imgProps>
                </a:ext>
              </a:extLst>
            </a:blip>
            <a:srcRect l="-5775" r="-988"/>
            <a:stretch/>
          </p:blipFill>
          <p:spPr>
            <a:xfrm>
              <a:off x="6165850" y="467705"/>
              <a:ext cx="1483962" cy="1126145"/>
            </a:xfrm>
            <a:prstGeom prst="rect">
              <a:avLst/>
            </a:prstGeom>
          </p:spPr>
        </p:pic>
      </p:grpSp>
    </p:spTree>
    <p:extLst>
      <p:ext uri="{BB962C8B-B14F-4D97-AF65-F5344CB8AC3E}">
        <p14:creationId xmlns:p14="http://schemas.microsoft.com/office/powerpoint/2010/main" val="302823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 calcmode="lin" valueType="num">
                                      <p:cBhvr additive="base">
                                        <p:cTn id="16"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 calcmode="lin" valueType="num">
                                      <p:cBhvr additive="base">
                                        <p:cTn id="22"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1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13">
                                            <p:txEl>
                                              <p:pRg st="4" end="4"/>
                                            </p:txEl>
                                          </p:spTgt>
                                        </p:tgtEl>
                                        <p:attrNameLst>
                                          <p:attrName>style.visibility</p:attrName>
                                        </p:attrNameLst>
                                      </p:cBhvr>
                                      <p:to>
                                        <p:strVal val="visible"/>
                                      </p:to>
                                    </p:set>
                                    <p:anim calcmode="lin" valueType="num">
                                      <p:cBhvr additive="base">
                                        <p:cTn id="28" dur="500"/>
                                        <p:tgtEl>
                                          <p:spTgt spid="13">
                                            <p:txEl>
                                              <p:pRg st="4" end="4"/>
                                            </p:txEl>
                                          </p:spTgt>
                                        </p:tgtEl>
                                        <p:attrNameLst>
                                          <p:attrName>ppt_y</p:attrName>
                                        </p:attrNameLst>
                                      </p:cBhvr>
                                      <p:tavLst>
                                        <p:tav tm="0">
                                          <p:val>
                                            <p:strVal val="#ppt_y+#ppt_h*1.125000"/>
                                          </p:val>
                                        </p:tav>
                                        <p:tav tm="100000">
                                          <p:val>
                                            <p:strVal val="#ppt_y"/>
                                          </p:val>
                                        </p:tav>
                                      </p:tavLst>
                                    </p:anim>
                                    <p:animEffect transition="in" filter="wipe(up)">
                                      <p:cBhvr>
                                        <p:cTn id="29" dur="500"/>
                                        <p:tgtEl>
                                          <p:spTgt spid="1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13">
                                            <p:txEl>
                                              <p:pRg st="6" end="6"/>
                                            </p:txEl>
                                          </p:spTgt>
                                        </p:tgtEl>
                                        <p:attrNameLst>
                                          <p:attrName>style.visibility</p:attrName>
                                        </p:attrNameLst>
                                      </p:cBhvr>
                                      <p:to>
                                        <p:strVal val="visible"/>
                                      </p:to>
                                    </p:set>
                                    <p:anim calcmode="lin" valueType="num">
                                      <p:cBhvr additive="base">
                                        <p:cTn id="34" dur="500"/>
                                        <p:tgtEl>
                                          <p:spTgt spid="13">
                                            <p:txEl>
                                              <p:pRg st="6" end="6"/>
                                            </p:txEl>
                                          </p:spTgt>
                                        </p:tgtEl>
                                        <p:attrNameLst>
                                          <p:attrName>ppt_y</p:attrName>
                                        </p:attrNameLst>
                                      </p:cBhvr>
                                      <p:tavLst>
                                        <p:tav tm="0">
                                          <p:val>
                                            <p:strVal val="#ppt_y+#ppt_h*1.125000"/>
                                          </p:val>
                                        </p:tav>
                                        <p:tav tm="100000">
                                          <p:val>
                                            <p:strVal val="#ppt_y"/>
                                          </p:val>
                                        </p:tav>
                                      </p:tavLst>
                                    </p:anim>
                                    <p:animEffect transition="in" filter="wipe(up)">
                                      <p:cBhvr>
                                        <p:cTn id="35"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rbest Form: Şekil 10">
            <a:extLst>
              <a:ext uri="{FF2B5EF4-FFF2-40B4-BE49-F238E27FC236}">
                <a16:creationId xmlns:a16="http://schemas.microsoft.com/office/drawing/2014/main" id="{5D932D08-B2FF-4E8C-B953-833473F4C1B8}"/>
              </a:ext>
            </a:extLst>
          </p:cNvPr>
          <p:cNvSpPr/>
          <p:nvPr/>
        </p:nvSpPr>
        <p:spPr>
          <a:xfrm>
            <a:off x="3537470" y="4794784"/>
            <a:ext cx="2221151" cy="303176"/>
          </a:xfrm>
          <a:custGeom>
            <a:avLst/>
            <a:gdLst>
              <a:gd name="connsiteX0" fmla="*/ 0 w 1665863"/>
              <a:gd name="connsiteY0" fmla="*/ 0 h 227382"/>
              <a:gd name="connsiteX1" fmla="*/ 1665863 w 1665863"/>
              <a:gd name="connsiteY1" fmla="*/ 0 h 227382"/>
              <a:gd name="connsiteX2" fmla="*/ 1665863 w 1665863"/>
              <a:gd name="connsiteY2" fmla="*/ 227382 h 227382"/>
              <a:gd name="connsiteX3" fmla="*/ 0 w 1665863"/>
              <a:gd name="connsiteY3" fmla="*/ 227382 h 227382"/>
              <a:gd name="connsiteX4" fmla="*/ 0 w 1665863"/>
              <a:gd name="connsiteY4" fmla="*/ 0 h 22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863" h="227382">
                <a:moveTo>
                  <a:pt x="0" y="0"/>
                </a:moveTo>
                <a:lnTo>
                  <a:pt x="1665863" y="0"/>
                </a:lnTo>
                <a:lnTo>
                  <a:pt x="1665863" y="227382"/>
                </a:lnTo>
                <a:lnTo>
                  <a:pt x="0" y="2273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013" rIns="0" bIns="22013" numCol="1" spcCol="1270" anchor="ctr" anchorCtr="0">
            <a:noAutofit/>
          </a:bodyPr>
          <a:lstStyle/>
          <a:p>
            <a:pPr defTabSz="770447">
              <a:lnSpc>
                <a:spcPct val="90000"/>
              </a:lnSpc>
              <a:spcBef>
                <a:spcPct val="0"/>
              </a:spcBef>
              <a:spcAft>
                <a:spcPct val="35000"/>
              </a:spcAft>
              <a:defRPr/>
            </a:pPr>
            <a:endParaRPr lang="tr-TR" sz="1733">
              <a:solidFill>
                <a:prstClr val="black">
                  <a:hueOff val="0"/>
                  <a:satOff val="0"/>
                  <a:lumOff val="0"/>
                  <a:alphaOff val="0"/>
                </a:prstClr>
              </a:solidFill>
              <a:latin typeface="Calibri"/>
            </a:endParaRPr>
          </a:p>
        </p:txBody>
      </p:sp>
      <p:sp>
        <p:nvSpPr>
          <p:cNvPr id="13" name="Dikdörtgen 12">
            <a:extLst>
              <a:ext uri="{FF2B5EF4-FFF2-40B4-BE49-F238E27FC236}">
                <a16:creationId xmlns:a16="http://schemas.microsoft.com/office/drawing/2014/main" id="{2FDA55DC-8819-41C5-9373-5057FC24234A}"/>
              </a:ext>
            </a:extLst>
          </p:cNvPr>
          <p:cNvSpPr/>
          <p:nvPr/>
        </p:nvSpPr>
        <p:spPr>
          <a:xfrm>
            <a:off x="131338" y="2268730"/>
            <a:ext cx="8138519" cy="3416320"/>
          </a:xfrm>
          <a:prstGeom prst="rect">
            <a:avLst/>
          </a:prstGeom>
        </p:spPr>
        <p:txBody>
          <a:bodyPr wrap="square">
            <a:spAutoFit/>
          </a:bodyPr>
          <a:lstStyle/>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Bilgiye dayalı olmayan değerlendirmeler insanı yanlışa sürükleyebilir. </a:t>
            </a:r>
          </a:p>
          <a:p>
            <a:pPr lvl="1"/>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Suizan İslam düşüncesine göre ahlaki bir zayıflıktır.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İnsanın kalbinde ortaya çıkan olumsuz bir duygudur.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Bu duygu terbiye edilmediğinde düşünce ve davranışa sirayet eder.</a:t>
            </a:r>
          </a:p>
        </p:txBody>
      </p:sp>
      <p:pic>
        <p:nvPicPr>
          <p:cNvPr id="2" name="Resim 1">
            <a:extLst>
              <a:ext uri="{FF2B5EF4-FFF2-40B4-BE49-F238E27FC236}">
                <a16:creationId xmlns:a16="http://schemas.microsoft.com/office/drawing/2014/main" id="{4CB84A0B-1891-4A19-8E2B-3B5A113940C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200" b="89800" l="7916" r="75989">
                        <a14:foregroundMark x1="34565" y1="4200" x2="34565" y2="12600"/>
                        <a14:foregroundMark x1="12137" y1="44800" x2="7916" y2="54200"/>
                        <a14:foregroundMark x1="7916" y1="54200" x2="11609" y2="64200"/>
                        <a14:foregroundMark x1="11609" y1="64200" x2="12137" y2="64800"/>
                        <a14:foregroundMark x1="36412" y1="87600" x2="49340" y2="91200"/>
                        <a14:foregroundMark x1="49340" y1="91200" x2="62533" y2="89800"/>
                        <a14:foregroundMark x1="62533" y1="89800" x2="63061" y2="89400"/>
                        <a14:foregroundMark x1="72823" y1="69200" x2="67658" y2="60518"/>
                        <a14:foregroundMark x1="63061" y1="58200" x2="63061" y2="58200"/>
                        <a14:foregroundMark x1="62005" y1="57600" x2="62005" y2="57600"/>
                        <a14:foregroundMark x1="62005" y1="57200" x2="62005" y2="57200"/>
                        <a14:foregroundMark x1="65435" y1="60200" x2="60950" y2="57200"/>
                        <a14:foregroundMark x1="55937" y1="55000" x2="62533" y2="58400"/>
                        <a14:foregroundMark x1="46966" y1="23600" x2="46966" y2="23600"/>
                        <a14:foregroundMark x1="36148" y1="29600" x2="46966" y2="24200"/>
                        <a14:foregroundMark x1="68602" y1="62200" x2="55937" y2="55200"/>
                        <a14:foregroundMark x1="60950" y1="56600" x2="75198" y2="71000"/>
                      </a14:backgroundRemoval>
                    </a14:imgEffect>
                  </a14:imgLayer>
                </a14:imgProps>
              </a:ext>
            </a:extLst>
          </a:blip>
          <a:srcRect l="3643" t="2340" r="15111" b="3110"/>
          <a:stretch/>
        </p:blipFill>
        <p:spPr>
          <a:xfrm>
            <a:off x="8269857" y="17458"/>
            <a:ext cx="3761119" cy="5774420"/>
          </a:xfrm>
          <a:prstGeom prst="rect">
            <a:avLst/>
          </a:prstGeom>
        </p:spPr>
      </p:pic>
    </p:spTree>
    <p:extLst>
      <p:ext uri="{BB962C8B-B14F-4D97-AF65-F5344CB8AC3E}">
        <p14:creationId xmlns:p14="http://schemas.microsoft.com/office/powerpoint/2010/main" val="27004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3">
                                            <p:txEl>
                                              <p:pRg st="0" end="0"/>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 calcmode="lin" valueType="num">
                                      <p:cBhvr additive="base">
                                        <p:cTn id="22" dur="500"/>
                                        <p:tgtEl>
                                          <p:spTgt spid="13">
                                            <p:txEl>
                                              <p:pRg st="4" end="4"/>
                                            </p:txEl>
                                          </p:spTgt>
                                        </p:tgtEl>
                                        <p:attrNameLst>
                                          <p:attrName>ppt_y</p:attrName>
                                        </p:attrNameLst>
                                      </p:cBhvr>
                                      <p:tavLst>
                                        <p:tav tm="0">
                                          <p:val>
                                            <p:strVal val="#ppt_y+#ppt_h*1.125000"/>
                                          </p:val>
                                        </p:tav>
                                        <p:tav tm="100000">
                                          <p:val>
                                            <p:strVal val="#ppt_y"/>
                                          </p:val>
                                        </p:tav>
                                      </p:tavLst>
                                    </p:anim>
                                    <p:animEffect transition="in" filter="wipe(up)">
                                      <p:cBhvr>
                                        <p:cTn id="23" dur="500"/>
                                        <p:tgtEl>
                                          <p:spTgt spid="1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13">
                                            <p:txEl>
                                              <p:pRg st="6" end="6"/>
                                            </p:txEl>
                                          </p:spTgt>
                                        </p:tgtEl>
                                        <p:attrNameLst>
                                          <p:attrName>style.visibility</p:attrName>
                                        </p:attrNameLst>
                                      </p:cBhvr>
                                      <p:to>
                                        <p:strVal val="visible"/>
                                      </p:to>
                                    </p:set>
                                    <p:anim calcmode="lin" valueType="num">
                                      <p:cBhvr additive="base">
                                        <p:cTn id="28" dur="500"/>
                                        <p:tgtEl>
                                          <p:spTgt spid="13">
                                            <p:txEl>
                                              <p:pRg st="6" end="6"/>
                                            </p:txEl>
                                          </p:spTgt>
                                        </p:tgtEl>
                                        <p:attrNameLst>
                                          <p:attrName>ppt_y</p:attrName>
                                        </p:attrNameLst>
                                      </p:cBhvr>
                                      <p:tavLst>
                                        <p:tav tm="0">
                                          <p:val>
                                            <p:strVal val="#ppt_y+#ppt_h*1.125000"/>
                                          </p:val>
                                        </p:tav>
                                        <p:tav tm="100000">
                                          <p:val>
                                            <p:strVal val="#ppt_y"/>
                                          </p:val>
                                        </p:tav>
                                      </p:tavLst>
                                    </p:anim>
                                    <p:animEffect transition="in" filter="wipe(up)">
                                      <p:cBhvr>
                                        <p:cTn id="29"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6F5B5A6B-E57E-4E00-BA46-0C9948B8E96F}"/>
              </a:ext>
            </a:extLst>
          </p:cNvPr>
          <p:cNvGrpSpPr/>
          <p:nvPr/>
        </p:nvGrpSpPr>
        <p:grpSpPr>
          <a:xfrm>
            <a:off x="2" y="1"/>
            <a:ext cx="12191999" cy="6830616"/>
            <a:chOff x="471739" y="-20538"/>
            <a:chExt cx="8684644" cy="5143500"/>
          </a:xfrm>
        </p:grpSpPr>
        <p:pic>
          <p:nvPicPr>
            <p:cNvPr id="3" name="Resim 2">
              <a:extLst>
                <a:ext uri="{FF2B5EF4-FFF2-40B4-BE49-F238E27FC236}">
                  <a16:creationId xmlns:a16="http://schemas.microsoft.com/office/drawing/2014/main" id="{92204F2D-1C47-48B0-B39C-2C407843F7A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471739" y="-20538"/>
              <a:ext cx="8684644" cy="5143500"/>
            </a:xfrm>
            <a:prstGeom prst="rect">
              <a:avLst/>
            </a:prstGeom>
            <a:effectLst/>
          </p:spPr>
        </p:pic>
        <p:pic>
          <p:nvPicPr>
            <p:cNvPr id="4" name="Resim 3">
              <a:extLst>
                <a:ext uri="{FF2B5EF4-FFF2-40B4-BE49-F238E27FC236}">
                  <a16:creationId xmlns:a16="http://schemas.microsoft.com/office/drawing/2014/main" id="{7CC7CACD-7E21-47B4-92AF-102459BC352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19" b="96667" l="3179" r="96243">
                          <a14:foregroundMark x1="8671" y1="16667" x2="8671" y2="16667"/>
                          <a14:foregroundMark x1="8671" y1="16667" x2="8671" y2="16667"/>
                          <a14:foregroundMark x1="5202" y1="18148" x2="5202" y2="18148"/>
                          <a14:foregroundMark x1="5491" y1="25556" x2="5491" y2="25556"/>
                          <a14:foregroundMark x1="5491" y1="25926" x2="8960" y2="31111"/>
                          <a14:foregroundMark x1="91618" y1="23333" x2="91618" y2="23333"/>
                          <a14:foregroundMark x1="91618" y1="23333" x2="91618" y2="23333"/>
                          <a14:foregroundMark x1="94509" y1="18889" x2="94509" y2="18889"/>
                          <a14:foregroundMark x1="94509" y1="18889" x2="94509" y2="18889"/>
                          <a14:foregroundMark x1="91908" y1="92963" x2="91908" y2="92963"/>
                          <a14:foregroundMark x1="91908" y1="92963" x2="91908" y2="92963"/>
                          <a14:foregroundMark x1="92486" y1="97407" x2="92486" y2="97407"/>
                          <a14:foregroundMark x1="93642" y1="91481" x2="93642" y2="91481"/>
                          <a14:foregroundMark x1="92775" y1="71852" x2="92775" y2="71852"/>
                          <a14:foregroundMark x1="9538" y1="82963" x2="9538" y2="82963"/>
                          <a14:foregroundMark x1="37572" y1="8519" x2="37572" y2="8519"/>
                          <a14:foregroundMark x1="25145" y1="20370" x2="25145" y2="20370"/>
                          <a14:foregroundMark x1="22832" y1="14444" x2="22832" y2="14444"/>
                          <a14:foregroundMark x1="21387" y1="14444" x2="22832" y2="15185"/>
                          <a14:foregroundMark x1="96243" y1="24444" x2="96243" y2="24444"/>
                          <a14:backgroundMark x1="50578" y1="71852" x2="34104" y2="88148"/>
                          <a14:backgroundMark x1="77168" y1="68148" x2="86705" y2="77037"/>
                          <a14:backgroundMark x1="24855" y1="64444" x2="24855" y2="64444"/>
                          <a14:backgroundMark x1="24855" y1="64444" x2="24855" y2="64444"/>
                          <a14:backgroundMark x1="24855" y1="64815" x2="22254" y2="65556"/>
                          <a14:backgroundMark x1="22543" y1="66667" x2="19942" y2="68889"/>
                        </a14:backgroundRemoval>
                      </a14:imgEffect>
                      <a14:imgEffect>
                        <a14:sharpenSoften amount="25000"/>
                      </a14:imgEffect>
                      <a14:imgEffect>
                        <a14:brightnessContrast contrast="40000"/>
                      </a14:imgEffect>
                    </a14:imgLayer>
                  </a14:imgProps>
                </a:ext>
              </a:extLst>
            </a:blip>
            <a:stretch>
              <a:fillRect/>
            </a:stretch>
          </p:blipFill>
          <p:spPr>
            <a:xfrm>
              <a:off x="6831623" y="3346205"/>
              <a:ext cx="2276881" cy="1776757"/>
            </a:xfrm>
            <a:prstGeom prst="rect">
              <a:avLst/>
            </a:prstGeom>
            <a:effectLst>
              <a:glow>
                <a:schemeClr val="bg1"/>
              </a:glow>
              <a:outerShdw blurRad="152400" dist="2451100" dir="20400000" sx="101000" sy="101000" algn="ctr" rotWithShape="0">
                <a:srgbClr val="000000">
                  <a:alpha val="0"/>
                </a:srgbClr>
              </a:outerShdw>
              <a:reflection endPos="0" dir="5400000" sy="-100000" algn="bl" rotWithShape="0"/>
              <a:softEdge rad="12700"/>
            </a:effectLst>
          </p:spPr>
        </p:pic>
      </p:grpSp>
      <p:sp>
        <p:nvSpPr>
          <p:cNvPr id="5" name="Dikdörtgen 4">
            <a:extLst>
              <a:ext uri="{FF2B5EF4-FFF2-40B4-BE49-F238E27FC236}">
                <a16:creationId xmlns:a16="http://schemas.microsoft.com/office/drawing/2014/main" id="{27FEBD55-04C8-4CA5-ADC7-27C2A73C5BEA}"/>
              </a:ext>
            </a:extLst>
          </p:cNvPr>
          <p:cNvSpPr/>
          <p:nvPr/>
        </p:nvSpPr>
        <p:spPr>
          <a:xfrm>
            <a:off x="1" y="2074372"/>
            <a:ext cx="11602776" cy="2246962"/>
          </a:xfrm>
          <a:prstGeom prst="rect">
            <a:avLst/>
          </a:prstGeom>
          <a:solidFill>
            <a:schemeClr val="bg1">
              <a:alpha val="72000"/>
            </a:schemeClr>
          </a:solidFill>
          <a:effectLst/>
        </p:spPr>
        <p:txBody>
          <a:bodyPr wrap="square">
            <a:spAutoFit/>
          </a:bodyPr>
          <a:lstStyle/>
          <a:p>
            <a:pPr marL="609570" lvl="1" defTabSz="1219140">
              <a:defRPr/>
            </a:pPr>
            <a:endPar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70" lvl="1" defTabSz="1219140">
              <a:defRPr/>
            </a:pPr>
            <a:r>
              <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rPr>
              <a:t>Rabbimiz buyuruyor ki:</a:t>
            </a:r>
          </a:p>
          <a:p>
            <a:pPr marL="609570" lvl="1" defTabSz="1219140">
              <a:defRP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59" lvl="1" indent="-380990" defTabSz="121914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“Ey iman edenler! Zannın çoğundan sakının; çünkü bazı zanlar günahtır…”</a:t>
            </a:r>
          </a:p>
          <a:p>
            <a:pPr marL="990550" lvl="1" indent="-380981" defTabSz="1219140">
              <a:buFont typeface="Arial" panose="020B0604020202020204" pitchFamily="34" charset="0"/>
              <a:buChar char="•"/>
              <a:defRP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69" lvl="1" algn="r" defTabSz="1219140"/>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fr-FR" sz="1467" dirty="0">
                <a:solidFill>
                  <a:prstClr val="black"/>
                </a:solidFill>
                <a:latin typeface="Tahoma" panose="020B0604030504040204" pitchFamily="34" charset="0"/>
                <a:ea typeface="Tahoma" panose="020B0604030504040204" pitchFamily="34" charset="0"/>
                <a:cs typeface="Tahoma" panose="020B0604030504040204" pitchFamily="34" charset="0"/>
              </a:rPr>
              <a:t>Hucurât </a:t>
            </a:r>
            <a:r>
              <a:rPr lang="fr-FR" sz="1467" dirty="0" err="1">
                <a:solidFill>
                  <a:prstClr val="black"/>
                </a:solidFill>
                <a:latin typeface="Tahoma" panose="020B0604030504040204" pitchFamily="34" charset="0"/>
                <a:ea typeface="Tahoma" panose="020B0604030504040204" pitchFamily="34" charset="0"/>
                <a:cs typeface="Tahoma" panose="020B0604030504040204" pitchFamily="34" charset="0"/>
              </a:rPr>
              <a:t>suresi</a:t>
            </a:r>
            <a:r>
              <a:rPr lang="fr-FR" sz="1467" dirty="0">
                <a:solidFill>
                  <a:prstClr val="black"/>
                </a:solidFill>
                <a:latin typeface="Tahoma" panose="020B0604030504040204" pitchFamily="34" charset="0"/>
                <a:ea typeface="Tahoma" panose="020B0604030504040204" pitchFamily="34" charset="0"/>
                <a:cs typeface="Tahoma" panose="020B0604030504040204" pitchFamily="34" charset="0"/>
              </a:rPr>
              <a:t>, 12. </a:t>
            </a:r>
            <a:r>
              <a:rPr lang="fr-FR" sz="1467" dirty="0" err="1">
                <a:solidFill>
                  <a:prstClr val="black"/>
                </a:solidFill>
                <a:latin typeface="Tahoma" panose="020B0604030504040204" pitchFamily="34" charset="0"/>
                <a:ea typeface="Tahoma" panose="020B0604030504040204" pitchFamily="34" charset="0"/>
                <a:cs typeface="Tahoma" panose="020B0604030504040204" pitchFamily="34" charset="0"/>
              </a:rPr>
              <a:t>ayet</a:t>
            </a:r>
            <a:r>
              <a:rPr lang="fr-FR" sz="1467"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609569" lvl="1" algn="r" defTabSz="1219140">
              <a:defRP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912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1" end="1"/>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 calcmode="lin" valueType="num">
                                      <p:cBhvr additive="base">
                                        <p:cTn id="16"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17" dur="500"/>
                                        <p:tgtEl>
                                          <p:spTgt spid="5">
                                            <p:txEl>
                                              <p:pRg st="3" end="3"/>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 calcmode="lin" valueType="num">
                                      <p:cBhvr additive="base">
                                        <p:cTn id="20"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2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E58D68A7-6CD3-478A-A507-406D6442B706}"/>
              </a:ext>
            </a:extLst>
          </p:cNvPr>
          <p:cNvGrpSpPr/>
          <p:nvPr/>
        </p:nvGrpSpPr>
        <p:grpSpPr>
          <a:xfrm>
            <a:off x="0" y="-65988"/>
            <a:ext cx="12192000" cy="7032395"/>
            <a:chOff x="471738" y="-20538"/>
            <a:chExt cx="8748464" cy="5143500"/>
          </a:xfrm>
        </p:grpSpPr>
        <p:pic>
          <p:nvPicPr>
            <p:cNvPr id="3" name="Resim 2">
              <a:extLst>
                <a:ext uri="{FF2B5EF4-FFF2-40B4-BE49-F238E27FC236}">
                  <a16:creationId xmlns:a16="http://schemas.microsoft.com/office/drawing/2014/main" id="{CA6BD93D-F4C6-46ED-834A-8AAD38A2227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rot="10800000">
              <a:off x="471738" y="-20538"/>
              <a:ext cx="8748464" cy="5143500"/>
            </a:xfrm>
            <a:prstGeom prst="rect">
              <a:avLst/>
            </a:prstGeom>
            <a:solidFill>
              <a:schemeClr val="bg1"/>
            </a:solidFill>
            <a:effectLst/>
          </p:spPr>
        </p:pic>
        <p:pic>
          <p:nvPicPr>
            <p:cNvPr id="4" name="Resim 3">
              <a:extLst>
                <a:ext uri="{FF2B5EF4-FFF2-40B4-BE49-F238E27FC236}">
                  <a16:creationId xmlns:a16="http://schemas.microsoft.com/office/drawing/2014/main" id="{1626D7D4-9D60-4D8A-A16F-1CD5E4797D2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Lst>
            </a:blip>
            <a:srcRect l="7411" t="7919" r="6610" b="7215"/>
            <a:stretch/>
          </p:blipFill>
          <p:spPr>
            <a:xfrm>
              <a:off x="840547" y="735330"/>
              <a:ext cx="1429875" cy="1815882"/>
            </a:xfrm>
            <a:prstGeom prst="rect">
              <a:avLst/>
            </a:prstGeom>
            <a:noFill/>
            <a:effectLst/>
          </p:spPr>
        </p:pic>
      </p:grpSp>
      <p:sp>
        <p:nvSpPr>
          <p:cNvPr id="5" name="Dikdörtgen 4">
            <a:extLst>
              <a:ext uri="{FF2B5EF4-FFF2-40B4-BE49-F238E27FC236}">
                <a16:creationId xmlns:a16="http://schemas.microsoft.com/office/drawing/2014/main" id="{B0617876-21A4-4ED1-9AA4-72EEA34C9265}"/>
              </a:ext>
            </a:extLst>
          </p:cNvPr>
          <p:cNvSpPr/>
          <p:nvPr/>
        </p:nvSpPr>
        <p:spPr>
          <a:xfrm>
            <a:off x="2805126" y="2136250"/>
            <a:ext cx="8880401" cy="2390526"/>
          </a:xfrm>
          <a:prstGeom prst="rect">
            <a:avLst/>
          </a:prstGeom>
          <a:solidFill>
            <a:schemeClr val="bg1">
              <a:alpha val="72000"/>
            </a:schemeClr>
          </a:solidFill>
          <a:effectLst/>
        </p:spPr>
        <p:txBody>
          <a:bodyPr wrap="square">
            <a:spAutoFit/>
          </a:bodyPr>
          <a:lstStyle/>
          <a:p>
            <a:pPr defTabSz="1219140">
              <a:defRPr/>
            </a:pPr>
            <a:endPar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defTabSz="1219140">
              <a:defRPr/>
            </a:pPr>
            <a:r>
              <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rPr>
              <a:t>Peygamberimiz buyuruyor ki:</a:t>
            </a:r>
          </a:p>
          <a:p>
            <a:pPr defTabSz="1219140">
              <a:defRPr/>
            </a:pPr>
            <a:endPar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66" lvl="1" indent="-380981" defTabSz="121914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“Zandan sakının çünkü zan yalanın ta kendisidir.”</a:t>
            </a: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algn="r" defTabSz="1219140">
              <a:defRP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algn="r" defTabSz="1219140"/>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(Müslim, </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Birr</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28.)</a:t>
            </a:r>
          </a:p>
          <a:p>
            <a:pPr marL="990575" lvl="1" indent="-380990" defTabSz="1219140">
              <a:buFont typeface="Arial" panose="020B0604020202020204" pitchFamily="34" charset="0"/>
              <a:buChar char="•"/>
              <a:defRP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3675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1" end="1"/>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 calcmode="lin" valueType="num">
                                      <p:cBhvr additive="base">
                                        <p:cTn id="16"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17" dur="500"/>
                                        <p:tgtEl>
                                          <p:spTgt spid="5">
                                            <p:txEl>
                                              <p:pRg st="3" end="3"/>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 calcmode="lin" valueType="num">
                                      <p:cBhvr additive="base">
                                        <p:cTn id="20"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2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8C207794-B88E-4038-B5AC-39DBB990E090}"/>
              </a:ext>
            </a:extLst>
          </p:cNvPr>
          <p:cNvPicPr>
            <a:picLocks noChangeAspect="1"/>
          </p:cNvPicPr>
          <p:nvPr/>
        </p:nvPicPr>
        <p:blipFill rotWithShape="1">
          <a:blip r:embed="rId2"/>
          <a:srcRect t="11030"/>
          <a:stretch/>
        </p:blipFill>
        <p:spPr>
          <a:xfrm flipH="1">
            <a:off x="0" y="-75414"/>
            <a:ext cx="12192000" cy="6933414"/>
          </a:xfrm>
          <a:prstGeom prst="rect">
            <a:avLst/>
          </a:prstGeom>
          <a:effectLst/>
        </p:spPr>
      </p:pic>
      <p:sp>
        <p:nvSpPr>
          <p:cNvPr id="11" name="Serbest Form: Şekil 10">
            <a:extLst>
              <a:ext uri="{FF2B5EF4-FFF2-40B4-BE49-F238E27FC236}">
                <a16:creationId xmlns:a16="http://schemas.microsoft.com/office/drawing/2014/main" id="{5D932D08-B2FF-4E8C-B953-833473F4C1B8}"/>
              </a:ext>
            </a:extLst>
          </p:cNvPr>
          <p:cNvSpPr/>
          <p:nvPr/>
        </p:nvSpPr>
        <p:spPr>
          <a:xfrm>
            <a:off x="3537470" y="4794784"/>
            <a:ext cx="2221151" cy="303176"/>
          </a:xfrm>
          <a:custGeom>
            <a:avLst/>
            <a:gdLst>
              <a:gd name="connsiteX0" fmla="*/ 0 w 1665863"/>
              <a:gd name="connsiteY0" fmla="*/ 0 h 227382"/>
              <a:gd name="connsiteX1" fmla="*/ 1665863 w 1665863"/>
              <a:gd name="connsiteY1" fmla="*/ 0 h 227382"/>
              <a:gd name="connsiteX2" fmla="*/ 1665863 w 1665863"/>
              <a:gd name="connsiteY2" fmla="*/ 227382 h 227382"/>
              <a:gd name="connsiteX3" fmla="*/ 0 w 1665863"/>
              <a:gd name="connsiteY3" fmla="*/ 227382 h 227382"/>
              <a:gd name="connsiteX4" fmla="*/ 0 w 1665863"/>
              <a:gd name="connsiteY4" fmla="*/ 0 h 22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863" h="227382">
                <a:moveTo>
                  <a:pt x="0" y="0"/>
                </a:moveTo>
                <a:lnTo>
                  <a:pt x="1665863" y="0"/>
                </a:lnTo>
                <a:lnTo>
                  <a:pt x="1665863" y="227382"/>
                </a:lnTo>
                <a:lnTo>
                  <a:pt x="0" y="2273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013" rIns="0" bIns="22013" numCol="1" spcCol="1270" anchor="ctr" anchorCtr="0">
            <a:noAutofit/>
          </a:bodyPr>
          <a:lstStyle/>
          <a:p>
            <a:pPr defTabSz="770447">
              <a:lnSpc>
                <a:spcPct val="90000"/>
              </a:lnSpc>
              <a:spcBef>
                <a:spcPct val="0"/>
              </a:spcBef>
              <a:spcAft>
                <a:spcPct val="35000"/>
              </a:spcAft>
              <a:defRPr/>
            </a:pPr>
            <a:endParaRPr lang="tr-TR" sz="1733">
              <a:solidFill>
                <a:prstClr val="black">
                  <a:hueOff val="0"/>
                  <a:satOff val="0"/>
                  <a:lumOff val="0"/>
                  <a:alphaOff val="0"/>
                </a:prstClr>
              </a:solidFill>
              <a:latin typeface="Calibri"/>
            </a:endParaRPr>
          </a:p>
        </p:txBody>
      </p:sp>
      <p:sp>
        <p:nvSpPr>
          <p:cNvPr id="13" name="Dikdörtgen 12">
            <a:extLst>
              <a:ext uri="{FF2B5EF4-FFF2-40B4-BE49-F238E27FC236}">
                <a16:creationId xmlns:a16="http://schemas.microsoft.com/office/drawing/2014/main" id="{2FDA55DC-8819-41C5-9373-5057FC24234A}"/>
              </a:ext>
            </a:extLst>
          </p:cNvPr>
          <p:cNvSpPr/>
          <p:nvPr/>
        </p:nvSpPr>
        <p:spPr>
          <a:xfrm>
            <a:off x="-3241" y="2676445"/>
            <a:ext cx="6284559" cy="3046988"/>
          </a:xfrm>
          <a:prstGeom prst="rect">
            <a:avLst/>
          </a:prstGeom>
          <a:solidFill>
            <a:schemeClr val="bg1">
              <a:alpha val="76000"/>
            </a:schemeClr>
          </a:solidFill>
        </p:spPr>
        <p:txBody>
          <a:bodyPr wrap="square">
            <a:spAutoFit/>
          </a:bodyPr>
          <a:lstStyle/>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Hile; insanları aldatmak, kandırmak ve karşı tarafı yanıltmaktır. </a:t>
            </a:r>
          </a:p>
          <a:p>
            <a:pPr lvl="1"/>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Bu açıdan doğruluk ve adaletin zıddıdır.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Kur’an-ı Kerim’de hile yapıp aldatmak münafıkların özelliği olarak karşımıza çıkar. </a:t>
            </a:r>
          </a:p>
        </p:txBody>
      </p:sp>
      <p:grpSp>
        <p:nvGrpSpPr>
          <p:cNvPr id="6" name="Grup 5">
            <a:extLst>
              <a:ext uri="{FF2B5EF4-FFF2-40B4-BE49-F238E27FC236}">
                <a16:creationId xmlns:a16="http://schemas.microsoft.com/office/drawing/2014/main" id="{2774B63D-D041-431D-B169-59EB9815C8C0}"/>
              </a:ext>
            </a:extLst>
          </p:cNvPr>
          <p:cNvGrpSpPr/>
          <p:nvPr/>
        </p:nvGrpSpPr>
        <p:grpSpPr>
          <a:xfrm flipH="1">
            <a:off x="858113" y="1741772"/>
            <a:ext cx="2449103" cy="705365"/>
            <a:chOff x="5386040" y="4058944"/>
            <a:chExt cx="1836827" cy="529024"/>
          </a:xfrm>
        </p:grpSpPr>
        <p:sp>
          <p:nvSpPr>
            <p:cNvPr id="7" name="Dikdörtgen 6">
              <a:extLst>
                <a:ext uri="{FF2B5EF4-FFF2-40B4-BE49-F238E27FC236}">
                  <a16:creationId xmlns:a16="http://schemas.microsoft.com/office/drawing/2014/main" id="{5B3C2948-5F72-4C88-A913-EC1B4CE09FF0}"/>
                </a:ext>
              </a:extLst>
            </p:cNvPr>
            <p:cNvSpPr/>
            <p:nvPr/>
          </p:nvSpPr>
          <p:spPr>
            <a:xfrm>
              <a:off x="6031062" y="4058944"/>
              <a:ext cx="591749" cy="346249"/>
            </a:xfrm>
            <a:prstGeom prst="rect">
              <a:avLst/>
            </a:prstGeom>
          </p:spPr>
          <p:txBody>
            <a:bodyPr wrap="none">
              <a:spAutoFit/>
            </a:bodyPr>
            <a:lstStyle/>
            <a:p>
              <a:r>
                <a:rPr lang="tr-TR" sz="2400" b="1" dirty="0">
                  <a:latin typeface="Tahoma" panose="020B0604030504040204" pitchFamily="34" charset="0"/>
                  <a:ea typeface="Tahoma" panose="020B0604030504040204" pitchFamily="34" charset="0"/>
                  <a:cs typeface="Tahoma" panose="020B0604030504040204" pitchFamily="34" charset="0"/>
                </a:rPr>
                <a:t>Hile</a:t>
              </a:r>
              <a:endParaRPr lang="tr-TR" sz="2400" b="1" dirty="0"/>
            </a:p>
          </p:txBody>
        </p:sp>
        <p:pic>
          <p:nvPicPr>
            <p:cNvPr id="8" name="Resim 7">
              <a:extLst>
                <a:ext uri="{FF2B5EF4-FFF2-40B4-BE49-F238E27FC236}">
                  <a16:creationId xmlns:a16="http://schemas.microsoft.com/office/drawing/2014/main" id="{8E82CD76-846F-4038-833E-991EBC8AE5EB}"/>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36755" b="39906"/>
            <a:stretch/>
          </p:blipFill>
          <p:spPr>
            <a:xfrm>
              <a:off x="5386040" y="4268584"/>
              <a:ext cx="1836827" cy="319384"/>
            </a:xfrm>
            <a:prstGeom prst="rect">
              <a:avLst/>
            </a:prstGeom>
          </p:spPr>
        </p:pic>
      </p:grpSp>
    </p:spTree>
    <p:extLst>
      <p:ext uri="{BB962C8B-B14F-4D97-AF65-F5344CB8AC3E}">
        <p14:creationId xmlns:p14="http://schemas.microsoft.com/office/powerpoint/2010/main" val="93572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 calcmode="lin" valueType="num">
                                      <p:cBhvr additive="base">
                                        <p:cTn id="16"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 calcmode="lin" valueType="num">
                                      <p:cBhvr additive="base">
                                        <p:cTn id="22"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1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13">
                                            <p:txEl>
                                              <p:pRg st="4" end="4"/>
                                            </p:txEl>
                                          </p:spTgt>
                                        </p:tgtEl>
                                        <p:attrNameLst>
                                          <p:attrName>style.visibility</p:attrName>
                                        </p:attrNameLst>
                                      </p:cBhvr>
                                      <p:to>
                                        <p:strVal val="visible"/>
                                      </p:to>
                                    </p:set>
                                    <p:anim calcmode="lin" valueType="num">
                                      <p:cBhvr additive="base">
                                        <p:cTn id="28" dur="500"/>
                                        <p:tgtEl>
                                          <p:spTgt spid="13">
                                            <p:txEl>
                                              <p:pRg st="4" end="4"/>
                                            </p:txEl>
                                          </p:spTgt>
                                        </p:tgtEl>
                                        <p:attrNameLst>
                                          <p:attrName>ppt_y</p:attrName>
                                        </p:attrNameLst>
                                      </p:cBhvr>
                                      <p:tavLst>
                                        <p:tav tm="0">
                                          <p:val>
                                            <p:strVal val="#ppt_y+#ppt_h*1.125000"/>
                                          </p:val>
                                        </p:tav>
                                        <p:tav tm="100000">
                                          <p:val>
                                            <p:strVal val="#ppt_y"/>
                                          </p:val>
                                        </p:tav>
                                      </p:tavLst>
                                    </p:anim>
                                    <p:animEffect transition="in" filter="wipe(up)">
                                      <p:cBhvr>
                                        <p:cTn id="29"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C815DD92-C2AE-4113-96AC-971C08885564}"/>
              </a:ext>
            </a:extLst>
          </p:cNvPr>
          <p:cNvPicPr>
            <a:picLocks noChangeAspect="1"/>
          </p:cNvPicPr>
          <p:nvPr/>
        </p:nvPicPr>
        <p:blipFill rotWithShape="1">
          <a:blip r:embed="rId2"/>
          <a:srcRect l="22326" r="21021"/>
          <a:stretch/>
        </p:blipFill>
        <p:spPr>
          <a:xfrm>
            <a:off x="8744093" y="2110110"/>
            <a:ext cx="2442524" cy="4026781"/>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2" name="3 Metin kutusu">
            <a:extLst>
              <a:ext uri="{FF2B5EF4-FFF2-40B4-BE49-F238E27FC236}">
                <a16:creationId xmlns:a16="http://schemas.microsoft.com/office/drawing/2014/main" id="{F38AD18C-4E22-430B-9CCF-90F2B1D49AAA}"/>
              </a:ext>
            </a:extLst>
          </p:cNvPr>
          <p:cNvSpPr txBox="1"/>
          <p:nvPr/>
        </p:nvSpPr>
        <p:spPr>
          <a:xfrm>
            <a:off x="0" y="1176690"/>
            <a:ext cx="11538192" cy="502766"/>
          </a:xfrm>
          <a:prstGeom prst="rect">
            <a:avLst/>
          </a:prstGeom>
          <a:noFill/>
        </p:spPr>
        <p:txBody>
          <a:bodyPr wrap="square" rtlCol="0">
            <a:spAutoFit/>
          </a:bodyPr>
          <a:lstStyle/>
          <a:p>
            <a:pPr marL="609570" lvl="1" defTabSz="1219140"/>
            <a:r>
              <a:rPr lang="tr-TR" sz="2667" b="1" dirty="0">
                <a:solidFill>
                  <a:schemeClr val="accent2">
                    <a:lumMod val="50000"/>
                  </a:schemeClr>
                </a:solidFill>
                <a:latin typeface="Tahoma" pitchFamily="34" charset="0"/>
                <a:ea typeface="Tahoma" pitchFamily="34" charset="0"/>
                <a:cs typeface="Tahoma" pitchFamily="34" charset="0"/>
              </a:rPr>
              <a:t>4. İslam Ahlakında Yerilen Bazı Davranışlar</a:t>
            </a:r>
          </a:p>
        </p:txBody>
      </p:sp>
      <p:sp>
        <p:nvSpPr>
          <p:cNvPr id="11" name="Serbest Form: Şekil 10">
            <a:extLst>
              <a:ext uri="{FF2B5EF4-FFF2-40B4-BE49-F238E27FC236}">
                <a16:creationId xmlns:a16="http://schemas.microsoft.com/office/drawing/2014/main" id="{5D932D08-B2FF-4E8C-B953-833473F4C1B8}"/>
              </a:ext>
            </a:extLst>
          </p:cNvPr>
          <p:cNvSpPr/>
          <p:nvPr/>
        </p:nvSpPr>
        <p:spPr>
          <a:xfrm>
            <a:off x="3537470" y="4794784"/>
            <a:ext cx="2221151" cy="303176"/>
          </a:xfrm>
          <a:custGeom>
            <a:avLst/>
            <a:gdLst>
              <a:gd name="connsiteX0" fmla="*/ 0 w 1665863"/>
              <a:gd name="connsiteY0" fmla="*/ 0 h 227382"/>
              <a:gd name="connsiteX1" fmla="*/ 1665863 w 1665863"/>
              <a:gd name="connsiteY1" fmla="*/ 0 h 227382"/>
              <a:gd name="connsiteX2" fmla="*/ 1665863 w 1665863"/>
              <a:gd name="connsiteY2" fmla="*/ 227382 h 227382"/>
              <a:gd name="connsiteX3" fmla="*/ 0 w 1665863"/>
              <a:gd name="connsiteY3" fmla="*/ 227382 h 227382"/>
              <a:gd name="connsiteX4" fmla="*/ 0 w 1665863"/>
              <a:gd name="connsiteY4" fmla="*/ 0 h 22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863" h="227382">
                <a:moveTo>
                  <a:pt x="0" y="0"/>
                </a:moveTo>
                <a:lnTo>
                  <a:pt x="1665863" y="0"/>
                </a:lnTo>
                <a:lnTo>
                  <a:pt x="1665863" y="227382"/>
                </a:lnTo>
                <a:lnTo>
                  <a:pt x="0" y="2273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013" rIns="0" bIns="22013" numCol="1" spcCol="1270" anchor="ctr" anchorCtr="0">
            <a:noAutofit/>
          </a:bodyPr>
          <a:lstStyle/>
          <a:p>
            <a:pPr defTabSz="770447">
              <a:lnSpc>
                <a:spcPct val="90000"/>
              </a:lnSpc>
              <a:spcBef>
                <a:spcPct val="0"/>
              </a:spcBef>
              <a:spcAft>
                <a:spcPct val="35000"/>
              </a:spcAft>
              <a:defRPr/>
            </a:pPr>
            <a:endParaRPr lang="tr-TR" sz="1733">
              <a:solidFill>
                <a:prstClr val="black">
                  <a:hueOff val="0"/>
                  <a:satOff val="0"/>
                  <a:lumOff val="0"/>
                  <a:alphaOff val="0"/>
                </a:prstClr>
              </a:solidFill>
              <a:latin typeface="Calibri"/>
            </a:endParaRPr>
          </a:p>
        </p:txBody>
      </p:sp>
      <p:sp>
        <p:nvSpPr>
          <p:cNvPr id="13" name="Dikdörtgen 12">
            <a:extLst>
              <a:ext uri="{FF2B5EF4-FFF2-40B4-BE49-F238E27FC236}">
                <a16:creationId xmlns:a16="http://schemas.microsoft.com/office/drawing/2014/main" id="{2FDA55DC-8819-41C5-9373-5057FC24234A}"/>
              </a:ext>
            </a:extLst>
          </p:cNvPr>
          <p:cNvSpPr/>
          <p:nvPr/>
        </p:nvSpPr>
        <p:spPr>
          <a:xfrm>
            <a:off x="320513" y="2258528"/>
            <a:ext cx="6818009" cy="3046988"/>
          </a:xfrm>
          <a:prstGeom prst="rect">
            <a:avLst/>
          </a:prstGeom>
          <a:noFill/>
        </p:spPr>
        <p:txBody>
          <a:bodyPr wrap="square">
            <a:spAutoFit/>
          </a:bodyPr>
          <a:lstStyle/>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İslam dini insanları dünya ve ahirette mutluluğa kavuşturmak ister.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İki dünya mutluluğu Yüce Allah’ın buyruklarına uygun yaşamakla elde edilir.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Bu buyrukların bir kısmını ahlak ilkeleri oluşturur. </a:t>
            </a:r>
          </a:p>
        </p:txBody>
      </p:sp>
    </p:spTree>
    <p:extLst>
      <p:ext uri="{BB962C8B-B14F-4D97-AF65-F5344CB8AC3E}">
        <p14:creationId xmlns:p14="http://schemas.microsoft.com/office/powerpoint/2010/main" val="418000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16" dur="5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 calcmode="lin" valueType="num">
                                      <p:cBhvr additive="base">
                                        <p:cTn id="21"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 calcmode="lin" valueType="num">
                                      <p:cBhvr additive="base">
                                        <p:cTn id="27" dur="500"/>
                                        <p:tgtEl>
                                          <p:spTgt spid="13">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5763700B-C0FC-4212-AEC1-7710684BC106}"/>
              </a:ext>
            </a:extLst>
          </p:cNvPr>
          <p:cNvPicPr>
            <a:picLocks noChangeAspect="1"/>
          </p:cNvPicPr>
          <p:nvPr/>
        </p:nvPicPr>
        <p:blipFill rotWithShape="1">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592" t="6128" r="2326" b="10745"/>
          <a:stretch/>
        </p:blipFill>
        <p:spPr>
          <a:xfrm>
            <a:off x="2750678" y="3327498"/>
            <a:ext cx="6515089" cy="3165377"/>
          </a:xfrm>
          <a:prstGeom prst="rect">
            <a:avLst/>
          </a:prstGeom>
        </p:spPr>
      </p:pic>
      <p:sp>
        <p:nvSpPr>
          <p:cNvPr id="11" name="Serbest Form: Şekil 10">
            <a:extLst>
              <a:ext uri="{FF2B5EF4-FFF2-40B4-BE49-F238E27FC236}">
                <a16:creationId xmlns:a16="http://schemas.microsoft.com/office/drawing/2014/main" id="{5D932D08-B2FF-4E8C-B953-833473F4C1B8}"/>
              </a:ext>
            </a:extLst>
          </p:cNvPr>
          <p:cNvSpPr/>
          <p:nvPr/>
        </p:nvSpPr>
        <p:spPr>
          <a:xfrm>
            <a:off x="3537470" y="4794784"/>
            <a:ext cx="2221151" cy="303176"/>
          </a:xfrm>
          <a:custGeom>
            <a:avLst/>
            <a:gdLst>
              <a:gd name="connsiteX0" fmla="*/ 0 w 1665863"/>
              <a:gd name="connsiteY0" fmla="*/ 0 h 227382"/>
              <a:gd name="connsiteX1" fmla="*/ 1665863 w 1665863"/>
              <a:gd name="connsiteY1" fmla="*/ 0 h 227382"/>
              <a:gd name="connsiteX2" fmla="*/ 1665863 w 1665863"/>
              <a:gd name="connsiteY2" fmla="*/ 227382 h 227382"/>
              <a:gd name="connsiteX3" fmla="*/ 0 w 1665863"/>
              <a:gd name="connsiteY3" fmla="*/ 227382 h 227382"/>
              <a:gd name="connsiteX4" fmla="*/ 0 w 1665863"/>
              <a:gd name="connsiteY4" fmla="*/ 0 h 22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863" h="227382">
                <a:moveTo>
                  <a:pt x="0" y="0"/>
                </a:moveTo>
                <a:lnTo>
                  <a:pt x="1665863" y="0"/>
                </a:lnTo>
                <a:lnTo>
                  <a:pt x="1665863" y="227382"/>
                </a:lnTo>
                <a:lnTo>
                  <a:pt x="0" y="2273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013" rIns="0" bIns="22013" numCol="1" spcCol="1270" anchor="ctr" anchorCtr="0">
            <a:noAutofit/>
          </a:bodyPr>
          <a:lstStyle/>
          <a:p>
            <a:pPr defTabSz="770447">
              <a:lnSpc>
                <a:spcPct val="90000"/>
              </a:lnSpc>
              <a:spcBef>
                <a:spcPct val="0"/>
              </a:spcBef>
              <a:spcAft>
                <a:spcPct val="35000"/>
              </a:spcAft>
              <a:defRPr/>
            </a:pPr>
            <a:endParaRPr lang="tr-TR" sz="1733">
              <a:solidFill>
                <a:prstClr val="black">
                  <a:hueOff val="0"/>
                  <a:satOff val="0"/>
                  <a:lumOff val="0"/>
                  <a:alphaOff val="0"/>
                </a:prstClr>
              </a:solidFill>
              <a:latin typeface="Calibri"/>
            </a:endParaRPr>
          </a:p>
        </p:txBody>
      </p:sp>
      <p:sp>
        <p:nvSpPr>
          <p:cNvPr id="13" name="Dikdörtgen 12">
            <a:extLst>
              <a:ext uri="{FF2B5EF4-FFF2-40B4-BE49-F238E27FC236}">
                <a16:creationId xmlns:a16="http://schemas.microsoft.com/office/drawing/2014/main" id="{2FDA55DC-8819-41C5-9373-5057FC24234A}"/>
              </a:ext>
            </a:extLst>
          </p:cNvPr>
          <p:cNvSpPr/>
          <p:nvPr/>
        </p:nvSpPr>
        <p:spPr>
          <a:xfrm>
            <a:off x="1" y="1835097"/>
            <a:ext cx="12030204" cy="1938992"/>
          </a:xfrm>
          <a:prstGeom prst="rect">
            <a:avLst/>
          </a:prstGeom>
          <a:noFill/>
        </p:spPr>
        <p:txBody>
          <a:bodyPr wrap="square">
            <a:spAutoFit/>
          </a:bodyPr>
          <a:lstStyle/>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İnsanları aldatıp kandırmanın altında maddi hırslar, çıkarlar ve bencillik gibi nedenler yatmaktadır.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Hile bir toplumda görülmeye başladığında insanlar arasındaki doğruluk ve güven ilişkileri zedelenir. </a:t>
            </a:r>
          </a:p>
        </p:txBody>
      </p:sp>
    </p:spTree>
    <p:extLst>
      <p:ext uri="{BB962C8B-B14F-4D97-AF65-F5344CB8AC3E}">
        <p14:creationId xmlns:p14="http://schemas.microsoft.com/office/powerpoint/2010/main" val="343639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3">
                                            <p:txEl>
                                              <p:pRg st="0" end="0"/>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6F5B5A6B-E57E-4E00-BA46-0C9948B8E96F}"/>
              </a:ext>
            </a:extLst>
          </p:cNvPr>
          <p:cNvGrpSpPr/>
          <p:nvPr/>
        </p:nvGrpSpPr>
        <p:grpSpPr>
          <a:xfrm>
            <a:off x="1" y="-94267"/>
            <a:ext cx="12192000" cy="6952268"/>
            <a:chOff x="471736" y="0"/>
            <a:chExt cx="8712967" cy="5143500"/>
          </a:xfrm>
        </p:grpSpPr>
        <p:pic>
          <p:nvPicPr>
            <p:cNvPr id="3" name="Resim 2">
              <a:extLst>
                <a:ext uri="{FF2B5EF4-FFF2-40B4-BE49-F238E27FC236}">
                  <a16:creationId xmlns:a16="http://schemas.microsoft.com/office/drawing/2014/main" id="{92204F2D-1C47-48B0-B39C-2C407843F7A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471736" y="0"/>
              <a:ext cx="8712967" cy="5143500"/>
            </a:xfrm>
            <a:prstGeom prst="rect">
              <a:avLst/>
            </a:prstGeom>
            <a:effectLst/>
          </p:spPr>
        </p:pic>
        <p:pic>
          <p:nvPicPr>
            <p:cNvPr id="4" name="Resim 3">
              <a:extLst>
                <a:ext uri="{FF2B5EF4-FFF2-40B4-BE49-F238E27FC236}">
                  <a16:creationId xmlns:a16="http://schemas.microsoft.com/office/drawing/2014/main" id="{7CC7CACD-7E21-47B4-92AF-102459BC352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19" b="96667" l="3179" r="96243">
                          <a14:foregroundMark x1="8671" y1="16667" x2="8671" y2="16667"/>
                          <a14:foregroundMark x1="8671" y1="16667" x2="8671" y2="16667"/>
                          <a14:foregroundMark x1="5202" y1="18148" x2="5202" y2="18148"/>
                          <a14:foregroundMark x1="5491" y1="25556" x2="5491" y2="25556"/>
                          <a14:foregroundMark x1="5491" y1="25926" x2="8960" y2="31111"/>
                          <a14:foregroundMark x1="91618" y1="23333" x2="91618" y2="23333"/>
                          <a14:foregroundMark x1="91618" y1="23333" x2="91618" y2="23333"/>
                          <a14:foregroundMark x1="94509" y1="18889" x2="94509" y2="18889"/>
                          <a14:foregroundMark x1="94509" y1="18889" x2="94509" y2="18889"/>
                          <a14:foregroundMark x1="91908" y1="92963" x2="91908" y2="92963"/>
                          <a14:foregroundMark x1="91908" y1="92963" x2="91908" y2="92963"/>
                          <a14:foregroundMark x1="92486" y1="97407" x2="92486" y2="97407"/>
                          <a14:foregroundMark x1="93642" y1="91481" x2="93642" y2="91481"/>
                          <a14:foregroundMark x1="92775" y1="71852" x2="92775" y2="71852"/>
                          <a14:foregroundMark x1="9538" y1="82963" x2="9538" y2="82963"/>
                          <a14:foregroundMark x1="37572" y1="8519" x2="37572" y2="8519"/>
                          <a14:foregroundMark x1="25145" y1="20370" x2="25145" y2="20370"/>
                          <a14:foregroundMark x1="22832" y1="14444" x2="22832" y2="14444"/>
                          <a14:foregroundMark x1="21387" y1="14444" x2="22832" y2="15185"/>
                          <a14:foregroundMark x1="96243" y1="24444" x2="96243" y2="24444"/>
                          <a14:backgroundMark x1="50578" y1="71852" x2="34104" y2="88148"/>
                          <a14:backgroundMark x1="77168" y1="68148" x2="86705" y2="77037"/>
                          <a14:backgroundMark x1="24855" y1="64444" x2="24855" y2="64444"/>
                          <a14:backgroundMark x1="24855" y1="64444" x2="24855" y2="64444"/>
                          <a14:backgroundMark x1="24855" y1="64815" x2="22254" y2="65556"/>
                          <a14:backgroundMark x1="22543" y1="66667" x2="19942" y2="68889"/>
                        </a14:backgroundRemoval>
                      </a14:imgEffect>
                      <a14:imgEffect>
                        <a14:sharpenSoften amount="25000"/>
                      </a14:imgEffect>
                      <a14:imgEffect>
                        <a14:brightnessContrast contrast="40000"/>
                      </a14:imgEffect>
                    </a14:imgLayer>
                  </a14:imgProps>
                </a:ext>
              </a:extLst>
            </a:blip>
            <a:stretch>
              <a:fillRect/>
            </a:stretch>
          </p:blipFill>
          <p:spPr>
            <a:xfrm>
              <a:off x="6831623" y="3346205"/>
              <a:ext cx="2276881" cy="1776757"/>
            </a:xfrm>
            <a:prstGeom prst="rect">
              <a:avLst/>
            </a:prstGeom>
            <a:effectLst>
              <a:glow>
                <a:schemeClr val="bg1"/>
              </a:glow>
              <a:outerShdw blurRad="152400" dist="2451100" dir="20400000" sx="101000" sy="101000" algn="ctr" rotWithShape="0">
                <a:srgbClr val="000000">
                  <a:alpha val="0"/>
                </a:srgbClr>
              </a:outerShdw>
              <a:reflection endPos="0" dir="5400000" sy="-100000" algn="bl" rotWithShape="0"/>
              <a:softEdge rad="12700"/>
            </a:effectLst>
          </p:spPr>
        </p:pic>
      </p:grpSp>
      <p:sp>
        <p:nvSpPr>
          <p:cNvPr id="5" name="Dikdörtgen 4">
            <a:extLst>
              <a:ext uri="{FF2B5EF4-FFF2-40B4-BE49-F238E27FC236}">
                <a16:creationId xmlns:a16="http://schemas.microsoft.com/office/drawing/2014/main" id="{27FEBD55-04C8-4CA5-ADC7-27C2A73C5BEA}"/>
              </a:ext>
            </a:extLst>
          </p:cNvPr>
          <p:cNvSpPr/>
          <p:nvPr/>
        </p:nvSpPr>
        <p:spPr>
          <a:xfrm>
            <a:off x="2" y="1997526"/>
            <a:ext cx="12191999" cy="2985626"/>
          </a:xfrm>
          <a:prstGeom prst="rect">
            <a:avLst/>
          </a:prstGeom>
          <a:solidFill>
            <a:schemeClr val="bg1">
              <a:alpha val="72000"/>
            </a:schemeClr>
          </a:solidFill>
          <a:effectLst/>
        </p:spPr>
        <p:txBody>
          <a:bodyPr wrap="square">
            <a:spAutoFit/>
          </a:bodyPr>
          <a:lstStyle/>
          <a:p>
            <a:pPr marL="609570" lvl="1" defTabSz="1219140">
              <a:defRPr/>
            </a:pPr>
            <a:endPar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70" lvl="1" defTabSz="1219140">
              <a:defRPr/>
            </a:pPr>
            <a:r>
              <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rPr>
              <a:t>Rabbimiz buyuruyor ki:</a:t>
            </a:r>
          </a:p>
          <a:p>
            <a:pPr marL="609570" lvl="1" defTabSz="1219140">
              <a:defRP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59" lvl="1" indent="-380990" defTabSz="121914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“Eksik ölçüp tartanların vay haline! Onlar, insanlardan ölçerek bir şey aldıklarında tam ölçerler. Kendileri başkalarına vermek için ölçüp tarttıklarında ise haksızlık ederler.”</a:t>
            </a:r>
          </a:p>
          <a:p>
            <a:pPr marL="990550" lvl="1" indent="-380981" defTabSz="1219140">
              <a:buFont typeface="Arial" panose="020B0604020202020204" pitchFamily="34" charset="0"/>
              <a:buChar char="•"/>
              <a:defRP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69" lvl="1" algn="r" defTabSz="1219140"/>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Mutaffifîn</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suresi, 1-3. ayetler.)</a:t>
            </a:r>
          </a:p>
          <a:p>
            <a:pPr marL="609569" lvl="1" algn="r" defTabSz="1219140">
              <a:defRP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9908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1" end="1"/>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 calcmode="lin" valueType="num">
                                      <p:cBhvr additive="base">
                                        <p:cTn id="16"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17" dur="500"/>
                                        <p:tgtEl>
                                          <p:spTgt spid="5">
                                            <p:txEl>
                                              <p:pRg st="3" end="3"/>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 calcmode="lin" valueType="num">
                                      <p:cBhvr additive="base">
                                        <p:cTn id="20"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2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E58D68A7-6CD3-478A-A507-406D6442B706}"/>
              </a:ext>
            </a:extLst>
          </p:cNvPr>
          <p:cNvGrpSpPr/>
          <p:nvPr/>
        </p:nvGrpSpPr>
        <p:grpSpPr>
          <a:xfrm>
            <a:off x="-47134" y="0"/>
            <a:ext cx="12286268" cy="6858000"/>
            <a:chOff x="10886" y="1185062"/>
            <a:chExt cx="9144000" cy="3958438"/>
          </a:xfrm>
        </p:grpSpPr>
        <p:pic>
          <p:nvPicPr>
            <p:cNvPr id="3" name="Resim 2">
              <a:extLst>
                <a:ext uri="{FF2B5EF4-FFF2-40B4-BE49-F238E27FC236}">
                  <a16:creationId xmlns:a16="http://schemas.microsoft.com/office/drawing/2014/main" id="{CA6BD93D-F4C6-46ED-834A-8AAD38A2227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rot="10800000">
              <a:off x="10886" y="1185062"/>
              <a:ext cx="9144000" cy="3958438"/>
            </a:xfrm>
            <a:prstGeom prst="rect">
              <a:avLst/>
            </a:prstGeom>
            <a:solidFill>
              <a:schemeClr val="bg1"/>
            </a:solidFill>
            <a:effectLst/>
          </p:spPr>
        </p:pic>
        <p:pic>
          <p:nvPicPr>
            <p:cNvPr id="4" name="Resim 3">
              <a:extLst>
                <a:ext uri="{FF2B5EF4-FFF2-40B4-BE49-F238E27FC236}">
                  <a16:creationId xmlns:a16="http://schemas.microsoft.com/office/drawing/2014/main" id="{1626D7D4-9D60-4D8A-A16F-1CD5E4797D2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67112" y="1470355"/>
              <a:ext cx="2094791" cy="2094791"/>
            </a:xfrm>
            <a:prstGeom prst="rect">
              <a:avLst/>
            </a:prstGeom>
            <a:noFill/>
            <a:effectLst/>
          </p:spPr>
        </p:pic>
      </p:grpSp>
      <p:sp>
        <p:nvSpPr>
          <p:cNvPr id="5" name="Dikdörtgen 4">
            <a:extLst>
              <a:ext uri="{FF2B5EF4-FFF2-40B4-BE49-F238E27FC236}">
                <a16:creationId xmlns:a16="http://schemas.microsoft.com/office/drawing/2014/main" id="{B0617876-21A4-4ED1-9AA4-72EEA34C9265}"/>
              </a:ext>
            </a:extLst>
          </p:cNvPr>
          <p:cNvSpPr/>
          <p:nvPr/>
        </p:nvSpPr>
        <p:spPr>
          <a:xfrm>
            <a:off x="2843064" y="2431484"/>
            <a:ext cx="8863541" cy="2164760"/>
          </a:xfrm>
          <a:prstGeom prst="rect">
            <a:avLst/>
          </a:prstGeom>
          <a:solidFill>
            <a:schemeClr val="bg1">
              <a:alpha val="72000"/>
            </a:schemeClr>
          </a:solidFill>
          <a:effectLst/>
        </p:spPr>
        <p:txBody>
          <a:bodyPr wrap="square">
            <a:spAutoFit/>
          </a:bodyPr>
          <a:lstStyle/>
          <a:p>
            <a:pPr defTabSz="1219140">
              <a:defRPr/>
            </a:pPr>
            <a:endPar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defTabSz="1219140">
              <a:defRPr/>
            </a:pPr>
            <a:r>
              <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rPr>
              <a:t>Peygamberimiz buyuruyor ki:</a:t>
            </a:r>
          </a:p>
          <a:p>
            <a:pPr defTabSz="1219140">
              <a:defRPr/>
            </a:pPr>
            <a:endPar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66" lvl="1" indent="-380981" defTabSz="121914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“…Bizi aldatan, bizden değildir.”</a:t>
            </a: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algn="r" defTabSz="1219140"/>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(Müslim, İman, 164.)</a:t>
            </a:r>
          </a:p>
          <a:p>
            <a:pPr marL="990575" lvl="1" indent="-380990" defTabSz="1219140">
              <a:buFont typeface="Arial" panose="020B0604020202020204" pitchFamily="34" charset="0"/>
              <a:buChar char="•"/>
              <a:defRP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0784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1" end="1"/>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 calcmode="lin" valueType="num">
                                      <p:cBhvr additive="base">
                                        <p:cTn id="16"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17" dur="500"/>
                                        <p:tgtEl>
                                          <p:spTgt spid="5">
                                            <p:txEl>
                                              <p:pRg st="3" end="3"/>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 calcmode="lin" valueType="num">
                                      <p:cBhvr additive="base">
                                        <p:cTn id="20"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9B8C4F8-8FE9-4AFA-BBB9-64D628AB39F9}"/>
              </a:ext>
            </a:extLst>
          </p:cNvPr>
          <p:cNvPicPr>
            <a:picLocks noChangeAspect="1"/>
          </p:cNvPicPr>
          <p:nvPr/>
        </p:nvPicPr>
        <p:blipFill rotWithShape="1">
          <a:blip r:embed="rId2"/>
          <a:srcRect l="16922" r="31909"/>
          <a:stretch/>
        </p:blipFill>
        <p:spPr>
          <a:xfrm>
            <a:off x="8134502" y="1597765"/>
            <a:ext cx="4035313" cy="5260236"/>
          </a:xfrm>
          <a:prstGeom prst="rect">
            <a:avLst/>
          </a:prstGeom>
          <a:effectLst/>
        </p:spPr>
      </p:pic>
      <p:sp>
        <p:nvSpPr>
          <p:cNvPr id="11" name="Serbest Form: Şekil 10">
            <a:extLst>
              <a:ext uri="{FF2B5EF4-FFF2-40B4-BE49-F238E27FC236}">
                <a16:creationId xmlns:a16="http://schemas.microsoft.com/office/drawing/2014/main" id="{5D932D08-B2FF-4E8C-B953-833473F4C1B8}"/>
              </a:ext>
            </a:extLst>
          </p:cNvPr>
          <p:cNvSpPr/>
          <p:nvPr/>
        </p:nvSpPr>
        <p:spPr>
          <a:xfrm>
            <a:off x="3537470" y="4794784"/>
            <a:ext cx="2221151" cy="303176"/>
          </a:xfrm>
          <a:custGeom>
            <a:avLst/>
            <a:gdLst>
              <a:gd name="connsiteX0" fmla="*/ 0 w 1665863"/>
              <a:gd name="connsiteY0" fmla="*/ 0 h 227382"/>
              <a:gd name="connsiteX1" fmla="*/ 1665863 w 1665863"/>
              <a:gd name="connsiteY1" fmla="*/ 0 h 227382"/>
              <a:gd name="connsiteX2" fmla="*/ 1665863 w 1665863"/>
              <a:gd name="connsiteY2" fmla="*/ 227382 h 227382"/>
              <a:gd name="connsiteX3" fmla="*/ 0 w 1665863"/>
              <a:gd name="connsiteY3" fmla="*/ 227382 h 227382"/>
              <a:gd name="connsiteX4" fmla="*/ 0 w 1665863"/>
              <a:gd name="connsiteY4" fmla="*/ 0 h 22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863" h="227382">
                <a:moveTo>
                  <a:pt x="0" y="0"/>
                </a:moveTo>
                <a:lnTo>
                  <a:pt x="1665863" y="0"/>
                </a:lnTo>
                <a:lnTo>
                  <a:pt x="1665863" y="227382"/>
                </a:lnTo>
                <a:lnTo>
                  <a:pt x="0" y="2273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013" rIns="0" bIns="22013" numCol="1" spcCol="1270" anchor="ctr" anchorCtr="0">
            <a:noAutofit/>
          </a:bodyPr>
          <a:lstStyle/>
          <a:p>
            <a:pPr defTabSz="770447">
              <a:lnSpc>
                <a:spcPct val="90000"/>
              </a:lnSpc>
              <a:spcBef>
                <a:spcPct val="0"/>
              </a:spcBef>
              <a:spcAft>
                <a:spcPct val="35000"/>
              </a:spcAft>
              <a:defRPr/>
            </a:pPr>
            <a:endParaRPr lang="tr-TR" sz="1733">
              <a:solidFill>
                <a:prstClr val="black">
                  <a:hueOff val="0"/>
                  <a:satOff val="0"/>
                  <a:lumOff val="0"/>
                  <a:alphaOff val="0"/>
                </a:prstClr>
              </a:solidFill>
              <a:latin typeface="Calibri"/>
            </a:endParaRPr>
          </a:p>
        </p:txBody>
      </p:sp>
      <p:sp>
        <p:nvSpPr>
          <p:cNvPr id="13" name="Dikdörtgen 12">
            <a:extLst>
              <a:ext uri="{FF2B5EF4-FFF2-40B4-BE49-F238E27FC236}">
                <a16:creationId xmlns:a16="http://schemas.microsoft.com/office/drawing/2014/main" id="{2FDA55DC-8819-41C5-9373-5057FC24234A}"/>
              </a:ext>
            </a:extLst>
          </p:cNvPr>
          <p:cNvSpPr/>
          <p:nvPr/>
        </p:nvSpPr>
        <p:spPr>
          <a:xfrm>
            <a:off x="95880" y="2778281"/>
            <a:ext cx="6955973" cy="3046988"/>
          </a:xfrm>
          <a:prstGeom prst="rect">
            <a:avLst/>
          </a:prstGeom>
          <a:noFill/>
        </p:spPr>
        <p:txBody>
          <a:bodyPr wrap="square">
            <a:spAutoFit/>
          </a:bodyPr>
          <a:lstStyle/>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İsraf; tutum ve davranışlarda ölçü dışına çıkmaktır.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Yaygın olarak maddi olanakları gereksiz yere tüketmek ve savurganlık anlamında kullanılır.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İsraf eden kimseye müsrif denir.</a:t>
            </a:r>
          </a:p>
        </p:txBody>
      </p:sp>
      <p:grpSp>
        <p:nvGrpSpPr>
          <p:cNvPr id="6" name="Grup 5">
            <a:extLst>
              <a:ext uri="{FF2B5EF4-FFF2-40B4-BE49-F238E27FC236}">
                <a16:creationId xmlns:a16="http://schemas.microsoft.com/office/drawing/2014/main" id="{E5FFE529-F32A-4E49-B359-2BD76BF456E7}"/>
              </a:ext>
            </a:extLst>
          </p:cNvPr>
          <p:cNvGrpSpPr/>
          <p:nvPr/>
        </p:nvGrpSpPr>
        <p:grpSpPr>
          <a:xfrm flipH="1">
            <a:off x="962363" y="1806481"/>
            <a:ext cx="2449103" cy="669945"/>
            <a:chOff x="5283993" y="2305640"/>
            <a:chExt cx="1836827" cy="502459"/>
          </a:xfrm>
        </p:grpSpPr>
        <p:sp>
          <p:nvSpPr>
            <p:cNvPr id="7" name="Dikdörtgen 6">
              <a:extLst>
                <a:ext uri="{FF2B5EF4-FFF2-40B4-BE49-F238E27FC236}">
                  <a16:creationId xmlns:a16="http://schemas.microsoft.com/office/drawing/2014/main" id="{18035F68-5DDE-4E90-BF80-4C63E23E510B}"/>
                </a:ext>
              </a:extLst>
            </p:cNvPr>
            <p:cNvSpPr/>
            <p:nvPr/>
          </p:nvSpPr>
          <p:spPr>
            <a:xfrm>
              <a:off x="5883337" y="2305640"/>
              <a:ext cx="695143" cy="346249"/>
            </a:xfrm>
            <a:prstGeom prst="rect">
              <a:avLst/>
            </a:prstGeom>
          </p:spPr>
          <p:txBody>
            <a:bodyPr wrap="none">
              <a:spAutoFit/>
            </a:bodyPr>
            <a:lstStyle/>
            <a:p>
              <a:r>
                <a:rPr lang="tr-TR" sz="2400" b="1" dirty="0">
                  <a:latin typeface="Tahoma" panose="020B0604030504040204" pitchFamily="34" charset="0"/>
                  <a:ea typeface="Tahoma" panose="020B0604030504040204" pitchFamily="34" charset="0"/>
                  <a:cs typeface="Tahoma" panose="020B0604030504040204" pitchFamily="34" charset="0"/>
                </a:rPr>
                <a:t>İsraf</a:t>
              </a:r>
              <a:endParaRPr lang="tr-TR" sz="2400" b="1" dirty="0"/>
            </a:p>
          </p:txBody>
        </p:sp>
        <p:pic>
          <p:nvPicPr>
            <p:cNvPr id="8" name="Resim 7">
              <a:extLst>
                <a:ext uri="{FF2B5EF4-FFF2-40B4-BE49-F238E27FC236}">
                  <a16:creationId xmlns:a16="http://schemas.microsoft.com/office/drawing/2014/main" id="{F8E488A7-AEBF-4CF9-88BC-E78EB283E37D}"/>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36755" b="39906"/>
            <a:stretch/>
          </p:blipFill>
          <p:spPr>
            <a:xfrm>
              <a:off x="5283993" y="2488715"/>
              <a:ext cx="1836827" cy="319384"/>
            </a:xfrm>
            <a:prstGeom prst="rect">
              <a:avLst/>
            </a:prstGeom>
          </p:spPr>
        </p:pic>
      </p:grpSp>
    </p:spTree>
    <p:extLst>
      <p:ext uri="{BB962C8B-B14F-4D97-AF65-F5344CB8AC3E}">
        <p14:creationId xmlns:p14="http://schemas.microsoft.com/office/powerpoint/2010/main" val="197119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 calcmode="lin" valueType="num">
                                      <p:cBhvr additive="base">
                                        <p:cTn id="16"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 calcmode="lin" valueType="num">
                                      <p:cBhvr additive="base">
                                        <p:cTn id="22"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1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13">
                                            <p:txEl>
                                              <p:pRg st="4" end="4"/>
                                            </p:txEl>
                                          </p:spTgt>
                                        </p:tgtEl>
                                        <p:attrNameLst>
                                          <p:attrName>style.visibility</p:attrName>
                                        </p:attrNameLst>
                                      </p:cBhvr>
                                      <p:to>
                                        <p:strVal val="visible"/>
                                      </p:to>
                                    </p:set>
                                    <p:anim calcmode="lin" valueType="num">
                                      <p:cBhvr additive="base">
                                        <p:cTn id="28" dur="500"/>
                                        <p:tgtEl>
                                          <p:spTgt spid="13">
                                            <p:txEl>
                                              <p:pRg st="4" end="4"/>
                                            </p:txEl>
                                          </p:spTgt>
                                        </p:tgtEl>
                                        <p:attrNameLst>
                                          <p:attrName>ppt_y</p:attrName>
                                        </p:attrNameLst>
                                      </p:cBhvr>
                                      <p:tavLst>
                                        <p:tav tm="0">
                                          <p:val>
                                            <p:strVal val="#ppt_y+#ppt_h*1.125000"/>
                                          </p:val>
                                        </p:tav>
                                        <p:tav tm="100000">
                                          <p:val>
                                            <p:strVal val="#ppt_y"/>
                                          </p:val>
                                        </p:tav>
                                      </p:tavLst>
                                    </p:anim>
                                    <p:animEffect transition="in" filter="wipe(up)">
                                      <p:cBhvr>
                                        <p:cTn id="29"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9213458-209B-4DBD-AF10-320CE5F5D8F7}"/>
              </a:ext>
            </a:extLst>
          </p:cNvPr>
          <p:cNvPicPr>
            <a:picLocks noChangeAspect="1"/>
          </p:cNvPicPr>
          <p:nvPr/>
        </p:nvPicPr>
        <p:blipFill rotWithShape="1">
          <a:blip r:embed="rId2"/>
          <a:srcRect l="12114" t="2276" r="16585" b="18725"/>
          <a:stretch/>
        </p:blipFill>
        <p:spPr>
          <a:xfrm>
            <a:off x="1" y="0"/>
            <a:ext cx="12192001" cy="6857999"/>
          </a:xfrm>
          <a:prstGeom prst="rect">
            <a:avLst/>
          </a:prstGeom>
          <a:effectLst/>
        </p:spPr>
      </p:pic>
      <p:sp>
        <p:nvSpPr>
          <p:cNvPr id="11" name="Serbest Form: Şekil 10">
            <a:extLst>
              <a:ext uri="{FF2B5EF4-FFF2-40B4-BE49-F238E27FC236}">
                <a16:creationId xmlns:a16="http://schemas.microsoft.com/office/drawing/2014/main" id="{5D932D08-B2FF-4E8C-B953-833473F4C1B8}"/>
              </a:ext>
            </a:extLst>
          </p:cNvPr>
          <p:cNvSpPr/>
          <p:nvPr/>
        </p:nvSpPr>
        <p:spPr>
          <a:xfrm>
            <a:off x="3537470" y="4794784"/>
            <a:ext cx="2221151" cy="303176"/>
          </a:xfrm>
          <a:custGeom>
            <a:avLst/>
            <a:gdLst>
              <a:gd name="connsiteX0" fmla="*/ 0 w 1665863"/>
              <a:gd name="connsiteY0" fmla="*/ 0 h 227382"/>
              <a:gd name="connsiteX1" fmla="*/ 1665863 w 1665863"/>
              <a:gd name="connsiteY1" fmla="*/ 0 h 227382"/>
              <a:gd name="connsiteX2" fmla="*/ 1665863 w 1665863"/>
              <a:gd name="connsiteY2" fmla="*/ 227382 h 227382"/>
              <a:gd name="connsiteX3" fmla="*/ 0 w 1665863"/>
              <a:gd name="connsiteY3" fmla="*/ 227382 h 227382"/>
              <a:gd name="connsiteX4" fmla="*/ 0 w 1665863"/>
              <a:gd name="connsiteY4" fmla="*/ 0 h 22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863" h="227382">
                <a:moveTo>
                  <a:pt x="0" y="0"/>
                </a:moveTo>
                <a:lnTo>
                  <a:pt x="1665863" y="0"/>
                </a:lnTo>
                <a:lnTo>
                  <a:pt x="1665863" y="227382"/>
                </a:lnTo>
                <a:lnTo>
                  <a:pt x="0" y="2273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013" rIns="0" bIns="22013" numCol="1" spcCol="1270" anchor="ctr" anchorCtr="0">
            <a:noAutofit/>
          </a:bodyPr>
          <a:lstStyle/>
          <a:p>
            <a:pPr defTabSz="770447">
              <a:lnSpc>
                <a:spcPct val="90000"/>
              </a:lnSpc>
              <a:spcBef>
                <a:spcPct val="0"/>
              </a:spcBef>
              <a:spcAft>
                <a:spcPct val="35000"/>
              </a:spcAft>
              <a:defRPr/>
            </a:pPr>
            <a:endParaRPr lang="tr-TR" sz="1733">
              <a:solidFill>
                <a:prstClr val="black">
                  <a:hueOff val="0"/>
                  <a:satOff val="0"/>
                  <a:lumOff val="0"/>
                  <a:alphaOff val="0"/>
                </a:prstClr>
              </a:solidFill>
              <a:latin typeface="Calibri"/>
            </a:endParaRPr>
          </a:p>
        </p:txBody>
      </p:sp>
      <p:sp>
        <p:nvSpPr>
          <p:cNvPr id="13" name="Dikdörtgen 12">
            <a:extLst>
              <a:ext uri="{FF2B5EF4-FFF2-40B4-BE49-F238E27FC236}">
                <a16:creationId xmlns:a16="http://schemas.microsoft.com/office/drawing/2014/main" id="{2FDA55DC-8819-41C5-9373-5057FC24234A}"/>
              </a:ext>
            </a:extLst>
          </p:cNvPr>
          <p:cNvSpPr/>
          <p:nvPr/>
        </p:nvSpPr>
        <p:spPr>
          <a:xfrm>
            <a:off x="1" y="1860987"/>
            <a:ext cx="11591292" cy="3046988"/>
          </a:xfrm>
          <a:prstGeom prst="rect">
            <a:avLst/>
          </a:prstGeom>
          <a:solidFill>
            <a:schemeClr val="bg1">
              <a:alpha val="71000"/>
            </a:schemeClr>
          </a:solidFill>
        </p:spPr>
        <p:txBody>
          <a:bodyPr wrap="square">
            <a:spAutoFit/>
          </a:bodyPr>
          <a:lstStyle/>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İsraf sadece maddi konularla sınırlı değildir.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İnsanlar gündelik hayatlarında zaman, emek ve duygu israfı da yapmaktadırlar.</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İletişim araçlarıyla uzun süre vakit geçirmek zaman ve emek israfıdır.</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Sportif anlamda takım tutma işini abartıp holiganlık yapmak duygu israfıdır.</a:t>
            </a:r>
          </a:p>
        </p:txBody>
      </p:sp>
    </p:spTree>
    <p:extLst>
      <p:ext uri="{BB962C8B-B14F-4D97-AF65-F5344CB8AC3E}">
        <p14:creationId xmlns:p14="http://schemas.microsoft.com/office/powerpoint/2010/main" val="428215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3">
                                            <p:txEl>
                                              <p:pRg st="0" end="0"/>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 calcmode="lin" valueType="num">
                                      <p:cBhvr additive="base">
                                        <p:cTn id="22" dur="500"/>
                                        <p:tgtEl>
                                          <p:spTgt spid="13">
                                            <p:txEl>
                                              <p:pRg st="4" end="4"/>
                                            </p:txEl>
                                          </p:spTgt>
                                        </p:tgtEl>
                                        <p:attrNameLst>
                                          <p:attrName>ppt_y</p:attrName>
                                        </p:attrNameLst>
                                      </p:cBhvr>
                                      <p:tavLst>
                                        <p:tav tm="0">
                                          <p:val>
                                            <p:strVal val="#ppt_y+#ppt_h*1.125000"/>
                                          </p:val>
                                        </p:tav>
                                        <p:tav tm="100000">
                                          <p:val>
                                            <p:strVal val="#ppt_y"/>
                                          </p:val>
                                        </p:tav>
                                      </p:tavLst>
                                    </p:anim>
                                    <p:animEffect transition="in" filter="wipe(up)">
                                      <p:cBhvr>
                                        <p:cTn id="23" dur="500"/>
                                        <p:tgtEl>
                                          <p:spTgt spid="1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13">
                                            <p:txEl>
                                              <p:pRg st="6" end="6"/>
                                            </p:txEl>
                                          </p:spTgt>
                                        </p:tgtEl>
                                        <p:attrNameLst>
                                          <p:attrName>style.visibility</p:attrName>
                                        </p:attrNameLst>
                                      </p:cBhvr>
                                      <p:to>
                                        <p:strVal val="visible"/>
                                      </p:to>
                                    </p:set>
                                    <p:anim calcmode="lin" valueType="num">
                                      <p:cBhvr additive="base">
                                        <p:cTn id="28" dur="500"/>
                                        <p:tgtEl>
                                          <p:spTgt spid="13">
                                            <p:txEl>
                                              <p:pRg st="6" end="6"/>
                                            </p:txEl>
                                          </p:spTgt>
                                        </p:tgtEl>
                                        <p:attrNameLst>
                                          <p:attrName>ppt_y</p:attrName>
                                        </p:attrNameLst>
                                      </p:cBhvr>
                                      <p:tavLst>
                                        <p:tav tm="0">
                                          <p:val>
                                            <p:strVal val="#ppt_y+#ppt_h*1.125000"/>
                                          </p:val>
                                        </p:tav>
                                        <p:tav tm="100000">
                                          <p:val>
                                            <p:strVal val="#ppt_y"/>
                                          </p:val>
                                        </p:tav>
                                      </p:tavLst>
                                    </p:anim>
                                    <p:animEffect transition="in" filter="wipe(up)">
                                      <p:cBhvr>
                                        <p:cTn id="29"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C1E9166-4C77-4CFD-BEE1-4D76C3709D63}"/>
              </a:ext>
            </a:extLst>
          </p:cNvPr>
          <p:cNvPicPr>
            <a:picLocks noChangeAspect="1"/>
          </p:cNvPicPr>
          <p:nvPr/>
        </p:nvPicPr>
        <p:blipFill rotWithShape="1">
          <a:blip r:embed="rId2"/>
          <a:srcRect l="24760" r="20171"/>
          <a:stretch/>
        </p:blipFill>
        <p:spPr>
          <a:xfrm>
            <a:off x="8104771" y="1527556"/>
            <a:ext cx="4087229" cy="5262169"/>
          </a:xfrm>
          <a:prstGeom prst="rect">
            <a:avLst/>
          </a:prstGeom>
          <a:effectLst/>
        </p:spPr>
      </p:pic>
      <p:sp>
        <p:nvSpPr>
          <p:cNvPr id="11" name="Serbest Form: Şekil 10">
            <a:extLst>
              <a:ext uri="{FF2B5EF4-FFF2-40B4-BE49-F238E27FC236}">
                <a16:creationId xmlns:a16="http://schemas.microsoft.com/office/drawing/2014/main" id="{5D932D08-B2FF-4E8C-B953-833473F4C1B8}"/>
              </a:ext>
            </a:extLst>
          </p:cNvPr>
          <p:cNvSpPr/>
          <p:nvPr/>
        </p:nvSpPr>
        <p:spPr>
          <a:xfrm>
            <a:off x="3537470" y="4794784"/>
            <a:ext cx="2221151" cy="303176"/>
          </a:xfrm>
          <a:custGeom>
            <a:avLst/>
            <a:gdLst>
              <a:gd name="connsiteX0" fmla="*/ 0 w 1665863"/>
              <a:gd name="connsiteY0" fmla="*/ 0 h 227382"/>
              <a:gd name="connsiteX1" fmla="*/ 1665863 w 1665863"/>
              <a:gd name="connsiteY1" fmla="*/ 0 h 227382"/>
              <a:gd name="connsiteX2" fmla="*/ 1665863 w 1665863"/>
              <a:gd name="connsiteY2" fmla="*/ 227382 h 227382"/>
              <a:gd name="connsiteX3" fmla="*/ 0 w 1665863"/>
              <a:gd name="connsiteY3" fmla="*/ 227382 h 227382"/>
              <a:gd name="connsiteX4" fmla="*/ 0 w 1665863"/>
              <a:gd name="connsiteY4" fmla="*/ 0 h 22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863" h="227382">
                <a:moveTo>
                  <a:pt x="0" y="0"/>
                </a:moveTo>
                <a:lnTo>
                  <a:pt x="1665863" y="0"/>
                </a:lnTo>
                <a:lnTo>
                  <a:pt x="1665863" y="227382"/>
                </a:lnTo>
                <a:lnTo>
                  <a:pt x="0" y="2273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013" rIns="0" bIns="22013" numCol="1" spcCol="1270" anchor="ctr" anchorCtr="0">
            <a:noAutofit/>
          </a:bodyPr>
          <a:lstStyle/>
          <a:p>
            <a:pPr defTabSz="770447">
              <a:lnSpc>
                <a:spcPct val="90000"/>
              </a:lnSpc>
              <a:spcBef>
                <a:spcPct val="0"/>
              </a:spcBef>
              <a:spcAft>
                <a:spcPct val="35000"/>
              </a:spcAft>
              <a:defRPr/>
            </a:pPr>
            <a:endParaRPr lang="tr-TR" sz="1733">
              <a:solidFill>
                <a:prstClr val="black">
                  <a:hueOff val="0"/>
                  <a:satOff val="0"/>
                  <a:lumOff val="0"/>
                  <a:alphaOff val="0"/>
                </a:prstClr>
              </a:solidFill>
              <a:latin typeface="Calibri"/>
            </a:endParaRPr>
          </a:p>
        </p:txBody>
      </p:sp>
      <p:sp>
        <p:nvSpPr>
          <p:cNvPr id="13" name="Dikdörtgen 12">
            <a:extLst>
              <a:ext uri="{FF2B5EF4-FFF2-40B4-BE49-F238E27FC236}">
                <a16:creationId xmlns:a16="http://schemas.microsoft.com/office/drawing/2014/main" id="{2FDA55DC-8819-41C5-9373-5057FC24234A}"/>
              </a:ext>
            </a:extLst>
          </p:cNvPr>
          <p:cNvSpPr/>
          <p:nvPr/>
        </p:nvSpPr>
        <p:spPr>
          <a:xfrm>
            <a:off x="1" y="2230319"/>
            <a:ext cx="6206497" cy="2308324"/>
          </a:xfrm>
          <a:prstGeom prst="rect">
            <a:avLst/>
          </a:prstGeom>
          <a:noFill/>
        </p:spPr>
        <p:txBody>
          <a:bodyPr wrap="square">
            <a:spAutoFit/>
          </a:bodyPr>
          <a:lstStyle/>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İnsan Yüce Allah’ın verdiği tüm nimetlerin kıymetini bilmeli, bunları ölçülü şekilde kullanmalıdır.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Tükenmez sanılan şeylerin bir sonu vardır.</a:t>
            </a:r>
          </a:p>
        </p:txBody>
      </p:sp>
    </p:spTree>
    <p:extLst>
      <p:ext uri="{BB962C8B-B14F-4D97-AF65-F5344CB8AC3E}">
        <p14:creationId xmlns:p14="http://schemas.microsoft.com/office/powerpoint/2010/main" val="19219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3">
                                            <p:txEl>
                                              <p:pRg st="0" end="0"/>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6F5B5A6B-E57E-4E00-BA46-0C9948B8E96F}"/>
              </a:ext>
            </a:extLst>
          </p:cNvPr>
          <p:cNvGrpSpPr/>
          <p:nvPr/>
        </p:nvGrpSpPr>
        <p:grpSpPr>
          <a:xfrm>
            <a:off x="1" y="-94268"/>
            <a:ext cx="12231760" cy="6939399"/>
            <a:chOff x="10887" y="1166860"/>
            <a:chExt cx="9173820" cy="3956102"/>
          </a:xfrm>
        </p:grpSpPr>
        <p:pic>
          <p:nvPicPr>
            <p:cNvPr id="3" name="Resim 2">
              <a:extLst>
                <a:ext uri="{FF2B5EF4-FFF2-40B4-BE49-F238E27FC236}">
                  <a16:creationId xmlns:a16="http://schemas.microsoft.com/office/drawing/2014/main" id="{92204F2D-1C47-48B0-B39C-2C407843F7A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10887" y="1166860"/>
              <a:ext cx="9173820" cy="3956101"/>
            </a:xfrm>
            <a:prstGeom prst="rect">
              <a:avLst/>
            </a:prstGeom>
            <a:effectLst/>
          </p:spPr>
        </p:pic>
        <p:pic>
          <p:nvPicPr>
            <p:cNvPr id="4" name="Resim 3">
              <a:extLst>
                <a:ext uri="{FF2B5EF4-FFF2-40B4-BE49-F238E27FC236}">
                  <a16:creationId xmlns:a16="http://schemas.microsoft.com/office/drawing/2014/main" id="{7CC7CACD-7E21-47B4-92AF-102459BC352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19" b="96667" l="3179" r="96243">
                          <a14:foregroundMark x1="8671" y1="16667" x2="8671" y2="16667"/>
                          <a14:foregroundMark x1="8671" y1="16667" x2="8671" y2="16667"/>
                          <a14:foregroundMark x1="5202" y1="18148" x2="5202" y2="18148"/>
                          <a14:foregroundMark x1="5491" y1="25556" x2="5491" y2="25556"/>
                          <a14:foregroundMark x1="5491" y1="25926" x2="8960" y2="31111"/>
                          <a14:foregroundMark x1="91618" y1="23333" x2="91618" y2="23333"/>
                          <a14:foregroundMark x1="91618" y1="23333" x2="91618" y2="23333"/>
                          <a14:foregroundMark x1="94509" y1="18889" x2="94509" y2="18889"/>
                          <a14:foregroundMark x1="94509" y1="18889" x2="94509" y2="18889"/>
                          <a14:foregroundMark x1="91908" y1="92963" x2="91908" y2="92963"/>
                          <a14:foregroundMark x1="91908" y1="92963" x2="91908" y2="92963"/>
                          <a14:foregroundMark x1="92486" y1="97407" x2="92486" y2="97407"/>
                          <a14:foregroundMark x1="93642" y1="91481" x2="93642" y2="91481"/>
                          <a14:foregroundMark x1="92775" y1="71852" x2="92775" y2="71852"/>
                          <a14:foregroundMark x1="9538" y1="82963" x2="9538" y2="82963"/>
                          <a14:foregroundMark x1="37572" y1="8519" x2="37572" y2="8519"/>
                          <a14:foregroundMark x1="25145" y1="20370" x2="25145" y2="20370"/>
                          <a14:foregroundMark x1="22832" y1="14444" x2="22832" y2="14444"/>
                          <a14:foregroundMark x1="21387" y1="14444" x2="22832" y2="15185"/>
                          <a14:foregroundMark x1="96243" y1="24444" x2="96243" y2="24444"/>
                          <a14:backgroundMark x1="50578" y1="71852" x2="34104" y2="88148"/>
                          <a14:backgroundMark x1="77168" y1="68148" x2="86705" y2="77037"/>
                          <a14:backgroundMark x1="24855" y1="64444" x2="24855" y2="64444"/>
                          <a14:backgroundMark x1="24855" y1="64444" x2="24855" y2="64444"/>
                          <a14:backgroundMark x1="24855" y1="64815" x2="22254" y2="65556"/>
                          <a14:backgroundMark x1="22543" y1="66667" x2="19942" y2="68889"/>
                        </a14:backgroundRemoval>
                      </a14:imgEffect>
                      <a14:imgEffect>
                        <a14:sharpenSoften amount="25000"/>
                      </a14:imgEffect>
                      <a14:imgEffect>
                        <a14:brightnessContrast contrast="40000"/>
                      </a14:imgEffect>
                    </a14:imgLayer>
                  </a14:imgProps>
                </a:ext>
              </a:extLst>
            </a:blip>
            <a:stretch>
              <a:fillRect/>
            </a:stretch>
          </p:blipFill>
          <p:spPr>
            <a:xfrm>
              <a:off x="6831623" y="3346205"/>
              <a:ext cx="2276881" cy="1776757"/>
            </a:xfrm>
            <a:prstGeom prst="rect">
              <a:avLst/>
            </a:prstGeom>
            <a:effectLst>
              <a:glow>
                <a:schemeClr val="bg1"/>
              </a:glow>
              <a:outerShdw blurRad="152400" dist="2451100" dir="20400000" sx="101000" sy="101000" algn="ctr" rotWithShape="0">
                <a:srgbClr val="000000">
                  <a:alpha val="0"/>
                </a:srgbClr>
              </a:outerShdw>
              <a:reflection endPos="0" dir="5400000" sy="-100000" algn="bl" rotWithShape="0"/>
              <a:softEdge rad="12700"/>
            </a:effectLst>
          </p:spPr>
        </p:pic>
      </p:grpSp>
      <p:sp>
        <p:nvSpPr>
          <p:cNvPr id="5" name="Dikdörtgen 4">
            <a:extLst>
              <a:ext uri="{FF2B5EF4-FFF2-40B4-BE49-F238E27FC236}">
                <a16:creationId xmlns:a16="http://schemas.microsoft.com/office/drawing/2014/main" id="{27FEBD55-04C8-4CA5-ADC7-27C2A73C5BEA}"/>
              </a:ext>
            </a:extLst>
          </p:cNvPr>
          <p:cNvSpPr/>
          <p:nvPr/>
        </p:nvSpPr>
        <p:spPr>
          <a:xfrm>
            <a:off x="1" y="1977739"/>
            <a:ext cx="11617288" cy="2616294"/>
          </a:xfrm>
          <a:prstGeom prst="rect">
            <a:avLst/>
          </a:prstGeom>
          <a:solidFill>
            <a:schemeClr val="bg1">
              <a:alpha val="72000"/>
            </a:schemeClr>
          </a:solidFill>
          <a:effectLst/>
        </p:spPr>
        <p:txBody>
          <a:bodyPr wrap="square">
            <a:spAutoFit/>
          </a:bodyPr>
          <a:lstStyle/>
          <a:p>
            <a:pPr marL="609570" lvl="1" defTabSz="1219140">
              <a:defRPr/>
            </a:pPr>
            <a:endPar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70" lvl="1" defTabSz="1219140">
              <a:defRPr/>
            </a:pPr>
            <a:r>
              <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rPr>
              <a:t>Rabbimiz buyuruyor ki:</a:t>
            </a:r>
          </a:p>
          <a:p>
            <a:pPr marL="609570" lvl="1" defTabSz="1219140">
              <a:defRP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59" lvl="1" indent="-380990" defTabSz="121914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“Onlar, harcadıklarında ne israf ne de cimrilik edenlerdir. Onların harcamaları, bu ikisi arası dengeli bir harcamadır.”</a:t>
            </a:r>
          </a:p>
          <a:p>
            <a:pPr marL="990550" lvl="1" indent="-380981" defTabSz="1219140">
              <a:buFont typeface="Arial" panose="020B0604020202020204" pitchFamily="34" charset="0"/>
              <a:buChar char="•"/>
              <a:defRP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69" lvl="1" algn="r" defTabSz="1219140"/>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Furkân</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suresi, 67. ayet.)</a:t>
            </a:r>
          </a:p>
          <a:p>
            <a:pPr marL="609569" lvl="1" algn="r" defTabSz="1219140">
              <a:defRP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8942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1" end="1"/>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 calcmode="lin" valueType="num">
                                      <p:cBhvr additive="base">
                                        <p:cTn id="16"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17" dur="500"/>
                                        <p:tgtEl>
                                          <p:spTgt spid="5">
                                            <p:txEl>
                                              <p:pRg st="3" end="3"/>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 calcmode="lin" valueType="num">
                                      <p:cBhvr additive="base">
                                        <p:cTn id="20"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2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E58D68A7-6CD3-478A-A507-406D6442B706}"/>
              </a:ext>
            </a:extLst>
          </p:cNvPr>
          <p:cNvGrpSpPr/>
          <p:nvPr/>
        </p:nvGrpSpPr>
        <p:grpSpPr>
          <a:xfrm>
            <a:off x="-113122" y="0"/>
            <a:ext cx="12383151" cy="6858000"/>
            <a:chOff x="-114296" y="1170432"/>
            <a:chExt cx="9214752" cy="3952530"/>
          </a:xfrm>
        </p:grpSpPr>
        <p:pic>
          <p:nvPicPr>
            <p:cNvPr id="3" name="Resim 2">
              <a:extLst>
                <a:ext uri="{FF2B5EF4-FFF2-40B4-BE49-F238E27FC236}">
                  <a16:creationId xmlns:a16="http://schemas.microsoft.com/office/drawing/2014/main" id="{CA6BD93D-F4C6-46ED-834A-8AAD38A2227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rot="10800000">
              <a:off x="-114296" y="1170432"/>
              <a:ext cx="9214752" cy="3952530"/>
            </a:xfrm>
            <a:prstGeom prst="rect">
              <a:avLst/>
            </a:prstGeom>
            <a:solidFill>
              <a:schemeClr val="bg1"/>
            </a:solidFill>
            <a:effectLst/>
          </p:spPr>
        </p:pic>
        <p:pic>
          <p:nvPicPr>
            <p:cNvPr id="4" name="Resim 3">
              <a:extLst>
                <a:ext uri="{FF2B5EF4-FFF2-40B4-BE49-F238E27FC236}">
                  <a16:creationId xmlns:a16="http://schemas.microsoft.com/office/drawing/2014/main" id="{1626D7D4-9D60-4D8A-A16F-1CD5E4797D2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Lst>
            </a:blip>
            <a:srcRect l="5945" t="7222" r="6805" b="6072"/>
            <a:stretch/>
          </p:blipFill>
          <p:spPr>
            <a:xfrm>
              <a:off x="213153" y="1499700"/>
              <a:ext cx="1866900" cy="1855233"/>
            </a:xfrm>
            <a:prstGeom prst="rect">
              <a:avLst/>
            </a:prstGeom>
            <a:noFill/>
            <a:effectLst/>
          </p:spPr>
        </p:pic>
      </p:grpSp>
      <p:sp>
        <p:nvSpPr>
          <p:cNvPr id="5" name="Dikdörtgen 4">
            <a:extLst>
              <a:ext uri="{FF2B5EF4-FFF2-40B4-BE49-F238E27FC236}">
                <a16:creationId xmlns:a16="http://schemas.microsoft.com/office/drawing/2014/main" id="{B0617876-21A4-4ED1-9AA4-72EEA34C9265}"/>
              </a:ext>
            </a:extLst>
          </p:cNvPr>
          <p:cNvSpPr/>
          <p:nvPr/>
        </p:nvSpPr>
        <p:spPr>
          <a:xfrm>
            <a:off x="3174296" y="2026985"/>
            <a:ext cx="8863541" cy="3806491"/>
          </a:xfrm>
          <a:prstGeom prst="rect">
            <a:avLst/>
          </a:prstGeom>
          <a:solidFill>
            <a:schemeClr val="bg1">
              <a:alpha val="72000"/>
            </a:schemeClr>
          </a:solidFill>
          <a:effectLst/>
        </p:spPr>
        <p:txBody>
          <a:bodyPr wrap="square">
            <a:spAutoFit/>
          </a:bodyPr>
          <a:lstStyle/>
          <a:p>
            <a:pPr defTabSz="1219140">
              <a:defRPr/>
            </a:pPr>
            <a:endPar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defTabSz="1219140">
              <a:defRPr/>
            </a:pPr>
            <a:r>
              <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rPr>
              <a:t>Peygamberimiz buyuruyor ki:</a:t>
            </a:r>
          </a:p>
          <a:p>
            <a:pPr defTabSz="1219140">
              <a:defRPr/>
            </a:pPr>
            <a:endPar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66" lvl="1" indent="-380981" defTabSz="121914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“Kibre düşmeden ve israfa kaçmadan yiyin.”</a:t>
            </a:r>
          </a:p>
          <a:p>
            <a:pPr marL="990566" lvl="1" indent="-380981" defTabSz="1219140">
              <a:buFont typeface="Arial" panose="020B0604020202020204" pitchFamily="34" charset="0"/>
              <a:buChar cha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algn="r" defTabSz="1219140"/>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Nesâî</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Zekât, 66.)</a:t>
            </a:r>
          </a:p>
          <a:p>
            <a:pPr marL="609585" lvl="1" algn="r" defTabSz="1219140"/>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66" lvl="1" indent="-380981" defTabSz="121914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"…Evet! Akan bir nehirden abdest alıyor olsan bile israf israftır."</a:t>
            </a:r>
          </a:p>
          <a:p>
            <a:pPr marL="990566" lvl="1" indent="-380981" defTabSz="1219140">
              <a:buFont typeface="Arial" panose="020B0604020202020204" pitchFamily="34" charset="0"/>
              <a:buChar cha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algn="r" defTabSz="1219140"/>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Ebû</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Dâvûd</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Edeb</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40.)</a:t>
            </a: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defTabSz="1219140"/>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5873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1" end="1"/>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 calcmode="lin" valueType="num">
                                      <p:cBhvr additive="base">
                                        <p:cTn id="16"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17" dur="500"/>
                                        <p:tgtEl>
                                          <p:spTgt spid="5">
                                            <p:txEl>
                                              <p:pRg st="3" end="3"/>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 calcmode="lin" valueType="num">
                                      <p:cBhvr additive="base">
                                        <p:cTn id="20"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21" dur="500"/>
                                        <p:tgtEl>
                                          <p:spTgt spid="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 calcmode="lin" valueType="num">
                                      <p:cBhvr additive="base">
                                        <p:cTn id="26" dur="500"/>
                                        <p:tgtEl>
                                          <p:spTgt spid="5">
                                            <p:txEl>
                                              <p:pRg st="7" end="7"/>
                                            </p:txEl>
                                          </p:spTgt>
                                        </p:tgtEl>
                                        <p:attrNameLst>
                                          <p:attrName>ppt_y</p:attrName>
                                        </p:attrNameLst>
                                      </p:cBhvr>
                                      <p:tavLst>
                                        <p:tav tm="0">
                                          <p:val>
                                            <p:strVal val="#ppt_y+#ppt_h*1.125000"/>
                                          </p:val>
                                        </p:tav>
                                        <p:tav tm="100000">
                                          <p:val>
                                            <p:strVal val="#ppt_y"/>
                                          </p:val>
                                        </p:tav>
                                      </p:tavLst>
                                    </p:anim>
                                    <p:animEffect transition="in" filter="wipe(up)">
                                      <p:cBhvr>
                                        <p:cTn id="27" dur="500"/>
                                        <p:tgtEl>
                                          <p:spTgt spid="5">
                                            <p:txEl>
                                              <p:pRg st="7" end="7"/>
                                            </p:txEl>
                                          </p:spTgt>
                                        </p:tgtEl>
                                      </p:cBhvr>
                                    </p:animEffect>
                                  </p:childTnLst>
                                </p:cTn>
                              </p:par>
                              <p:par>
                                <p:cTn id="28" presetID="12" presetClass="entr" presetSubtype="4" fill="hold" nodeType="with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anim calcmode="lin" valueType="num">
                                      <p:cBhvr additive="base">
                                        <p:cTn id="30" dur="500"/>
                                        <p:tgtEl>
                                          <p:spTgt spid="5">
                                            <p:txEl>
                                              <p:pRg st="9" end="9"/>
                                            </p:txEl>
                                          </p:spTgt>
                                        </p:tgtEl>
                                        <p:attrNameLst>
                                          <p:attrName>ppt_y</p:attrName>
                                        </p:attrNameLst>
                                      </p:cBhvr>
                                      <p:tavLst>
                                        <p:tav tm="0">
                                          <p:val>
                                            <p:strVal val="#ppt_y+#ppt_h*1.125000"/>
                                          </p:val>
                                        </p:tav>
                                        <p:tav tm="100000">
                                          <p:val>
                                            <p:strVal val="#ppt_y"/>
                                          </p:val>
                                        </p:tav>
                                      </p:tavLst>
                                    </p:anim>
                                    <p:animEffect transition="in" filter="wipe(up)">
                                      <p:cBhvr>
                                        <p:cTn id="31"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E0DDA75-46D6-4CB6-9BD5-8C5EB073DAE7}"/>
              </a:ext>
            </a:extLst>
          </p:cNvPr>
          <p:cNvPicPr>
            <a:picLocks noChangeAspect="1"/>
          </p:cNvPicPr>
          <p:nvPr/>
        </p:nvPicPr>
        <p:blipFill rotWithShape="1">
          <a:blip r:embed="rId2"/>
          <a:srcRect l="11111" r="15873"/>
          <a:stretch/>
        </p:blipFill>
        <p:spPr>
          <a:xfrm>
            <a:off x="8300313" y="1567840"/>
            <a:ext cx="3862656" cy="5290160"/>
          </a:xfrm>
          <a:prstGeom prst="rect">
            <a:avLst/>
          </a:prstGeom>
          <a:effectLst>
            <a:softEdge rad="63500"/>
          </a:effectLst>
        </p:spPr>
      </p:pic>
      <p:sp>
        <p:nvSpPr>
          <p:cNvPr id="11" name="Serbest Form: Şekil 10">
            <a:extLst>
              <a:ext uri="{FF2B5EF4-FFF2-40B4-BE49-F238E27FC236}">
                <a16:creationId xmlns:a16="http://schemas.microsoft.com/office/drawing/2014/main" id="{5D932D08-B2FF-4E8C-B953-833473F4C1B8}"/>
              </a:ext>
            </a:extLst>
          </p:cNvPr>
          <p:cNvSpPr/>
          <p:nvPr/>
        </p:nvSpPr>
        <p:spPr>
          <a:xfrm>
            <a:off x="3537470" y="4794784"/>
            <a:ext cx="2221151" cy="303176"/>
          </a:xfrm>
          <a:custGeom>
            <a:avLst/>
            <a:gdLst>
              <a:gd name="connsiteX0" fmla="*/ 0 w 1665863"/>
              <a:gd name="connsiteY0" fmla="*/ 0 h 227382"/>
              <a:gd name="connsiteX1" fmla="*/ 1665863 w 1665863"/>
              <a:gd name="connsiteY1" fmla="*/ 0 h 227382"/>
              <a:gd name="connsiteX2" fmla="*/ 1665863 w 1665863"/>
              <a:gd name="connsiteY2" fmla="*/ 227382 h 227382"/>
              <a:gd name="connsiteX3" fmla="*/ 0 w 1665863"/>
              <a:gd name="connsiteY3" fmla="*/ 227382 h 227382"/>
              <a:gd name="connsiteX4" fmla="*/ 0 w 1665863"/>
              <a:gd name="connsiteY4" fmla="*/ 0 h 22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863" h="227382">
                <a:moveTo>
                  <a:pt x="0" y="0"/>
                </a:moveTo>
                <a:lnTo>
                  <a:pt x="1665863" y="0"/>
                </a:lnTo>
                <a:lnTo>
                  <a:pt x="1665863" y="227382"/>
                </a:lnTo>
                <a:lnTo>
                  <a:pt x="0" y="2273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013" rIns="0" bIns="22013" numCol="1" spcCol="1270" anchor="ctr" anchorCtr="0">
            <a:noAutofit/>
          </a:bodyPr>
          <a:lstStyle/>
          <a:p>
            <a:pPr defTabSz="770447">
              <a:lnSpc>
                <a:spcPct val="90000"/>
              </a:lnSpc>
              <a:spcBef>
                <a:spcPct val="0"/>
              </a:spcBef>
              <a:spcAft>
                <a:spcPct val="35000"/>
              </a:spcAft>
              <a:defRPr/>
            </a:pPr>
            <a:endParaRPr lang="tr-TR" sz="1733">
              <a:solidFill>
                <a:prstClr val="black">
                  <a:hueOff val="0"/>
                  <a:satOff val="0"/>
                  <a:lumOff val="0"/>
                  <a:alphaOff val="0"/>
                </a:prstClr>
              </a:solidFill>
              <a:latin typeface="Calibri"/>
            </a:endParaRPr>
          </a:p>
        </p:txBody>
      </p:sp>
      <p:sp>
        <p:nvSpPr>
          <p:cNvPr id="13" name="Dikdörtgen 12">
            <a:extLst>
              <a:ext uri="{FF2B5EF4-FFF2-40B4-BE49-F238E27FC236}">
                <a16:creationId xmlns:a16="http://schemas.microsoft.com/office/drawing/2014/main" id="{2FDA55DC-8819-41C5-9373-5057FC24234A}"/>
              </a:ext>
            </a:extLst>
          </p:cNvPr>
          <p:cNvSpPr/>
          <p:nvPr/>
        </p:nvSpPr>
        <p:spPr>
          <a:xfrm>
            <a:off x="376165" y="2250914"/>
            <a:ext cx="6322608" cy="3785652"/>
          </a:xfrm>
          <a:prstGeom prst="rect">
            <a:avLst/>
          </a:prstGeom>
          <a:noFill/>
        </p:spPr>
        <p:txBody>
          <a:bodyPr wrap="square">
            <a:spAutoFit/>
          </a:bodyPr>
          <a:lstStyle/>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Yerilen davranışları bilmek ve bu konulara hassasiyet göstermek iyi bir insan olmanın şartıdır. </a:t>
            </a:r>
          </a:p>
          <a:p>
            <a:pPr lvl="1"/>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İnsan, İslam’ın övdüğü davranışlarla kendisini süslemeli, yerdiği davranışları benliğinden temizlemelidir. </a:t>
            </a:r>
          </a:p>
          <a:p>
            <a:pPr lvl="1"/>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İnsanlar erdemli işler sergileyince erdemli bir toplum ortaya çıkar.</a:t>
            </a:r>
          </a:p>
        </p:txBody>
      </p:sp>
    </p:spTree>
    <p:extLst>
      <p:ext uri="{BB962C8B-B14F-4D97-AF65-F5344CB8AC3E}">
        <p14:creationId xmlns:p14="http://schemas.microsoft.com/office/powerpoint/2010/main" val="350537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3">
                                            <p:txEl>
                                              <p:pRg st="0" end="0"/>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 calcmode="lin" valueType="num">
                                      <p:cBhvr additive="base">
                                        <p:cTn id="22" dur="500"/>
                                        <p:tgtEl>
                                          <p:spTgt spid="13">
                                            <p:txEl>
                                              <p:pRg st="4" end="4"/>
                                            </p:txEl>
                                          </p:spTgt>
                                        </p:tgtEl>
                                        <p:attrNameLst>
                                          <p:attrName>ppt_y</p:attrName>
                                        </p:attrNameLst>
                                      </p:cBhvr>
                                      <p:tavLst>
                                        <p:tav tm="0">
                                          <p:val>
                                            <p:strVal val="#ppt_y+#ppt_h*1.125000"/>
                                          </p:val>
                                        </p:tav>
                                        <p:tav tm="100000">
                                          <p:val>
                                            <p:strVal val="#ppt_y"/>
                                          </p:val>
                                        </p:tav>
                                      </p:tavLst>
                                    </p:anim>
                                    <p:animEffect transition="in" filter="wipe(up)">
                                      <p:cBhvr>
                                        <p:cTn id="23"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BA83EE0-567C-4C40-87D9-E5E8ED5E72C4}"/>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l="29787" r="29256"/>
          <a:stretch/>
        </p:blipFill>
        <p:spPr>
          <a:xfrm flipH="1">
            <a:off x="486615" y="1981002"/>
            <a:ext cx="1056117" cy="4694436"/>
          </a:xfrm>
          <a:prstGeom prst="rect">
            <a:avLst/>
          </a:prstGeom>
        </p:spPr>
      </p:pic>
      <p:grpSp>
        <p:nvGrpSpPr>
          <p:cNvPr id="4" name="Grup 3">
            <a:extLst>
              <a:ext uri="{FF2B5EF4-FFF2-40B4-BE49-F238E27FC236}">
                <a16:creationId xmlns:a16="http://schemas.microsoft.com/office/drawing/2014/main" id="{FF1E4DE8-6DB7-4854-8690-5645007AF4C2}"/>
              </a:ext>
            </a:extLst>
          </p:cNvPr>
          <p:cNvGrpSpPr/>
          <p:nvPr/>
        </p:nvGrpSpPr>
        <p:grpSpPr>
          <a:xfrm flipH="1">
            <a:off x="2661046" y="2509793"/>
            <a:ext cx="2449103" cy="690504"/>
            <a:chOff x="5207899" y="1661612"/>
            <a:chExt cx="1836827" cy="517878"/>
          </a:xfrm>
        </p:grpSpPr>
        <p:sp>
          <p:nvSpPr>
            <p:cNvPr id="5" name="Dikdörtgen 4">
              <a:extLst>
                <a:ext uri="{FF2B5EF4-FFF2-40B4-BE49-F238E27FC236}">
                  <a16:creationId xmlns:a16="http://schemas.microsoft.com/office/drawing/2014/main" id="{4B8368C1-85A2-43FB-B6F6-48AFE0ADD544}"/>
                </a:ext>
              </a:extLst>
            </p:cNvPr>
            <p:cNvSpPr/>
            <p:nvPr/>
          </p:nvSpPr>
          <p:spPr>
            <a:xfrm>
              <a:off x="5848112" y="1661612"/>
              <a:ext cx="681581" cy="346249"/>
            </a:xfrm>
            <a:prstGeom prst="rect">
              <a:avLst/>
            </a:prstGeom>
          </p:spPr>
          <p:txBody>
            <a:bodyPr wrap="none">
              <a:spAutoFit/>
            </a:bodyPr>
            <a:lstStyle/>
            <a:p>
              <a:r>
                <a:rPr lang="tr-TR" sz="2400" dirty="0">
                  <a:latin typeface="Tahoma" panose="020B0604030504040204" pitchFamily="34" charset="0"/>
                  <a:ea typeface="Tahoma" panose="020B0604030504040204" pitchFamily="34" charset="0"/>
                  <a:cs typeface="Tahoma" panose="020B0604030504040204" pitchFamily="34" charset="0"/>
                </a:rPr>
                <a:t>Yalan</a:t>
              </a:r>
              <a:endParaRPr lang="tr-TR" sz="2400" dirty="0"/>
            </a:p>
          </p:txBody>
        </p:sp>
        <p:pic>
          <p:nvPicPr>
            <p:cNvPr id="6" name="Resim 5">
              <a:extLst>
                <a:ext uri="{FF2B5EF4-FFF2-40B4-BE49-F238E27FC236}">
                  <a16:creationId xmlns:a16="http://schemas.microsoft.com/office/drawing/2014/main" id="{7485E70C-DF0E-4D37-A6AA-47F8A0A02CB3}"/>
                </a:ext>
              </a:extLst>
            </p:cNvPr>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t="36755" b="39906"/>
            <a:stretch/>
          </p:blipFill>
          <p:spPr>
            <a:xfrm>
              <a:off x="5207899" y="1860106"/>
              <a:ext cx="1836827" cy="319384"/>
            </a:xfrm>
            <a:prstGeom prst="rect">
              <a:avLst/>
            </a:prstGeom>
          </p:spPr>
        </p:pic>
      </p:grpSp>
      <p:grpSp>
        <p:nvGrpSpPr>
          <p:cNvPr id="7" name="Grup 6">
            <a:extLst>
              <a:ext uri="{FF2B5EF4-FFF2-40B4-BE49-F238E27FC236}">
                <a16:creationId xmlns:a16="http://schemas.microsoft.com/office/drawing/2014/main" id="{72894F6A-FCA0-41BB-BA93-BB7CFA2C5164}"/>
              </a:ext>
            </a:extLst>
          </p:cNvPr>
          <p:cNvGrpSpPr/>
          <p:nvPr/>
        </p:nvGrpSpPr>
        <p:grpSpPr>
          <a:xfrm flipH="1">
            <a:off x="5321511" y="3134069"/>
            <a:ext cx="2449103" cy="669945"/>
            <a:chOff x="5283993" y="2305640"/>
            <a:chExt cx="1836827" cy="502459"/>
          </a:xfrm>
        </p:grpSpPr>
        <p:sp>
          <p:nvSpPr>
            <p:cNvPr id="8" name="Dikdörtgen 7">
              <a:extLst>
                <a:ext uri="{FF2B5EF4-FFF2-40B4-BE49-F238E27FC236}">
                  <a16:creationId xmlns:a16="http://schemas.microsoft.com/office/drawing/2014/main" id="{6E5EB1D2-6543-4D55-89B0-B79EBF06F78E}"/>
                </a:ext>
              </a:extLst>
            </p:cNvPr>
            <p:cNvSpPr/>
            <p:nvPr/>
          </p:nvSpPr>
          <p:spPr>
            <a:xfrm>
              <a:off x="5911733" y="2305640"/>
              <a:ext cx="628682" cy="346249"/>
            </a:xfrm>
            <a:prstGeom prst="rect">
              <a:avLst/>
            </a:prstGeom>
          </p:spPr>
          <p:txBody>
            <a:bodyPr wrap="none">
              <a:spAutoFit/>
            </a:bodyPr>
            <a:lstStyle/>
            <a:p>
              <a:r>
                <a:rPr lang="tr-TR" sz="2400" dirty="0">
                  <a:latin typeface="Tahoma" panose="020B0604030504040204" pitchFamily="34" charset="0"/>
                  <a:ea typeface="Tahoma" panose="020B0604030504040204" pitchFamily="34" charset="0"/>
                  <a:cs typeface="Tahoma" panose="020B0604030504040204" pitchFamily="34" charset="0"/>
                </a:rPr>
                <a:t>İftira</a:t>
              </a:r>
              <a:endParaRPr lang="tr-TR" sz="2400" dirty="0"/>
            </a:p>
          </p:txBody>
        </p:sp>
        <p:pic>
          <p:nvPicPr>
            <p:cNvPr id="9" name="Resim 8">
              <a:extLst>
                <a:ext uri="{FF2B5EF4-FFF2-40B4-BE49-F238E27FC236}">
                  <a16:creationId xmlns:a16="http://schemas.microsoft.com/office/drawing/2014/main" id="{4FAB24B3-F0C0-4FAC-8176-A1326AB4DFC2}"/>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36755" b="39906"/>
            <a:stretch/>
          </p:blipFill>
          <p:spPr>
            <a:xfrm>
              <a:off x="5283993" y="2488715"/>
              <a:ext cx="1836827" cy="319384"/>
            </a:xfrm>
            <a:prstGeom prst="rect">
              <a:avLst/>
            </a:prstGeom>
          </p:spPr>
        </p:pic>
      </p:grpSp>
      <p:grpSp>
        <p:nvGrpSpPr>
          <p:cNvPr id="10" name="Grup 9">
            <a:extLst>
              <a:ext uri="{FF2B5EF4-FFF2-40B4-BE49-F238E27FC236}">
                <a16:creationId xmlns:a16="http://schemas.microsoft.com/office/drawing/2014/main" id="{BD4367C8-E90E-4571-8D11-9BB5E8B1D8E2}"/>
              </a:ext>
            </a:extLst>
          </p:cNvPr>
          <p:cNvGrpSpPr/>
          <p:nvPr/>
        </p:nvGrpSpPr>
        <p:grpSpPr>
          <a:xfrm flipH="1">
            <a:off x="4769110" y="4030480"/>
            <a:ext cx="2449103" cy="685213"/>
            <a:chOff x="5291569" y="2905963"/>
            <a:chExt cx="1836827" cy="513910"/>
          </a:xfrm>
        </p:grpSpPr>
        <p:sp>
          <p:nvSpPr>
            <p:cNvPr id="11" name="Dikdörtgen 10">
              <a:extLst>
                <a:ext uri="{FF2B5EF4-FFF2-40B4-BE49-F238E27FC236}">
                  <a16:creationId xmlns:a16="http://schemas.microsoft.com/office/drawing/2014/main" id="{6D835D3C-736C-4FB2-8C8F-C98B0849E0B2}"/>
                </a:ext>
              </a:extLst>
            </p:cNvPr>
            <p:cNvSpPr/>
            <p:nvPr/>
          </p:nvSpPr>
          <p:spPr>
            <a:xfrm>
              <a:off x="5786090" y="2905963"/>
              <a:ext cx="786514" cy="346249"/>
            </a:xfrm>
            <a:prstGeom prst="rect">
              <a:avLst/>
            </a:prstGeom>
          </p:spPr>
          <p:txBody>
            <a:bodyPr wrap="none">
              <a:spAutoFit/>
            </a:bodyPr>
            <a:lstStyle/>
            <a:p>
              <a:r>
                <a:rPr lang="tr-TR" sz="2400" dirty="0">
                  <a:latin typeface="Tahoma" panose="020B0604030504040204" pitchFamily="34" charset="0"/>
                  <a:ea typeface="Tahoma" panose="020B0604030504040204" pitchFamily="34" charset="0"/>
                  <a:cs typeface="Tahoma" panose="020B0604030504040204" pitchFamily="34" charset="0"/>
                </a:rPr>
                <a:t>Gıybet</a:t>
              </a:r>
              <a:endParaRPr lang="tr-TR" sz="2400" dirty="0"/>
            </a:p>
          </p:txBody>
        </p:sp>
        <p:pic>
          <p:nvPicPr>
            <p:cNvPr id="12" name="Resim 11">
              <a:extLst>
                <a:ext uri="{FF2B5EF4-FFF2-40B4-BE49-F238E27FC236}">
                  <a16:creationId xmlns:a16="http://schemas.microsoft.com/office/drawing/2014/main" id="{D3573A88-B58C-4FF8-B19F-A82C235FAC97}"/>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t="36755" b="39906"/>
            <a:stretch/>
          </p:blipFill>
          <p:spPr>
            <a:xfrm>
              <a:off x="5291569" y="3100489"/>
              <a:ext cx="1836827" cy="319384"/>
            </a:xfrm>
            <a:prstGeom prst="rect">
              <a:avLst/>
            </a:prstGeom>
          </p:spPr>
        </p:pic>
      </p:grpSp>
      <p:grpSp>
        <p:nvGrpSpPr>
          <p:cNvPr id="13" name="Grup 12">
            <a:extLst>
              <a:ext uri="{FF2B5EF4-FFF2-40B4-BE49-F238E27FC236}">
                <a16:creationId xmlns:a16="http://schemas.microsoft.com/office/drawing/2014/main" id="{5A2695ED-D9E3-4C73-A45C-341C39C66934}"/>
              </a:ext>
            </a:extLst>
          </p:cNvPr>
          <p:cNvGrpSpPr/>
          <p:nvPr/>
        </p:nvGrpSpPr>
        <p:grpSpPr>
          <a:xfrm flipH="1">
            <a:off x="1436495" y="5196443"/>
            <a:ext cx="2449103" cy="657197"/>
            <a:chOff x="5386040" y="4095070"/>
            <a:chExt cx="1836827" cy="492898"/>
          </a:xfrm>
        </p:grpSpPr>
        <p:sp>
          <p:nvSpPr>
            <p:cNvPr id="14" name="Dikdörtgen 13">
              <a:extLst>
                <a:ext uri="{FF2B5EF4-FFF2-40B4-BE49-F238E27FC236}">
                  <a16:creationId xmlns:a16="http://schemas.microsoft.com/office/drawing/2014/main" id="{1A168090-2A1A-42C8-9ABF-15AB19E62651}"/>
                </a:ext>
              </a:extLst>
            </p:cNvPr>
            <p:cNvSpPr/>
            <p:nvPr/>
          </p:nvSpPr>
          <p:spPr>
            <a:xfrm>
              <a:off x="6132649" y="4095070"/>
              <a:ext cx="522258" cy="346249"/>
            </a:xfrm>
            <a:prstGeom prst="rect">
              <a:avLst/>
            </a:prstGeom>
          </p:spPr>
          <p:txBody>
            <a:bodyPr wrap="none">
              <a:spAutoFit/>
            </a:bodyPr>
            <a:lstStyle/>
            <a:p>
              <a:r>
                <a:rPr lang="tr-TR" sz="2400" dirty="0">
                  <a:latin typeface="Tahoma" panose="020B0604030504040204" pitchFamily="34" charset="0"/>
                  <a:ea typeface="Tahoma" panose="020B0604030504040204" pitchFamily="34" charset="0"/>
                  <a:cs typeface="Tahoma" panose="020B0604030504040204" pitchFamily="34" charset="0"/>
                </a:rPr>
                <a:t>Hile</a:t>
              </a:r>
              <a:endParaRPr lang="tr-TR" sz="2400" dirty="0"/>
            </a:p>
          </p:txBody>
        </p:sp>
        <p:pic>
          <p:nvPicPr>
            <p:cNvPr id="15" name="Resim 14">
              <a:extLst>
                <a:ext uri="{FF2B5EF4-FFF2-40B4-BE49-F238E27FC236}">
                  <a16:creationId xmlns:a16="http://schemas.microsoft.com/office/drawing/2014/main" id="{6B72C89C-5C26-4042-ADE0-0549602569CD}"/>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36755" b="39906"/>
            <a:stretch/>
          </p:blipFill>
          <p:spPr>
            <a:xfrm>
              <a:off x="5386040" y="4268584"/>
              <a:ext cx="1836827" cy="319384"/>
            </a:xfrm>
            <a:prstGeom prst="rect">
              <a:avLst/>
            </a:prstGeom>
          </p:spPr>
        </p:pic>
      </p:grpSp>
      <p:grpSp>
        <p:nvGrpSpPr>
          <p:cNvPr id="16" name="Grup 15">
            <a:extLst>
              <a:ext uri="{FF2B5EF4-FFF2-40B4-BE49-F238E27FC236}">
                <a16:creationId xmlns:a16="http://schemas.microsoft.com/office/drawing/2014/main" id="{C2762242-8EEB-4BAB-8DB2-3824FBC5C9DB}"/>
              </a:ext>
            </a:extLst>
          </p:cNvPr>
          <p:cNvGrpSpPr/>
          <p:nvPr/>
        </p:nvGrpSpPr>
        <p:grpSpPr>
          <a:xfrm flipH="1">
            <a:off x="5116394" y="4890097"/>
            <a:ext cx="2449103" cy="627024"/>
            <a:chOff x="5294384" y="3520827"/>
            <a:chExt cx="1836827" cy="470268"/>
          </a:xfrm>
        </p:grpSpPr>
        <p:sp>
          <p:nvSpPr>
            <p:cNvPr id="17" name="Dikdörtgen 16">
              <a:extLst>
                <a:ext uri="{FF2B5EF4-FFF2-40B4-BE49-F238E27FC236}">
                  <a16:creationId xmlns:a16="http://schemas.microsoft.com/office/drawing/2014/main" id="{BDAB40C1-97A4-4025-AEC1-2B9691EAA1AD}"/>
                </a:ext>
              </a:extLst>
            </p:cNvPr>
            <p:cNvSpPr/>
            <p:nvPr/>
          </p:nvSpPr>
          <p:spPr>
            <a:xfrm>
              <a:off x="5809449" y="3520827"/>
              <a:ext cx="800941" cy="346249"/>
            </a:xfrm>
            <a:prstGeom prst="rect">
              <a:avLst/>
            </a:prstGeom>
          </p:spPr>
          <p:txBody>
            <a:bodyPr wrap="none">
              <a:spAutoFit/>
            </a:bodyPr>
            <a:lstStyle/>
            <a:p>
              <a:r>
                <a:rPr lang="tr-TR" sz="2400" dirty="0">
                  <a:latin typeface="Tahoma" panose="020B0604030504040204" pitchFamily="34" charset="0"/>
                  <a:ea typeface="Tahoma" panose="020B0604030504040204" pitchFamily="34" charset="0"/>
                  <a:cs typeface="Tahoma" panose="020B0604030504040204" pitchFamily="34" charset="0"/>
                </a:rPr>
                <a:t>Suizan</a:t>
              </a:r>
            </a:p>
          </p:txBody>
        </p:sp>
        <p:pic>
          <p:nvPicPr>
            <p:cNvPr id="18" name="Resim 17">
              <a:extLst>
                <a:ext uri="{FF2B5EF4-FFF2-40B4-BE49-F238E27FC236}">
                  <a16:creationId xmlns:a16="http://schemas.microsoft.com/office/drawing/2014/main" id="{A41ADB3E-1E1C-44CC-97D0-65D4ED3AA7D5}"/>
                </a:ext>
              </a:extLst>
            </p:cNvPr>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t="36755" b="39906"/>
            <a:stretch/>
          </p:blipFill>
          <p:spPr>
            <a:xfrm>
              <a:off x="5294384" y="3671711"/>
              <a:ext cx="1836827" cy="319384"/>
            </a:xfrm>
            <a:prstGeom prst="rect">
              <a:avLst/>
            </a:prstGeom>
          </p:spPr>
        </p:pic>
      </p:grpSp>
      <p:grpSp>
        <p:nvGrpSpPr>
          <p:cNvPr id="19" name="Grup 18">
            <a:extLst>
              <a:ext uri="{FF2B5EF4-FFF2-40B4-BE49-F238E27FC236}">
                <a16:creationId xmlns:a16="http://schemas.microsoft.com/office/drawing/2014/main" id="{2479A96A-9888-4D81-8728-6FE511898983}"/>
              </a:ext>
            </a:extLst>
          </p:cNvPr>
          <p:cNvGrpSpPr/>
          <p:nvPr/>
        </p:nvGrpSpPr>
        <p:grpSpPr>
          <a:xfrm flipH="1">
            <a:off x="2518077" y="4457442"/>
            <a:ext cx="2449103" cy="664745"/>
            <a:chOff x="3222908" y="3341652"/>
            <a:chExt cx="1836827" cy="498559"/>
          </a:xfrm>
        </p:grpSpPr>
        <p:sp>
          <p:nvSpPr>
            <p:cNvPr id="20" name="Dikdörtgen 19">
              <a:extLst>
                <a:ext uri="{FF2B5EF4-FFF2-40B4-BE49-F238E27FC236}">
                  <a16:creationId xmlns:a16="http://schemas.microsoft.com/office/drawing/2014/main" id="{0E24ABE7-15F3-485D-AB2A-216E394050DF}"/>
                </a:ext>
              </a:extLst>
            </p:cNvPr>
            <p:cNvSpPr/>
            <p:nvPr/>
          </p:nvSpPr>
          <p:spPr>
            <a:xfrm>
              <a:off x="3728196" y="3341652"/>
              <a:ext cx="790120" cy="346249"/>
            </a:xfrm>
            <a:prstGeom prst="rect">
              <a:avLst/>
            </a:prstGeom>
          </p:spPr>
          <p:txBody>
            <a:bodyPr wrap="none">
              <a:spAutoFit/>
            </a:bodyPr>
            <a:lstStyle/>
            <a:p>
              <a:r>
                <a:rPr lang="tr-TR" sz="2400" dirty="0">
                  <a:latin typeface="Tahoma" panose="020B0604030504040204" pitchFamily="34" charset="0"/>
                  <a:ea typeface="Tahoma" panose="020B0604030504040204" pitchFamily="34" charset="0"/>
                  <a:cs typeface="Tahoma" panose="020B0604030504040204" pitchFamily="34" charset="0"/>
                </a:rPr>
                <a:t>Haset </a:t>
              </a:r>
              <a:endParaRPr lang="tr-TR" sz="2400" dirty="0"/>
            </a:p>
          </p:txBody>
        </p:sp>
        <p:pic>
          <p:nvPicPr>
            <p:cNvPr id="21" name="Resim 20">
              <a:extLst>
                <a:ext uri="{FF2B5EF4-FFF2-40B4-BE49-F238E27FC236}">
                  <a16:creationId xmlns:a16="http://schemas.microsoft.com/office/drawing/2014/main" id="{B0ECB980-469B-4AE3-AB30-608D50A81B2B}"/>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t="36755" b="39906"/>
            <a:stretch/>
          </p:blipFill>
          <p:spPr>
            <a:xfrm>
              <a:off x="3222908" y="3520827"/>
              <a:ext cx="1836827" cy="319384"/>
            </a:xfrm>
            <a:prstGeom prst="rect">
              <a:avLst/>
            </a:prstGeom>
          </p:spPr>
        </p:pic>
      </p:grpSp>
      <p:grpSp>
        <p:nvGrpSpPr>
          <p:cNvPr id="22" name="Grup 21">
            <a:extLst>
              <a:ext uri="{FF2B5EF4-FFF2-40B4-BE49-F238E27FC236}">
                <a16:creationId xmlns:a16="http://schemas.microsoft.com/office/drawing/2014/main" id="{72089192-5901-4F42-8E0B-8A9D611136D8}"/>
              </a:ext>
            </a:extLst>
          </p:cNvPr>
          <p:cNvGrpSpPr/>
          <p:nvPr/>
        </p:nvGrpSpPr>
        <p:grpSpPr>
          <a:xfrm flipH="1">
            <a:off x="2017346" y="3466976"/>
            <a:ext cx="3304167" cy="736961"/>
            <a:chOff x="3137560" y="2512934"/>
            <a:chExt cx="1836827" cy="552721"/>
          </a:xfrm>
        </p:grpSpPr>
        <p:sp>
          <p:nvSpPr>
            <p:cNvPr id="23" name="Dikdörtgen 22">
              <a:extLst>
                <a:ext uri="{FF2B5EF4-FFF2-40B4-BE49-F238E27FC236}">
                  <a16:creationId xmlns:a16="http://schemas.microsoft.com/office/drawing/2014/main" id="{0FDD6BFC-81C3-4072-8B12-1A21C7DF36D7}"/>
                </a:ext>
              </a:extLst>
            </p:cNvPr>
            <p:cNvSpPr/>
            <p:nvPr/>
          </p:nvSpPr>
          <p:spPr>
            <a:xfrm>
              <a:off x="3423919" y="2512934"/>
              <a:ext cx="1380323" cy="346249"/>
            </a:xfrm>
            <a:prstGeom prst="rect">
              <a:avLst/>
            </a:prstGeom>
          </p:spPr>
          <p:txBody>
            <a:bodyPr wrap="none">
              <a:spAutoFit/>
            </a:bodyPr>
            <a:lstStyle/>
            <a:p>
              <a:r>
                <a:rPr lang="tr-TR" sz="2400" dirty="0">
                  <a:latin typeface="Tahoma" panose="020B0604030504040204" pitchFamily="34" charset="0"/>
                  <a:ea typeface="Tahoma" panose="020B0604030504040204" pitchFamily="34" charset="0"/>
                  <a:cs typeface="Tahoma" panose="020B0604030504040204" pitchFamily="34" charset="0"/>
                </a:rPr>
                <a:t>Mahremiyet ihlali</a:t>
              </a:r>
              <a:endParaRPr lang="tr-TR" sz="2400" dirty="0"/>
            </a:p>
          </p:txBody>
        </p:sp>
        <p:pic>
          <p:nvPicPr>
            <p:cNvPr id="24" name="Resim 23">
              <a:extLst>
                <a:ext uri="{FF2B5EF4-FFF2-40B4-BE49-F238E27FC236}">
                  <a16:creationId xmlns:a16="http://schemas.microsoft.com/office/drawing/2014/main" id="{746D36C9-2BE2-4B81-861A-5DDB54CA41F5}"/>
                </a:ext>
              </a:extLst>
            </p:cNvPr>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t="36755" b="39906"/>
            <a:stretch/>
          </p:blipFill>
          <p:spPr>
            <a:xfrm>
              <a:off x="3137560" y="2746271"/>
              <a:ext cx="1836827" cy="319384"/>
            </a:xfrm>
            <a:prstGeom prst="rect">
              <a:avLst/>
            </a:prstGeom>
          </p:spPr>
        </p:pic>
      </p:grpSp>
      <p:sp>
        <p:nvSpPr>
          <p:cNvPr id="26" name="Dikdörtgen 25">
            <a:extLst>
              <a:ext uri="{FF2B5EF4-FFF2-40B4-BE49-F238E27FC236}">
                <a16:creationId xmlns:a16="http://schemas.microsoft.com/office/drawing/2014/main" id="{86CC7D75-F95C-4CD6-ACFC-BADCC101EAEE}"/>
              </a:ext>
            </a:extLst>
          </p:cNvPr>
          <p:cNvSpPr/>
          <p:nvPr/>
        </p:nvSpPr>
        <p:spPr>
          <a:xfrm>
            <a:off x="289801" y="1042302"/>
            <a:ext cx="7719192" cy="461665"/>
          </a:xfrm>
          <a:prstGeom prst="rect">
            <a:avLst/>
          </a:prstGeom>
        </p:spPr>
        <p:txBody>
          <a:bodyPr wrap="square">
            <a:spAutoFit/>
          </a:bodyPr>
          <a:lstStyle/>
          <a:p>
            <a:pPr lvl="1"/>
            <a:r>
              <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rPr>
              <a:t>İslam ahlakında yerilen bazı davranışlar:</a:t>
            </a:r>
            <a:endParaRPr lang="tr-TR" sz="2400" b="1" dirty="0"/>
          </a:p>
        </p:txBody>
      </p:sp>
      <p:grpSp>
        <p:nvGrpSpPr>
          <p:cNvPr id="30" name="Grup 29">
            <a:extLst>
              <a:ext uri="{FF2B5EF4-FFF2-40B4-BE49-F238E27FC236}">
                <a16:creationId xmlns:a16="http://schemas.microsoft.com/office/drawing/2014/main" id="{0C09E333-3974-4F59-BC4E-8E428F3E82EF}"/>
              </a:ext>
            </a:extLst>
          </p:cNvPr>
          <p:cNvGrpSpPr/>
          <p:nvPr/>
        </p:nvGrpSpPr>
        <p:grpSpPr>
          <a:xfrm>
            <a:off x="8224791" y="2564965"/>
            <a:ext cx="3420948" cy="3414872"/>
            <a:chOff x="611559" y="1142493"/>
            <a:chExt cx="3473821" cy="3687058"/>
          </a:xfrm>
        </p:grpSpPr>
        <p:pic>
          <p:nvPicPr>
            <p:cNvPr id="25" name="Resim 24">
              <a:extLst>
                <a:ext uri="{FF2B5EF4-FFF2-40B4-BE49-F238E27FC236}">
                  <a16:creationId xmlns:a16="http://schemas.microsoft.com/office/drawing/2014/main" id="{1863585D-2E8D-4FEB-B1DC-152BD0BE14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322" r="18274"/>
            <a:stretch/>
          </p:blipFill>
          <p:spPr>
            <a:xfrm>
              <a:off x="611559" y="1142493"/>
              <a:ext cx="3473821" cy="3687058"/>
            </a:xfrm>
            <a:prstGeom prst="rect">
              <a:avLst/>
            </a:prstGeom>
          </p:spPr>
        </p:pic>
        <p:pic>
          <p:nvPicPr>
            <p:cNvPr id="29" name="Resim 28">
              <a:extLst>
                <a:ext uri="{FF2B5EF4-FFF2-40B4-BE49-F238E27FC236}">
                  <a16:creationId xmlns:a16="http://schemas.microsoft.com/office/drawing/2014/main" id="{6D024A7B-9A34-4671-8A4C-1323DBF68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9844" y="2122517"/>
              <a:ext cx="1891673" cy="1602450"/>
            </a:xfrm>
            <a:prstGeom prst="rect">
              <a:avLst/>
            </a:prstGeom>
          </p:spPr>
        </p:pic>
      </p:grpSp>
      <p:grpSp>
        <p:nvGrpSpPr>
          <p:cNvPr id="31" name="Grup 30">
            <a:extLst>
              <a:ext uri="{FF2B5EF4-FFF2-40B4-BE49-F238E27FC236}">
                <a16:creationId xmlns:a16="http://schemas.microsoft.com/office/drawing/2014/main" id="{D5B39FC8-A3C6-4E32-B489-FBDFE5331570}"/>
              </a:ext>
            </a:extLst>
          </p:cNvPr>
          <p:cNvGrpSpPr/>
          <p:nvPr/>
        </p:nvGrpSpPr>
        <p:grpSpPr>
          <a:xfrm flipH="1">
            <a:off x="4416462" y="5499489"/>
            <a:ext cx="2449103" cy="669945"/>
            <a:chOff x="5283993" y="2305640"/>
            <a:chExt cx="1836827" cy="502459"/>
          </a:xfrm>
        </p:grpSpPr>
        <p:sp>
          <p:nvSpPr>
            <p:cNvPr id="32" name="Dikdörtgen 31">
              <a:extLst>
                <a:ext uri="{FF2B5EF4-FFF2-40B4-BE49-F238E27FC236}">
                  <a16:creationId xmlns:a16="http://schemas.microsoft.com/office/drawing/2014/main" id="{8164F8E2-AAFA-4DD0-B033-4DEF79CF6CBC}"/>
                </a:ext>
              </a:extLst>
            </p:cNvPr>
            <p:cNvSpPr/>
            <p:nvPr/>
          </p:nvSpPr>
          <p:spPr>
            <a:xfrm>
              <a:off x="5976247" y="2305640"/>
              <a:ext cx="602233" cy="346249"/>
            </a:xfrm>
            <a:prstGeom prst="rect">
              <a:avLst/>
            </a:prstGeom>
          </p:spPr>
          <p:txBody>
            <a:bodyPr wrap="none">
              <a:spAutoFit/>
            </a:bodyPr>
            <a:lstStyle/>
            <a:p>
              <a:r>
                <a:rPr lang="tr-TR" sz="2400" dirty="0">
                  <a:latin typeface="Tahoma" panose="020B0604030504040204" pitchFamily="34" charset="0"/>
                  <a:ea typeface="Tahoma" panose="020B0604030504040204" pitchFamily="34" charset="0"/>
                  <a:cs typeface="Tahoma" panose="020B0604030504040204" pitchFamily="34" charset="0"/>
                </a:rPr>
                <a:t>İsraf</a:t>
              </a:r>
              <a:endParaRPr lang="tr-TR" sz="2400" dirty="0"/>
            </a:p>
          </p:txBody>
        </p:sp>
        <p:pic>
          <p:nvPicPr>
            <p:cNvPr id="33" name="Resim 32">
              <a:extLst>
                <a:ext uri="{FF2B5EF4-FFF2-40B4-BE49-F238E27FC236}">
                  <a16:creationId xmlns:a16="http://schemas.microsoft.com/office/drawing/2014/main" id="{311D16AA-740B-434A-95FA-1BDA43937B8D}"/>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36755" b="39906"/>
            <a:stretch/>
          </p:blipFill>
          <p:spPr>
            <a:xfrm>
              <a:off x="5283993" y="2488715"/>
              <a:ext cx="1836827" cy="319384"/>
            </a:xfrm>
            <a:prstGeom prst="rect">
              <a:avLst/>
            </a:prstGeom>
          </p:spPr>
        </p:pic>
      </p:grpSp>
    </p:spTree>
    <p:extLst>
      <p:ext uri="{BB962C8B-B14F-4D97-AF65-F5344CB8AC3E}">
        <p14:creationId xmlns:p14="http://schemas.microsoft.com/office/powerpoint/2010/main" val="28927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par>
                                <p:cTn id="9" presetID="10"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20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ppt_x</p:attrName>
                                        </p:attrNameLst>
                                      </p:cBhvr>
                                      <p:tavLst>
                                        <p:tav tm="0">
                                          <p:val>
                                            <p:strVal val="#ppt_x-#ppt_w*1.125000"/>
                                          </p:val>
                                        </p:tav>
                                        <p:tav tm="100000">
                                          <p:val>
                                            <p:strVal val="#ppt_x"/>
                                          </p:val>
                                        </p:tav>
                                      </p:tavLst>
                                    </p:anim>
                                    <p:animEffect transition="in" filter="wipe(righ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p:tgtEl>
                                          <p:spTgt spid="7"/>
                                        </p:tgtEl>
                                        <p:attrNameLst>
                                          <p:attrName>ppt_x</p:attrName>
                                        </p:attrNameLst>
                                      </p:cBhvr>
                                      <p:tavLst>
                                        <p:tav tm="0">
                                          <p:val>
                                            <p:strVal val="#ppt_x-#ppt_w*1.125000"/>
                                          </p:val>
                                        </p:tav>
                                        <p:tav tm="100000">
                                          <p:val>
                                            <p:strVal val="#ppt_x"/>
                                          </p:val>
                                        </p:tav>
                                      </p:tavLst>
                                    </p:anim>
                                    <p:animEffect transition="in" filter="wipe(righ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p:tgtEl>
                                          <p:spTgt spid="22"/>
                                        </p:tgtEl>
                                        <p:attrNameLst>
                                          <p:attrName>ppt_x</p:attrName>
                                        </p:attrNameLst>
                                      </p:cBhvr>
                                      <p:tavLst>
                                        <p:tav tm="0">
                                          <p:val>
                                            <p:strVal val="#ppt_x-#ppt_w*1.125000"/>
                                          </p:val>
                                        </p:tav>
                                        <p:tav tm="100000">
                                          <p:val>
                                            <p:strVal val="#ppt_x"/>
                                          </p:val>
                                        </p:tav>
                                      </p:tavLst>
                                    </p:anim>
                                    <p:animEffect transition="in" filter="wipe(right)">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p:tgtEl>
                                          <p:spTgt spid="10"/>
                                        </p:tgtEl>
                                        <p:attrNameLst>
                                          <p:attrName>ppt_x</p:attrName>
                                        </p:attrNameLst>
                                      </p:cBhvr>
                                      <p:tavLst>
                                        <p:tav tm="0">
                                          <p:val>
                                            <p:strVal val="#ppt_x-#ppt_w*1.125000"/>
                                          </p:val>
                                        </p:tav>
                                        <p:tav tm="100000">
                                          <p:val>
                                            <p:strVal val="#ppt_x"/>
                                          </p:val>
                                        </p:tav>
                                      </p:tavLst>
                                    </p:anim>
                                    <p:animEffect transition="in" filter="wipe(righ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8"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p:tgtEl>
                                          <p:spTgt spid="19"/>
                                        </p:tgtEl>
                                        <p:attrNameLst>
                                          <p:attrName>ppt_x</p:attrName>
                                        </p:attrNameLst>
                                      </p:cBhvr>
                                      <p:tavLst>
                                        <p:tav tm="0">
                                          <p:val>
                                            <p:strVal val="#ppt_x-#ppt_w*1.125000"/>
                                          </p:val>
                                        </p:tav>
                                        <p:tav tm="100000">
                                          <p:val>
                                            <p:strVal val="#ppt_x"/>
                                          </p:val>
                                        </p:tav>
                                      </p:tavLst>
                                    </p:anim>
                                    <p:animEffect transition="in" filter="wipe(right)">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8"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p:tgtEl>
                                          <p:spTgt spid="16"/>
                                        </p:tgtEl>
                                        <p:attrNameLst>
                                          <p:attrName>ppt_x</p:attrName>
                                        </p:attrNameLst>
                                      </p:cBhvr>
                                      <p:tavLst>
                                        <p:tav tm="0">
                                          <p:val>
                                            <p:strVal val="#ppt_x-#ppt_w*1.125000"/>
                                          </p:val>
                                        </p:tav>
                                        <p:tav tm="100000">
                                          <p:val>
                                            <p:strVal val="#ppt_x"/>
                                          </p:val>
                                        </p:tav>
                                      </p:tavLst>
                                    </p:anim>
                                    <p:animEffect transition="in" filter="wipe(right)">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8"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p:tgtEl>
                                          <p:spTgt spid="13"/>
                                        </p:tgtEl>
                                        <p:attrNameLst>
                                          <p:attrName>ppt_x</p:attrName>
                                        </p:attrNameLst>
                                      </p:cBhvr>
                                      <p:tavLst>
                                        <p:tav tm="0">
                                          <p:val>
                                            <p:strVal val="#ppt_x-#ppt_w*1.125000"/>
                                          </p:val>
                                        </p:tav>
                                        <p:tav tm="100000">
                                          <p:val>
                                            <p:strVal val="#ppt_x"/>
                                          </p:val>
                                        </p:tav>
                                      </p:tavLst>
                                    </p:anim>
                                    <p:animEffect transition="in" filter="wipe(righ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8"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additive="base">
                                        <p:cTn id="63" dur="500"/>
                                        <p:tgtEl>
                                          <p:spTgt spid="31"/>
                                        </p:tgtEl>
                                        <p:attrNameLst>
                                          <p:attrName>ppt_x</p:attrName>
                                        </p:attrNameLst>
                                      </p:cBhvr>
                                      <p:tavLst>
                                        <p:tav tm="0">
                                          <p:val>
                                            <p:strVal val="#ppt_x-#ppt_w*1.125000"/>
                                          </p:val>
                                        </p:tav>
                                        <p:tav tm="100000">
                                          <p:val>
                                            <p:strVal val="#ppt_x"/>
                                          </p:val>
                                        </p:tav>
                                      </p:tavLst>
                                    </p:anim>
                                    <p:animEffect transition="in" filter="wipe(right)">
                                      <p:cBhvr>
                                        <p:cTn id="6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rbest Form: Şekil 10">
            <a:extLst>
              <a:ext uri="{FF2B5EF4-FFF2-40B4-BE49-F238E27FC236}">
                <a16:creationId xmlns:a16="http://schemas.microsoft.com/office/drawing/2014/main" id="{5D932D08-B2FF-4E8C-B953-833473F4C1B8}"/>
              </a:ext>
            </a:extLst>
          </p:cNvPr>
          <p:cNvSpPr/>
          <p:nvPr/>
        </p:nvSpPr>
        <p:spPr>
          <a:xfrm>
            <a:off x="3537470" y="4794784"/>
            <a:ext cx="2221151" cy="303176"/>
          </a:xfrm>
          <a:custGeom>
            <a:avLst/>
            <a:gdLst>
              <a:gd name="connsiteX0" fmla="*/ 0 w 1665863"/>
              <a:gd name="connsiteY0" fmla="*/ 0 h 227382"/>
              <a:gd name="connsiteX1" fmla="*/ 1665863 w 1665863"/>
              <a:gd name="connsiteY1" fmla="*/ 0 h 227382"/>
              <a:gd name="connsiteX2" fmla="*/ 1665863 w 1665863"/>
              <a:gd name="connsiteY2" fmla="*/ 227382 h 227382"/>
              <a:gd name="connsiteX3" fmla="*/ 0 w 1665863"/>
              <a:gd name="connsiteY3" fmla="*/ 227382 h 227382"/>
              <a:gd name="connsiteX4" fmla="*/ 0 w 1665863"/>
              <a:gd name="connsiteY4" fmla="*/ 0 h 22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863" h="227382">
                <a:moveTo>
                  <a:pt x="0" y="0"/>
                </a:moveTo>
                <a:lnTo>
                  <a:pt x="1665863" y="0"/>
                </a:lnTo>
                <a:lnTo>
                  <a:pt x="1665863" y="227382"/>
                </a:lnTo>
                <a:lnTo>
                  <a:pt x="0" y="2273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013" rIns="0" bIns="22013" numCol="1" spcCol="1270" anchor="ctr" anchorCtr="0">
            <a:noAutofit/>
          </a:bodyPr>
          <a:lstStyle/>
          <a:p>
            <a:pPr defTabSz="770447">
              <a:lnSpc>
                <a:spcPct val="90000"/>
              </a:lnSpc>
              <a:spcBef>
                <a:spcPct val="0"/>
              </a:spcBef>
              <a:spcAft>
                <a:spcPct val="35000"/>
              </a:spcAft>
              <a:defRPr/>
            </a:pPr>
            <a:endParaRPr lang="tr-TR" sz="1733">
              <a:solidFill>
                <a:prstClr val="black">
                  <a:hueOff val="0"/>
                  <a:satOff val="0"/>
                  <a:lumOff val="0"/>
                  <a:alphaOff val="0"/>
                </a:prstClr>
              </a:solidFill>
              <a:latin typeface="Calibri"/>
            </a:endParaRPr>
          </a:p>
        </p:txBody>
      </p:sp>
      <p:sp>
        <p:nvSpPr>
          <p:cNvPr id="13" name="Dikdörtgen 12">
            <a:extLst>
              <a:ext uri="{FF2B5EF4-FFF2-40B4-BE49-F238E27FC236}">
                <a16:creationId xmlns:a16="http://schemas.microsoft.com/office/drawing/2014/main" id="{2FDA55DC-8819-41C5-9373-5057FC24234A}"/>
              </a:ext>
            </a:extLst>
          </p:cNvPr>
          <p:cNvSpPr/>
          <p:nvPr/>
        </p:nvSpPr>
        <p:spPr>
          <a:xfrm>
            <a:off x="1" y="2663676"/>
            <a:ext cx="7408407" cy="3416320"/>
          </a:xfrm>
          <a:prstGeom prst="rect">
            <a:avLst/>
          </a:prstGeom>
        </p:spPr>
        <p:txBody>
          <a:bodyPr wrap="square">
            <a:spAutoFit/>
          </a:bodyPr>
          <a:lstStyle/>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Yalan; gerçek dışı söz söylemek, asılsız bilgi ve haber vermektir. </a:t>
            </a:r>
          </a:p>
          <a:p>
            <a:pPr lvl="1"/>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Yalan söylemek insanın değerini düşüren bir davranıştır.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Hz. Peygamberin bir hadisinde yalan söylemek münafıklık alametlerinden biri olarak gösterilmiştir.</a:t>
            </a:r>
          </a:p>
        </p:txBody>
      </p:sp>
      <p:pic>
        <p:nvPicPr>
          <p:cNvPr id="3" name="Resim 2">
            <a:extLst>
              <a:ext uri="{FF2B5EF4-FFF2-40B4-BE49-F238E27FC236}">
                <a16:creationId xmlns:a16="http://schemas.microsoft.com/office/drawing/2014/main" id="{1F70EB50-0966-4DA6-B276-5DA3179AF5EC}"/>
              </a:ext>
            </a:extLst>
          </p:cNvPr>
          <p:cNvPicPr>
            <a:picLocks noChangeAspect="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Lst>
          </a:blip>
          <a:srcRect l="48599" r="12200"/>
          <a:stretch/>
        </p:blipFill>
        <p:spPr>
          <a:xfrm>
            <a:off x="8251545" y="1581968"/>
            <a:ext cx="3940455" cy="5277232"/>
          </a:xfrm>
          <a:prstGeom prst="rect">
            <a:avLst/>
          </a:prstGeom>
          <a:effectLst/>
        </p:spPr>
      </p:pic>
      <p:grpSp>
        <p:nvGrpSpPr>
          <p:cNvPr id="6" name="Grup 5">
            <a:extLst>
              <a:ext uri="{FF2B5EF4-FFF2-40B4-BE49-F238E27FC236}">
                <a16:creationId xmlns:a16="http://schemas.microsoft.com/office/drawing/2014/main" id="{364AEB0C-D6F4-4C1B-BACB-B1CD763D42C9}"/>
              </a:ext>
            </a:extLst>
          </p:cNvPr>
          <p:cNvGrpSpPr/>
          <p:nvPr/>
        </p:nvGrpSpPr>
        <p:grpSpPr>
          <a:xfrm flipH="1">
            <a:off x="994947" y="1753327"/>
            <a:ext cx="2449103" cy="705365"/>
            <a:chOff x="5207899" y="1650466"/>
            <a:chExt cx="1836827" cy="529024"/>
          </a:xfrm>
        </p:grpSpPr>
        <p:sp>
          <p:nvSpPr>
            <p:cNvPr id="7" name="Dikdörtgen 6">
              <a:extLst>
                <a:ext uri="{FF2B5EF4-FFF2-40B4-BE49-F238E27FC236}">
                  <a16:creationId xmlns:a16="http://schemas.microsoft.com/office/drawing/2014/main" id="{9C845AE9-05CF-4D84-ACE0-40A62FEEB8C3}"/>
                </a:ext>
              </a:extLst>
            </p:cNvPr>
            <p:cNvSpPr/>
            <p:nvPr/>
          </p:nvSpPr>
          <p:spPr>
            <a:xfrm>
              <a:off x="5754735" y="1650466"/>
              <a:ext cx="787716" cy="346249"/>
            </a:xfrm>
            <a:prstGeom prst="rect">
              <a:avLst/>
            </a:prstGeom>
          </p:spPr>
          <p:txBody>
            <a:bodyPr wrap="none">
              <a:spAutoFit/>
            </a:bodyPr>
            <a:lstStyle/>
            <a:p>
              <a:r>
                <a:rPr lang="tr-TR" sz="2400" b="1" dirty="0">
                  <a:latin typeface="Tahoma" panose="020B0604030504040204" pitchFamily="34" charset="0"/>
                  <a:ea typeface="Tahoma" panose="020B0604030504040204" pitchFamily="34" charset="0"/>
                  <a:cs typeface="Tahoma" panose="020B0604030504040204" pitchFamily="34" charset="0"/>
                </a:rPr>
                <a:t>Yalan</a:t>
              </a:r>
              <a:endParaRPr lang="tr-TR" sz="2400" b="1" dirty="0"/>
            </a:p>
          </p:txBody>
        </p:sp>
        <p:pic>
          <p:nvPicPr>
            <p:cNvPr id="8" name="Resim 7">
              <a:extLst>
                <a:ext uri="{FF2B5EF4-FFF2-40B4-BE49-F238E27FC236}">
                  <a16:creationId xmlns:a16="http://schemas.microsoft.com/office/drawing/2014/main" id="{640D5980-9780-4D88-BE34-055F7D4C8AE8}"/>
                </a:ext>
              </a:extLst>
            </p:cNvPr>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t="36755" b="39906"/>
            <a:stretch/>
          </p:blipFill>
          <p:spPr>
            <a:xfrm>
              <a:off x="5207899" y="1860106"/>
              <a:ext cx="1836827" cy="319384"/>
            </a:xfrm>
            <a:prstGeom prst="rect">
              <a:avLst/>
            </a:prstGeom>
          </p:spPr>
        </p:pic>
      </p:grpSp>
    </p:spTree>
    <p:extLst>
      <p:ext uri="{BB962C8B-B14F-4D97-AF65-F5344CB8AC3E}">
        <p14:creationId xmlns:p14="http://schemas.microsoft.com/office/powerpoint/2010/main" val="339435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 calcmode="lin" valueType="num">
                                      <p:cBhvr additive="base">
                                        <p:cTn id="16"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 calcmode="lin" valueType="num">
                                      <p:cBhvr additive="base">
                                        <p:cTn id="22"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1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13">
                                            <p:txEl>
                                              <p:pRg st="4" end="4"/>
                                            </p:txEl>
                                          </p:spTgt>
                                        </p:tgtEl>
                                        <p:attrNameLst>
                                          <p:attrName>style.visibility</p:attrName>
                                        </p:attrNameLst>
                                      </p:cBhvr>
                                      <p:to>
                                        <p:strVal val="visible"/>
                                      </p:to>
                                    </p:set>
                                    <p:anim calcmode="lin" valueType="num">
                                      <p:cBhvr additive="base">
                                        <p:cTn id="28" dur="500"/>
                                        <p:tgtEl>
                                          <p:spTgt spid="13">
                                            <p:txEl>
                                              <p:pRg st="4" end="4"/>
                                            </p:txEl>
                                          </p:spTgt>
                                        </p:tgtEl>
                                        <p:attrNameLst>
                                          <p:attrName>ppt_y</p:attrName>
                                        </p:attrNameLst>
                                      </p:cBhvr>
                                      <p:tavLst>
                                        <p:tav tm="0">
                                          <p:val>
                                            <p:strVal val="#ppt_y+#ppt_h*1.125000"/>
                                          </p:val>
                                        </p:tav>
                                        <p:tav tm="100000">
                                          <p:val>
                                            <p:strVal val="#ppt_y"/>
                                          </p:val>
                                        </p:tav>
                                      </p:tavLst>
                                    </p:anim>
                                    <p:animEffect transition="in" filter="wipe(up)">
                                      <p:cBhvr>
                                        <p:cTn id="29"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6F5B5A6B-E57E-4E00-BA46-0C9948B8E96F}"/>
              </a:ext>
            </a:extLst>
          </p:cNvPr>
          <p:cNvGrpSpPr/>
          <p:nvPr/>
        </p:nvGrpSpPr>
        <p:grpSpPr>
          <a:xfrm>
            <a:off x="0" y="0"/>
            <a:ext cx="12192000" cy="6858000"/>
            <a:chOff x="406838" y="-20538"/>
            <a:chExt cx="8701666" cy="5143500"/>
          </a:xfrm>
        </p:grpSpPr>
        <p:pic>
          <p:nvPicPr>
            <p:cNvPr id="3" name="Resim 2">
              <a:extLst>
                <a:ext uri="{FF2B5EF4-FFF2-40B4-BE49-F238E27FC236}">
                  <a16:creationId xmlns:a16="http://schemas.microsoft.com/office/drawing/2014/main" id="{92204F2D-1C47-48B0-B39C-2C407843F7A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rcRect l="130"/>
            <a:stretch/>
          </p:blipFill>
          <p:spPr>
            <a:xfrm>
              <a:off x="406838" y="-20538"/>
              <a:ext cx="8701666" cy="5143500"/>
            </a:xfrm>
            <a:prstGeom prst="rect">
              <a:avLst/>
            </a:prstGeom>
            <a:effectLst/>
          </p:spPr>
        </p:pic>
        <p:pic>
          <p:nvPicPr>
            <p:cNvPr id="4" name="Resim 3">
              <a:extLst>
                <a:ext uri="{FF2B5EF4-FFF2-40B4-BE49-F238E27FC236}">
                  <a16:creationId xmlns:a16="http://schemas.microsoft.com/office/drawing/2014/main" id="{7CC7CACD-7E21-47B4-92AF-102459BC352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19" b="96667" l="3179" r="96243">
                          <a14:foregroundMark x1="8671" y1="16667" x2="8671" y2="16667"/>
                          <a14:foregroundMark x1="8671" y1="16667" x2="8671" y2="16667"/>
                          <a14:foregroundMark x1="5202" y1="18148" x2="5202" y2="18148"/>
                          <a14:foregroundMark x1="5491" y1="25556" x2="5491" y2="25556"/>
                          <a14:foregroundMark x1="5491" y1="25926" x2="8960" y2="31111"/>
                          <a14:foregroundMark x1="91618" y1="23333" x2="91618" y2="23333"/>
                          <a14:foregroundMark x1="91618" y1="23333" x2="91618" y2="23333"/>
                          <a14:foregroundMark x1="94509" y1="18889" x2="94509" y2="18889"/>
                          <a14:foregroundMark x1="94509" y1="18889" x2="94509" y2="18889"/>
                          <a14:foregroundMark x1="91908" y1="92963" x2="91908" y2="92963"/>
                          <a14:foregroundMark x1="91908" y1="92963" x2="91908" y2="92963"/>
                          <a14:foregroundMark x1="92486" y1="97407" x2="92486" y2="97407"/>
                          <a14:foregroundMark x1="93642" y1="91481" x2="93642" y2="91481"/>
                          <a14:foregroundMark x1="92775" y1="71852" x2="92775" y2="71852"/>
                          <a14:foregroundMark x1="9538" y1="82963" x2="9538" y2="82963"/>
                          <a14:foregroundMark x1="37572" y1="8519" x2="37572" y2="8519"/>
                          <a14:foregroundMark x1="25145" y1="20370" x2="25145" y2="20370"/>
                          <a14:foregroundMark x1="22832" y1="14444" x2="22832" y2="14444"/>
                          <a14:foregroundMark x1="21387" y1="14444" x2="22832" y2="15185"/>
                          <a14:foregroundMark x1="96243" y1="24444" x2="96243" y2="24444"/>
                          <a14:backgroundMark x1="50578" y1="71852" x2="34104" y2="88148"/>
                          <a14:backgroundMark x1="77168" y1="68148" x2="86705" y2="77037"/>
                          <a14:backgroundMark x1="24855" y1="64444" x2="24855" y2="64444"/>
                          <a14:backgroundMark x1="24855" y1="64444" x2="24855" y2="64444"/>
                          <a14:backgroundMark x1="24855" y1="64815" x2="22254" y2="65556"/>
                          <a14:backgroundMark x1="22543" y1="66667" x2="19942" y2="68889"/>
                        </a14:backgroundRemoval>
                      </a14:imgEffect>
                      <a14:imgEffect>
                        <a14:sharpenSoften amount="25000"/>
                      </a14:imgEffect>
                      <a14:imgEffect>
                        <a14:brightnessContrast contrast="40000"/>
                      </a14:imgEffect>
                    </a14:imgLayer>
                  </a14:imgProps>
                </a:ext>
              </a:extLst>
            </a:blip>
            <a:stretch>
              <a:fillRect/>
            </a:stretch>
          </p:blipFill>
          <p:spPr>
            <a:xfrm>
              <a:off x="6937131" y="3428538"/>
              <a:ext cx="2171373" cy="1694424"/>
            </a:xfrm>
            <a:prstGeom prst="rect">
              <a:avLst/>
            </a:prstGeom>
            <a:effectLst>
              <a:glow>
                <a:schemeClr val="bg1"/>
              </a:glow>
              <a:outerShdw blurRad="152400" dist="2451100" dir="20400000" sx="101000" sy="101000" algn="ctr" rotWithShape="0">
                <a:srgbClr val="000000">
                  <a:alpha val="0"/>
                </a:srgbClr>
              </a:outerShdw>
              <a:reflection endPos="0" dir="5400000" sy="-100000" algn="bl" rotWithShape="0"/>
              <a:softEdge rad="12700"/>
            </a:effectLst>
          </p:spPr>
        </p:pic>
      </p:grpSp>
      <p:sp>
        <p:nvSpPr>
          <p:cNvPr id="5" name="Dikdörtgen 4">
            <a:extLst>
              <a:ext uri="{FF2B5EF4-FFF2-40B4-BE49-F238E27FC236}">
                <a16:creationId xmlns:a16="http://schemas.microsoft.com/office/drawing/2014/main" id="{27FEBD55-04C8-4CA5-ADC7-27C2A73C5BEA}"/>
              </a:ext>
            </a:extLst>
          </p:cNvPr>
          <p:cNvSpPr/>
          <p:nvPr/>
        </p:nvSpPr>
        <p:spPr>
          <a:xfrm>
            <a:off x="0" y="2122673"/>
            <a:ext cx="11606003" cy="2636940"/>
          </a:xfrm>
          <a:prstGeom prst="rect">
            <a:avLst/>
          </a:prstGeom>
          <a:solidFill>
            <a:schemeClr val="bg1">
              <a:alpha val="72000"/>
            </a:schemeClr>
          </a:solidFill>
          <a:effectLst/>
        </p:spPr>
        <p:txBody>
          <a:bodyPr wrap="square">
            <a:spAutoFit/>
          </a:bodyPr>
          <a:lstStyle/>
          <a:p>
            <a:pPr marL="609570" lvl="1" defTabSz="1219140">
              <a:defRPr/>
            </a:pPr>
            <a:endPar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70" lvl="1" defTabSz="1219140">
              <a:defRPr/>
            </a:pPr>
            <a:r>
              <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rPr>
              <a:t>Rabbimiz buyuruyor ki:</a:t>
            </a:r>
          </a:p>
          <a:p>
            <a:pPr marL="609570" lvl="1" defTabSz="1219140">
              <a:defRP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59" lvl="1" indent="-380990" defTabSz="121914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“Ey iman edenler! Allah’a karşı gelmekten sakının ve doğru söz söyleyin.”</a:t>
            </a:r>
          </a:p>
          <a:p>
            <a:pPr marL="990559" lvl="1" indent="-380990" defTabSz="1219140">
              <a:buFont typeface="Arial" panose="020B0604020202020204" pitchFamily="34" charset="0"/>
              <a:buChar cha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69" lvl="1" algn="r" defTabSz="1219140"/>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en-US" sz="1467" dirty="0">
                <a:solidFill>
                  <a:prstClr val="black"/>
                </a:solidFill>
                <a:latin typeface="Tahoma" panose="020B0604030504040204" pitchFamily="34" charset="0"/>
                <a:ea typeface="Tahoma" panose="020B0604030504040204" pitchFamily="34" charset="0"/>
                <a:cs typeface="Tahoma" panose="020B0604030504040204" pitchFamily="34" charset="0"/>
              </a:rPr>
              <a:t>Ahzâb suresi, 70. ayet.</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609569" lvl="1" defTabSz="1219140">
              <a:defRP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69" lvl="1" algn="r" defTabSz="1219140">
              <a:defRPr/>
            </a:pPr>
            <a:endParaRPr lang="tr-TR" sz="10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69" lvl="1" algn="r" defTabSz="1219140">
              <a:defRP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4770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1" end="1"/>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 calcmode="lin" valueType="num">
                                      <p:cBhvr additive="base">
                                        <p:cTn id="16"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17" dur="500"/>
                                        <p:tgtEl>
                                          <p:spTgt spid="5">
                                            <p:txEl>
                                              <p:pRg st="3" end="3"/>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 calcmode="lin" valueType="num">
                                      <p:cBhvr additive="base">
                                        <p:cTn id="20"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2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0" y="1"/>
            <a:ext cx="12192000" cy="6858000"/>
            <a:chOff x="861824" y="-2371725"/>
            <a:chExt cx="8748464" cy="5143500"/>
          </a:xfrm>
        </p:grpSpPr>
        <p:pic>
          <p:nvPicPr>
            <p:cNvPr id="3" name="Resim 2">
              <a:extLst>
                <a:ext uri="{FF2B5EF4-FFF2-40B4-BE49-F238E27FC236}">
                  <a16:creationId xmlns:a16="http://schemas.microsoft.com/office/drawing/2014/main" id="{CA6BD93D-F4C6-46ED-834A-8AAD38A2227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rot="10800000">
              <a:off x="861824" y="-2371725"/>
              <a:ext cx="8748464" cy="5143500"/>
            </a:xfrm>
            <a:prstGeom prst="rect">
              <a:avLst/>
            </a:prstGeom>
            <a:solidFill>
              <a:schemeClr val="bg1"/>
            </a:solidFill>
            <a:effectLst/>
          </p:spPr>
        </p:pic>
        <p:pic>
          <p:nvPicPr>
            <p:cNvPr id="6" name="Resim 5">
              <a:extLst>
                <a:ext uri="{FF2B5EF4-FFF2-40B4-BE49-F238E27FC236}">
                  <a16:creationId xmlns:a16="http://schemas.microsoft.com/office/drawing/2014/main" id="{4B8DF042-95E8-47FE-A2BC-E7A990A2ABD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Lst>
            </a:blip>
            <a:srcRect l="8870" t="9193" r="7531" b="7351"/>
            <a:stretch/>
          </p:blipFill>
          <p:spPr>
            <a:xfrm>
              <a:off x="956574" y="-2035111"/>
              <a:ext cx="1832543" cy="2317251"/>
            </a:xfrm>
            <a:prstGeom prst="rect">
              <a:avLst/>
            </a:prstGeom>
            <a:noFill/>
            <a:effectLst/>
          </p:spPr>
        </p:pic>
      </p:grpSp>
      <p:sp>
        <p:nvSpPr>
          <p:cNvPr id="5" name="Dikdörtgen 4">
            <a:extLst>
              <a:ext uri="{FF2B5EF4-FFF2-40B4-BE49-F238E27FC236}">
                <a16:creationId xmlns:a16="http://schemas.microsoft.com/office/drawing/2014/main" id="{B0617876-21A4-4ED1-9AA4-72EEA34C9265}"/>
              </a:ext>
            </a:extLst>
          </p:cNvPr>
          <p:cNvSpPr/>
          <p:nvPr/>
        </p:nvSpPr>
        <p:spPr>
          <a:xfrm>
            <a:off x="3071384" y="1993654"/>
            <a:ext cx="8735137" cy="2616294"/>
          </a:xfrm>
          <a:prstGeom prst="rect">
            <a:avLst/>
          </a:prstGeom>
          <a:solidFill>
            <a:schemeClr val="bg1">
              <a:alpha val="72000"/>
            </a:schemeClr>
          </a:solidFill>
          <a:effectLst/>
        </p:spPr>
        <p:txBody>
          <a:bodyPr wrap="square">
            <a:spAutoFit/>
          </a:bodyPr>
          <a:lstStyle/>
          <a:p>
            <a:pPr defTabSz="1219140">
              <a:defRPr/>
            </a:pPr>
            <a:endPar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defTabSz="1219140">
              <a:defRPr/>
            </a:pPr>
            <a:r>
              <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rPr>
              <a:t>Peygamberimiz buyuruyor ki:</a:t>
            </a:r>
          </a:p>
          <a:p>
            <a:pPr defTabSz="1219140">
              <a:defRPr/>
            </a:pPr>
            <a:endParaRPr lang="tr-TR"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990566" lvl="1" indent="-380981" defTabSz="121914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“Kardeşine bir söz söylediğinde o sana inanırken senin ona yalan söylemiş olman ne büyük bir ihanet!”</a:t>
            </a:r>
          </a:p>
          <a:p>
            <a:pPr marL="990566" lvl="1" indent="-380981" defTabSz="1219140">
              <a:buFont typeface="Arial" panose="020B0604020202020204" pitchFamily="34" charset="0"/>
              <a:buChar char="•"/>
            </a:pPr>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algn="r" defTabSz="1219140"/>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Ebû</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Dâvûd</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tr-TR" sz="1467" dirty="0" err="1">
                <a:solidFill>
                  <a:prstClr val="black"/>
                </a:solidFill>
                <a:latin typeface="Tahoma" panose="020B0604030504040204" pitchFamily="34" charset="0"/>
                <a:ea typeface="Tahoma" panose="020B0604030504040204" pitchFamily="34" charset="0"/>
                <a:cs typeface="Tahoma" panose="020B0604030504040204" pitchFamily="34" charset="0"/>
              </a:rPr>
              <a:t>Edeb</a:t>
            </a:r>
            <a:r>
              <a:rPr lang="tr-TR" sz="1467" dirty="0">
                <a:solidFill>
                  <a:prstClr val="black"/>
                </a:solidFill>
                <a:latin typeface="Tahoma" panose="020B0604030504040204" pitchFamily="34" charset="0"/>
                <a:ea typeface="Tahoma" panose="020B0604030504040204" pitchFamily="34" charset="0"/>
                <a:cs typeface="Tahoma" panose="020B0604030504040204" pitchFamily="34" charset="0"/>
              </a:rPr>
              <a:t>, 71.)</a:t>
            </a: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609585" lvl="1" algn="r" defTabSz="1219140"/>
            <a:endParaRPr lang="tr-TR" sz="1467"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6909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1" end="1"/>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 calcmode="lin" valueType="num">
                                      <p:cBhvr additive="base">
                                        <p:cTn id="16"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17" dur="500"/>
                                        <p:tgtEl>
                                          <p:spTgt spid="5">
                                            <p:txEl>
                                              <p:pRg st="3" end="3"/>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 calcmode="lin" valueType="num">
                                      <p:cBhvr additive="base">
                                        <p:cTn id="20"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2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rbest Form: Şekil 10">
            <a:extLst>
              <a:ext uri="{FF2B5EF4-FFF2-40B4-BE49-F238E27FC236}">
                <a16:creationId xmlns:a16="http://schemas.microsoft.com/office/drawing/2014/main" id="{5D932D08-B2FF-4E8C-B953-833473F4C1B8}"/>
              </a:ext>
            </a:extLst>
          </p:cNvPr>
          <p:cNvSpPr/>
          <p:nvPr/>
        </p:nvSpPr>
        <p:spPr>
          <a:xfrm>
            <a:off x="3537470" y="4794784"/>
            <a:ext cx="2221151" cy="303176"/>
          </a:xfrm>
          <a:custGeom>
            <a:avLst/>
            <a:gdLst>
              <a:gd name="connsiteX0" fmla="*/ 0 w 1665863"/>
              <a:gd name="connsiteY0" fmla="*/ 0 h 227382"/>
              <a:gd name="connsiteX1" fmla="*/ 1665863 w 1665863"/>
              <a:gd name="connsiteY1" fmla="*/ 0 h 227382"/>
              <a:gd name="connsiteX2" fmla="*/ 1665863 w 1665863"/>
              <a:gd name="connsiteY2" fmla="*/ 227382 h 227382"/>
              <a:gd name="connsiteX3" fmla="*/ 0 w 1665863"/>
              <a:gd name="connsiteY3" fmla="*/ 227382 h 227382"/>
              <a:gd name="connsiteX4" fmla="*/ 0 w 1665863"/>
              <a:gd name="connsiteY4" fmla="*/ 0 h 22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863" h="227382">
                <a:moveTo>
                  <a:pt x="0" y="0"/>
                </a:moveTo>
                <a:lnTo>
                  <a:pt x="1665863" y="0"/>
                </a:lnTo>
                <a:lnTo>
                  <a:pt x="1665863" y="227382"/>
                </a:lnTo>
                <a:lnTo>
                  <a:pt x="0" y="2273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013" rIns="0" bIns="22013" numCol="1" spcCol="1270" anchor="ctr" anchorCtr="0">
            <a:noAutofit/>
          </a:bodyPr>
          <a:lstStyle/>
          <a:p>
            <a:pPr defTabSz="770447">
              <a:lnSpc>
                <a:spcPct val="90000"/>
              </a:lnSpc>
              <a:spcBef>
                <a:spcPct val="0"/>
              </a:spcBef>
              <a:spcAft>
                <a:spcPct val="35000"/>
              </a:spcAft>
              <a:defRPr/>
            </a:pPr>
            <a:endParaRPr lang="tr-TR" sz="1733">
              <a:solidFill>
                <a:prstClr val="black">
                  <a:hueOff val="0"/>
                  <a:satOff val="0"/>
                  <a:lumOff val="0"/>
                  <a:alphaOff val="0"/>
                </a:prstClr>
              </a:solidFill>
              <a:latin typeface="Calibri"/>
            </a:endParaRPr>
          </a:p>
        </p:txBody>
      </p:sp>
      <p:sp>
        <p:nvSpPr>
          <p:cNvPr id="13" name="Dikdörtgen 12">
            <a:extLst>
              <a:ext uri="{FF2B5EF4-FFF2-40B4-BE49-F238E27FC236}">
                <a16:creationId xmlns:a16="http://schemas.microsoft.com/office/drawing/2014/main" id="{2FDA55DC-8819-41C5-9373-5057FC24234A}"/>
              </a:ext>
            </a:extLst>
          </p:cNvPr>
          <p:cNvSpPr/>
          <p:nvPr/>
        </p:nvSpPr>
        <p:spPr>
          <a:xfrm>
            <a:off x="-69720" y="2799784"/>
            <a:ext cx="7892107" cy="2308324"/>
          </a:xfrm>
          <a:prstGeom prst="rect">
            <a:avLst/>
          </a:prstGeom>
        </p:spPr>
        <p:txBody>
          <a:bodyPr wrap="square">
            <a:spAutoFit/>
          </a:bodyPr>
          <a:lstStyle/>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İftira; bir kimseyi asılsız olarak suçlamak, ona gerçekte olmayan kötülük ve kusur isnat etmektir.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İnsanı yalan ve iftiraya götüren en önemli nedenlerden biri karşılaştığımız olaylar ve kişiler hakkında bilgi sahibi olmadan konuşmaktır.</a:t>
            </a:r>
          </a:p>
        </p:txBody>
      </p:sp>
      <p:pic>
        <p:nvPicPr>
          <p:cNvPr id="2" name="Resim 1">
            <a:extLst>
              <a:ext uri="{FF2B5EF4-FFF2-40B4-BE49-F238E27FC236}">
                <a16:creationId xmlns:a16="http://schemas.microsoft.com/office/drawing/2014/main" id="{FC7DE49E-273C-4000-A8A5-E7C25BD8C801}"/>
              </a:ext>
            </a:extLst>
          </p:cNvPr>
          <p:cNvPicPr>
            <a:picLocks noChangeAspect="1"/>
          </p:cNvPicPr>
          <p:nvPr/>
        </p:nvPicPr>
        <p:blipFill>
          <a:blip r:embed="rId2">
            <a:biLevel thresh="75000"/>
          </a:blip>
          <a:stretch>
            <a:fillRect/>
          </a:stretch>
        </p:blipFill>
        <p:spPr>
          <a:xfrm>
            <a:off x="8651291" y="1548136"/>
            <a:ext cx="3540709" cy="5311064"/>
          </a:xfrm>
          <a:prstGeom prst="rect">
            <a:avLst/>
          </a:prstGeom>
        </p:spPr>
      </p:pic>
      <p:grpSp>
        <p:nvGrpSpPr>
          <p:cNvPr id="6" name="Grup 5">
            <a:extLst>
              <a:ext uri="{FF2B5EF4-FFF2-40B4-BE49-F238E27FC236}">
                <a16:creationId xmlns:a16="http://schemas.microsoft.com/office/drawing/2014/main" id="{53D7E74E-38AE-40FF-923F-26074CF89885}"/>
              </a:ext>
            </a:extLst>
          </p:cNvPr>
          <p:cNvGrpSpPr/>
          <p:nvPr/>
        </p:nvGrpSpPr>
        <p:grpSpPr>
          <a:xfrm flipH="1">
            <a:off x="942491" y="1710675"/>
            <a:ext cx="2449103" cy="771548"/>
            <a:chOff x="5283993" y="2229438"/>
            <a:chExt cx="1836827" cy="578661"/>
          </a:xfrm>
        </p:grpSpPr>
        <p:sp>
          <p:nvSpPr>
            <p:cNvPr id="7" name="Dikdörtgen 6">
              <a:extLst>
                <a:ext uri="{FF2B5EF4-FFF2-40B4-BE49-F238E27FC236}">
                  <a16:creationId xmlns:a16="http://schemas.microsoft.com/office/drawing/2014/main" id="{9BB67CE9-7A30-4A2B-84BA-2F09BC7A9969}"/>
                </a:ext>
              </a:extLst>
            </p:cNvPr>
            <p:cNvSpPr/>
            <p:nvPr/>
          </p:nvSpPr>
          <p:spPr>
            <a:xfrm>
              <a:off x="5798386" y="2229438"/>
              <a:ext cx="742030" cy="346249"/>
            </a:xfrm>
            <a:prstGeom prst="rect">
              <a:avLst/>
            </a:prstGeom>
          </p:spPr>
          <p:txBody>
            <a:bodyPr wrap="none">
              <a:spAutoFit/>
            </a:bodyPr>
            <a:lstStyle/>
            <a:p>
              <a:r>
                <a:rPr lang="tr-TR" sz="2400" b="1" dirty="0">
                  <a:latin typeface="Tahoma" panose="020B0604030504040204" pitchFamily="34" charset="0"/>
                  <a:ea typeface="Tahoma" panose="020B0604030504040204" pitchFamily="34" charset="0"/>
                  <a:cs typeface="Tahoma" panose="020B0604030504040204" pitchFamily="34" charset="0"/>
                </a:rPr>
                <a:t>İftira</a:t>
              </a:r>
              <a:endParaRPr lang="tr-TR" sz="2400" b="1" dirty="0"/>
            </a:p>
          </p:txBody>
        </p:sp>
        <p:pic>
          <p:nvPicPr>
            <p:cNvPr id="8" name="Resim 7">
              <a:extLst>
                <a:ext uri="{FF2B5EF4-FFF2-40B4-BE49-F238E27FC236}">
                  <a16:creationId xmlns:a16="http://schemas.microsoft.com/office/drawing/2014/main" id="{8CE5402C-0E47-4A0D-AAC5-884CE259E795}"/>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36755" b="39906"/>
            <a:stretch/>
          </p:blipFill>
          <p:spPr>
            <a:xfrm>
              <a:off x="5283993" y="2488715"/>
              <a:ext cx="1836827" cy="319384"/>
            </a:xfrm>
            <a:prstGeom prst="rect">
              <a:avLst/>
            </a:prstGeom>
          </p:spPr>
        </p:pic>
      </p:grpSp>
    </p:spTree>
    <p:extLst>
      <p:ext uri="{BB962C8B-B14F-4D97-AF65-F5344CB8AC3E}">
        <p14:creationId xmlns:p14="http://schemas.microsoft.com/office/powerpoint/2010/main" val="292745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 calcmode="lin" valueType="num">
                                      <p:cBhvr additive="base">
                                        <p:cTn id="16"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 calcmode="lin" valueType="num">
                                      <p:cBhvr additive="base">
                                        <p:cTn id="22"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EE99262-72CE-4388-BF38-9B8E38AFFA9B}"/>
              </a:ext>
            </a:extLst>
          </p:cNvPr>
          <p:cNvPicPr>
            <a:picLocks noChangeAspect="1"/>
          </p:cNvPicPr>
          <p:nvPr/>
        </p:nvPicPr>
        <p:blipFill rotWithShape="1">
          <a:blip r:embed="rId2">
            <a:clrChange>
              <a:clrFrom>
                <a:srgbClr val="FFFFFF"/>
              </a:clrFrom>
              <a:clrTo>
                <a:srgbClr val="FFFFFF">
                  <a:alpha val="0"/>
                </a:srgbClr>
              </a:clrTo>
            </a:clrChange>
          </a:blip>
          <a:srcRect t="10566" b="41656"/>
          <a:stretch/>
        </p:blipFill>
        <p:spPr>
          <a:xfrm>
            <a:off x="3537469" y="4734350"/>
            <a:ext cx="4907507" cy="1758525"/>
          </a:xfrm>
          <a:prstGeom prst="rect">
            <a:avLst/>
          </a:prstGeom>
        </p:spPr>
      </p:pic>
      <p:sp>
        <p:nvSpPr>
          <p:cNvPr id="11" name="Serbest Form: Şekil 10">
            <a:extLst>
              <a:ext uri="{FF2B5EF4-FFF2-40B4-BE49-F238E27FC236}">
                <a16:creationId xmlns:a16="http://schemas.microsoft.com/office/drawing/2014/main" id="{5D932D08-B2FF-4E8C-B953-833473F4C1B8}"/>
              </a:ext>
            </a:extLst>
          </p:cNvPr>
          <p:cNvSpPr/>
          <p:nvPr/>
        </p:nvSpPr>
        <p:spPr>
          <a:xfrm>
            <a:off x="3537470" y="4794784"/>
            <a:ext cx="2221151" cy="303176"/>
          </a:xfrm>
          <a:custGeom>
            <a:avLst/>
            <a:gdLst>
              <a:gd name="connsiteX0" fmla="*/ 0 w 1665863"/>
              <a:gd name="connsiteY0" fmla="*/ 0 h 227382"/>
              <a:gd name="connsiteX1" fmla="*/ 1665863 w 1665863"/>
              <a:gd name="connsiteY1" fmla="*/ 0 h 227382"/>
              <a:gd name="connsiteX2" fmla="*/ 1665863 w 1665863"/>
              <a:gd name="connsiteY2" fmla="*/ 227382 h 227382"/>
              <a:gd name="connsiteX3" fmla="*/ 0 w 1665863"/>
              <a:gd name="connsiteY3" fmla="*/ 227382 h 227382"/>
              <a:gd name="connsiteX4" fmla="*/ 0 w 1665863"/>
              <a:gd name="connsiteY4" fmla="*/ 0 h 22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863" h="227382">
                <a:moveTo>
                  <a:pt x="0" y="0"/>
                </a:moveTo>
                <a:lnTo>
                  <a:pt x="1665863" y="0"/>
                </a:lnTo>
                <a:lnTo>
                  <a:pt x="1665863" y="227382"/>
                </a:lnTo>
                <a:lnTo>
                  <a:pt x="0" y="2273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2013" rIns="0" bIns="22013" numCol="1" spcCol="1270" anchor="ctr" anchorCtr="0">
            <a:noAutofit/>
          </a:bodyPr>
          <a:lstStyle/>
          <a:p>
            <a:pPr defTabSz="770447">
              <a:lnSpc>
                <a:spcPct val="90000"/>
              </a:lnSpc>
              <a:spcBef>
                <a:spcPct val="0"/>
              </a:spcBef>
              <a:spcAft>
                <a:spcPct val="35000"/>
              </a:spcAft>
              <a:defRPr/>
            </a:pPr>
            <a:endParaRPr lang="tr-TR" sz="1733">
              <a:solidFill>
                <a:prstClr val="black">
                  <a:hueOff val="0"/>
                  <a:satOff val="0"/>
                  <a:lumOff val="0"/>
                  <a:alphaOff val="0"/>
                </a:prstClr>
              </a:solidFill>
              <a:latin typeface="Calibri"/>
            </a:endParaRPr>
          </a:p>
        </p:txBody>
      </p:sp>
      <p:sp>
        <p:nvSpPr>
          <p:cNvPr id="13" name="Dikdörtgen 12">
            <a:extLst>
              <a:ext uri="{FF2B5EF4-FFF2-40B4-BE49-F238E27FC236}">
                <a16:creationId xmlns:a16="http://schemas.microsoft.com/office/drawing/2014/main" id="{2FDA55DC-8819-41C5-9373-5057FC24234A}"/>
              </a:ext>
            </a:extLst>
          </p:cNvPr>
          <p:cNvSpPr/>
          <p:nvPr/>
        </p:nvSpPr>
        <p:spPr>
          <a:xfrm>
            <a:off x="-167257" y="1717019"/>
            <a:ext cx="12125169" cy="3046988"/>
          </a:xfrm>
          <a:prstGeom prst="rect">
            <a:avLst/>
          </a:prstGeom>
        </p:spPr>
        <p:txBody>
          <a:bodyPr wrap="square">
            <a:spAutoFit/>
          </a:bodyPr>
          <a:lstStyle/>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Yüce Allah Kur’an-ı Kerimde yalan ve iftiranın önüne geçmek için insanların bilgi sahibi olmadıkları şeyler hakkında konuşmamalarını öğütler.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İftira başkalarının hayatını karartan ve insanların yaşam dengelerini sarsan büyük bir vebaldir. </a:t>
            </a:r>
          </a:p>
          <a:p>
            <a:pPr marL="838179" lvl="1" indent="-380990">
              <a:buFont typeface="Arial" panose="020B0604020202020204" pitchFamily="34" charset="0"/>
              <a:buChar char="•"/>
            </a:pPr>
            <a:endParaRPr lang="tr-T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38179" lvl="1" indent="-380990">
              <a:buFont typeface="Arial" panose="020B0604020202020204" pitchFamily="34" charset="0"/>
              <a:buChar char="•"/>
            </a:pPr>
            <a:r>
              <a:rPr lang="tr-TR" sz="2400" dirty="0">
                <a:solidFill>
                  <a:prstClr val="black"/>
                </a:solidFill>
                <a:latin typeface="Tahoma" panose="020B0604030504040204" pitchFamily="34" charset="0"/>
                <a:ea typeface="Tahoma" panose="020B0604030504040204" pitchFamily="34" charset="0"/>
                <a:cs typeface="Tahoma" panose="020B0604030504040204" pitchFamily="34" charset="0"/>
              </a:rPr>
              <a:t>Masum bir insanı zor duruma düşürüp onu sıkıntıya sokan bir davranış olduğu için Allah katında da büyük bir günahtır.</a:t>
            </a:r>
          </a:p>
        </p:txBody>
      </p:sp>
    </p:spTree>
    <p:extLst>
      <p:ext uri="{BB962C8B-B14F-4D97-AF65-F5344CB8AC3E}">
        <p14:creationId xmlns:p14="http://schemas.microsoft.com/office/powerpoint/2010/main" val="67895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3">
                                            <p:txEl>
                                              <p:pRg st="0" end="0"/>
                                            </p:txEl>
                                          </p:spTgt>
                                        </p:tgtEl>
                                      </p:cBhvr>
                                    </p:animEffec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 calcmode="lin" valueType="num">
                                      <p:cBhvr additive="base">
                                        <p:cTn id="22" dur="500"/>
                                        <p:tgtEl>
                                          <p:spTgt spid="13">
                                            <p:txEl>
                                              <p:pRg st="4" end="4"/>
                                            </p:txEl>
                                          </p:spTgt>
                                        </p:tgtEl>
                                        <p:attrNameLst>
                                          <p:attrName>ppt_y</p:attrName>
                                        </p:attrNameLst>
                                      </p:cBhvr>
                                      <p:tavLst>
                                        <p:tav tm="0">
                                          <p:val>
                                            <p:strVal val="#ppt_y+#ppt_h*1.125000"/>
                                          </p:val>
                                        </p:tav>
                                        <p:tav tm="100000">
                                          <p:val>
                                            <p:strVal val="#ppt_y"/>
                                          </p:val>
                                        </p:tav>
                                      </p:tavLst>
                                    </p:anim>
                                    <p:animEffect transition="in" filter="wipe(up)">
                                      <p:cBhvr>
                                        <p:cTn id="23"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1420</Words>
  <Application>Microsoft Office PowerPoint</Application>
  <PresentationFormat>Geniş ekran</PresentationFormat>
  <Paragraphs>237</Paragraphs>
  <Slides>38</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38</vt:i4>
      </vt:variant>
    </vt:vector>
  </HeadingPairs>
  <TitlesOfParts>
    <vt:vector size="44" baseType="lpstr">
      <vt:lpstr>Arial</vt:lpstr>
      <vt:lpstr>Calibri</vt:lpstr>
      <vt:lpstr>Calibri Light</vt:lpstr>
      <vt:lpstr>Tahoma</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Enbiye Durak</dc:creator>
  <cp:lastModifiedBy>Enbiye Durak</cp:lastModifiedBy>
  <cp:revision>4</cp:revision>
  <dcterms:created xsi:type="dcterms:W3CDTF">2020-08-16T12:45:30Z</dcterms:created>
  <dcterms:modified xsi:type="dcterms:W3CDTF">2020-08-16T13:24:50Z</dcterms:modified>
</cp:coreProperties>
</file>