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763" r:id="rId2"/>
    <p:sldId id="764" r:id="rId3"/>
    <p:sldId id="308" r:id="rId4"/>
    <p:sldId id="720" r:id="rId5"/>
    <p:sldId id="315" r:id="rId6"/>
    <p:sldId id="671" r:id="rId7"/>
    <p:sldId id="672" r:id="rId8"/>
    <p:sldId id="730" r:id="rId9"/>
    <p:sldId id="710" r:id="rId10"/>
    <p:sldId id="731" r:id="rId11"/>
    <p:sldId id="732" r:id="rId12"/>
    <p:sldId id="733" r:id="rId13"/>
    <p:sldId id="712" r:id="rId14"/>
    <p:sldId id="734" r:id="rId15"/>
    <p:sldId id="735" r:id="rId16"/>
    <p:sldId id="736" r:id="rId17"/>
    <p:sldId id="737" r:id="rId18"/>
    <p:sldId id="738" r:id="rId19"/>
    <p:sldId id="739" r:id="rId20"/>
    <p:sldId id="740" r:id="rId21"/>
    <p:sldId id="719" r:id="rId22"/>
    <p:sldId id="709" r:id="rId23"/>
    <p:sldId id="742" r:id="rId24"/>
    <p:sldId id="721" r:id="rId25"/>
    <p:sldId id="744" r:id="rId26"/>
    <p:sldId id="745" r:id="rId27"/>
    <p:sldId id="747" r:id="rId28"/>
    <p:sldId id="746" r:id="rId29"/>
    <p:sldId id="748" r:id="rId30"/>
    <p:sldId id="749" r:id="rId31"/>
    <p:sldId id="752" r:id="rId32"/>
    <p:sldId id="762" r:id="rId33"/>
    <p:sldId id="753" r:id="rId34"/>
    <p:sldId id="754" r:id="rId35"/>
    <p:sldId id="755" r:id="rId36"/>
    <p:sldId id="750" r:id="rId37"/>
    <p:sldId id="759" r:id="rId38"/>
    <p:sldId id="760" r:id="rId39"/>
    <p:sldId id="756" r:id="rId40"/>
    <p:sldId id="758" r:id="rId41"/>
    <p:sldId id="741" r:id="rId42"/>
    <p:sldId id="260"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4DB0C-54A3-4653-889D-2EE64885EE9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tr-TR"/>
        </a:p>
      </dgm:t>
    </dgm:pt>
    <dgm:pt modelId="{E9FDDAE2-F7DE-421D-978E-698FE1C14E51}">
      <dgm:prSet phldrT="[Metin]" custT="1"/>
      <dgm:spPr/>
      <dgm:t>
        <a:bodyPr/>
        <a:lstStyle/>
        <a:p>
          <a:r>
            <a:rPr lang="tr-TR" sz="7200" dirty="0"/>
            <a:t>Tecessüs</a:t>
          </a:r>
        </a:p>
      </dgm:t>
    </dgm:pt>
    <dgm:pt modelId="{6A0FF8FD-238E-406E-9D39-04EA7E0B2BB6}" type="parTrans" cxnId="{AD40D534-CFD3-432A-863C-3195303915A5}">
      <dgm:prSet/>
      <dgm:spPr/>
      <dgm:t>
        <a:bodyPr/>
        <a:lstStyle/>
        <a:p>
          <a:endParaRPr lang="tr-TR"/>
        </a:p>
      </dgm:t>
    </dgm:pt>
    <dgm:pt modelId="{6300AF54-2733-4967-A69E-C69D04380B8E}" type="sibTrans" cxnId="{AD40D534-CFD3-432A-863C-3195303915A5}">
      <dgm:prSet/>
      <dgm:spPr/>
      <dgm:t>
        <a:bodyPr/>
        <a:lstStyle/>
        <a:p>
          <a:endParaRPr lang="tr-TR"/>
        </a:p>
      </dgm:t>
    </dgm:pt>
    <dgm:pt modelId="{F37CD67E-60AC-4D69-950D-6FE9F2122C33}">
      <dgm:prSet phldrT="[Metin]" custT="1"/>
      <dgm:spPr/>
      <dgm:t>
        <a:bodyPr/>
        <a:lstStyle/>
        <a:p>
          <a:r>
            <a:rPr lang="tr-TR" sz="2800" dirty="0"/>
            <a:t>Dikkatle araştırmak</a:t>
          </a:r>
        </a:p>
      </dgm:t>
    </dgm:pt>
    <dgm:pt modelId="{8B9FC9B7-770A-4B97-AF4A-229872C0C083}" type="parTrans" cxnId="{A616E43F-4777-48EB-974E-BFCD3DB32DC6}">
      <dgm:prSet/>
      <dgm:spPr/>
      <dgm:t>
        <a:bodyPr/>
        <a:lstStyle/>
        <a:p>
          <a:endParaRPr lang="tr-TR"/>
        </a:p>
      </dgm:t>
    </dgm:pt>
    <dgm:pt modelId="{0FDD8AAD-2F33-474B-BF39-8A5B53CCEE9A}" type="sibTrans" cxnId="{A616E43F-4777-48EB-974E-BFCD3DB32DC6}">
      <dgm:prSet/>
      <dgm:spPr/>
      <dgm:t>
        <a:bodyPr/>
        <a:lstStyle/>
        <a:p>
          <a:endParaRPr lang="tr-TR"/>
        </a:p>
      </dgm:t>
    </dgm:pt>
    <dgm:pt modelId="{7F610A52-7FD5-4F65-ABB7-6D97AED2B617}">
      <dgm:prSet phldrT="[Metin]" custT="1"/>
      <dgm:spPr/>
      <dgm:t>
        <a:bodyPr/>
        <a:lstStyle/>
        <a:p>
          <a:r>
            <a:rPr lang="tr-TR" sz="2800" dirty="0"/>
            <a:t>Dikkatle bakmak</a:t>
          </a:r>
        </a:p>
      </dgm:t>
    </dgm:pt>
    <dgm:pt modelId="{96EE089A-88B0-4667-9794-4D068B1C6672}" type="parTrans" cxnId="{C4672383-8071-449B-9E8D-EDE04D58671F}">
      <dgm:prSet/>
      <dgm:spPr/>
      <dgm:t>
        <a:bodyPr/>
        <a:lstStyle/>
        <a:p>
          <a:endParaRPr lang="tr-TR"/>
        </a:p>
      </dgm:t>
    </dgm:pt>
    <dgm:pt modelId="{BCBC0A97-BD07-4861-8116-CC94F373DA3C}" type="sibTrans" cxnId="{C4672383-8071-449B-9E8D-EDE04D58671F}">
      <dgm:prSet/>
      <dgm:spPr/>
      <dgm:t>
        <a:bodyPr/>
        <a:lstStyle/>
        <a:p>
          <a:endParaRPr lang="tr-TR"/>
        </a:p>
      </dgm:t>
    </dgm:pt>
    <dgm:pt modelId="{F85F7699-5B61-46B4-B0E1-E1185C3EC38B}">
      <dgm:prSet phldrT="[Metin]" custT="1"/>
      <dgm:spPr/>
      <dgm:t>
        <a:bodyPr/>
        <a:lstStyle/>
        <a:p>
          <a:r>
            <a:rPr lang="tr-TR" sz="2800" dirty="0"/>
            <a:t>Gözlemlemek</a:t>
          </a:r>
        </a:p>
      </dgm:t>
    </dgm:pt>
    <dgm:pt modelId="{90DAEBE0-7D9B-488F-B65E-CBAC2E3B9E27}" type="parTrans" cxnId="{FB91E5EE-C40D-498C-A476-8C5C74AB1F97}">
      <dgm:prSet/>
      <dgm:spPr/>
      <dgm:t>
        <a:bodyPr/>
        <a:lstStyle/>
        <a:p>
          <a:endParaRPr lang="tr-TR"/>
        </a:p>
      </dgm:t>
    </dgm:pt>
    <dgm:pt modelId="{5A689DDB-D767-416C-BCDA-6E8EE9B6348F}" type="sibTrans" cxnId="{FB91E5EE-C40D-498C-A476-8C5C74AB1F97}">
      <dgm:prSet/>
      <dgm:spPr/>
      <dgm:t>
        <a:bodyPr/>
        <a:lstStyle/>
        <a:p>
          <a:endParaRPr lang="tr-TR"/>
        </a:p>
      </dgm:t>
    </dgm:pt>
    <dgm:pt modelId="{8896D2CE-E142-4472-B319-4E5FF905845E}" type="pres">
      <dgm:prSet presAssocID="{4994DB0C-54A3-4653-889D-2EE64885EE99}" presName="composite" presStyleCnt="0">
        <dgm:presLayoutVars>
          <dgm:chMax val="1"/>
          <dgm:dir/>
          <dgm:resizeHandles val="exact"/>
        </dgm:presLayoutVars>
      </dgm:prSet>
      <dgm:spPr/>
    </dgm:pt>
    <dgm:pt modelId="{3CBAB8AB-60FC-45A7-BD78-4DC022CF6500}" type="pres">
      <dgm:prSet presAssocID="{4994DB0C-54A3-4653-889D-2EE64885EE99}" presName="radial" presStyleCnt="0">
        <dgm:presLayoutVars>
          <dgm:animLvl val="ctr"/>
        </dgm:presLayoutVars>
      </dgm:prSet>
      <dgm:spPr/>
    </dgm:pt>
    <dgm:pt modelId="{557DCAA8-95A5-484B-AEB7-1AD9351F859F}" type="pres">
      <dgm:prSet presAssocID="{E9FDDAE2-F7DE-421D-978E-698FE1C14E51}" presName="centerShape" presStyleLbl="vennNode1" presStyleIdx="0" presStyleCnt="4" custScaleX="138985" custScaleY="109933"/>
      <dgm:spPr/>
    </dgm:pt>
    <dgm:pt modelId="{ED0A2EE7-8C73-4EEE-8938-BB3524EE72CF}" type="pres">
      <dgm:prSet presAssocID="{F37CD67E-60AC-4D69-950D-6FE9F2122C33}" presName="node" presStyleLbl="vennNode1" presStyleIdx="1" presStyleCnt="4" custScaleX="138985" custScaleY="109933">
        <dgm:presLayoutVars>
          <dgm:bulletEnabled val="1"/>
        </dgm:presLayoutVars>
      </dgm:prSet>
      <dgm:spPr/>
    </dgm:pt>
    <dgm:pt modelId="{6A635023-3BCB-4B12-8955-51F81AFA8F8E}" type="pres">
      <dgm:prSet presAssocID="{7F610A52-7FD5-4F65-ABB7-6D97AED2B617}" presName="node" presStyleLbl="vennNode1" presStyleIdx="2" presStyleCnt="4" custScaleX="138985" custScaleY="109933">
        <dgm:presLayoutVars>
          <dgm:bulletEnabled val="1"/>
        </dgm:presLayoutVars>
      </dgm:prSet>
      <dgm:spPr/>
    </dgm:pt>
    <dgm:pt modelId="{B259B2BD-15B1-4005-AEE8-A8CA27EB9AF6}" type="pres">
      <dgm:prSet presAssocID="{F85F7699-5B61-46B4-B0E1-E1185C3EC38B}" presName="node" presStyleLbl="vennNode1" presStyleIdx="3" presStyleCnt="4" custScaleX="138985" custScaleY="109933">
        <dgm:presLayoutVars>
          <dgm:bulletEnabled val="1"/>
        </dgm:presLayoutVars>
      </dgm:prSet>
      <dgm:spPr/>
    </dgm:pt>
  </dgm:ptLst>
  <dgm:cxnLst>
    <dgm:cxn modelId="{AD40D534-CFD3-432A-863C-3195303915A5}" srcId="{4994DB0C-54A3-4653-889D-2EE64885EE99}" destId="{E9FDDAE2-F7DE-421D-978E-698FE1C14E51}" srcOrd="0" destOrd="0" parTransId="{6A0FF8FD-238E-406E-9D39-04EA7E0B2BB6}" sibTransId="{6300AF54-2733-4967-A69E-C69D04380B8E}"/>
    <dgm:cxn modelId="{98323536-4B25-4CCC-822D-288324432AA4}" type="presOf" srcId="{F85F7699-5B61-46B4-B0E1-E1185C3EC38B}" destId="{B259B2BD-15B1-4005-AEE8-A8CA27EB9AF6}" srcOrd="0" destOrd="0" presId="urn:microsoft.com/office/officeart/2005/8/layout/radial3"/>
    <dgm:cxn modelId="{A616E43F-4777-48EB-974E-BFCD3DB32DC6}" srcId="{E9FDDAE2-F7DE-421D-978E-698FE1C14E51}" destId="{F37CD67E-60AC-4D69-950D-6FE9F2122C33}" srcOrd="0" destOrd="0" parTransId="{8B9FC9B7-770A-4B97-AF4A-229872C0C083}" sibTransId="{0FDD8AAD-2F33-474B-BF39-8A5B53CCEE9A}"/>
    <dgm:cxn modelId="{874DBE41-11BF-46E7-835F-7C8FFEBE756D}" type="presOf" srcId="{F37CD67E-60AC-4D69-950D-6FE9F2122C33}" destId="{ED0A2EE7-8C73-4EEE-8938-BB3524EE72CF}" srcOrd="0" destOrd="0" presId="urn:microsoft.com/office/officeart/2005/8/layout/radial3"/>
    <dgm:cxn modelId="{C4672383-8071-449B-9E8D-EDE04D58671F}" srcId="{E9FDDAE2-F7DE-421D-978E-698FE1C14E51}" destId="{7F610A52-7FD5-4F65-ABB7-6D97AED2B617}" srcOrd="1" destOrd="0" parTransId="{96EE089A-88B0-4667-9794-4D068B1C6672}" sibTransId="{BCBC0A97-BD07-4861-8116-CC94F373DA3C}"/>
    <dgm:cxn modelId="{91352FA0-99A3-4C22-B557-3D12F6C40856}" type="presOf" srcId="{7F610A52-7FD5-4F65-ABB7-6D97AED2B617}" destId="{6A635023-3BCB-4B12-8955-51F81AFA8F8E}" srcOrd="0" destOrd="0" presId="urn:microsoft.com/office/officeart/2005/8/layout/radial3"/>
    <dgm:cxn modelId="{D52E9DA4-EA5B-4C9D-BDE8-8C39B3FD0C0C}" type="presOf" srcId="{E9FDDAE2-F7DE-421D-978E-698FE1C14E51}" destId="{557DCAA8-95A5-484B-AEB7-1AD9351F859F}" srcOrd="0" destOrd="0" presId="urn:microsoft.com/office/officeart/2005/8/layout/radial3"/>
    <dgm:cxn modelId="{FC8EFEC9-05AA-4259-A11A-134228351BB3}" type="presOf" srcId="{4994DB0C-54A3-4653-889D-2EE64885EE99}" destId="{8896D2CE-E142-4472-B319-4E5FF905845E}" srcOrd="0" destOrd="0" presId="urn:microsoft.com/office/officeart/2005/8/layout/radial3"/>
    <dgm:cxn modelId="{FB91E5EE-C40D-498C-A476-8C5C74AB1F97}" srcId="{E9FDDAE2-F7DE-421D-978E-698FE1C14E51}" destId="{F85F7699-5B61-46B4-B0E1-E1185C3EC38B}" srcOrd="2" destOrd="0" parTransId="{90DAEBE0-7D9B-488F-B65E-CBAC2E3B9E27}" sibTransId="{5A689DDB-D767-416C-BCDA-6E8EE9B6348F}"/>
    <dgm:cxn modelId="{8ED5AAC5-3FB1-48B7-BC47-8CB96233F543}" type="presParOf" srcId="{8896D2CE-E142-4472-B319-4E5FF905845E}" destId="{3CBAB8AB-60FC-45A7-BD78-4DC022CF6500}" srcOrd="0" destOrd="0" presId="urn:microsoft.com/office/officeart/2005/8/layout/radial3"/>
    <dgm:cxn modelId="{DBA94C45-F83A-4525-9AD3-97A83E7FE5C9}" type="presParOf" srcId="{3CBAB8AB-60FC-45A7-BD78-4DC022CF6500}" destId="{557DCAA8-95A5-484B-AEB7-1AD9351F859F}" srcOrd="0" destOrd="0" presId="urn:microsoft.com/office/officeart/2005/8/layout/radial3"/>
    <dgm:cxn modelId="{11820B82-D6D2-4947-8FD2-E7E57AE2A599}" type="presParOf" srcId="{3CBAB8AB-60FC-45A7-BD78-4DC022CF6500}" destId="{ED0A2EE7-8C73-4EEE-8938-BB3524EE72CF}" srcOrd="1" destOrd="0" presId="urn:microsoft.com/office/officeart/2005/8/layout/radial3"/>
    <dgm:cxn modelId="{C8CD20A5-61DB-4776-92DB-C0C5EE55CBD9}" type="presParOf" srcId="{3CBAB8AB-60FC-45A7-BD78-4DC022CF6500}" destId="{6A635023-3BCB-4B12-8955-51F81AFA8F8E}" srcOrd="2" destOrd="0" presId="urn:microsoft.com/office/officeart/2005/8/layout/radial3"/>
    <dgm:cxn modelId="{E005B389-EA3C-4712-9392-A3C6F3251643}" type="presParOf" srcId="{3CBAB8AB-60FC-45A7-BD78-4DC022CF6500}" destId="{B259B2BD-15B1-4005-AEE8-A8CA27EB9AF6}"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466C9-E6FA-4CA1-B34F-E90083896C5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tr-TR"/>
        </a:p>
      </dgm:t>
    </dgm:pt>
    <dgm:pt modelId="{9C54A973-8D89-4470-82CD-A036C3B0BAB3}">
      <dgm:prSet phldrT="[Metin]"/>
      <dgm:spPr/>
      <dgm:t>
        <a:bodyPr/>
        <a:lstStyle/>
        <a:p>
          <a:r>
            <a:rPr lang="tr-TR" dirty="0"/>
            <a:t>Gıybetin Nedenleri</a:t>
          </a:r>
        </a:p>
      </dgm:t>
    </dgm:pt>
    <dgm:pt modelId="{1063F51D-AAFC-4513-A6AE-34D3958F76D4}" type="parTrans" cxnId="{1F6CC326-476B-4311-9ACC-EE19C04B25A2}">
      <dgm:prSet/>
      <dgm:spPr/>
      <dgm:t>
        <a:bodyPr/>
        <a:lstStyle/>
        <a:p>
          <a:endParaRPr lang="tr-TR"/>
        </a:p>
      </dgm:t>
    </dgm:pt>
    <dgm:pt modelId="{BC545F8B-40E2-46C7-9303-92E3E13CE4FD}" type="sibTrans" cxnId="{1F6CC326-476B-4311-9ACC-EE19C04B25A2}">
      <dgm:prSet/>
      <dgm:spPr/>
      <dgm:t>
        <a:bodyPr/>
        <a:lstStyle/>
        <a:p>
          <a:endParaRPr lang="tr-TR"/>
        </a:p>
      </dgm:t>
    </dgm:pt>
    <dgm:pt modelId="{74056A8F-987B-4B97-814E-A300DFFC6289}">
      <dgm:prSet phldrT="[Metin]" custT="1"/>
      <dgm:spPr/>
      <dgm:t>
        <a:bodyPr/>
        <a:lstStyle/>
        <a:p>
          <a:r>
            <a:rPr lang="tr-TR" sz="4400" dirty="0"/>
            <a:t>Kıskançlık</a:t>
          </a:r>
        </a:p>
      </dgm:t>
    </dgm:pt>
    <dgm:pt modelId="{C344F4CF-DC0C-408E-B1C8-13E052EC5E25}" type="parTrans" cxnId="{FF378E25-25A8-4B37-949C-1A29586C16A0}">
      <dgm:prSet/>
      <dgm:spPr/>
      <dgm:t>
        <a:bodyPr/>
        <a:lstStyle/>
        <a:p>
          <a:endParaRPr lang="tr-TR"/>
        </a:p>
      </dgm:t>
    </dgm:pt>
    <dgm:pt modelId="{0779318F-ABA5-4051-80D6-73F468108A8F}" type="sibTrans" cxnId="{FF378E25-25A8-4B37-949C-1A29586C16A0}">
      <dgm:prSet/>
      <dgm:spPr/>
      <dgm:t>
        <a:bodyPr/>
        <a:lstStyle/>
        <a:p>
          <a:endParaRPr lang="tr-TR"/>
        </a:p>
      </dgm:t>
    </dgm:pt>
    <dgm:pt modelId="{0EA0F8EF-A822-4E53-9C13-F9B576B11004}">
      <dgm:prSet phldrT="[Metin]" custT="1"/>
      <dgm:spPr/>
      <dgm:t>
        <a:bodyPr/>
        <a:lstStyle/>
        <a:p>
          <a:r>
            <a:rPr lang="tr-TR" sz="4400" dirty="0"/>
            <a:t>Bilgisizlik</a:t>
          </a:r>
        </a:p>
      </dgm:t>
    </dgm:pt>
    <dgm:pt modelId="{1A8E37BE-D9C7-48A2-AF92-6F98805529E6}" type="parTrans" cxnId="{DC837409-8DA1-4066-9F84-2DE2463C2EB5}">
      <dgm:prSet/>
      <dgm:spPr/>
      <dgm:t>
        <a:bodyPr/>
        <a:lstStyle/>
        <a:p>
          <a:endParaRPr lang="tr-TR"/>
        </a:p>
      </dgm:t>
    </dgm:pt>
    <dgm:pt modelId="{D5F13604-C021-4AF9-AE54-6FFD9EC52448}" type="sibTrans" cxnId="{DC837409-8DA1-4066-9F84-2DE2463C2EB5}">
      <dgm:prSet/>
      <dgm:spPr/>
      <dgm:t>
        <a:bodyPr/>
        <a:lstStyle/>
        <a:p>
          <a:endParaRPr lang="tr-TR"/>
        </a:p>
      </dgm:t>
    </dgm:pt>
    <dgm:pt modelId="{4CB73E11-77A1-4247-9F07-1450CA10EBEA}">
      <dgm:prSet phldrT="[Metin]" custT="1"/>
      <dgm:spPr/>
      <dgm:t>
        <a:bodyPr/>
        <a:lstStyle/>
        <a:p>
          <a:r>
            <a:rPr lang="tr-TR" sz="4400" dirty="0"/>
            <a:t>Cehalet</a:t>
          </a:r>
        </a:p>
      </dgm:t>
    </dgm:pt>
    <dgm:pt modelId="{90E48485-E63B-4DAE-965F-86ECD0947C4C}" type="parTrans" cxnId="{E26172CB-B2D3-4A92-834B-BCC40A683CE2}">
      <dgm:prSet/>
      <dgm:spPr/>
      <dgm:t>
        <a:bodyPr/>
        <a:lstStyle/>
        <a:p>
          <a:endParaRPr lang="tr-TR"/>
        </a:p>
      </dgm:t>
    </dgm:pt>
    <dgm:pt modelId="{7CFE7830-304B-42D4-9EA9-E4B88D49069F}" type="sibTrans" cxnId="{E26172CB-B2D3-4A92-834B-BCC40A683CE2}">
      <dgm:prSet/>
      <dgm:spPr/>
      <dgm:t>
        <a:bodyPr/>
        <a:lstStyle/>
        <a:p>
          <a:endParaRPr lang="tr-TR"/>
        </a:p>
      </dgm:t>
    </dgm:pt>
    <dgm:pt modelId="{CEBA8E89-A7B3-4C83-AB51-04E2BF85C815}" type="pres">
      <dgm:prSet presAssocID="{CD6466C9-E6FA-4CA1-B34F-E90083896C53}" presName="Name0" presStyleCnt="0">
        <dgm:presLayoutVars>
          <dgm:chMax val="1"/>
          <dgm:chPref val="1"/>
          <dgm:dir/>
          <dgm:animOne val="branch"/>
          <dgm:animLvl val="lvl"/>
        </dgm:presLayoutVars>
      </dgm:prSet>
      <dgm:spPr/>
    </dgm:pt>
    <dgm:pt modelId="{6DFBDD44-EA68-47CE-B1BE-E5EDA8581DF9}" type="pres">
      <dgm:prSet presAssocID="{9C54A973-8D89-4470-82CD-A036C3B0BAB3}" presName="singleCycle" presStyleCnt="0"/>
      <dgm:spPr/>
    </dgm:pt>
    <dgm:pt modelId="{C1CF54B8-2789-4B79-9362-FD9E60032A71}" type="pres">
      <dgm:prSet presAssocID="{9C54A973-8D89-4470-82CD-A036C3B0BAB3}" presName="singleCenter" presStyleLbl="node1" presStyleIdx="0" presStyleCnt="4">
        <dgm:presLayoutVars>
          <dgm:chMax val="7"/>
          <dgm:chPref val="7"/>
        </dgm:presLayoutVars>
      </dgm:prSet>
      <dgm:spPr/>
    </dgm:pt>
    <dgm:pt modelId="{4A5C3F93-4F3A-4445-815D-3AA4BB53FDBB}" type="pres">
      <dgm:prSet presAssocID="{C344F4CF-DC0C-408E-B1C8-13E052EC5E25}" presName="Name56" presStyleLbl="parChTrans1D2" presStyleIdx="0" presStyleCnt="3"/>
      <dgm:spPr/>
    </dgm:pt>
    <dgm:pt modelId="{4839FE2B-B15C-4642-B34F-09655C86839D}" type="pres">
      <dgm:prSet presAssocID="{74056A8F-987B-4B97-814E-A300DFFC6289}" presName="text0" presStyleLbl="node1" presStyleIdx="1" presStyleCnt="4" custScaleX="195201">
        <dgm:presLayoutVars>
          <dgm:bulletEnabled val="1"/>
        </dgm:presLayoutVars>
      </dgm:prSet>
      <dgm:spPr/>
    </dgm:pt>
    <dgm:pt modelId="{27864C65-94A8-49E7-8446-5F0C299571FE}" type="pres">
      <dgm:prSet presAssocID="{1A8E37BE-D9C7-48A2-AF92-6F98805529E6}" presName="Name56" presStyleLbl="parChTrans1D2" presStyleIdx="1" presStyleCnt="3"/>
      <dgm:spPr/>
    </dgm:pt>
    <dgm:pt modelId="{F6E63EB5-0F12-4EED-B333-022EEAC73A09}" type="pres">
      <dgm:prSet presAssocID="{0EA0F8EF-A822-4E53-9C13-F9B576B11004}" presName="text0" presStyleLbl="node1" presStyleIdx="2" presStyleCnt="4" custScaleX="195201">
        <dgm:presLayoutVars>
          <dgm:bulletEnabled val="1"/>
        </dgm:presLayoutVars>
      </dgm:prSet>
      <dgm:spPr/>
    </dgm:pt>
    <dgm:pt modelId="{2BC4C821-7F7C-4DD9-B473-2BB043D70937}" type="pres">
      <dgm:prSet presAssocID="{90E48485-E63B-4DAE-965F-86ECD0947C4C}" presName="Name56" presStyleLbl="parChTrans1D2" presStyleIdx="2" presStyleCnt="3"/>
      <dgm:spPr/>
    </dgm:pt>
    <dgm:pt modelId="{21FC0023-368D-4855-B04E-8A229EBCED89}" type="pres">
      <dgm:prSet presAssocID="{4CB73E11-77A1-4247-9F07-1450CA10EBEA}" presName="text0" presStyleLbl="node1" presStyleIdx="3" presStyleCnt="4" custScaleX="195201">
        <dgm:presLayoutVars>
          <dgm:bulletEnabled val="1"/>
        </dgm:presLayoutVars>
      </dgm:prSet>
      <dgm:spPr/>
    </dgm:pt>
  </dgm:ptLst>
  <dgm:cxnLst>
    <dgm:cxn modelId="{DC837409-8DA1-4066-9F84-2DE2463C2EB5}" srcId="{9C54A973-8D89-4470-82CD-A036C3B0BAB3}" destId="{0EA0F8EF-A822-4E53-9C13-F9B576B11004}" srcOrd="1" destOrd="0" parTransId="{1A8E37BE-D9C7-48A2-AF92-6F98805529E6}" sibTransId="{D5F13604-C021-4AF9-AE54-6FFD9EC52448}"/>
    <dgm:cxn modelId="{358C4C19-B071-401D-8A77-63666E523222}" type="presOf" srcId="{C344F4CF-DC0C-408E-B1C8-13E052EC5E25}" destId="{4A5C3F93-4F3A-4445-815D-3AA4BB53FDBB}" srcOrd="0" destOrd="0" presId="urn:microsoft.com/office/officeart/2008/layout/RadialCluster"/>
    <dgm:cxn modelId="{FF378E25-25A8-4B37-949C-1A29586C16A0}" srcId="{9C54A973-8D89-4470-82CD-A036C3B0BAB3}" destId="{74056A8F-987B-4B97-814E-A300DFFC6289}" srcOrd="0" destOrd="0" parTransId="{C344F4CF-DC0C-408E-B1C8-13E052EC5E25}" sibTransId="{0779318F-ABA5-4051-80D6-73F468108A8F}"/>
    <dgm:cxn modelId="{1F6CC326-476B-4311-9ACC-EE19C04B25A2}" srcId="{CD6466C9-E6FA-4CA1-B34F-E90083896C53}" destId="{9C54A973-8D89-4470-82CD-A036C3B0BAB3}" srcOrd="0" destOrd="0" parTransId="{1063F51D-AAFC-4513-A6AE-34D3958F76D4}" sibTransId="{BC545F8B-40E2-46C7-9303-92E3E13CE4FD}"/>
    <dgm:cxn modelId="{78196E37-C815-4247-B594-7FD8DF670695}" type="presOf" srcId="{9C54A973-8D89-4470-82CD-A036C3B0BAB3}" destId="{C1CF54B8-2789-4B79-9362-FD9E60032A71}" srcOrd="0" destOrd="0" presId="urn:microsoft.com/office/officeart/2008/layout/RadialCluster"/>
    <dgm:cxn modelId="{13EBFA62-A815-4D54-92F1-BBA92C4719D5}" type="presOf" srcId="{4CB73E11-77A1-4247-9F07-1450CA10EBEA}" destId="{21FC0023-368D-4855-B04E-8A229EBCED89}" srcOrd="0" destOrd="0" presId="urn:microsoft.com/office/officeart/2008/layout/RadialCluster"/>
    <dgm:cxn modelId="{D8EA2098-666E-4CEA-B520-A640FED2776D}" type="presOf" srcId="{1A8E37BE-D9C7-48A2-AF92-6F98805529E6}" destId="{27864C65-94A8-49E7-8446-5F0C299571FE}" srcOrd="0" destOrd="0" presId="urn:microsoft.com/office/officeart/2008/layout/RadialCluster"/>
    <dgm:cxn modelId="{7D74A698-E89D-4C29-88D9-32A237A87CA7}" type="presOf" srcId="{90E48485-E63B-4DAE-965F-86ECD0947C4C}" destId="{2BC4C821-7F7C-4DD9-B473-2BB043D70937}" srcOrd="0" destOrd="0" presId="urn:microsoft.com/office/officeart/2008/layout/RadialCluster"/>
    <dgm:cxn modelId="{38C500C3-5B2C-41D2-B4A5-19E27C1E8487}" type="presOf" srcId="{74056A8F-987B-4B97-814E-A300DFFC6289}" destId="{4839FE2B-B15C-4642-B34F-09655C86839D}" srcOrd="0" destOrd="0" presId="urn:microsoft.com/office/officeart/2008/layout/RadialCluster"/>
    <dgm:cxn modelId="{B5122FC5-7EA3-47DD-AFF5-CBC2E7C1409D}" type="presOf" srcId="{CD6466C9-E6FA-4CA1-B34F-E90083896C53}" destId="{CEBA8E89-A7B3-4C83-AB51-04E2BF85C815}" srcOrd="0" destOrd="0" presId="urn:microsoft.com/office/officeart/2008/layout/RadialCluster"/>
    <dgm:cxn modelId="{E26172CB-B2D3-4A92-834B-BCC40A683CE2}" srcId="{9C54A973-8D89-4470-82CD-A036C3B0BAB3}" destId="{4CB73E11-77A1-4247-9F07-1450CA10EBEA}" srcOrd="2" destOrd="0" parTransId="{90E48485-E63B-4DAE-965F-86ECD0947C4C}" sibTransId="{7CFE7830-304B-42D4-9EA9-E4B88D49069F}"/>
    <dgm:cxn modelId="{8F9E26D4-8ADC-4506-AEB0-E28BFA111CDE}" type="presOf" srcId="{0EA0F8EF-A822-4E53-9C13-F9B576B11004}" destId="{F6E63EB5-0F12-4EED-B333-022EEAC73A09}" srcOrd="0" destOrd="0" presId="urn:microsoft.com/office/officeart/2008/layout/RadialCluster"/>
    <dgm:cxn modelId="{B12DB255-93C5-421C-BEF0-1059FFFAA5B2}" type="presParOf" srcId="{CEBA8E89-A7B3-4C83-AB51-04E2BF85C815}" destId="{6DFBDD44-EA68-47CE-B1BE-E5EDA8581DF9}" srcOrd="0" destOrd="0" presId="urn:microsoft.com/office/officeart/2008/layout/RadialCluster"/>
    <dgm:cxn modelId="{3E66050A-7E09-427F-99BA-B4245CFC810A}" type="presParOf" srcId="{6DFBDD44-EA68-47CE-B1BE-E5EDA8581DF9}" destId="{C1CF54B8-2789-4B79-9362-FD9E60032A71}" srcOrd="0" destOrd="0" presId="urn:microsoft.com/office/officeart/2008/layout/RadialCluster"/>
    <dgm:cxn modelId="{5F89C337-2AA8-4EEA-8711-4BD1FBD0CFC1}" type="presParOf" srcId="{6DFBDD44-EA68-47CE-B1BE-E5EDA8581DF9}" destId="{4A5C3F93-4F3A-4445-815D-3AA4BB53FDBB}" srcOrd="1" destOrd="0" presId="urn:microsoft.com/office/officeart/2008/layout/RadialCluster"/>
    <dgm:cxn modelId="{2864B56E-F264-48AF-93D6-D46E41801166}" type="presParOf" srcId="{6DFBDD44-EA68-47CE-B1BE-E5EDA8581DF9}" destId="{4839FE2B-B15C-4642-B34F-09655C86839D}" srcOrd="2" destOrd="0" presId="urn:microsoft.com/office/officeart/2008/layout/RadialCluster"/>
    <dgm:cxn modelId="{7DD6F096-FF33-4D08-A114-64CDF3DFC508}" type="presParOf" srcId="{6DFBDD44-EA68-47CE-B1BE-E5EDA8581DF9}" destId="{27864C65-94A8-49E7-8446-5F0C299571FE}" srcOrd="3" destOrd="0" presId="urn:microsoft.com/office/officeart/2008/layout/RadialCluster"/>
    <dgm:cxn modelId="{4F87451E-732A-4AC0-A49F-000161391EA8}" type="presParOf" srcId="{6DFBDD44-EA68-47CE-B1BE-E5EDA8581DF9}" destId="{F6E63EB5-0F12-4EED-B333-022EEAC73A09}" srcOrd="4" destOrd="0" presId="urn:microsoft.com/office/officeart/2008/layout/RadialCluster"/>
    <dgm:cxn modelId="{ED2787CC-8D8F-4674-8F2D-ACA2334F7A6B}" type="presParOf" srcId="{6DFBDD44-EA68-47CE-B1BE-E5EDA8581DF9}" destId="{2BC4C821-7F7C-4DD9-B473-2BB043D70937}" srcOrd="5" destOrd="0" presId="urn:microsoft.com/office/officeart/2008/layout/RadialCluster"/>
    <dgm:cxn modelId="{5482CB20-3D8D-4BC5-A38B-E65199C70E66}" type="presParOf" srcId="{6DFBDD44-EA68-47CE-B1BE-E5EDA8581DF9}" destId="{21FC0023-368D-4855-B04E-8A229EBCED8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DCAA8-95A5-484B-AEB7-1AD9351F859F}">
      <dsp:nvSpPr>
        <dsp:cNvPr id="0" name=""/>
        <dsp:cNvSpPr/>
      </dsp:nvSpPr>
      <dsp:spPr>
        <a:xfrm>
          <a:off x="3168572" y="1798661"/>
          <a:ext cx="5854854" cy="4631015"/>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3200400">
            <a:lnSpc>
              <a:spcPct val="90000"/>
            </a:lnSpc>
            <a:spcBef>
              <a:spcPct val="0"/>
            </a:spcBef>
            <a:spcAft>
              <a:spcPct val="35000"/>
            </a:spcAft>
            <a:buNone/>
          </a:pPr>
          <a:r>
            <a:rPr lang="tr-TR" sz="7200" kern="1200" dirty="0"/>
            <a:t>Tecessüs</a:t>
          </a:r>
        </a:p>
      </dsp:txBody>
      <dsp:txXfrm>
        <a:off x="4025996" y="2476857"/>
        <a:ext cx="4140006" cy="3274623"/>
      </dsp:txXfrm>
    </dsp:sp>
    <dsp:sp modelId="{ED0A2EE7-8C73-4EEE-8938-BB3524EE72CF}">
      <dsp:nvSpPr>
        <dsp:cNvPr id="0" name=""/>
        <dsp:cNvSpPr/>
      </dsp:nvSpPr>
      <dsp:spPr>
        <a:xfrm>
          <a:off x="4632286" y="215738"/>
          <a:ext cx="2927427" cy="2315507"/>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Dikkatle araştırmak</a:t>
          </a:r>
        </a:p>
      </dsp:txBody>
      <dsp:txXfrm>
        <a:off x="5060998" y="554836"/>
        <a:ext cx="2070003" cy="1637311"/>
      </dsp:txXfrm>
    </dsp:sp>
    <dsp:sp modelId="{6A635023-3BCB-4B12-8955-51F81AFA8F8E}">
      <dsp:nvSpPr>
        <dsp:cNvPr id="0" name=""/>
        <dsp:cNvSpPr/>
      </dsp:nvSpPr>
      <dsp:spPr>
        <a:xfrm>
          <a:off x="7005782" y="4326753"/>
          <a:ext cx="2927427" cy="2315507"/>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Dikkatle bakmak</a:t>
          </a:r>
        </a:p>
      </dsp:txBody>
      <dsp:txXfrm>
        <a:off x="7434494" y="4665851"/>
        <a:ext cx="2070003" cy="1637311"/>
      </dsp:txXfrm>
    </dsp:sp>
    <dsp:sp modelId="{B259B2BD-15B1-4005-AEE8-A8CA27EB9AF6}">
      <dsp:nvSpPr>
        <dsp:cNvPr id="0" name=""/>
        <dsp:cNvSpPr/>
      </dsp:nvSpPr>
      <dsp:spPr>
        <a:xfrm>
          <a:off x="2258790" y="4326753"/>
          <a:ext cx="2927427" cy="2315507"/>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Gözlemlemek</a:t>
          </a:r>
        </a:p>
      </dsp:txBody>
      <dsp:txXfrm>
        <a:off x="2687502" y="4665851"/>
        <a:ext cx="2070003" cy="1637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F54B8-2789-4B79-9362-FD9E60032A71}">
      <dsp:nvSpPr>
        <dsp:cNvPr id="0" name=""/>
        <dsp:cNvSpPr/>
      </dsp:nvSpPr>
      <dsp:spPr>
        <a:xfrm>
          <a:off x="5067299" y="3190577"/>
          <a:ext cx="2057400" cy="20574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tr-TR" sz="3200" kern="1200" dirty="0"/>
            <a:t>Gıybetin Nedenleri</a:t>
          </a:r>
        </a:p>
      </dsp:txBody>
      <dsp:txXfrm>
        <a:off x="5167733" y="3291011"/>
        <a:ext cx="1856532" cy="1856532"/>
      </dsp:txXfrm>
    </dsp:sp>
    <dsp:sp modelId="{4A5C3F93-4F3A-4445-815D-3AA4BB53FDBB}">
      <dsp:nvSpPr>
        <dsp:cNvPr id="0" name=""/>
        <dsp:cNvSpPr/>
      </dsp:nvSpPr>
      <dsp:spPr>
        <a:xfrm rot="16200000">
          <a:off x="5374409" y="2468987"/>
          <a:ext cx="1443180" cy="0"/>
        </a:xfrm>
        <a:custGeom>
          <a:avLst/>
          <a:gdLst/>
          <a:ahLst/>
          <a:cxnLst/>
          <a:rect l="0" t="0" r="0" b="0"/>
          <a:pathLst>
            <a:path>
              <a:moveTo>
                <a:pt x="0" y="0"/>
              </a:moveTo>
              <a:lnTo>
                <a:pt x="1443180"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39FE2B-B15C-4642-B34F-09655C86839D}">
      <dsp:nvSpPr>
        <dsp:cNvPr id="0" name=""/>
        <dsp:cNvSpPr/>
      </dsp:nvSpPr>
      <dsp:spPr>
        <a:xfrm>
          <a:off x="4750618" y="368938"/>
          <a:ext cx="2690763"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tr-TR" sz="4400" kern="1200" dirty="0"/>
            <a:t>Kıskançlık</a:t>
          </a:r>
        </a:p>
      </dsp:txBody>
      <dsp:txXfrm>
        <a:off x="4817909" y="436229"/>
        <a:ext cx="2556181" cy="1243876"/>
      </dsp:txXfrm>
    </dsp:sp>
    <dsp:sp modelId="{27864C65-94A8-49E7-8446-5F0C299571FE}">
      <dsp:nvSpPr>
        <dsp:cNvPr id="0" name=""/>
        <dsp:cNvSpPr/>
      </dsp:nvSpPr>
      <dsp:spPr>
        <a:xfrm rot="1800000">
          <a:off x="7084855" y="4961900"/>
          <a:ext cx="594810" cy="0"/>
        </a:xfrm>
        <a:custGeom>
          <a:avLst/>
          <a:gdLst/>
          <a:ahLst/>
          <a:cxnLst/>
          <a:rect l="0" t="0" r="0" b="0"/>
          <a:pathLst>
            <a:path>
              <a:moveTo>
                <a:pt x="0" y="0"/>
              </a:moveTo>
              <a:lnTo>
                <a:pt x="594810"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63EB5-0F12-4EED-B333-022EEAC73A09}">
      <dsp:nvSpPr>
        <dsp:cNvPr id="0" name=""/>
        <dsp:cNvSpPr/>
      </dsp:nvSpPr>
      <dsp:spPr>
        <a:xfrm>
          <a:off x="7488219" y="5110603"/>
          <a:ext cx="2690763"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tr-TR" sz="4400" kern="1200" dirty="0"/>
            <a:t>Bilgisizlik</a:t>
          </a:r>
        </a:p>
      </dsp:txBody>
      <dsp:txXfrm>
        <a:off x="7555510" y="5177894"/>
        <a:ext cx="2556181" cy="1243876"/>
      </dsp:txXfrm>
    </dsp:sp>
    <dsp:sp modelId="{2BC4C821-7F7C-4DD9-B473-2BB043D70937}">
      <dsp:nvSpPr>
        <dsp:cNvPr id="0" name=""/>
        <dsp:cNvSpPr/>
      </dsp:nvSpPr>
      <dsp:spPr>
        <a:xfrm rot="9000000">
          <a:off x="4512333" y="4961900"/>
          <a:ext cx="594810" cy="0"/>
        </a:xfrm>
        <a:custGeom>
          <a:avLst/>
          <a:gdLst/>
          <a:ahLst/>
          <a:cxnLst/>
          <a:rect l="0" t="0" r="0" b="0"/>
          <a:pathLst>
            <a:path>
              <a:moveTo>
                <a:pt x="0" y="0"/>
              </a:moveTo>
              <a:lnTo>
                <a:pt x="594810"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C0023-368D-4855-B04E-8A229EBCED89}">
      <dsp:nvSpPr>
        <dsp:cNvPr id="0" name=""/>
        <dsp:cNvSpPr/>
      </dsp:nvSpPr>
      <dsp:spPr>
        <a:xfrm>
          <a:off x="2013017" y="5110603"/>
          <a:ext cx="2690763"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tr-TR" sz="4400" kern="1200" dirty="0"/>
            <a:t>Cehalet</a:t>
          </a:r>
        </a:p>
      </dsp:txBody>
      <dsp:txXfrm>
        <a:off x="2080308" y="5177894"/>
        <a:ext cx="2556181" cy="124387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29.03.2021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11</a:t>
            </a:fld>
            <a:endParaRPr lang="tr-TR"/>
          </a:p>
        </p:txBody>
      </p:sp>
    </p:spTree>
    <p:extLst>
      <p:ext uri="{BB962C8B-B14F-4D97-AF65-F5344CB8AC3E}">
        <p14:creationId xmlns:p14="http://schemas.microsoft.com/office/powerpoint/2010/main" val="172853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29.03.2021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29.03.2021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29.03.2021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29.03.2021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29.03.2021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29.03.2021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29.03.2021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29.03.2021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29.03.2021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29.03.2021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29.03.2021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29.03.2021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im9PjfW5JU4?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Jw0-k6PY2ww?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032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4D59636D-7BDA-48BE-A1DA-A01D84089AFF}"/>
              </a:ext>
            </a:extLst>
          </p:cNvPr>
          <p:cNvSpPr/>
          <p:nvPr/>
        </p:nvSpPr>
        <p:spPr>
          <a:xfrm>
            <a:off x="174172" y="4727750"/>
            <a:ext cx="11843655" cy="213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Kim örtüyü kaldırarak (kapı ve benzeri şeyleri açarak) kendisine izin verilmeden gözüyle eve dalarsa ve (uygunsuz bir durumdan dolayı) görülmemesi gereken bir kimseyi veya yeri görürse helal olmayan ve cezayı gerektiren bir suç işlemiş olur.</a:t>
            </a:r>
          </a:p>
          <a:p>
            <a:pPr algn="ctr"/>
            <a:r>
              <a:rPr lang="tr-TR" sz="1600" dirty="0"/>
              <a:t>Hadis-i Şerif </a:t>
            </a:r>
          </a:p>
        </p:txBody>
      </p:sp>
      <p:pic>
        <p:nvPicPr>
          <p:cNvPr id="5" name="Resim 4">
            <a:extLst>
              <a:ext uri="{FF2B5EF4-FFF2-40B4-BE49-F238E27FC236}">
                <a16:creationId xmlns:a16="http://schemas.microsoft.com/office/drawing/2014/main" id="{866E7E71-4778-4323-82D2-6C5B1DC105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81438" y="52754"/>
            <a:ext cx="9429122" cy="4540658"/>
          </a:xfrm>
          <a:prstGeom prst="rect">
            <a:avLst/>
          </a:prstGeom>
        </p:spPr>
      </p:pic>
    </p:spTree>
    <p:extLst>
      <p:ext uri="{BB962C8B-B14F-4D97-AF65-F5344CB8AC3E}">
        <p14:creationId xmlns:p14="http://schemas.microsoft.com/office/powerpoint/2010/main" val="13083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C9814C2-2E9C-4F82-B993-C15468B01688}"/>
              </a:ext>
            </a:extLst>
          </p:cNvPr>
          <p:cNvSpPr/>
          <p:nvPr/>
        </p:nvSpPr>
        <p:spPr>
          <a:xfrm>
            <a:off x="80388" y="351692"/>
            <a:ext cx="12007780" cy="81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2. Gizli konuşmaların ihlali/ifşası</a:t>
            </a:r>
          </a:p>
        </p:txBody>
      </p:sp>
      <p:sp>
        <p:nvSpPr>
          <p:cNvPr id="3" name="Dikdörtgen: Köşeleri Yuvarlatılmış 2">
            <a:extLst>
              <a:ext uri="{FF2B5EF4-FFF2-40B4-BE49-F238E27FC236}">
                <a16:creationId xmlns:a16="http://schemas.microsoft.com/office/drawing/2014/main" id="{EE41BEF7-048C-4A9C-BEBA-B56BB22A3238}"/>
              </a:ext>
            </a:extLst>
          </p:cNvPr>
          <p:cNvSpPr/>
          <p:nvPr/>
        </p:nvSpPr>
        <p:spPr>
          <a:xfrm>
            <a:off x="80388" y="2210638"/>
            <a:ext cx="5754356" cy="381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Bir kimse, bir başkasıyla konuşurken etrafına bakınırsa o konuşma gizli sayılır. </a:t>
            </a:r>
          </a:p>
          <a:p>
            <a:pPr algn="ctr"/>
            <a:r>
              <a:rPr lang="tr-TR" sz="4400" dirty="0"/>
              <a:t>Hadis-i Şerif </a:t>
            </a:r>
          </a:p>
        </p:txBody>
      </p:sp>
      <p:pic>
        <p:nvPicPr>
          <p:cNvPr id="4" name="Resim 3">
            <a:extLst>
              <a:ext uri="{FF2B5EF4-FFF2-40B4-BE49-F238E27FC236}">
                <a16:creationId xmlns:a16="http://schemas.microsoft.com/office/drawing/2014/main" id="{B0C0E630-3CFD-4024-95AC-E65CB922F9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3812" y="2210638"/>
            <a:ext cx="5754356" cy="3810000"/>
          </a:xfrm>
          <a:prstGeom prst="rect">
            <a:avLst/>
          </a:prstGeom>
        </p:spPr>
      </p:pic>
    </p:spTree>
    <p:extLst>
      <p:ext uri="{BB962C8B-B14F-4D97-AF65-F5344CB8AC3E}">
        <p14:creationId xmlns:p14="http://schemas.microsoft.com/office/powerpoint/2010/main" val="205706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C9814C2-2E9C-4F82-B993-C15468B01688}"/>
              </a:ext>
            </a:extLst>
          </p:cNvPr>
          <p:cNvSpPr/>
          <p:nvPr/>
        </p:nvSpPr>
        <p:spPr>
          <a:xfrm>
            <a:off x="80388" y="351692"/>
            <a:ext cx="12007780" cy="81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3. Özel eşya ve bilgiler</a:t>
            </a:r>
          </a:p>
        </p:txBody>
      </p:sp>
      <p:sp>
        <p:nvSpPr>
          <p:cNvPr id="3" name="Dikdörtgen: Köşeleri Yuvarlatılmış 2">
            <a:extLst>
              <a:ext uri="{FF2B5EF4-FFF2-40B4-BE49-F238E27FC236}">
                <a16:creationId xmlns:a16="http://schemas.microsoft.com/office/drawing/2014/main" id="{EE41BEF7-048C-4A9C-BEBA-B56BB22A3238}"/>
              </a:ext>
            </a:extLst>
          </p:cNvPr>
          <p:cNvSpPr/>
          <p:nvPr/>
        </p:nvSpPr>
        <p:spPr>
          <a:xfrm>
            <a:off x="80388" y="2190541"/>
            <a:ext cx="5754356" cy="1416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Hatıra defteri, özel fotoğraflar, telefon vs.</a:t>
            </a:r>
          </a:p>
        </p:txBody>
      </p:sp>
      <p:sp>
        <p:nvSpPr>
          <p:cNvPr id="4" name="Dikdörtgen: Köşeleri Yuvarlatılmış 3">
            <a:extLst>
              <a:ext uri="{FF2B5EF4-FFF2-40B4-BE49-F238E27FC236}">
                <a16:creationId xmlns:a16="http://schemas.microsoft.com/office/drawing/2014/main" id="{168EE77B-01C5-46CE-AD98-E514A5DCC3B4}"/>
              </a:ext>
            </a:extLst>
          </p:cNvPr>
          <p:cNvSpPr/>
          <p:nvPr/>
        </p:nvSpPr>
        <p:spPr>
          <a:xfrm>
            <a:off x="80388" y="3790740"/>
            <a:ext cx="5754356" cy="2489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Kardeşinin kitabına onun izni olmadan bakan kimse ateşe bakmış gibidir.</a:t>
            </a:r>
          </a:p>
        </p:txBody>
      </p:sp>
      <p:pic>
        <p:nvPicPr>
          <p:cNvPr id="6" name="Resim 5">
            <a:extLst>
              <a:ext uri="{FF2B5EF4-FFF2-40B4-BE49-F238E27FC236}">
                <a16:creationId xmlns:a16="http://schemas.microsoft.com/office/drawing/2014/main" id="{38EBF468-BD31-4B0E-99AA-37041418798A}"/>
              </a:ext>
            </a:extLst>
          </p:cNvPr>
          <p:cNvPicPr>
            <a:picLocks noChangeAspect="1"/>
          </p:cNvPicPr>
          <p:nvPr/>
        </p:nvPicPr>
        <p:blipFill>
          <a:blip r:embed="rId2"/>
          <a:stretch>
            <a:fillRect/>
          </a:stretch>
        </p:blipFill>
        <p:spPr>
          <a:xfrm>
            <a:off x="5968949" y="2190541"/>
            <a:ext cx="6119219" cy="4089678"/>
          </a:xfrm>
          <a:prstGeom prst="rect">
            <a:avLst/>
          </a:prstGeom>
        </p:spPr>
      </p:pic>
    </p:spTree>
    <p:extLst>
      <p:ext uri="{BB962C8B-B14F-4D97-AF65-F5344CB8AC3E}">
        <p14:creationId xmlns:p14="http://schemas.microsoft.com/office/powerpoint/2010/main" val="4680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48329" y="4137220"/>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526723" y="390713"/>
            <a:ext cx="5175527" cy="3038287"/>
          </a:xfrm>
          <a:prstGeom prst="cloudCallout">
            <a:avLst>
              <a:gd name="adj1" fmla="val 50949"/>
              <a:gd name="adj2" fmla="val 79229"/>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ea typeface="Shaikh Hamdullah Mushaf" panose="03020500000000020004" pitchFamily="66" charset="-78"/>
                <a:cs typeface="Shaikh Hamdullah Mushaf" panose="03020500000000020004" pitchFamily="66" charset="-78"/>
              </a:rPr>
              <a:t>Tecessüs nedir?</a:t>
            </a:r>
          </a:p>
        </p:txBody>
      </p:sp>
    </p:spTree>
    <p:extLst>
      <p:ext uri="{BB962C8B-B14F-4D97-AF65-F5344CB8AC3E}">
        <p14:creationId xmlns:p14="http://schemas.microsoft.com/office/powerpoint/2010/main" val="19111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DFBDEA95-8A51-438F-8254-435D3C32A2BF}"/>
              </a:ext>
            </a:extLst>
          </p:cNvPr>
          <p:cNvGraphicFramePr/>
          <p:nvPr>
            <p:extLst>
              <p:ext uri="{D42A27DB-BD31-4B8C-83A1-F6EECF244321}">
                <p14:modId xmlns:p14="http://schemas.microsoft.com/office/powerpoint/2010/main" val="198545440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69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557DCAA8-95A5-484B-AEB7-1AD9351F859F}"/>
                                            </p:graphicEl>
                                          </p:spTgt>
                                        </p:tgtEl>
                                        <p:attrNameLst>
                                          <p:attrName>style.visibility</p:attrName>
                                        </p:attrNameLst>
                                      </p:cBhvr>
                                      <p:to>
                                        <p:strVal val="visible"/>
                                      </p:to>
                                    </p:set>
                                    <p:animEffect transition="in" filter="fade">
                                      <p:cBhvr>
                                        <p:cTn id="7" dur="1000"/>
                                        <p:tgtEl>
                                          <p:spTgt spid="2">
                                            <p:graphicEl>
                                              <a:dgm id="{557DCAA8-95A5-484B-AEB7-1AD9351F859F}"/>
                                            </p:graphicEl>
                                          </p:spTgt>
                                        </p:tgtEl>
                                      </p:cBhvr>
                                    </p:animEffect>
                                    <p:anim calcmode="lin" valueType="num">
                                      <p:cBhvr>
                                        <p:cTn id="8" dur="1000" fill="hold"/>
                                        <p:tgtEl>
                                          <p:spTgt spid="2">
                                            <p:graphicEl>
                                              <a:dgm id="{557DCAA8-95A5-484B-AEB7-1AD9351F859F}"/>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557DCAA8-95A5-484B-AEB7-1AD9351F859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ED0A2EE7-8C73-4EEE-8938-BB3524EE72CF}"/>
                                            </p:graphicEl>
                                          </p:spTgt>
                                        </p:tgtEl>
                                        <p:attrNameLst>
                                          <p:attrName>style.visibility</p:attrName>
                                        </p:attrNameLst>
                                      </p:cBhvr>
                                      <p:to>
                                        <p:strVal val="visible"/>
                                      </p:to>
                                    </p:set>
                                    <p:animEffect transition="in" filter="fade">
                                      <p:cBhvr>
                                        <p:cTn id="14" dur="1000"/>
                                        <p:tgtEl>
                                          <p:spTgt spid="2">
                                            <p:graphicEl>
                                              <a:dgm id="{ED0A2EE7-8C73-4EEE-8938-BB3524EE72CF}"/>
                                            </p:graphicEl>
                                          </p:spTgt>
                                        </p:tgtEl>
                                      </p:cBhvr>
                                    </p:animEffect>
                                    <p:anim calcmode="lin" valueType="num">
                                      <p:cBhvr>
                                        <p:cTn id="15" dur="1000" fill="hold"/>
                                        <p:tgtEl>
                                          <p:spTgt spid="2">
                                            <p:graphicEl>
                                              <a:dgm id="{ED0A2EE7-8C73-4EEE-8938-BB3524EE72C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ED0A2EE7-8C73-4EEE-8938-BB3524EE72C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6A635023-3BCB-4B12-8955-51F81AFA8F8E}"/>
                                            </p:graphicEl>
                                          </p:spTgt>
                                        </p:tgtEl>
                                        <p:attrNameLst>
                                          <p:attrName>style.visibility</p:attrName>
                                        </p:attrNameLst>
                                      </p:cBhvr>
                                      <p:to>
                                        <p:strVal val="visible"/>
                                      </p:to>
                                    </p:set>
                                    <p:animEffect transition="in" filter="fade">
                                      <p:cBhvr>
                                        <p:cTn id="21" dur="1000"/>
                                        <p:tgtEl>
                                          <p:spTgt spid="2">
                                            <p:graphicEl>
                                              <a:dgm id="{6A635023-3BCB-4B12-8955-51F81AFA8F8E}"/>
                                            </p:graphicEl>
                                          </p:spTgt>
                                        </p:tgtEl>
                                      </p:cBhvr>
                                    </p:animEffect>
                                    <p:anim calcmode="lin" valueType="num">
                                      <p:cBhvr>
                                        <p:cTn id="22" dur="1000" fill="hold"/>
                                        <p:tgtEl>
                                          <p:spTgt spid="2">
                                            <p:graphicEl>
                                              <a:dgm id="{6A635023-3BCB-4B12-8955-51F81AFA8F8E}"/>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6A635023-3BCB-4B12-8955-51F81AFA8F8E}"/>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B259B2BD-15B1-4005-AEE8-A8CA27EB9AF6}"/>
                                            </p:graphicEl>
                                          </p:spTgt>
                                        </p:tgtEl>
                                        <p:attrNameLst>
                                          <p:attrName>style.visibility</p:attrName>
                                        </p:attrNameLst>
                                      </p:cBhvr>
                                      <p:to>
                                        <p:strVal val="visible"/>
                                      </p:to>
                                    </p:set>
                                    <p:animEffect transition="in" filter="fade">
                                      <p:cBhvr>
                                        <p:cTn id="28" dur="1000"/>
                                        <p:tgtEl>
                                          <p:spTgt spid="2">
                                            <p:graphicEl>
                                              <a:dgm id="{B259B2BD-15B1-4005-AEE8-A8CA27EB9AF6}"/>
                                            </p:graphicEl>
                                          </p:spTgt>
                                        </p:tgtEl>
                                      </p:cBhvr>
                                    </p:animEffect>
                                    <p:anim calcmode="lin" valueType="num">
                                      <p:cBhvr>
                                        <p:cTn id="29" dur="1000" fill="hold"/>
                                        <p:tgtEl>
                                          <p:spTgt spid="2">
                                            <p:graphicEl>
                                              <a:dgm id="{B259B2BD-15B1-4005-AEE8-A8CA27EB9AF6}"/>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B259B2BD-15B1-4005-AEE8-A8CA27EB9AF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A3872BC4-5069-4E8A-9B5B-55E640BE6148}"/>
              </a:ext>
            </a:extLst>
          </p:cNvPr>
          <p:cNvSpPr/>
          <p:nvPr/>
        </p:nvSpPr>
        <p:spPr>
          <a:xfrm>
            <a:off x="80388" y="2976990"/>
            <a:ext cx="5315578" cy="3077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Bir kimsenin özel durumunu merak edip öğrenmek için onun bilgisi ve rızası dışında gizlice araştırma yapmaktır.</a:t>
            </a:r>
          </a:p>
        </p:txBody>
      </p:sp>
      <p:sp>
        <p:nvSpPr>
          <p:cNvPr id="3" name="Sağ Ok 1">
            <a:extLst>
              <a:ext uri="{FF2B5EF4-FFF2-40B4-BE49-F238E27FC236}">
                <a16:creationId xmlns:a16="http://schemas.microsoft.com/office/drawing/2014/main" id="{D5B9CFDA-9645-4505-B726-9F5EE1EF492A}"/>
              </a:ext>
            </a:extLst>
          </p:cNvPr>
          <p:cNvSpPr/>
          <p:nvPr/>
        </p:nvSpPr>
        <p:spPr>
          <a:xfrm rot="5400000">
            <a:off x="1843789" y="-874290"/>
            <a:ext cx="1788775"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TECESSÜS</a:t>
            </a:r>
          </a:p>
        </p:txBody>
      </p:sp>
      <p:pic>
        <p:nvPicPr>
          <p:cNvPr id="4" name="Resim 3">
            <a:extLst>
              <a:ext uri="{FF2B5EF4-FFF2-40B4-BE49-F238E27FC236}">
                <a16:creationId xmlns:a16="http://schemas.microsoft.com/office/drawing/2014/main" id="{C5BA5AE5-20CE-43FE-981B-536C7D7E0B47}"/>
              </a:ext>
            </a:extLst>
          </p:cNvPr>
          <p:cNvPicPr>
            <a:picLocks noChangeAspect="1"/>
          </p:cNvPicPr>
          <p:nvPr/>
        </p:nvPicPr>
        <p:blipFill>
          <a:blip r:embed="rId2"/>
          <a:stretch>
            <a:fillRect/>
          </a:stretch>
        </p:blipFill>
        <p:spPr>
          <a:xfrm>
            <a:off x="5425062" y="2915444"/>
            <a:ext cx="6686550" cy="3200400"/>
          </a:xfrm>
          <a:prstGeom prst="rect">
            <a:avLst/>
          </a:prstGeom>
        </p:spPr>
      </p:pic>
    </p:spTree>
    <p:extLst>
      <p:ext uri="{BB962C8B-B14F-4D97-AF65-F5344CB8AC3E}">
        <p14:creationId xmlns:p14="http://schemas.microsoft.com/office/powerpoint/2010/main" val="38525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6CCBC3E-CD6F-4624-9E4F-6536288469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67000" y="0"/>
            <a:ext cx="7313414" cy="6858000"/>
          </a:xfrm>
          <a:prstGeom prst="rect">
            <a:avLst/>
          </a:prstGeom>
        </p:spPr>
      </p:pic>
    </p:spTree>
    <p:extLst>
      <p:ext uri="{BB962C8B-B14F-4D97-AF65-F5344CB8AC3E}">
        <p14:creationId xmlns:p14="http://schemas.microsoft.com/office/powerpoint/2010/main" val="396964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A6823AFB-FDB8-43A5-9A9D-4E246875DFCD}"/>
              </a:ext>
            </a:extLst>
          </p:cNvPr>
          <p:cNvSpPr/>
          <p:nvPr/>
        </p:nvSpPr>
        <p:spPr>
          <a:xfrm>
            <a:off x="80387" y="967320"/>
            <a:ext cx="5754356" cy="17457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Peygamber </a:t>
            </a:r>
            <a:r>
              <a:rPr lang="tr-TR" sz="3600" dirty="0" err="1"/>
              <a:t>Efendimiz’den</a:t>
            </a:r>
            <a:r>
              <a:rPr lang="tr-TR" sz="3600" dirty="0"/>
              <a:t> Muaviye b. </a:t>
            </a:r>
            <a:r>
              <a:rPr lang="tr-TR" sz="3600" dirty="0" err="1"/>
              <a:t>Ebi</a:t>
            </a:r>
            <a:r>
              <a:rPr lang="tr-TR" sz="3600" dirty="0"/>
              <a:t> </a:t>
            </a:r>
            <a:r>
              <a:rPr lang="tr-TR" sz="3600" dirty="0" err="1"/>
              <a:t>Sufyan’a</a:t>
            </a:r>
            <a:r>
              <a:rPr lang="tr-TR" sz="3600" dirty="0"/>
              <a:t> (</a:t>
            </a:r>
            <a:r>
              <a:rPr lang="tr-TR" sz="3600" dirty="0" err="1"/>
              <a:t>r.a</a:t>
            </a:r>
            <a:r>
              <a:rPr lang="tr-TR" sz="3600" dirty="0"/>
              <a:t>.) nasihat:</a:t>
            </a:r>
          </a:p>
        </p:txBody>
      </p:sp>
      <p:sp>
        <p:nvSpPr>
          <p:cNvPr id="3" name="Dikdörtgen: Köşeleri Yuvarlatılmış 2">
            <a:extLst>
              <a:ext uri="{FF2B5EF4-FFF2-40B4-BE49-F238E27FC236}">
                <a16:creationId xmlns:a16="http://schemas.microsoft.com/office/drawing/2014/main" id="{0A5F4CB2-7881-4D7A-BA15-ADDE1F653888}"/>
              </a:ext>
            </a:extLst>
          </p:cNvPr>
          <p:cNvSpPr/>
          <p:nvPr/>
        </p:nvSpPr>
        <p:spPr>
          <a:xfrm>
            <a:off x="80387" y="2976990"/>
            <a:ext cx="5754356" cy="3077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Eğer sen insanların gizli hallerinin peşine düşüp araştırırsan onları bozarsın yahut bozulmalarını çabuklaştırırsın.</a:t>
            </a:r>
          </a:p>
        </p:txBody>
      </p:sp>
      <p:pic>
        <p:nvPicPr>
          <p:cNvPr id="4" name="Resim 3">
            <a:extLst>
              <a:ext uri="{FF2B5EF4-FFF2-40B4-BE49-F238E27FC236}">
                <a16:creationId xmlns:a16="http://schemas.microsoft.com/office/drawing/2014/main" id="{2C4C1847-143E-468A-BD82-AA4C115BCC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57257" y="967320"/>
            <a:ext cx="5754356" cy="5086978"/>
          </a:xfrm>
          <a:prstGeom prst="rect">
            <a:avLst/>
          </a:prstGeom>
        </p:spPr>
      </p:pic>
    </p:spTree>
    <p:extLst>
      <p:ext uri="{BB962C8B-B14F-4D97-AF65-F5344CB8AC3E}">
        <p14:creationId xmlns:p14="http://schemas.microsoft.com/office/powerpoint/2010/main" val="310832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12A1F16-A14B-4A73-AC34-CAA5E11C60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45531" y="0"/>
            <a:ext cx="7500938" cy="6858000"/>
          </a:xfrm>
          <a:prstGeom prst="rect">
            <a:avLst/>
          </a:prstGeom>
        </p:spPr>
      </p:pic>
      <p:sp>
        <p:nvSpPr>
          <p:cNvPr id="3" name="Metin kutusu 2">
            <a:extLst>
              <a:ext uri="{FF2B5EF4-FFF2-40B4-BE49-F238E27FC236}">
                <a16:creationId xmlns:a16="http://schemas.microsoft.com/office/drawing/2014/main" id="{6D062D58-3DEE-4C3D-8821-B5B4B677B469}"/>
              </a:ext>
            </a:extLst>
          </p:cNvPr>
          <p:cNvSpPr txBox="1"/>
          <p:nvPr/>
        </p:nvSpPr>
        <p:spPr>
          <a:xfrm>
            <a:off x="2345531" y="4672484"/>
            <a:ext cx="7500938" cy="1754326"/>
          </a:xfrm>
          <a:prstGeom prst="rect">
            <a:avLst/>
          </a:prstGeom>
          <a:noFill/>
        </p:spPr>
        <p:txBody>
          <a:bodyPr wrap="square" rtlCol="0">
            <a:spAutoFit/>
          </a:bodyPr>
          <a:lstStyle/>
          <a:p>
            <a:pPr algn="ctr"/>
            <a:r>
              <a:rPr lang="tr-TR" sz="3600" dirty="0">
                <a:solidFill>
                  <a:schemeClr val="bg1"/>
                </a:solidFill>
              </a:rPr>
              <a:t>Kim de bu dünyada Müslüman kardeşinin kusurunu açıklarsa Allah da ahirette onun kusurunu ortaya çıkarır.</a:t>
            </a:r>
          </a:p>
        </p:txBody>
      </p:sp>
    </p:spTree>
    <p:extLst>
      <p:ext uri="{BB962C8B-B14F-4D97-AF65-F5344CB8AC3E}">
        <p14:creationId xmlns:p14="http://schemas.microsoft.com/office/powerpoint/2010/main" val="215613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59A93432-37F2-474E-966D-0DAD72FD4EE9}"/>
              </a:ext>
            </a:extLst>
          </p:cNvPr>
          <p:cNvSpPr/>
          <p:nvPr/>
        </p:nvSpPr>
        <p:spPr>
          <a:xfrm>
            <a:off x="110532" y="321547"/>
            <a:ext cx="5235191" cy="4592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Bazı özel durumlar mahremiyetin ihlali sayılmaz. Örneğin yangın, sel, hırsızlık vb. durumlarda birinin evine girerken izin istemek gerekmez. </a:t>
            </a:r>
          </a:p>
        </p:txBody>
      </p:sp>
      <p:sp>
        <p:nvSpPr>
          <p:cNvPr id="3" name="Dikdörtgen: Köşeleri Yuvarlatılmış 2">
            <a:extLst>
              <a:ext uri="{FF2B5EF4-FFF2-40B4-BE49-F238E27FC236}">
                <a16:creationId xmlns:a16="http://schemas.microsoft.com/office/drawing/2014/main" id="{08346B46-5E4A-4B4C-AFFF-8C1B50320C2C}"/>
              </a:ext>
            </a:extLst>
          </p:cNvPr>
          <p:cNvSpPr/>
          <p:nvPr/>
        </p:nvSpPr>
        <p:spPr>
          <a:xfrm>
            <a:off x="110532" y="5164853"/>
            <a:ext cx="11927393" cy="1477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Ya da avukat, noter, doktor vb. kimseler meslekleri gereği bazı özel bilgileri öğrenebilir. Fakat bu bilgileri başkalarına </a:t>
            </a:r>
            <a:r>
              <a:rPr lang="tr-TR" sz="2800" dirty="0"/>
              <a:t>anlatamazlar. </a:t>
            </a:r>
            <a:endParaRPr lang="tr-TR" sz="3600" dirty="0"/>
          </a:p>
        </p:txBody>
      </p:sp>
      <p:pic>
        <p:nvPicPr>
          <p:cNvPr id="4" name="Resim 3">
            <a:extLst>
              <a:ext uri="{FF2B5EF4-FFF2-40B4-BE49-F238E27FC236}">
                <a16:creationId xmlns:a16="http://schemas.microsoft.com/office/drawing/2014/main" id="{992D0140-A2DC-4EFA-9BAD-D8D1E7544D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83051" y="321547"/>
            <a:ext cx="6554874" cy="4580456"/>
          </a:xfrm>
          <a:prstGeom prst="rect">
            <a:avLst/>
          </a:prstGeom>
        </p:spPr>
      </p:pic>
    </p:spTree>
    <p:extLst>
      <p:ext uri="{BB962C8B-B14F-4D97-AF65-F5344CB8AC3E}">
        <p14:creationId xmlns:p14="http://schemas.microsoft.com/office/powerpoint/2010/main" val="35314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3D9F03A-7194-4941-811A-0B883835392A}"/>
              </a:ext>
            </a:extLst>
          </p:cNvPr>
          <p:cNvSpPr txBox="1"/>
          <p:nvPr/>
        </p:nvSpPr>
        <p:spPr>
          <a:xfrm>
            <a:off x="3137598" y="0"/>
            <a:ext cx="6094324" cy="369332"/>
          </a:xfrm>
          <a:prstGeom prst="rect">
            <a:avLst/>
          </a:prstGeom>
          <a:noFill/>
        </p:spPr>
        <p:txBody>
          <a:bodyPr wrap="square">
            <a:spAutoFit/>
          </a:bodyPr>
          <a:lstStyle/>
          <a:p>
            <a:r>
              <a:rPr lang="tr-TR" dirty="0"/>
              <a:t>https://www.youtube.com/watch?v=im9PjfW5JU4</a:t>
            </a:r>
          </a:p>
        </p:txBody>
      </p:sp>
      <p:pic>
        <p:nvPicPr>
          <p:cNvPr id="2" name="Çevrimiçi Medya 1" title="Hucurat Suresi - Nasser al Qatami">
            <a:hlinkClick r:id="" action="ppaction://media"/>
            <a:extLst>
              <a:ext uri="{FF2B5EF4-FFF2-40B4-BE49-F238E27FC236}">
                <a16:creationId xmlns:a16="http://schemas.microsoft.com/office/drawing/2014/main" id="{CF666C72-38F4-45C9-950E-CF7A66302323}"/>
              </a:ext>
            </a:extLst>
          </p:cNvPr>
          <p:cNvPicPr>
            <a:picLocks noRot="1" noChangeAspect="1"/>
          </p:cNvPicPr>
          <p:nvPr>
            <a:videoFile r:link="rId1"/>
          </p:nvPr>
        </p:nvPicPr>
        <p:blipFill>
          <a:blip r:embed="rId3"/>
          <a:stretch>
            <a:fillRect/>
          </a:stretch>
        </p:blipFill>
        <p:spPr>
          <a:xfrm>
            <a:off x="346667" y="369332"/>
            <a:ext cx="11495314" cy="6494852"/>
          </a:xfrm>
          <a:prstGeom prst="rect">
            <a:avLst/>
          </a:prstGeom>
        </p:spPr>
      </p:pic>
    </p:spTree>
    <p:extLst>
      <p:ext uri="{BB962C8B-B14F-4D97-AF65-F5344CB8AC3E}">
        <p14:creationId xmlns:p14="http://schemas.microsoft.com/office/powerpoint/2010/main" val="150581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71F89E0-817B-4DF5-A527-C2AD85303994}"/>
              </a:ext>
            </a:extLst>
          </p:cNvPr>
          <p:cNvSpPr/>
          <p:nvPr/>
        </p:nvSpPr>
        <p:spPr>
          <a:xfrm>
            <a:off x="485251" y="766732"/>
            <a:ext cx="11221497" cy="5324535"/>
          </a:xfrm>
          <a:prstGeom prst="rect">
            <a:avLst/>
          </a:prstGeom>
        </p:spPr>
        <p:txBody>
          <a:bodyPr wrap="square">
            <a:spAutoFit/>
          </a:bodyPr>
          <a:lstStyle/>
          <a:p>
            <a:r>
              <a:rPr lang="tr-TR" sz="2000" dirty="0"/>
              <a:t>Hz. Ömer </a:t>
            </a:r>
            <a:r>
              <a:rPr lang="tr-TR" sz="2000" dirty="0" err="1"/>
              <a:t>r.a</a:t>
            </a:r>
            <a:r>
              <a:rPr lang="tr-TR" sz="2000" dirty="0"/>
              <a:t>. bir gece yarısı Medine’yi gezerken, evin birinde şarkı söyleyen bir erkek sesi duydu ve duvardan atlayarak içeri girdi ve içeride gördüğü nahoş durum karşısında Hz. Ömer: </a:t>
            </a:r>
          </a:p>
          <a:p>
            <a:endParaRPr lang="tr-TR" sz="2000" dirty="0"/>
          </a:p>
          <a:p>
            <a:r>
              <a:rPr lang="tr-TR" sz="2000" b="1" dirty="0"/>
              <a:t>"Ey Allah’ın düşmanı, diye gürledi. Sen günah işlerken, Allah seni gizleyecek mi sanıyorsun?"</a:t>
            </a:r>
          </a:p>
          <a:p>
            <a:endParaRPr lang="tr-TR" sz="2000" dirty="0"/>
          </a:p>
          <a:p>
            <a:r>
              <a:rPr lang="tr-TR" sz="2000" dirty="0"/>
              <a:t>Adam: "Haklısın efendim, diye cevap verdi. Evet, ben bir günah işledim, fakat siz üç günah işliyorsunuz: </a:t>
            </a:r>
          </a:p>
          <a:p>
            <a:endParaRPr lang="tr-TR" sz="2000" dirty="0"/>
          </a:p>
          <a:p>
            <a:r>
              <a:rPr lang="tr-TR" sz="2000" dirty="0"/>
              <a:t>Allah </a:t>
            </a:r>
            <a:r>
              <a:rPr lang="tr-TR" sz="2000" dirty="0" err="1"/>
              <a:t>c.c</a:t>
            </a:r>
            <a:r>
              <a:rPr lang="tr-TR" sz="2000" dirty="0"/>
              <a:t>. </a:t>
            </a:r>
            <a:r>
              <a:rPr lang="tr-TR" sz="2000" b="1" dirty="0"/>
              <a:t>“Başkalarının gizli ve ayıp hallerini merak edip araştırmayınız” (</a:t>
            </a:r>
            <a:r>
              <a:rPr lang="tr-TR" sz="2000" dirty="0"/>
              <a:t>Hucurat,12) buyuruyor, siz tecessüs ediyorsunuz. </a:t>
            </a:r>
          </a:p>
          <a:p>
            <a:endParaRPr lang="tr-TR" sz="2000" dirty="0"/>
          </a:p>
          <a:p>
            <a:r>
              <a:rPr lang="tr-TR" sz="2000" dirty="0"/>
              <a:t>Allah </a:t>
            </a:r>
            <a:r>
              <a:rPr lang="tr-TR" sz="2000" dirty="0" err="1"/>
              <a:t>c.c</a:t>
            </a:r>
            <a:r>
              <a:rPr lang="tr-TR" sz="2000" b="1" dirty="0" err="1"/>
              <a:t>.“Evlere</a:t>
            </a:r>
            <a:r>
              <a:rPr lang="tr-TR" sz="2000" b="1" dirty="0"/>
              <a:t> kapılardan giriniz” </a:t>
            </a:r>
            <a:r>
              <a:rPr lang="tr-TR" sz="2000" dirty="0"/>
              <a:t>(El-Bakara, 189) emrediyor, siz duvardan atlıyorsunuz. </a:t>
            </a:r>
          </a:p>
          <a:p>
            <a:endParaRPr lang="tr-TR" sz="2000" dirty="0"/>
          </a:p>
          <a:p>
            <a:r>
              <a:rPr lang="tr-TR" sz="2000" dirty="0"/>
              <a:t>Allah </a:t>
            </a:r>
            <a:r>
              <a:rPr lang="tr-TR" sz="2000" dirty="0" err="1"/>
              <a:t>c.c</a:t>
            </a:r>
            <a:r>
              <a:rPr lang="tr-TR" sz="2000" dirty="0"/>
              <a:t>. </a:t>
            </a:r>
            <a:r>
              <a:rPr lang="tr-TR" sz="2000" b="1" dirty="0"/>
              <a:t>“Kendi evlerinizden başka evlere, sahipleri sizi bilmeden, selam verip izni olmadan girmeyiz” </a:t>
            </a:r>
            <a:r>
              <a:rPr lang="tr-TR" sz="2000" dirty="0"/>
              <a:t>(Nur, 27) buyuruyor, siz izinsiz giriyorsunuz."</a:t>
            </a:r>
          </a:p>
          <a:p>
            <a:endParaRPr lang="tr-TR" sz="2000" dirty="0"/>
          </a:p>
          <a:p>
            <a:r>
              <a:rPr lang="tr-TR" sz="2000" dirty="0"/>
              <a:t>Hz. Ömer </a:t>
            </a:r>
            <a:r>
              <a:rPr lang="tr-TR" sz="2000" dirty="0" err="1"/>
              <a:t>r.a</a:t>
            </a:r>
            <a:r>
              <a:rPr lang="tr-TR" sz="2000" dirty="0"/>
              <a:t>. adamın bu cevabı üzerine "Ben sizi affedersem siz de beni affeder misiniz?" diye sormuş ve adamın kabul etmesi üzerine onunla helalleşmiştir.</a:t>
            </a:r>
          </a:p>
        </p:txBody>
      </p:sp>
    </p:spTree>
    <p:extLst>
      <p:ext uri="{BB962C8B-B14F-4D97-AF65-F5344CB8AC3E}">
        <p14:creationId xmlns:p14="http://schemas.microsoft.com/office/powerpoint/2010/main" val="32438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1000"/>
                                        <p:tgtEl>
                                          <p:spTgt spid="2">
                                            <p:txEl>
                                              <p:pRg st="8" end="8"/>
                                            </p:txEl>
                                          </p:spTgt>
                                        </p:tgtEl>
                                      </p:cBhvr>
                                    </p:animEffect>
                                    <p:anim calcmode="lin" valueType="num">
                                      <p:cBhvr>
                                        <p:cTn id="2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1000"/>
                                        <p:tgtEl>
                                          <p:spTgt spid="2">
                                            <p:txEl>
                                              <p:pRg st="10" end="10"/>
                                            </p:txEl>
                                          </p:spTgt>
                                        </p:tgtEl>
                                      </p:cBhvr>
                                    </p:animEffect>
                                    <p:anim calcmode="lin" valueType="num">
                                      <p:cBhvr>
                                        <p:cTn id="3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1000"/>
                                        <p:tgtEl>
                                          <p:spTgt spid="2">
                                            <p:txEl>
                                              <p:pRg st="12" end="12"/>
                                            </p:txEl>
                                          </p:spTgt>
                                        </p:tgtEl>
                                      </p:cBhvr>
                                    </p:animEffect>
                                    <p:anim calcmode="lin" valueType="num">
                                      <p:cBhvr>
                                        <p:cTn id="3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180483"/>
            <a:ext cx="12191999" cy="1475013"/>
          </a:xfrm>
        </p:spPr>
        <p:txBody>
          <a:bodyPr>
            <a:noAutofit/>
          </a:bodyPr>
          <a:lstStyle/>
          <a:p>
            <a:pPr algn="ctr"/>
            <a:r>
              <a:rPr lang="tr-TR" sz="13800" cap="none" dirty="0">
                <a:ln w="0"/>
                <a:solidFill>
                  <a:schemeClr val="accent1">
                    <a:lumMod val="90000"/>
                    <a:lumOff val="10000"/>
                  </a:schemeClr>
                </a:solidFill>
                <a:effectLst>
                  <a:outerShdw blurRad="38100" dist="19050" dir="2700000" algn="tl" rotWithShape="0">
                    <a:schemeClr val="dk1">
                      <a:alpha val="40000"/>
                    </a:schemeClr>
                  </a:outerShdw>
                </a:effectLst>
              </a:rPr>
              <a:t>GIYBET</a:t>
            </a:r>
          </a:p>
        </p:txBody>
      </p:sp>
    </p:spTree>
    <p:extLst>
      <p:ext uri="{BB962C8B-B14F-4D97-AF65-F5344CB8AC3E}">
        <p14:creationId xmlns:p14="http://schemas.microsoft.com/office/powerpoint/2010/main" val="371226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7AE5D5E-8FF4-4987-9757-FF46944D8881}"/>
              </a:ext>
            </a:extLst>
          </p:cNvPr>
          <p:cNvPicPr>
            <a:picLocks noChangeAspect="1"/>
          </p:cNvPicPr>
          <p:nvPr/>
        </p:nvPicPr>
        <p:blipFill>
          <a:blip r:embed="rId2"/>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342534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0F7BB818-67BD-44B4-8C87-BF6B7D7DC837}"/>
              </a:ext>
            </a:extLst>
          </p:cNvPr>
          <p:cNvSpPr/>
          <p:nvPr/>
        </p:nvSpPr>
        <p:spPr>
          <a:xfrm>
            <a:off x="3971860" y="3244334"/>
            <a:ext cx="4248279" cy="369332"/>
          </a:xfrm>
          <a:prstGeom prst="rect">
            <a:avLst/>
          </a:prstGeom>
        </p:spPr>
        <p:txBody>
          <a:bodyPr wrap="none">
            <a:spAutoFit/>
          </a:bodyPr>
          <a:lstStyle/>
          <a:p>
            <a:r>
              <a:rPr lang="tr-TR" dirty="0"/>
              <a:t>http://youtube.com/watch?v=Jw0-k6PY2ww</a:t>
            </a:r>
          </a:p>
        </p:txBody>
      </p:sp>
      <p:pic>
        <p:nvPicPr>
          <p:cNvPr id="4" name="Çevrimiçi Medya 3" title="Gￄﾱybet Nedir? | Sￃﾶzlￃﾼk">
            <a:hlinkClick r:id="" action="ppaction://media"/>
            <a:extLst>
              <a:ext uri="{FF2B5EF4-FFF2-40B4-BE49-F238E27FC236}">
                <a16:creationId xmlns:a16="http://schemas.microsoft.com/office/drawing/2014/main" id="{9FF4DD1A-2285-4462-AE0E-DDC31B282AC9}"/>
              </a:ext>
            </a:extLst>
          </p:cNvPr>
          <p:cNvPicPr>
            <a:picLocks noRot="1" noChangeAspect="1"/>
          </p:cNvPicPr>
          <p:nvPr>
            <a:videoFile r:link="rId1"/>
          </p:nvPr>
        </p:nvPicPr>
        <p:blipFill>
          <a:blip r:embed="rId3"/>
          <a:stretch>
            <a:fillRect/>
          </a:stretch>
        </p:blipFill>
        <p:spPr>
          <a:xfrm>
            <a:off x="0" y="-3741"/>
            <a:ext cx="12192000" cy="6858000"/>
          </a:xfrm>
          <a:prstGeom prst="rect">
            <a:avLst/>
          </a:prstGeom>
        </p:spPr>
      </p:pic>
    </p:spTree>
    <p:extLst>
      <p:ext uri="{BB962C8B-B14F-4D97-AF65-F5344CB8AC3E}">
        <p14:creationId xmlns:p14="http://schemas.microsoft.com/office/powerpoint/2010/main" val="118937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4848" y="4388429"/>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48975"/>
            <a:ext cx="6099975" cy="3038287"/>
          </a:xfrm>
          <a:prstGeom prst="cloudCallout">
            <a:avLst>
              <a:gd name="adj1" fmla="val 59685"/>
              <a:gd name="adj2" fmla="val 83529"/>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ea typeface="Shaikh Hamdullah Mushaf" panose="03020500000000020004" pitchFamily="66" charset="-78"/>
                <a:cs typeface="Shaikh Hamdullah Mushaf" panose="03020500000000020004" pitchFamily="66" charset="-78"/>
              </a:rPr>
              <a:t>İnsan neden gıybet eder?</a:t>
            </a:r>
          </a:p>
        </p:txBody>
      </p:sp>
    </p:spTree>
    <p:extLst>
      <p:ext uri="{BB962C8B-B14F-4D97-AF65-F5344CB8AC3E}">
        <p14:creationId xmlns:p14="http://schemas.microsoft.com/office/powerpoint/2010/main" val="385049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C905D061-20A5-4BF9-B214-BCF628253D40}"/>
              </a:ext>
            </a:extLst>
          </p:cNvPr>
          <p:cNvGraphicFramePr/>
          <p:nvPr>
            <p:extLst>
              <p:ext uri="{D42A27DB-BD31-4B8C-83A1-F6EECF244321}">
                <p14:modId xmlns:p14="http://schemas.microsoft.com/office/powerpoint/2010/main" val="252476049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76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C1CF54B8-2789-4B79-9362-FD9E60032A71}"/>
                                            </p:graphicEl>
                                          </p:spTgt>
                                        </p:tgtEl>
                                        <p:attrNameLst>
                                          <p:attrName>style.visibility</p:attrName>
                                        </p:attrNameLst>
                                      </p:cBhvr>
                                      <p:to>
                                        <p:strVal val="visible"/>
                                      </p:to>
                                    </p:set>
                                    <p:animEffect transition="in" filter="fade">
                                      <p:cBhvr>
                                        <p:cTn id="7" dur="1000"/>
                                        <p:tgtEl>
                                          <p:spTgt spid="4">
                                            <p:graphicEl>
                                              <a:dgm id="{C1CF54B8-2789-4B79-9362-FD9E60032A71}"/>
                                            </p:graphicEl>
                                          </p:spTgt>
                                        </p:tgtEl>
                                      </p:cBhvr>
                                    </p:animEffect>
                                    <p:anim calcmode="lin" valueType="num">
                                      <p:cBhvr>
                                        <p:cTn id="8" dur="1000" fill="hold"/>
                                        <p:tgtEl>
                                          <p:spTgt spid="4">
                                            <p:graphicEl>
                                              <a:dgm id="{C1CF54B8-2789-4B79-9362-FD9E60032A7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1CF54B8-2789-4B79-9362-FD9E60032A7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4A5C3F93-4F3A-4445-815D-3AA4BB53FDBB}"/>
                                            </p:graphicEl>
                                          </p:spTgt>
                                        </p:tgtEl>
                                        <p:attrNameLst>
                                          <p:attrName>style.visibility</p:attrName>
                                        </p:attrNameLst>
                                      </p:cBhvr>
                                      <p:to>
                                        <p:strVal val="visible"/>
                                      </p:to>
                                    </p:set>
                                    <p:animEffect transition="in" filter="fade">
                                      <p:cBhvr>
                                        <p:cTn id="14" dur="1000"/>
                                        <p:tgtEl>
                                          <p:spTgt spid="4">
                                            <p:graphicEl>
                                              <a:dgm id="{4A5C3F93-4F3A-4445-815D-3AA4BB53FDBB}"/>
                                            </p:graphicEl>
                                          </p:spTgt>
                                        </p:tgtEl>
                                      </p:cBhvr>
                                    </p:animEffect>
                                    <p:anim calcmode="lin" valueType="num">
                                      <p:cBhvr>
                                        <p:cTn id="15" dur="1000" fill="hold"/>
                                        <p:tgtEl>
                                          <p:spTgt spid="4">
                                            <p:graphicEl>
                                              <a:dgm id="{4A5C3F93-4F3A-4445-815D-3AA4BB53FDBB}"/>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4A5C3F93-4F3A-4445-815D-3AA4BB53FDBB}"/>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4839FE2B-B15C-4642-B34F-09655C86839D}"/>
                                            </p:graphicEl>
                                          </p:spTgt>
                                        </p:tgtEl>
                                        <p:attrNameLst>
                                          <p:attrName>style.visibility</p:attrName>
                                        </p:attrNameLst>
                                      </p:cBhvr>
                                      <p:to>
                                        <p:strVal val="visible"/>
                                      </p:to>
                                    </p:set>
                                    <p:animEffect transition="in" filter="fade">
                                      <p:cBhvr>
                                        <p:cTn id="19" dur="1000"/>
                                        <p:tgtEl>
                                          <p:spTgt spid="4">
                                            <p:graphicEl>
                                              <a:dgm id="{4839FE2B-B15C-4642-B34F-09655C86839D}"/>
                                            </p:graphicEl>
                                          </p:spTgt>
                                        </p:tgtEl>
                                      </p:cBhvr>
                                    </p:animEffect>
                                    <p:anim calcmode="lin" valueType="num">
                                      <p:cBhvr>
                                        <p:cTn id="20" dur="1000" fill="hold"/>
                                        <p:tgtEl>
                                          <p:spTgt spid="4">
                                            <p:graphicEl>
                                              <a:dgm id="{4839FE2B-B15C-4642-B34F-09655C86839D}"/>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4839FE2B-B15C-4642-B34F-09655C86839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27864C65-94A8-49E7-8446-5F0C299571FE}"/>
                                            </p:graphicEl>
                                          </p:spTgt>
                                        </p:tgtEl>
                                        <p:attrNameLst>
                                          <p:attrName>style.visibility</p:attrName>
                                        </p:attrNameLst>
                                      </p:cBhvr>
                                      <p:to>
                                        <p:strVal val="visible"/>
                                      </p:to>
                                    </p:set>
                                    <p:animEffect transition="in" filter="fade">
                                      <p:cBhvr>
                                        <p:cTn id="26" dur="1000"/>
                                        <p:tgtEl>
                                          <p:spTgt spid="4">
                                            <p:graphicEl>
                                              <a:dgm id="{27864C65-94A8-49E7-8446-5F0C299571FE}"/>
                                            </p:graphicEl>
                                          </p:spTgt>
                                        </p:tgtEl>
                                      </p:cBhvr>
                                    </p:animEffect>
                                    <p:anim calcmode="lin" valueType="num">
                                      <p:cBhvr>
                                        <p:cTn id="27" dur="1000" fill="hold"/>
                                        <p:tgtEl>
                                          <p:spTgt spid="4">
                                            <p:graphicEl>
                                              <a:dgm id="{27864C65-94A8-49E7-8446-5F0C299571FE}"/>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27864C65-94A8-49E7-8446-5F0C299571FE}"/>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F6E63EB5-0F12-4EED-B333-022EEAC73A09}"/>
                                            </p:graphicEl>
                                          </p:spTgt>
                                        </p:tgtEl>
                                        <p:attrNameLst>
                                          <p:attrName>style.visibility</p:attrName>
                                        </p:attrNameLst>
                                      </p:cBhvr>
                                      <p:to>
                                        <p:strVal val="visible"/>
                                      </p:to>
                                    </p:set>
                                    <p:animEffect transition="in" filter="fade">
                                      <p:cBhvr>
                                        <p:cTn id="31" dur="1000"/>
                                        <p:tgtEl>
                                          <p:spTgt spid="4">
                                            <p:graphicEl>
                                              <a:dgm id="{F6E63EB5-0F12-4EED-B333-022EEAC73A09}"/>
                                            </p:graphicEl>
                                          </p:spTgt>
                                        </p:tgtEl>
                                      </p:cBhvr>
                                    </p:animEffect>
                                    <p:anim calcmode="lin" valueType="num">
                                      <p:cBhvr>
                                        <p:cTn id="32" dur="1000" fill="hold"/>
                                        <p:tgtEl>
                                          <p:spTgt spid="4">
                                            <p:graphicEl>
                                              <a:dgm id="{F6E63EB5-0F12-4EED-B333-022EEAC73A09}"/>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F6E63EB5-0F12-4EED-B333-022EEAC73A09}"/>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2BC4C821-7F7C-4DD9-B473-2BB043D70937}"/>
                                            </p:graphicEl>
                                          </p:spTgt>
                                        </p:tgtEl>
                                        <p:attrNameLst>
                                          <p:attrName>style.visibility</p:attrName>
                                        </p:attrNameLst>
                                      </p:cBhvr>
                                      <p:to>
                                        <p:strVal val="visible"/>
                                      </p:to>
                                    </p:set>
                                    <p:animEffect transition="in" filter="fade">
                                      <p:cBhvr>
                                        <p:cTn id="38" dur="1000"/>
                                        <p:tgtEl>
                                          <p:spTgt spid="4">
                                            <p:graphicEl>
                                              <a:dgm id="{2BC4C821-7F7C-4DD9-B473-2BB043D70937}"/>
                                            </p:graphicEl>
                                          </p:spTgt>
                                        </p:tgtEl>
                                      </p:cBhvr>
                                    </p:animEffect>
                                    <p:anim calcmode="lin" valueType="num">
                                      <p:cBhvr>
                                        <p:cTn id="39" dur="1000" fill="hold"/>
                                        <p:tgtEl>
                                          <p:spTgt spid="4">
                                            <p:graphicEl>
                                              <a:dgm id="{2BC4C821-7F7C-4DD9-B473-2BB043D70937}"/>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2BC4C821-7F7C-4DD9-B473-2BB043D70937}"/>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21FC0023-368D-4855-B04E-8A229EBCED89}"/>
                                            </p:graphicEl>
                                          </p:spTgt>
                                        </p:tgtEl>
                                        <p:attrNameLst>
                                          <p:attrName>style.visibility</p:attrName>
                                        </p:attrNameLst>
                                      </p:cBhvr>
                                      <p:to>
                                        <p:strVal val="visible"/>
                                      </p:to>
                                    </p:set>
                                    <p:animEffect transition="in" filter="fade">
                                      <p:cBhvr>
                                        <p:cTn id="43" dur="1000"/>
                                        <p:tgtEl>
                                          <p:spTgt spid="4">
                                            <p:graphicEl>
                                              <a:dgm id="{21FC0023-368D-4855-B04E-8A229EBCED89}"/>
                                            </p:graphicEl>
                                          </p:spTgt>
                                        </p:tgtEl>
                                      </p:cBhvr>
                                    </p:animEffect>
                                    <p:anim calcmode="lin" valueType="num">
                                      <p:cBhvr>
                                        <p:cTn id="44" dur="1000" fill="hold"/>
                                        <p:tgtEl>
                                          <p:spTgt spid="4">
                                            <p:graphicEl>
                                              <a:dgm id="{21FC0023-368D-4855-B04E-8A229EBCED89}"/>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21FC0023-368D-4855-B04E-8A229EBCED8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8D80FEF2-CDE2-42A2-B9D9-F6A454EF32A1}"/>
              </a:ext>
            </a:extLst>
          </p:cNvPr>
          <p:cNvSpPr/>
          <p:nvPr/>
        </p:nvSpPr>
        <p:spPr>
          <a:xfrm>
            <a:off x="211014" y="715945"/>
            <a:ext cx="6029011" cy="5426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Gıybet insanlar arasında çok çabuk yayılabilen bir hastalıktır. Bu hastalık toplum ahlakı açısından çok ciddi sorunlar ortaya çıkarır. </a:t>
            </a:r>
          </a:p>
        </p:txBody>
      </p:sp>
      <p:pic>
        <p:nvPicPr>
          <p:cNvPr id="3" name="Resim 2">
            <a:extLst>
              <a:ext uri="{FF2B5EF4-FFF2-40B4-BE49-F238E27FC236}">
                <a16:creationId xmlns:a16="http://schemas.microsoft.com/office/drawing/2014/main" id="{7EE3DEF7-97C8-4015-BF86-09B8A0FCFD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0098" y="715945"/>
            <a:ext cx="4340888" cy="5426110"/>
          </a:xfrm>
          <a:prstGeom prst="rect">
            <a:avLst/>
          </a:prstGeom>
        </p:spPr>
      </p:pic>
    </p:spTree>
    <p:extLst>
      <p:ext uri="{BB962C8B-B14F-4D97-AF65-F5344CB8AC3E}">
        <p14:creationId xmlns:p14="http://schemas.microsoft.com/office/powerpoint/2010/main" val="307490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8D80FEF2-CDE2-42A2-B9D9-F6A454EF32A1}"/>
              </a:ext>
            </a:extLst>
          </p:cNvPr>
          <p:cNvSpPr/>
          <p:nvPr/>
        </p:nvSpPr>
        <p:spPr>
          <a:xfrm>
            <a:off x="211015" y="1243484"/>
            <a:ext cx="5657222" cy="4745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Yemin edip duran, aşağılık, daima kusur arayıp kınayan, durmadan söz taşıyan, iyiliği hep engelleyen, saldırgan, günaha dadanmış, kaba saba; bütün bunların ötesinde bir de soysuz olan kimseye mal ve oğulları vardır diye, sakın boyun eğme. (Kalem, 10-14) </a:t>
            </a:r>
          </a:p>
        </p:txBody>
      </p:sp>
      <p:sp>
        <p:nvSpPr>
          <p:cNvPr id="4" name="Yuvarlatılmış Dikdörtgen 2">
            <a:extLst>
              <a:ext uri="{FF2B5EF4-FFF2-40B4-BE49-F238E27FC236}">
                <a16:creationId xmlns:a16="http://schemas.microsoft.com/office/drawing/2014/main" id="{033CF1F3-A0EE-4714-9219-BAD35D16C0D2}"/>
              </a:ext>
            </a:extLst>
          </p:cNvPr>
          <p:cNvSpPr/>
          <p:nvPr/>
        </p:nvSpPr>
        <p:spPr>
          <a:xfrm>
            <a:off x="5948624" y="1243484"/>
            <a:ext cx="6032361" cy="474533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وَلَا تُطِـعْ كُلَّ حَلَّافٍ مَه۪ينٍۙ ﴿١٠﴾  هَمَّازٍ مَشَّٓاءٍ بِنَم۪يمٍۙ ﴿١١﴾  مَنَّاعٍ لِلْخَيْرِ مُعْتَدٍ اَث۪يمٍۙ ﴿١٢﴾  عُتُلٍّ بَعْدَ ذٰلِكَ زَن۪يمٍۙ ﴿١٣﴾  اَنْ كَانَ ذَا مَالٍ وَبَن۪ينَۜ </a:t>
            </a:r>
            <a:r>
              <a:rPr lang="ar-AE"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﴿١٤﴾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0522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ümeze 1.ayet ile ilgili görsel sonucu">
            <a:extLst>
              <a:ext uri="{FF2B5EF4-FFF2-40B4-BE49-F238E27FC236}">
                <a16:creationId xmlns:a16="http://schemas.microsoft.com/office/drawing/2014/main" id="{4D5D1F6C-A53B-484E-AC13-6257DDBD6A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618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EF07CB53-857E-4349-8E14-90547BA6E222}"/>
              </a:ext>
            </a:extLst>
          </p:cNvPr>
          <p:cNvSpPr/>
          <p:nvPr/>
        </p:nvSpPr>
        <p:spPr>
          <a:xfrm>
            <a:off x="6683711" y="501134"/>
            <a:ext cx="5367175" cy="923330"/>
          </a:xfrm>
          <a:prstGeom prst="rect">
            <a:avLst/>
          </a:prstGeom>
        </p:spPr>
        <p:txBody>
          <a:bodyPr wrap="none">
            <a:spAutoFit/>
          </a:bodyPr>
          <a:lstStyle/>
          <a:p>
            <a:r>
              <a:rPr lang="ar-AE" sz="5400" dirty="0">
                <a:solidFill>
                  <a:schemeClr val="bg1"/>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وَيْلٌ لِكُلِّ هُمَزَةٍ لُمَزَةٍۨۙ ﴿١﴾ </a:t>
            </a:r>
            <a:endParaRPr lang="tr-TR" sz="5400" dirty="0">
              <a:solidFill>
                <a:schemeClr val="bg1"/>
              </a:solidFill>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195557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8D80FEF2-CDE2-42A2-B9D9-F6A454EF32A1}"/>
              </a:ext>
            </a:extLst>
          </p:cNvPr>
          <p:cNvSpPr/>
          <p:nvPr/>
        </p:nvSpPr>
        <p:spPr>
          <a:xfrm>
            <a:off x="0" y="813917"/>
            <a:ext cx="5868237" cy="5797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Göklerdeki ve yerdeki her şeyi Allah'ın bildiğini görmüyor musun? Üç kişi gizlice konuşmaz ki, dördüncüleri O olmasın. Beş kişi gizlice konuşmaz ki altıncıları O olmasın. Bundan daha az, yahut daha çok da olsalar, nerede olurlarsa olsunlar, O mutlaka onlarla beraberdir. Sonra onlara yaptıklarını Kıyamet günü haber verecektir. Allah her şeyi hakkıyla bilir. (</a:t>
            </a:r>
            <a:r>
              <a:rPr lang="tr-TR" sz="2800" dirty="0" err="1"/>
              <a:t>Mücâdele</a:t>
            </a:r>
            <a:r>
              <a:rPr lang="tr-TR" sz="2800" dirty="0"/>
              <a:t>, 7). </a:t>
            </a:r>
          </a:p>
        </p:txBody>
      </p:sp>
      <p:sp>
        <p:nvSpPr>
          <p:cNvPr id="4" name="Yuvarlatılmış Dikdörtgen 2">
            <a:extLst>
              <a:ext uri="{FF2B5EF4-FFF2-40B4-BE49-F238E27FC236}">
                <a16:creationId xmlns:a16="http://schemas.microsoft.com/office/drawing/2014/main" id="{033CF1F3-A0EE-4714-9219-BAD35D16C0D2}"/>
              </a:ext>
            </a:extLst>
          </p:cNvPr>
          <p:cNvSpPr/>
          <p:nvPr/>
        </p:nvSpPr>
        <p:spPr>
          <a:xfrm>
            <a:off x="5948624" y="813916"/>
            <a:ext cx="6032361" cy="579789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اَلَمْ تَرَ اَنَّ اللّٰهَ يَعْلَمُ مَا فِي السَّمٰوَاتِ وَمَا فِي الْاَرْضِۜ مَا يَكُونُ مِنْ نَجْوٰى ثَلٰثَةٍ اِلَّا هُوَ رَابِعُهُمْ وَلَا خَمْسَةٍ اِلَّا هُوَ سَادِسُهُمْ وَلَٓا اَدْنٰى مِنْ ذٰلِكَ وَلَٓا اَكْثَرَ اِلَّا هُوَ مَعَهُمْ اَيْنَ مَا كَانُواۚ ثُمَّ يُنَبِّئُهُمْ بِمَا عَمِلُوا يَوْمَ الْقِيٰمَةِۜ اِنَّ اللّٰهَ بِكُلِّ شَيْءٍ عَل۪يمٌ ﴿٧﴾</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10011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999613"/>
            <a:ext cx="12191999" cy="1475013"/>
          </a:xfrm>
        </p:spPr>
        <p:txBody>
          <a:bodyPr>
            <a:noAutofit/>
          </a:bodyPr>
          <a:lstStyle/>
          <a:p>
            <a:pPr algn="ctr"/>
            <a:r>
              <a:rPr lang="tr-TR" sz="9600" cap="none" dirty="0">
                <a:ln w="0"/>
                <a:solidFill>
                  <a:schemeClr val="accent1">
                    <a:lumMod val="90000"/>
                    <a:lumOff val="10000"/>
                  </a:schemeClr>
                </a:solidFill>
                <a:effectLst>
                  <a:outerShdw blurRad="38100" dist="19050" dir="2700000" algn="tl" rotWithShape="0">
                    <a:schemeClr val="dk1">
                      <a:alpha val="40000"/>
                    </a:schemeClr>
                  </a:outerShdw>
                </a:effectLst>
              </a:rPr>
              <a:t>TECESSÜS VE GIYBET</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22AC6DD-4288-4053-9EF2-2305C27AB046}"/>
              </a:ext>
            </a:extLst>
          </p:cNvPr>
          <p:cNvPicPr>
            <a:picLocks noChangeAspect="1"/>
          </p:cNvPicPr>
          <p:nvPr/>
        </p:nvPicPr>
        <p:blipFill>
          <a:blip r:embed="rId2"/>
          <a:stretch>
            <a:fillRect/>
          </a:stretch>
        </p:blipFill>
        <p:spPr>
          <a:xfrm>
            <a:off x="0" y="-1"/>
            <a:ext cx="12192000" cy="6863191"/>
          </a:xfrm>
          <a:prstGeom prst="rect">
            <a:avLst/>
          </a:prstGeom>
        </p:spPr>
      </p:pic>
    </p:spTree>
    <p:extLst>
      <p:ext uri="{BB962C8B-B14F-4D97-AF65-F5344CB8AC3E}">
        <p14:creationId xmlns:p14="http://schemas.microsoft.com/office/powerpoint/2010/main" val="22649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A3872BC4-5069-4E8A-9B5B-55E640BE6148}"/>
              </a:ext>
            </a:extLst>
          </p:cNvPr>
          <p:cNvSpPr/>
          <p:nvPr/>
        </p:nvSpPr>
        <p:spPr>
          <a:xfrm>
            <a:off x="80387" y="2976990"/>
            <a:ext cx="5754356" cy="3077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Gıybetin ilerlemiş ve yaygınlaşmış halidir.</a:t>
            </a:r>
          </a:p>
          <a:p>
            <a:pPr algn="ctr"/>
            <a:r>
              <a:rPr lang="tr-TR" sz="3600" dirty="0"/>
              <a:t>İnsanlar arasında bozgunculuk çıkarmak amacıyla söz taşımaktır.</a:t>
            </a:r>
          </a:p>
        </p:txBody>
      </p:sp>
      <p:sp>
        <p:nvSpPr>
          <p:cNvPr id="3" name="Sağ Ok 1">
            <a:extLst>
              <a:ext uri="{FF2B5EF4-FFF2-40B4-BE49-F238E27FC236}">
                <a16:creationId xmlns:a16="http://schemas.microsoft.com/office/drawing/2014/main" id="{D5B9CFDA-9645-4505-B726-9F5EE1EF492A}"/>
              </a:ext>
            </a:extLst>
          </p:cNvPr>
          <p:cNvSpPr/>
          <p:nvPr/>
        </p:nvSpPr>
        <p:spPr>
          <a:xfrm rot="5400000">
            <a:off x="1942680" y="-994787"/>
            <a:ext cx="2029769"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KOĞUCULUK</a:t>
            </a:r>
          </a:p>
          <a:p>
            <a:pPr lvl="0" algn="ctr"/>
            <a:r>
              <a:rPr lang="tr-TR" sz="3200" dirty="0"/>
              <a:t>DEDİKODU</a:t>
            </a:r>
          </a:p>
          <a:p>
            <a:pPr lvl="0" algn="ctr"/>
            <a:r>
              <a:rPr lang="tr-TR" sz="3200" dirty="0"/>
              <a:t>NEMİME</a:t>
            </a:r>
          </a:p>
        </p:txBody>
      </p:sp>
      <p:pic>
        <p:nvPicPr>
          <p:cNvPr id="4" name="Resim 3">
            <a:extLst>
              <a:ext uri="{FF2B5EF4-FFF2-40B4-BE49-F238E27FC236}">
                <a16:creationId xmlns:a16="http://schemas.microsoft.com/office/drawing/2014/main" id="{89201E7D-1FB1-4101-A9C6-FF7F959D6B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6727" y="562708"/>
            <a:ext cx="5715000" cy="5491590"/>
          </a:xfrm>
          <a:prstGeom prst="rect">
            <a:avLst/>
          </a:prstGeom>
        </p:spPr>
      </p:pic>
    </p:spTree>
    <p:extLst>
      <p:ext uri="{BB962C8B-B14F-4D97-AF65-F5344CB8AC3E}">
        <p14:creationId xmlns:p14="http://schemas.microsoft.com/office/powerpoint/2010/main" val="125982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1F0FEE7-B8FD-45DF-B74A-90A4F2EB06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3312" y="1483503"/>
            <a:ext cx="9879391" cy="4378145"/>
          </a:xfrm>
          <a:prstGeom prst="rect">
            <a:avLst/>
          </a:prstGeom>
        </p:spPr>
      </p:pic>
    </p:spTree>
    <p:extLst>
      <p:ext uri="{BB962C8B-B14F-4D97-AF65-F5344CB8AC3E}">
        <p14:creationId xmlns:p14="http://schemas.microsoft.com/office/powerpoint/2010/main" val="9822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9B23AD-8820-4466-B054-61CB5EB8BEEC}"/>
              </a:ext>
            </a:extLst>
          </p:cNvPr>
          <p:cNvSpPr/>
          <p:nvPr/>
        </p:nvSpPr>
        <p:spPr>
          <a:xfrm>
            <a:off x="1607737" y="1166843"/>
            <a:ext cx="9274628" cy="4124206"/>
          </a:xfrm>
          <a:prstGeom prst="rect">
            <a:avLst/>
          </a:prstGeom>
        </p:spPr>
        <p:txBody>
          <a:bodyPr wrap="square">
            <a:spAutoFit/>
          </a:bodyPr>
          <a:lstStyle/>
          <a:p>
            <a:r>
              <a:rPr lang="tr-TR" dirty="0" err="1"/>
              <a:t>Âişe</a:t>
            </a:r>
            <a:r>
              <a:rPr lang="tr-TR" dirty="0"/>
              <a:t> </a:t>
            </a:r>
            <a:r>
              <a:rPr lang="tr-TR" dirty="0" err="1"/>
              <a:t>radıyallahu</a:t>
            </a:r>
            <a:r>
              <a:rPr lang="tr-TR" dirty="0"/>
              <a:t> </a:t>
            </a:r>
            <a:r>
              <a:rPr lang="tr-TR" dirty="0" err="1"/>
              <a:t>anhâ</a:t>
            </a:r>
            <a:r>
              <a:rPr lang="tr-TR" dirty="0"/>
              <a:t> şöyle dedi:</a:t>
            </a:r>
          </a:p>
          <a:p>
            <a:endParaRPr lang="tr-TR" dirty="0"/>
          </a:p>
          <a:p>
            <a:r>
              <a:rPr lang="tr-TR" dirty="0"/>
              <a:t>-Ey Allah'ın </a:t>
            </a:r>
            <a:r>
              <a:rPr lang="tr-TR" dirty="0" err="1"/>
              <a:t>Resûlü</a:t>
            </a:r>
            <a:r>
              <a:rPr lang="tr-TR" dirty="0"/>
              <a:t>! </a:t>
            </a:r>
            <a:r>
              <a:rPr lang="tr-TR" dirty="0" err="1"/>
              <a:t>Safiyye'nin</a:t>
            </a:r>
            <a:r>
              <a:rPr lang="tr-TR" dirty="0"/>
              <a:t> şöyle </a:t>
            </a:r>
            <a:r>
              <a:rPr lang="tr-TR" dirty="0" err="1"/>
              <a:t>şöyle</a:t>
            </a:r>
            <a:r>
              <a:rPr lang="tr-TR" dirty="0"/>
              <a:t> oluşu sana yeter, dedim. -</a:t>
            </a:r>
            <a:r>
              <a:rPr lang="tr-TR" dirty="0" err="1"/>
              <a:t>Ravilerden</a:t>
            </a:r>
            <a:r>
              <a:rPr lang="tr-TR" dirty="0"/>
              <a:t> biri, bu sözle Hz. </a:t>
            </a:r>
            <a:r>
              <a:rPr lang="tr-TR" dirty="0" err="1"/>
              <a:t>Âişe'nin</a:t>
            </a:r>
            <a:r>
              <a:rPr lang="tr-TR" dirty="0"/>
              <a:t>, onun kısa boylu oluşunu kastettiğini söylüyor-. Bunun üzerine Hz. Peygamber:</a:t>
            </a:r>
          </a:p>
          <a:p>
            <a:endParaRPr lang="tr-TR" dirty="0"/>
          </a:p>
          <a:p>
            <a:r>
              <a:rPr lang="tr-TR" dirty="0"/>
              <a:t>- </a:t>
            </a:r>
            <a:r>
              <a:rPr lang="tr-TR" sz="3200" b="1" dirty="0">
                <a:solidFill>
                  <a:srgbClr val="002060"/>
                </a:solidFill>
              </a:rPr>
              <a:t>"Ey </a:t>
            </a:r>
            <a:r>
              <a:rPr lang="tr-TR" sz="3200" b="1" dirty="0" err="1">
                <a:solidFill>
                  <a:srgbClr val="002060"/>
                </a:solidFill>
              </a:rPr>
              <a:t>Âişe</a:t>
            </a:r>
            <a:r>
              <a:rPr lang="tr-TR" sz="3200" b="1" dirty="0">
                <a:solidFill>
                  <a:srgbClr val="002060"/>
                </a:solidFill>
              </a:rPr>
              <a:t>! Öyle bir söz söyledin ki, eğer o söz denize karışsa idi onun suyunu bozardı" </a:t>
            </a:r>
            <a:r>
              <a:rPr lang="tr-TR" dirty="0"/>
              <a:t>buyurdu.</a:t>
            </a:r>
          </a:p>
          <a:p>
            <a:endParaRPr lang="tr-TR" dirty="0"/>
          </a:p>
          <a:p>
            <a:r>
              <a:rPr lang="tr-TR" dirty="0" err="1"/>
              <a:t>Âişe</a:t>
            </a:r>
            <a:r>
              <a:rPr lang="tr-TR" dirty="0"/>
              <a:t> dedi ki, ben bir başka gün de kendisine bir insanın durumunu </a:t>
            </a:r>
            <a:r>
              <a:rPr lang="tr-TR" dirty="0" err="1"/>
              <a:t>takliden</a:t>
            </a:r>
            <a:r>
              <a:rPr lang="tr-TR" dirty="0"/>
              <a:t> hikâye etmiştim. Bunun üzerine de Hz. Peygamber:</a:t>
            </a:r>
          </a:p>
          <a:p>
            <a:endParaRPr lang="tr-TR" dirty="0"/>
          </a:p>
          <a:p>
            <a:r>
              <a:rPr lang="tr-TR" dirty="0"/>
              <a:t>- "Bana dünyanın en kıymetli şeylerini verseler, ben yine de  bir insanı hoşlanmayacağı bir şekilde </a:t>
            </a:r>
            <a:r>
              <a:rPr lang="tr-TR" dirty="0" err="1"/>
              <a:t>taklid</a:t>
            </a:r>
            <a:r>
              <a:rPr lang="tr-TR" dirty="0"/>
              <a:t> edip anmayı  kesinlikle istemem" buyurdu.</a:t>
            </a:r>
          </a:p>
        </p:txBody>
      </p:sp>
    </p:spTree>
    <p:extLst>
      <p:ext uri="{BB962C8B-B14F-4D97-AF65-F5344CB8AC3E}">
        <p14:creationId xmlns:p14="http://schemas.microsoft.com/office/powerpoint/2010/main" val="1166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3D2FC99-1B45-4F76-AA88-FD0B8B8E8E4E}"/>
              </a:ext>
            </a:extLst>
          </p:cNvPr>
          <p:cNvPicPr>
            <a:picLocks noChangeAspect="1"/>
          </p:cNvPicPr>
          <p:nvPr/>
        </p:nvPicPr>
        <p:blipFill>
          <a:blip r:embed="rId2"/>
          <a:stretch>
            <a:fillRect/>
          </a:stretch>
        </p:blipFill>
        <p:spPr>
          <a:xfrm>
            <a:off x="673554" y="890457"/>
            <a:ext cx="10844892" cy="5601030"/>
          </a:xfrm>
          <a:prstGeom prst="rect">
            <a:avLst/>
          </a:prstGeom>
        </p:spPr>
      </p:pic>
    </p:spTree>
    <p:extLst>
      <p:ext uri="{BB962C8B-B14F-4D97-AF65-F5344CB8AC3E}">
        <p14:creationId xmlns:p14="http://schemas.microsoft.com/office/powerpoint/2010/main" val="150294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3DBCB891-3090-4CCF-9E8F-977D84CA17EF}"/>
              </a:ext>
            </a:extLst>
          </p:cNvPr>
          <p:cNvSpPr/>
          <p:nvPr/>
        </p:nvSpPr>
        <p:spPr>
          <a:xfrm>
            <a:off x="80387" y="1095270"/>
            <a:ext cx="5754356" cy="4959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Sizin en şerliniz, söz götürüp getirmek suretiyle </a:t>
            </a:r>
            <a:r>
              <a:rPr lang="tr-TR" sz="4400" dirty="0" err="1"/>
              <a:t>koğuculuk</a:t>
            </a:r>
            <a:r>
              <a:rPr lang="tr-TR" sz="4400" dirty="0"/>
              <a:t> yaparak birbirini seven iki kişi arasını açanlardır.</a:t>
            </a:r>
          </a:p>
          <a:p>
            <a:pPr algn="ctr"/>
            <a:r>
              <a:rPr lang="tr-TR" sz="2400" dirty="0"/>
              <a:t>(</a:t>
            </a:r>
            <a:r>
              <a:rPr lang="tr-TR" sz="2400" dirty="0" err="1"/>
              <a:t>Beyhaki</a:t>
            </a:r>
            <a:r>
              <a:rPr lang="tr-TR" sz="2400" dirty="0"/>
              <a:t>, Sünen, </a:t>
            </a:r>
            <a:r>
              <a:rPr lang="tr-TR" sz="2400" dirty="0" err="1"/>
              <a:t>Şuabu’l</a:t>
            </a:r>
            <a:r>
              <a:rPr lang="tr-TR" sz="2400" dirty="0"/>
              <a:t>-İman, c. 7, s. 494)</a:t>
            </a:r>
          </a:p>
        </p:txBody>
      </p:sp>
      <p:pic>
        <p:nvPicPr>
          <p:cNvPr id="3" name="Resim 2">
            <a:extLst>
              <a:ext uri="{FF2B5EF4-FFF2-40B4-BE49-F238E27FC236}">
                <a16:creationId xmlns:a16="http://schemas.microsoft.com/office/drawing/2014/main" id="{4E386EFA-2084-49F1-8B90-53172AF64BC0}"/>
              </a:ext>
            </a:extLst>
          </p:cNvPr>
          <p:cNvPicPr>
            <a:picLocks noChangeAspect="1"/>
          </p:cNvPicPr>
          <p:nvPr/>
        </p:nvPicPr>
        <p:blipFill>
          <a:blip r:embed="rId2"/>
          <a:stretch>
            <a:fillRect/>
          </a:stretch>
        </p:blipFill>
        <p:spPr>
          <a:xfrm>
            <a:off x="6096000" y="1095270"/>
            <a:ext cx="6022417" cy="4959028"/>
          </a:xfrm>
          <a:prstGeom prst="rect">
            <a:avLst/>
          </a:prstGeom>
        </p:spPr>
      </p:pic>
    </p:spTree>
    <p:extLst>
      <p:ext uri="{BB962C8B-B14F-4D97-AF65-F5344CB8AC3E}">
        <p14:creationId xmlns:p14="http://schemas.microsoft.com/office/powerpoint/2010/main" val="422096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18BC63A-3936-40CD-BB28-0999AF40B058}"/>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4876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3DBCB891-3090-4CCF-9E8F-977D84CA17EF}"/>
              </a:ext>
            </a:extLst>
          </p:cNvPr>
          <p:cNvSpPr/>
          <p:nvPr/>
        </p:nvSpPr>
        <p:spPr>
          <a:xfrm>
            <a:off x="80386" y="465314"/>
            <a:ext cx="6933363" cy="5588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Ashabımdan hiç kimse bana bir başkası hakkında (beni rahatsız edecek) bir şey iletmesin. Zira ben sizin karşınıza (hakkınızda her türlü güvensizlikten) salim olan bir kalple çıkmayı arzu ediyorum.</a:t>
            </a:r>
          </a:p>
          <a:p>
            <a:pPr algn="ctr"/>
            <a:r>
              <a:rPr lang="tr-TR" sz="1600" dirty="0"/>
              <a:t>Ebu Davud, Sünen, </a:t>
            </a:r>
            <a:r>
              <a:rPr lang="tr-TR" sz="1600" dirty="0" err="1"/>
              <a:t>Edeb</a:t>
            </a:r>
            <a:r>
              <a:rPr lang="tr-TR" sz="1600" dirty="0"/>
              <a:t>, 28. </a:t>
            </a:r>
          </a:p>
        </p:txBody>
      </p:sp>
      <p:pic>
        <p:nvPicPr>
          <p:cNvPr id="3" name="Resim 2">
            <a:extLst>
              <a:ext uri="{FF2B5EF4-FFF2-40B4-BE49-F238E27FC236}">
                <a16:creationId xmlns:a16="http://schemas.microsoft.com/office/drawing/2014/main" id="{AE157000-FB08-4105-92BB-09ED3A9C21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6495" y="465314"/>
            <a:ext cx="4350706" cy="5588984"/>
          </a:xfrm>
          <a:prstGeom prst="rect">
            <a:avLst/>
          </a:prstGeom>
        </p:spPr>
      </p:pic>
    </p:spTree>
    <p:extLst>
      <p:ext uri="{BB962C8B-B14F-4D97-AF65-F5344CB8AC3E}">
        <p14:creationId xmlns:p14="http://schemas.microsoft.com/office/powerpoint/2010/main" val="166189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7CB74BC-40C7-4E25-A84D-2157720CF1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08471" y="0"/>
            <a:ext cx="7775058" cy="6858000"/>
          </a:xfrm>
          <a:prstGeom prst="rect">
            <a:avLst/>
          </a:prstGeom>
        </p:spPr>
      </p:pic>
    </p:spTree>
    <p:extLst>
      <p:ext uri="{BB962C8B-B14F-4D97-AF65-F5344CB8AC3E}">
        <p14:creationId xmlns:p14="http://schemas.microsoft.com/office/powerpoint/2010/main" val="38508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FCC873D-E79C-45FE-B13C-772C44043410}"/>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925B4B33-865D-41AD-9627-A5925030AB7E}"/>
              </a:ext>
            </a:extLst>
          </p:cNvPr>
          <p:cNvSpPr txBox="1"/>
          <p:nvPr/>
        </p:nvSpPr>
        <p:spPr>
          <a:xfrm>
            <a:off x="190919" y="5411450"/>
            <a:ext cx="11605845" cy="1446550"/>
          </a:xfrm>
          <a:prstGeom prst="rect">
            <a:avLst/>
          </a:prstGeom>
          <a:noFill/>
        </p:spPr>
        <p:txBody>
          <a:bodyPr wrap="square" rtlCol="0">
            <a:spAutoFit/>
          </a:bodyPr>
          <a:lstStyle/>
          <a:p>
            <a:pPr algn="ctr"/>
            <a:r>
              <a:rPr lang="tr-TR" sz="4400" b="1" dirty="0">
                <a:solidFill>
                  <a:schemeClr val="bg1"/>
                </a:solidFill>
                <a:effectLst>
                  <a:outerShdw blurRad="38100" dist="38100" dir="2700000" algn="tl">
                    <a:srgbClr val="000000">
                      <a:alpha val="43137"/>
                    </a:srgbClr>
                  </a:outerShdw>
                </a:effectLst>
              </a:rPr>
              <a:t>Kişiye Müslüman kardeşini hakir görmesi günah olarak yeter.</a:t>
            </a:r>
          </a:p>
        </p:txBody>
      </p:sp>
    </p:spTree>
    <p:extLst>
      <p:ext uri="{BB962C8B-B14F-4D97-AF65-F5344CB8AC3E}">
        <p14:creationId xmlns:p14="http://schemas.microsoft.com/office/powerpoint/2010/main" val="88133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662804"/>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(Mahremiyet İhlali) TECESSÜS</a:t>
            </a:r>
          </a:p>
        </p:txBody>
      </p:sp>
    </p:spTree>
    <p:extLst>
      <p:ext uri="{BB962C8B-B14F-4D97-AF65-F5344CB8AC3E}">
        <p14:creationId xmlns:p14="http://schemas.microsoft.com/office/powerpoint/2010/main" val="299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ğ Ok 1">
            <a:extLst>
              <a:ext uri="{FF2B5EF4-FFF2-40B4-BE49-F238E27FC236}">
                <a16:creationId xmlns:a16="http://schemas.microsoft.com/office/drawing/2014/main" id="{49374DA2-615B-4047-A97B-00B202418EC4}"/>
              </a:ext>
            </a:extLst>
          </p:cNvPr>
          <p:cNvSpPr/>
          <p:nvPr/>
        </p:nvSpPr>
        <p:spPr>
          <a:xfrm rot="5400000">
            <a:off x="5601939" y="-1434386"/>
            <a:ext cx="988121" cy="4540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800" dirty="0"/>
              <a:t>ÖZETLE</a:t>
            </a:r>
          </a:p>
        </p:txBody>
      </p:sp>
      <p:sp>
        <p:nvSpPr>
          <p:cNvPr id="4" name="Dikdörtgen: Köşeleri Yuvarlatılmış 3">
            <a:extLst>
              <a:ext uri="{FF2B5EF4-FFF2-40B4-BE49-F238E27FC236}">
                <a16:creationId xmlns:a16="http://schemas.microsoft.com/office/drawing/2014/main" id="{6C169032-4B89-4BCD-A264-1D101F14E35C}"/>
              </a:ext>
            </a:extLst>
          </p:cNvPr>
          <p:cNvSpPr/>
          <p:nvPr/>
        </p:nvSpPr>
        <p:spPr>
          <a:xfrm>
            <a:off x="65314" y="1541372"/>
            <a:ext cx="12007780" cy="988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İki kişinin arasını bozmak amacıyla birinden diğerine söz taşıyıp müzevirlik yapmak haramdır.</a:t>
            </a:r>
          </a:p>
        </p:txBody>
      </p:sp>
      <p:sp>
        <p:nvSpPr>
          <p:cNvPr id="5" name="Dikdörtgen: Köşeleri Yuvarlatılmış 4">
            <a:extLst>
              <a:ext uri="{FF2B5EF4-FFF2-40B4-BE49-F238E27FC236}">
                <a16:creationId xmlns:a16="http://schemas.microsoft.com/office/drawing/2014/main" id="{2BBF0510-5277-4F00-AA5D-A9366E351433}"/>
              </a:ext>
            </a:extLst>
          </p:cNvPr>
          <p:cNvSpPr/>
          <p:nvPr/>
        </p:nvSpPr>
        <p:spPr>
          <a:xfrm>
            <a:off x="65314" y="2645496"/>
            <a:ext cx="12007780" cy="1130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Koğuculuğu</a:t>
            </a:r>
            <a:r>
              <a:rPr lang="tr-TR" sz="3600" dirty="0"/>
              <a:t> âdeta meslek edinmiş olanlar veya helâl sayanlar cennete giremez.</a:t>
            </a:r>
          </a:p>
        </p:txBody>
      </p:sp>
      <p:sp>
        <p:nvSpPr>
          <p:cNvPr id="6" name="Dikdörtgen: Köşeleri Yuvarlatılmış 5">
            <a:extLst>
              <a:ext uri="{FF2B5EF4-FFF2-40B4-BE49-F238E27FC236}">
                <a16:creationId xmlns:a16="http://schemas.microsoft.com/office/drawing/2014/main" id="{9A0A91B2-DD0A-4628-9A11-CFB36C974FFF}"/>
              </a:ext>
            </a:extLst>
          </p:cNvPr>
          <p:cNvSpPr/>
          <p:nvPr/>
        </p:nvSpPr>
        <p:spPr>
          <a:xfrm>
            <a:off x="65314" y="3891658"/>
            <a:ext cx="12007780" cy="716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Kabir </a:t>
            </a:r>
            <a:r>
              <a:rPr lang="tr-TR" sz="2800" dirty="0" err="1"/>
              <a:t>azâbı</a:t>
            </a:r>
            <a:r>
              <a:rPr lang="tr-TR" sz="2800" dirty="0"/>
              <a:t> vardır. </a:t>
            </a:r>
            <a:r>
              <a:rPr lang="tr-TR" sz="2800" dirty="0" err="1"/>
              <a:t>Koğuculuk</a:t>
            </a:r>
            <a:r>
              <a:rPr lang="tr-TR" sz="2800" dirty="0"/>
              <a:t> yapmak da kabir </a:t>
            </a:r>
            <a:r>
              <a:rPr lang="tr-TR" sz="2800" dirty="0" err="1"/>
              <a:t>azâbının</a:t>
            </a:r>
            <a:r>
              <a:rPr lang="tr-TR" sz="2800" dirty="0"/>
              <a:t> sebeplerinden biridir.</a:t>
            </a:r>
          </a:p>
        </p:txBody>
      </p:sp>
      <p:sp>
        <p:nvSpPr>
          <p:cNvPr id="7" name="Dikdörtgen: Köşeleri Yuvarlatılmış 6">
            <a:extLst>
              <a:ext uri="{FF2B5EF4-FFF2-40B4-BE49-F238E27FC236}">
                <a16:creationId xmlns:a16="http://schemas.microsoft.com/office/drawing/2014/main" id="{B1AAD0E6-7690-459C-8122-A203DEDB3425}"/>
              </a:ext>
            </a:extLst>
          </p:cNvPr>
          <p:cNvSpPr/>
          <p:nvPr/>
        </p:nvSpPr>
        <p:spPr>
          <a:xfrm>
            <a:off x="65314" y="4723697"/>
            <a:ext cx="12007780" cy="1130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İşlediği hatayı küçük görmek, basite almak sonuçta büyük sıkıntılara ve pişmanlıklara sebep olur.</a:t>
            </a:r>
          </a:p>
        </p:txBody>
      </p:sp>
      <p:sp>
        <p:nvSpPr>
          <p:cNvPr id="8" name="Dikdörtgen: Köşeleri Yuvarlatılmış 7">
            <a:extLst>
              <a:ext uri="{FF2B5EF4-FFF2-40B4-BE49-F238E27FC236}">
                <a16:creationId xmlns:a16="http://schemas.microsoft.com/office/drawing/2014/main" id="{C20C265C-6CC1-4744-A350-E3B4F01D6804}"/>
              </a:ext>
            </a:extLst>
          </p:cNvPr>
          <p:cNvSpPr/>
          <p:nvPr/>
        </p:nvSpPr>
        <p:spPr>
          <a:xfrm>
            <a:off x="65314" y="5966118"/>
            <a:ext cx="12007780" cy="716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err="1"/>
              <a:t>Mü'min</a:t>
            </a:r>
            <a:r>
              <a:rPr lang="tr-TR" sz="3200" dirty="0"/>
              <a:t> kendi hatasını büyük görüp onu ortadan kaldırmaya bakmalıdır.</a:t>
            </a:r>
          </a:p>
        </p:txBody>
      </p:sp>
    </p:spTree>
    <p:extLst>
      <p:ext uri="{BB962C8B-B14F-4D97-AF65-F5344CB8AC3E}">
        <p14:creationId xmlns:p14="http://schemas.microsoft.com/office/powerpoint/2010/main" val="33968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8473F1B-0CB4-4A4E-8454-502E676835DA}"/>
              </a:ext>
            </a:extLst>
          </p:cNvPr>
          <p:cNvPicPr>
            <a:picLocks noChangeAspect="1"/>
          </p:cNvPicPr>
          <p:nvPr/>
        </p:nvPicPr>
        <p:blipFill>
          <a:blip r:embed="rId2"/>
          <a:stretch>
            <a:fillRect/>
          </a:stretch>
        </p:blipFill>
        <p:spPr>
          <a:xfrm>
            <a:off x="2185617" y="554939"/>
            <a:ext cx="7820765" cy="6152335"/>
          </a:xfrm>
          <a:prstGeom prst="rect">
            <a:avLst/>
          </a:prstGeom>
        </p:spPr>
      </p:pic>
    </p:spTree>
    <p:extLst>
      <p:ext uri="{BB962C8B-B14F-4D97-AF65-F5344CB8AC3E}">
        <p14:creationId xmlns:p14="http://schemas.microsoft.com/office/powerpoint/2010/main" val="171823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08.03.2020</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İslam ahlakında yerilen bazı davranışları ayet ve hadislerle açıklar</a:t>
            </a:r>
          </a:p>
        </p:txBody>
      </p:sp>
    </p:spTree>
    <p:extLst>
      <p:ext uri="{BB962C8B-B14F-4D97-AF65-F5344CB8AC3E}">
        <p14:creationId xmlns:p14="http://schemas.microsoft.com/office/powerpoint/2010/main" val="404400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Mahremiyet nedir?</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BAB15D4-C5D8-458A-843A-BC7188CE110D}"/>
              </a:ext>
            </a:extLst>
          </p:cNvPr>
          <p:cNvPicPr>
            <a:picLocks noChangeAspect="1"/>
          </p:cNvPicPr>
          <p:nvPr/>
        </p:nvPicPr>
        <p:blipFill>
          <a:blip r:embed="rId2"/>
          <a:stretch>
            <a:fillRect/>
          </a:stretch>
        </p:blipFill>
        <p:spPr>
          <a:xfrm>
            <a:off x="0" y="0"/>
            <a:ext cx="12192000" cy="6853255"/>
          </a:xfrm>
          <a:prstGeom prst="rect">
            <a:avLst/>
          </a:prstGeom>
        </p:spPr>
      </p:pic>
      <p:sp>
        <p:nvSpPr>
          <p:cNvPr id="3" name="Sağ Ok 1">
            <a:extLst>
              <a:ext uri="{FF2B5EF4-FFF2-40B4-BE49-F238E27FC236}">
                <a16:creationId xmlns:a16="http://schemas.microsoft.com/office/drawing/2014/main" id="{8A1809D3-13F7-4900-B1DE-B0382C729C10}"/>
              </a:ext>
            </a:extLst>
          </p:cNvPr>
          <p:cNvSpPr/>
          <p:nvPr/>
        </p:nvSpPr>
        <p:spPr>
          <a:xfrm rot="5400000">
            <a:off x="5003997" y="-824048"/>
            <a:ext cx="1788775"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MAHREMİYET</a:t>
            </a:r>
          </a:p>
        </p:txBody>
      </p:sp>
      <p:sp>
        <p:nvSpPr>
          <p:cNvPr id="4" name="Yuvarlatılmış Dikdörtgen 2">
            <a:extLst>
              <a:ext uri="{FF2B5EF4-FFF2-40B4-BE49-F238E27FC236}">
                <a16:creationId xmlns:a16="http://schemas.microsoft.com/office/drawing/2014/main" id="{6D878666-60F8-42C7-A458-627939B3FF77}"/>
              </a:ext>
            </a:extLst>
          </p:cNvPr>
          <p:cNvSpPr/>
          <p:nvPr/>
        </p:nvSpPr>
        <p:spPr>
          <a:xfrm>
            <a:off x="120582" y="3024556"/>
            <a:ext cx="5406012" cy="29057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lvl="0" algn="ctr"/>
            <a:r>
              <a:rPr lang="tr-TR" sz="4000" dirty="0"/>
              <a:t>Kişilerin diğer insanların öğrenmelerini istemedikleri özel durumlara denir.</a:t>
            </a:r>
          </a:p>
        </p:txBody>
      </p:sp>
      <p:sp>
        <p:nvSpPr>
          <p:cNvPr id="6" name="Yuvarlatılmış Dikdörtgen 2">
            <a:extLst>
              <a:ext uri="{FF2B5EF4-FFF2-40B4-BE49-F238E27FC236}">
                <a16:creationId xmlns:a16="http://schemas.microsoft.com/office/drawing/2014/main" id="{8D3C2F7C-3503-4025-B9AE-A4B240D66B6D}"/>
              </a:ext>
            </a:extLst>
          </p:cNvPr>
          <p:cNvSpPr/>
          <p:nvPr/>
        </p:nvSpPr>
        <p:spPr>
          <a:xfrm>
            <a:off x="6454389" y="3024556"/>
            <a:ext cx="5617029" cy="29057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Mahremiyete saygı «özel hayatın gizliliği» ve «özel yaşama saygı» tabirleriyle ifade edilir. </a:t>
            </a:r>
          </a:p>
        </p:txBody>
      </p:sp>
    </p:spTree>
    <p:extLst>
      <p:ext uri="{BB962C8B-B14F-4D97-AF65-F5344CB8AC3E}">
        <p14:creationId xmlns:p14="http://schemas.microsoft.com/office/powerpoint/2010/main" val="36587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AD6C5F71-7A28-4EA8-89D5-8DAA28E26F0B}"/>
              </a:ext>
            </a:extLst>
          </p:cNvPr>
          <p:cNvSpPr/>
          <p:nvPr/>
        </p:nvSpPr>
        <p:spPr>
          <a:xfrm>
            <a:off x="170824" y="2009670"/>
            <a:ext cx="5667268" cy="386861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Mahremiyetin ihlali ise izni ve rızası olmadan insanların özel yaşamlarına girmek, özel bilgi ve belgelerine ulaşmak, gizli konuşmaları dinlemek demektir.</a:t>
            </a:r>
          </a:p>
        </p:txBody>
      </p:sp>
      <p:pic>
        <p:nvPicPr>
          <p:cNvPr id="3" name="Resim 2">
            <a:extLst>
              <a:ext uri="{FF2B5EF4-FFF2-40B4-BE49-F238E27FC236}">
                <a16:creationId xmlns:a16="http://schemas.microsoft.com/office/drawing/2014/main" id="{72FDCD21-C765-4395-9BB4-93735ECE9443}"/>
              </a:ext>
            </a:extLst>
          </p:cNvPr>
          <p:cNvPicPr>
            <a:picLocks noChangeAspect="1"/>
          </p:cNvPicPr>
          <p:nvPr/>
        </p:nvPicPr>
        <p:blipFill>
          <a:blip r:embed="rId2"/>
          <a:stretch>
            <a:fillRect/>
          </a:stretch>
        </p:blipFill>
        <p:spPr>
          <a:xfrm>
            <a:off x="6096000" y="2009670"/>
            <a:ext cx="6037011" cy="3868615"/>
          </a:xfrm>
          <a:prstGeom prst="rect">
            <a:avLst/>
          </a:prstGeom>
        </p:spPr>
      </p:pic>
    </p:spTree>
    <p:extLst>
      <p:ext uri="{BB962C8B-B14F-4D97-AF65-F5344CB8AC3E}">
        <p14:creationId xmlns:p14="http://schemas.microsoft.com/office/powerpoint/2010/main" val="3517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A51E4353-0352-4466-9AD7-4EA8EA7EB8AD}"/>
              </a:ext>
            </a:extLst>
          </p:cNvPr>
          <p:cNvSpPr/>
          <p:nvPr/>
        </p:nvSpPr>
        <p:spPr>
          <a:xfrm>
            <a:off x="80388" y="351692"/>
            <a:ext cx="12007780" cy="1065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1. Konut dokunulmazlığı/Fiziksel mahremiyet</a:t>
            </a:r>
          </a:p>
        </p:txBody>
      </p:sp>
      <p:sp>
        <p:nvSpPr>
          <p:cNvPr id="3" name="Yuvarlatılmış Dikdörtgen 2">
            <a:extLst>
              <a:ext uri="{FF2B5EF4-FFF2-40B4-BE49-F238E27FC236}">
                <a16:creationId xmlns:a16="http://schemas.microsoft.com/office/drawing/2014/main" id="{2FEA438D-C737-43BD-B00A-6050699F8C41}"/>
              </a:ext>
            </a:extLst>
          </p:cNvPr>
          <p:cNvSpPr/>
          <p:nvPr/>
        </p:nvSpPr>
        <p:spPr>
          <a:xfrm>
            <a:off x="6531428" y="2125227"/>
            <a:ext cx="5556739" cy="424040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الَّذ۪ينَ اٰمَنُوا لَا تَدْخُلُوا بُيُوتاً غَيْرَ بُيُوتِكُمْ حَتّٰى تَسْتَأْنِسُوا وَتُسَلِّمُوا عَلٰٓى اَهْلِهَاۜ ذٰلِكُمْ خَيْرٌ لَكُمْ لَعَلَّكُمْ تَذَكَّرُونَ ﴿٢٧﴾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Dikdörtgen: Köşeleri Yuvarlatılmış 4">
            <a:extLst>
              <a:ext uri="{FF2B5EF4-FFF2-40B4-BE49-F238E27FC236}">
                <a16:creationId xmlns:a16="http://schemas.microsoft.com/office/drawing/2014/main" id="{5ADED67E-5E6F-405F-91D1-3743378DF373}"/>
              </a:ext>
            </a:extLst>
          </p:cNvPr>
          <p:cNvSpPr/>
          <p:nvPr/>
        </p:nvSpPr>
        <p:spPr>
          <a:xfrm>
            <a:off x="103833" y="2125228"/>
            <a:ext cx="6079253" cy="4240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Ey iman edenler! Kendi evlerinizden başka evlere, geldiğinizi hissettirip (izin alıp) ev sahiplerine selam vermeden girmeyin. Bu davranış sizin için daha hayırlıdır. Düşünüp anlayasınız diye size böyle öğüt veriliyor. (</a:t>
            </a:r>
            <a:r>
              <a:rPr lang="tr-TR" sz="3200" dirty="0" err="1"/>
              <a:t>Nûr</a:t>
            </a:r>
            <a:r>
              <a:rPr lang="tr-TR" sz="3200" dirty="0"/>
              <a:t>, 27) </a:t>
            </a:r>
          </a:p>
        </p:txBody>
      </p:sp>
    </p:spTree>
    <p:extLst>
      <p:ext uri="{BB962C8B-B14F-4D97-AF65-F5344CB8AC3E}">
        <p14:creationId xmlns:p14="http://schemas.microsoft.com/office/powerpoint/2010/main" val="29998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8636</TotalTime>
  <Words>1084</Words>
  <Application>Microsoft Office PowerPoint</Application>
  <PresentationFormat>Geniş ekran</PresentationFormat>
  <Paragraphs>87</Paragraphs>
  <Slides>42</Slides>
  <Notes>1</Notes>
  <HiddenSlides>0</HiddenSlides>
  <MMClips>2</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42</vt:i4>
      </vt:variant>
    </vt:vector>
  </HeadingPairs>
  <TitlesOfParts>
    <vt:vector size="47" baseType="lpstr">
      <vt:lpstr>Calibri</vt:lpstr>
      <vt:lpstr>Gill Sans MT</vt:lpstr>
      <vt:lpstr>Shaikh Hamdullah Mushaf</vt:lpstr>
      <vt:lpstr>Wingdings 2</vt:lpstr>
      <vt:lpstr>Kar Payı</vt:lpstr>
      <vt:lpstr>PowerPoint Sunusu</vt:lpstr>
      <vt:lpstr>PowerPoint Sunusu</vt:lpstr>
      <vt:lpstr>TECESSÜS VE GIYBET</vt:lpstr>
      <vt:lpstr>(Mahremiyet İhlali) TECESSÜS</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GIYBET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568</cp:revision>
  <dcterms:created xsi:type="dcterms:W3CDTF">2019-07-15T06:01:13Z</dcterms:created>
  <dcterms:modified xsi:type="dcterms:W3CDTF">2021-03-29T08:57:19Z</dcterms:modified>
</cp:coreProperties>
</file>