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4" r:id="rId1"/>
  </p:sldMasterIdLst>
  <p:notesMasterIdLst>
    <p:notesMasterId r:id="rId89"/>
  </p:notesMasterIdLst>
  <p:handoutMasterIdLst>
    <p:handoutMasterId r:id="rId90"/>
  </p:handoutMasterIdLst>
  <p:sldIdLst>
    <p:sldId id="308" r:id="rId2"/>
    <p:sldId id="394" r:id="rId3"/>
    <p:sldId id="389" r:id="rId4"/>
    <p:sldId id="393" r:id="rId5"/>
    <p:sldId id="349" r:id="rId6"/>
    <p:sldId id="361" r:id="rId7"/>
    <p:sldId id="346" r:id="rId8"/>
    <p:sldId id="374" r:id="rId9"/>
    <p:sldId id="387" r:id="rId10"/>
    <p:sldId id="319" r:id="rId11"/>
    <p:sldId id="388" r:id="rId12"/>
    <p:sldId id="392" r:id="rId13"/>
    <p:sldId id="344" r:id="rId14"/>
    <p:sldId id="372" r:id="rId15"/>
    <p:sldId id="379" r:id="rId16"/>
    <p:sldId id="322" r:id="rId17"/>
    <p:sldId id="313" r:id="rId18"/>
    <p:sldId id="395" r:id="rId19"/>
    <p:sldId id="314" r:id="rId20"/>
    <p:sldId id="329" r:id="rId21"/>
    <p:sldId id="370" r:id="rId22"/>
    <p:sldId id="309" r:id="rId23"/>
    <p:sldId id="386" r:id="rId24"/>
    <p:sldId id="390" r:id="rId25"/>
    <p:sldId id="358" r:id="rId26"/>
    <p:sldId id="330" r:id="rId27"/>
    <p:sldId id="321" r:id="rId28"/>
    <p:sldId id="396" r:id="rId29"/>
    <p:sldId id="397" r:id="rId30"/>
    <p:sldId id="398" r:id="rId31"/>
    <p:sldId id="334" r:id="rId32"/>
    <p:sldId id="362" r:id="rId33"/>
    <p:sldId id="367" r:id="rId34"/>
    <p:sldId id="359" r:id="rId35"/>
    <p:sldId id="347" r:id="rId36"/>
    <p:sldId id="357" r:id="rId37"/>
    <p:sldId id="320" r:id="rId38"/>
    <p:sldId id="400" r:id="rId39"/>
    <p:sldId id="312" r:id="rId40"/>
    <p:sldId id="353" r:id="rId41"/>
    <p:sldId id="316" r:id="rId42"/>
    <p:sldId id="376" r:id="rId43"/>
    <p:sldId id="401" r:id="rId44"/>
    <p:sldId id="333" r:id="rId45"/>
    <p:sldId id="365" r:id="rId46"/>
    <p:sldId id="402" r:id="rId47"/>
    <p:sldId id="403" r:id="rId48"/>
    <p:sldId id="399" r:id="rId49"/>
    <p:sldId id="369" r:id="rId50"/>
    <p:sldId id="338" r:id="rId51"/>
    <p:sldId id="336" r:id="rId52"/>
    <p:sldId id="368" r:id="rId53"/>
    <p:sldId id="404" r:id="rId54"/>
    <p:sldId id="405" r:id="rId55"/>
    <p:sldId id="383" r:id="rId56"/>
    <p:sldId id="380" r:id="rId57"/>
    <p:sldId id="327" r:id="rId58"/>
    <p:sldId id="406" r:id="rId59"/>
    <p:sldId id="348" r:id="rId60"/>
    <p:sldId id="337" r:id="rId61"/>
    <p:sldId id="354" r:id="rId62"/>
    <p:sldId id="407" r:id="rId63"/>
    <p:sldId id="408" r:id="rId64"/>
    <p:sldId id="378" r:id="rId65"/>
    <p:sldId id="323" r:id="rId66"/>
    <p:sldId id="409" r:id="rId67"/>
    <p:sldId id="345" r:id="rId68"/>
    <p:sldId id="351" r:id="rId69"/>
    <p:sldId id="352" r:id="rId70"/>
    <p:sldId id="332" r:id="rId71"/>
    <p:sldId id="410" r:id="rId72"/>
    <p:sldId id="411" r:id="rId73"/>
    <p:sldId id="412" r:id="rId74"/>
    <p:sldId id="413" r:id="rId75"/>
    <p:sldId id="414" r:id="rId76"/>
    <p:sldId id="415" r:id="rId77"/>
    <p:sldId id="416" r:id="rId78"/>
    <p:sldId id="343" r:id="rId79"/>
    <p:sldId id="382" r:id="rId80"/>
    <p:sldId id="384" r:id="rId81"/>
    <p:sldId id="364" r:id="rId82"/>
    <p:sldId id="317" r:id="rId83"/>
    <p:sldId id="350" r:id="rId84"/>
    <p:sldId id="417" r:id="rId85"/>
    <p:sldId id="418" r:id="rId86"/>
    <p:sldId id="419" r:id="rId87"/>
    <p:sldId id="310" r:id="rId88"/>
  </p:sldIdLst>
  <p:sldSz cx="12192000" cy="6858000"/>
  <p:notesSz cx="6858000" cy="9144000"/>
  <p:custDataLst>
    <p:tags r:id="rId91"/>
  </p:custDataLst>
  <p:defaultTextStyle>
    <a:defPPr>
      <a:defRPr lang="tr-TR"/>
    </a:defPPr>
    <a:lvl1pPr algn="l" rtl="0" eaLnBrk="0" fontAlgn="base" hangingPunct="0">
      <a:spcBef>
        <a:spcPct val="0"/>
      </a:spcBef>
      <a:spcAft>
        <a:spcPct val="0"/>
      </a:spcAft>
      <a:defRPr sz="2600" kern="1200">
        <a:solidFill>
          <a:schemeClr val="tx1"/>
        </a:solidFill>
        <a:latin typeface="Arial" charset="0"/>
        <a:ea typeface="+mn-ea"/>
        <a:cs typeface="+mn-cs"/>
      </a:defRPr>
    </a:lvl1pPr>
    <a:lvl2pPr marL="457200" algn="l" rtl="0" eaLnBrk="0" fontAlgn="base" hangingPunct="0">
      <a:spcBef>
        <a:spcPct val="0"/>
      </a:spcBef>
      <a:spcAft>
        <a:spcPct val="0"/>
      </a:spcAft>
      <a:defRPr sz="2600" kern="1200">
        <a:solidFill>
          <a:schemeClr val="tx1"/>
        </a:solidFill>
        <a:latin typeface="Arial" charset="0"/>
        <a:ea typeface="+mn-ea"/>
        <a:cs typeface="+mn-cs"/>
      </a:defRPr>
    </a:lvl2pPr>
    <a:lvl3pPr marL="914400" algn="l" rtl="0" eaLnBrk="0" fontAlgn="base" hangingPunct="0">
      <a:spcBef>
        <a:spcPct val="0"/>
      </a:spcBef>
      <a:spcAft>
        <a:spcPct val="0"/>
      </a:spcAft>
      <a:defRPr sz="2600" kern="1200">
        <a:solidFill>
          <a:schemeClr val="tx1"/>
        </a:solidFill>
        <a:latin typeface="Arial" charset="0"/>
        <a:ea typeface="+mn-ea"/>
        <a:cs typeface="+mn-cs"/>
      </a:defRPr>
    </a:lvl3pPr>
    <a:lvl4pPr marL="1371600" algn="l" rtl="0" eaLnBrk="0" fontAlgn="base" hangingPunct="0">
      <a:spcBef>
        <a:spcPct val="0"/>
      </a:spcBef>
      <a:spcAft>
        <a:spcPct val="0"/>
      </a:spcAft>
      <a:defRPr sz="2600" kern="1200">
        <a:solidFill>
          <a:schemeClr val="tx1"/>
        </a:solidFill>
        <a:latin typeface="Arial" charset="0"/>
        <a:ea typeface="+mn-ea"/>
        <a:cs typeface="+mn-cs"/>
      </a:defRPr>
    </a:lvl4pPr>
    <a:lvl5pPr marL="1828800" algn="l" rtl="0" eaLnBrk="0" fontAlgn="base" hangingPunct="0">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TbHfUZGrQ5raocDCpt5+HQ==" hashData="Aw2jHcYCDyCvBo9cLHSYIWL1midCL6DXZlNLV2VgTdqjPqiahn2rzQGe2+pVieUm0hR+BwtcJqWIp4MARIEkUA=="/>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DC6FF"/>
    <a:srgbClr val="66CCFF"/>
    <a:srgbClr val="FFCC00"/>
    <a:srgbClr val="CC00FF"/>
    <a:srgbClr val="996633"/>
    <a:srgbClr val="99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165" autoAdjust="0"/>
    <p:restoredTop sz="94545" autoAdjust="0"/>
  </p:normalViewPr>
  <p:slideViewPr>
    <p:cSldViewPr>
      <p:cViewPr>
        <p:scale>
          <a:sx n="100" d="100"/>
          <a:sy n="100" d="100"/>
        </p:scale>
        <p:origin x="912" y="440"/>
      </p:cViewPr>
      <p:guideLst>
        <p:guide orient="horz" pos="2183"/>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p:cViewPr varScale="1">
        <p:scale>
          <a:sx n="63" d="100"/>
          <a:sy n="63" d="100"/>
        </p:scale>
        <p:origin x="3088" y="20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New York" charset="-94"/>
              </a:defRPr>
            </a:lvl1pPr>
          </a:lstStyle>
          <a:p>
            <a:pPr>
              <a:defRPr/>
            </a:pPr>
            <a:endParaRPr lang="en-US"/>
          </a:p>
        </p:txBody>
      </p:sp>
      <p:sp>
        <p:nvSpPr>
          <p:cNvPr id="727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New York" charset="-94"/>
              </a:defRPr>
            </a:lvl1pPr>
          </a:lstStyle>
          <a:p>
            <a:pPr>
              <a:defRPr/>
            </a:pPr>
            <a:endParaRPr lang="en-US"/>
          </a:p>
        </p:txBody>
      </p:sp>
      <p:sp>
        <p:nvSpPr>
          <p:cNvPr id="727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New York" charset="-94"/>
              </a:defRPr>
            </a:lvl1pPr>
          </a:lstStyle>
          <a:p>
            <a:pPr>
              <a:defRPr/>
            </a:pPr>
            <a:endParaRPr lang="en-US"/>
          </a:p>
        </p:txBody>
      </p:sp>
      <p:sp>
        <p:nvSpPr>
          <p:cNvPr id="727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New York" charset="-94"/>
              </a:defRPr>
            </a:lvl1pPr>
          </a:lstStyle>
          <a:p>
            <a:pPr>
              <a:defRPr/>
            </a:pPr>
            <a:fld id="{1C8A7ED5-B666-435A-ABC2-B617746D78CA}" type="slidenum">
              <a:rPr lang="en-US"/>
              <a:pPr>
                <a:defRPr/>
              </a:pPr>
              <a:t>‹#›</a:t>
            </a:fld>
            <a:endParaRPr lang="en-US"/>
          </a:p>
        </p:txBody>
      </p:sp>
    </p:spTree>
    <p:extLst>
      <p:ext uri="{BB962C8B-B14F-4D97-AF65-F5344CB8AC3E}">
        <p14:creationId xmlns:p14="http://schemas.microsoft.com/office/powerpoint/2010/main" val="2480422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EAAFE-E89F-4A4B-8357-A7C8AC77D6BD}" type="datetimeFigureOut">
              <a:rPr lang="tr-TR" smtClean="0"/>
              <a:t>23.02.2019</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E7546-69E8-3B46-A88B-8690D5360053}" type="slidenum">
              <a:rPr lang="tr-TR" smtClean="0"/>
              <a:t>‹#›</a:t>
            </a:fld>
            <a:endParaRPr lang="tr-TR"/>
          </a:p>
        </p:txBody>
      </p:sp>
    </p:spTree>
    <p:extLst>
      <p:ext uri="{BB962C8B-B14F-4D97-AF65-F5344CB8AC3E}">
        <p14:creationId xmlns:p14="http://schemas.microsoft.com/office/powerpoint/2010/main" val="162091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89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3754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4362" r:id="rId1"/>
    <p:sldLayoutId id="2147484363" r:id="rId2"/>
  </p:sldLayoutIdLst>
  <p:transition spd="slow">
    <p:fade/>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22263" algn="l" rtl="0" eaLnBrk="0" fontAlgn="base" hangingPunct="0">
        <a:spcBef>
          <a:spcPct val="20000"/>
        </a:spcBef>
        <a:spcAft>
          <a:spcPct val="0"/>
        </a:spcAft>
        <a:buClr>
          <a:schemeClr val="tx2"/>
        </a:buClr>
        <a:buFont typeface="Times" pitchFamily="18" charset="0"/>
        <a:defRPr sz="2600">
          <a:solidFill>
            <a:schemeClr val="tx1"/>
          </a:solidFill>
          <a:latin typeface="+mn-lt"/>
          <a:ea typeface="+mn-ea"/>
          <a:cs typeface="+mn-cs"/>
        </a:defRPr>
      </a:lvl1pPr>
      <a:lvl2pPr marL="844550" indent="-285750" algn="l" rtl="0" eaLnBrk="0" fontAlgn="base" hangingPunct="0">
        <a:spcBef>
          <a:spcPct val="20000"/>
        </a:spcBef>
        <a:spcAft>
          <a:spcPct val="0"/>
        </a:spcAft>
        <a:buClr>
          <a:schemeClr val="accent2"/>
        </a:buClr>
        <a:buFont typeface="Times" pitchFamily="18" charset="0"/>
        <a:defRPr sz="2800">
          <a:solidFill>
            <a:schemeClr val="tx1"/>
          </a:solidFill>
          <a:latin typeface="Times" pitchFamily="18" charset="0"/>
        </a:defRPr>
      </a:lvl2pPr>
      <a:lvl3pPr marL="1252538" indent="-228600" algn="l" rtl="0" eaLnBrk="0" fontAlgn="base" hangingPunct="0">
        <a:spcBef>
          <a:spcPct val="20000"/>
        </a:spcBef>
        <a:spcAft>
          <a:spcPct val="0"/>
        </a:spcAft>
        <a:buClr>
          <a:schemeClr val="tx1"/>
        </a:buClr>
        <a:buFont typeface="Times" pitchFamily="18" charset="0"/>
        <a:defRPr sz="2400">
          <a:solidFill>
            <a:schemeClr val="tx1"/>
          </a:solidFill>
          <a:latin typeface="Times" pitchFamily="18" charset="0"/>
        </a:defRPr>
      </a:lvl3pPr>
      <a:lvl4pPr marL="1660525" indent="-228600" algn="l" rtl="0" eaLnBrk="0" fontAlgn="base" hangingPunct="0">
        <a:spcBef>
          <a:spcPct val="20000"/>
        </a:spcBef>
        <a:spcAft>
          <a:spcPct val="0"/>
        </a:spcAft>
        <a:buClr>
          <a:schemeClr val="tx2"/>
        </a:buClr>
        <a:buFont typeface="Wingdings" pitchFamily="2" charset="2"/>
        <a:defRPr sz="2000">
          <a:solidFill>
            <a:schemeClr val="tx1"/>
          </a:solidFill>
          <a:latin typeface="Times" pitchFamily="18" charset="0"/>
        </a:defRPr>
      </a:lvl4pPr>
      <a:lvl5pPr marL="2068513" indent="-228600" algn="l" rtl="0" eaLnBrk="0" fontAlgn="base" hangingPunct="0">
        <a:spcBef>
          <a:spcPct val="20000"/>
        </a:spcBef>
        <a:spcAft>
          <a:spcPct val="0"/>
        </a:spcAft>
        <a:buFont typeface="Wingdings" pitchFamily="2" charset="2"/>
        <a:defRPr sz="2000">
          <a:solidFill>
            <a:schemeClr val="tx1"/>
          </a:solidFill>
          <a:latin typeface="Times" pitchFamily="18" charset="0"/>
        </a:defRPr>
      </a:lvl5pPr>
      <a:lvl6pPr marL="2525713" indent="-228600" algn="l" rtl="0" fontAlgn="base">
        <a:spcBef>
          <a:spcPct val="20000"/>
        </a:spcBef>
        <a:spcAft>
          <a:spcPct val="0"/>
        </a:spcAft>
        <a:buFont typeface="Wingdings" pitchFamily="2" charset="2"/>
        <a:defRPr sz="2000">
          <a:solidFill>
            <a:schemeClr val="tx1"/>
          </a:solidFill>
          <a:latin typeface="Times" pitchFamily="18" charset="0"/>
        </a:defRPr>
      </a:lvl6pPr>
      <a:lvl7pPr marL="2982913" indent="-228600" algn="l" rtl="0" fontAlgn="base">
        <a:spcBef>
          <a:spcPct val="20000"/>
        </a:spcBef>
        <a:spcAft>
          <a:spcPct val="0"/>
        </a:spcAft>
        <a:buFont typeface="Wingdings" pitchFamily="2" charset="2"/>
        <a:defRPr sz="2000">
          <a:solidFill>
            <a:schemeClr val="tx1"/>
          </a:solidFill>
          <a:latin typeface="Times" pitchFamily="18" charset="0"/>
        </a:defRPr>
      </a:lvl7pPr>
      <a:lvl8pPr marL="3440113" indent="-228600" algn="l" rtl="0" fontAlgn="base">
        <a:spcBef>
          <a:spcPct val="20000"/>
        </a:spcBef>
        <a:spcAft>
          <a:spcPct val="0"/>
        </a:spcAft>
        <a:buFont typeface="Wingdings" pitchFamily="2" charset="2"/>
        <a:defRPr sz="2000">
          <a:solidFill>
            <a:schemeClr val="tx1"/>
          </a:solidFill>
          <a:latin typeface="Times" pitchFamily="18" charset="0"/>
        </a:defRPr>
      </a:lvl8pPr>
      <a:lvl9pPr marL="3897313" indent="-228600" algn="l" rtl="0" fontAlgn="base">
        <a:spcBef>
          <a:spcPct val="20000"/>
        </a:spcBef>
        <a:spcAft>
          <a:spcPct val="0"/>
        </a:spcAft>
        <a:buFont typeface="Wingdings" pitchFamily="2" charset="2"/>
        <a:defRPr sz="2000">
          <a:solidFill>
            <a:schemeClr val="tx1"/>
          </a:solidFill>
          <a:latin typeface="Times" pitchFamily="18" charset="0"/>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slide" Target="slide2.xml"/><Relationship Id="rId7" Type="http://schemas.openxmlformats.org/officeDocument/2006/relationships/slide" Target="slide38.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84.xml"/><Relationship Id="rId5" Type="http://schemas.openxmlformats.org/officeDocument/2006/relationships/slide" Target="slide28.xml"/><Relationship Id="rId4" Type="http://schemas.openxmlformats.org/officeDocument/2006/relationships/slide" Target="slide1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6.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4.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tulipandrose.net/"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3" name="Rectangle 11">
            <a:hlinkClick r:id="rId3" action="ppaction://hlinksldjump"/>
            <a:extLst>
              <a:ext uri="{FF2B5EF4-FFF2-40B4-BE49-F238E27FC236}">
                <a16:creationId xmlns:a16="http://schemas.microsoft.com/office/drawing/2014/main" id="{54CCFC0B-3CB4-1746-A53B-1939F4F6BAE2}"/>
              </a:ext>
            </a:extLst>
          </p:cNvPr>
          <p:cNvSpPr>
            <a:spLocks noChangeArrowheads="1"/>
          </p:cNvSpPr>
          <p:nvPr/>
        </p:nvSpPr>
        <p:spPr bwMode="auto">
          <a:xfrm>
            <a:off x="8832304" y="2312876"/>
            <a:ext cx="2618487" cy="575878"/>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İslam Ahlakının Konusu </a:t>
            </a:r>
            <a:br>
              <a:rPr lang="tr-TR" sz="1600" dirty="0">
                <a:solidFill>
                  <a:srgbClr val="000000"/>
                </a:solidFill>
                <a:latin typeface="Arial" panose="020B0604020202020204" pitchFamily="34" charset="0"/>
                <a:ea typeface="Arial" charset="0"/>
                <a:cs typeface="Arial" panose="020B0604020202020204" pitchFamily="34" charset="0"/>
              </a:rPr>
            </a:br>
            <a:r>
              <a:rPr lang="tr-TR" sz="1600" dirty="0">
                <a:solidFill>
                  <a:srgbClr val="000000"/>
                </a:solidFill>
                <a:latin typeface="Arial" panose="020B0604020202020204" pitchFamily="34" charset="0"/>
                <a:ea typeface="Arial" charset="0"/>
                <a:cs typeface="Arial" panose="020B0604020202020204" pitchFamily="34" charset="0"/>
              </a:rPr>
              <a:t>   ve Gayesi</a:t>
            </a:r>
          </a:p>
        </p:txBody>
      </p:sp>
      <p:sp>
        <p:nvSpPr>
          <p:cNvPr id="4" name="Rectangle 11">
            <a:hlinkClick r:id="rId4" action="ppaction://hlinksldjump"/>
            <a:extLst>
              <a:ext uri="{FF2B5EF4-FFF2-40B4-BE49-F238E27FC236}">
                <a16:creationId xmlns:a16="http://schemas.microsoft.com/office/drawing/2014/main" id="{D3CD3310-AA28-444B-A276-C7C751FED2F8}"/>
              </a:ext>
            </a:extLst>
          </p:cNvPr>
          <p:cNvSpPr>
            <a:spLocks noChangeArrowheads="1"/>
          </p:cNvSpPr>
          <p:nvPr/>
        </p:nvSpPr>
        <p:spPr bwMode="auto">
          <a:xfrm>
            <a:off x="8832304" y="2924944"/>
            <a:ext cx="2762504" cy="32385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İslam Ahlakının Kaynakları</a:t>
            </a:r>
          </a:p>
        </p:txBody>
      </p:sp>
      <p:sp>
        <p:nvSpPr>
          <p:cNvPr id="5" name="Rectangle 11">
            <a:hlinkClick r:id="rId5" action="ppaction://hlinksldjump"/>
            <a:extLst>
              <a:ext uri="{FF2B5EF4-FFF2-40B4-BE49-F238E27FC236}">
                <a16:creationId xmlns:a16="http://schemas.microsoft.com/office/drawing/2014/main" id="{F58753BA-C56F-974C-9006-BDFA069DE088}"/>
              </a:ext>
            </a:extLst>
          </p:cNvPr>
          <p:cNvSpPr>
            <a:spLocks noChangeArrowheads="1"/>
          </p:cNvSpPr>
          <p:nvPr/>
        </p:nvSpPr>
        <p:spPr bwMode="auto">
          <a:xfrm>
            <a:off x="8832304" y="3284984"/>
            <a:ext cx="1980220" cy="539874"/>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Ahlak ile Terbiye </a:t>
            </a:r>
            <a:br>
              <a:rPr lang="tr-TR" sz="1600" dirty="0">
                <a:solidFill>
                  <a:srgbClr val="000000"/>
                </a:solidFill>
                <a:latin typeface="Arial" panose="020B0604020202020204" pitchFamily="34" charset="0"/>
                <a:ea typeface="Arial" charset="0"/>
                <a:cs typeface="Arial" panose="020B0604020202020204" pitchFamily="34" charset="0"/>
              </a:rPr>
            </a:br>
            <a:r>
              <a:rPr lang="tr-TR" sz="1600" dirty="0">
                <a:solidFill>
                  <a:srgbClr val="000000"/>
                </a:solidFill>
                <a:latin typeface="Arial" panose="020B0604020202020204" pitchFamily="34" charset="0"/>
                <a:ea typeface="Arial" charset="0"/>
                <a:cs typeface="Arial" panose="020B0604020202020204" pitchFamily="34" charset="0"/>
              </a:rPr>
              <a:t>  Arasındaki İlişki</a:t>
            </a:r>
          </a:p>
        </p:txBody>
      </p:sp>
      <p:sp>
        <p:nvSpPr>
          <p:cNvPr id="6" name="Rectangle 11">
            <a:hlinkClick r:id="rId6" action="ppaction://hlinksldjump"/>
            <a:extLst>
              <a:ext uri="{FF2B5EF4-FFF2-40B4-BE49-F238E27FC236}">
                <a16:creationId xmlns:a16="http://schemas.microsoft.com/office/drawing/2014/main" id="{86A30C24-3960-2D4E-8861-5E045DF6DBCA}"/>
              </a:ext>
            </a:extLst>
          </p:cNvPr>
          <p:cNvSpPr>
            <a:spLocks noChangeArrowheads="1"/>
          </p:cNvSpPr>
          <p:nvPr/>
        </p:nvSpPr>
        <p:spPr bwMode="auto">
          <a:xfrm>
            <a:off x="8832304" y="5085184"/>
            <a:ext cx="2306085" cy="323850"/>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Kur’an’dan Mesajlar</a:t>
            </a:r>
          </a:p>
        </p:txBody>
      </p:sp>
      <p:sp>
        <p:nvSpPr>
          <p:cNvPr id="7" name="Rectangle 11">
            <a:hlinkClick r:id="rId4" action="ppaction://hlinksldjump"/>
            <a:extLst>
              <a:ext uri="{FF2B5EF4-FFF2-40B4-BE49-F238E27FC236}">
                <a16:creationId xmlns:a16="http://schemas.microsoft.com/office/drawing/2014/main" id="{E7936CDC-5F67-0C43-89CF-1073D8127EE2}"/>
              </a:ext>
            </a:extLst>
          </p:cNvPr>
          <p:cNvSpPr>
            <a:spLocks noChangeArrowheads="1"/>
          </p:cNvSpPr>
          <p:nvPr/>
        </p:nvSpPr>
        <p:spPr bwMode="auto">
          <a:xfrm>
            <a:off x="8826356" y="512676"/>
            <a:ext cx="2130184" cy="900100"/>
          </a:xfrm>
          <a:prstGeom prst="rect">
            <a:avLst/>
          </a:prstGeom>
          <a:noFill/>
          <a:ln>
            <a:noFill/>
          </a:ln>
          <a:extLst/>
        </p:spPr>
        <p:txBody>
          <a:bodyPr/>
          <a:lstStyle/>
          <a:p>
            <a:pPr marL="1588" indent="9525" eaLnBrk="1" hangingPunct="1">
              <a:spcBef>
                <a:spcPct val="20000"/>
              </a:spcBef>
              <a:buClr>
                <a:schemeClr val="tx2"/>
              </a:buClr>
            </a:pPr>
            <a:r>
              <a:rPr lang="tr-TR" sz="1800" dirty="0">
                <a:solidFill>
                  <a:srgbClr val="000000"/>
                </a:solidFill>
                <a:latin typeface="Arial" panose="020B0604020202020204" pitchFamily="34" charset="0"/>
                <a:ea typeface="Arial" charset="0"/>
                <a:cs typeface="Arial" panose="020B0604020202020204" pitchFamily="34" charset="0"/>
              </a:rPr>
              <a:t>Ahlak, Seciye, Şahsiyet, Karakter, Terbiye</a:t>
            </a:r>
          </a:p>
        </p:txBody>
      </p:sp>
      <p:sp>
        <p:nvSpPr>
          <p:cNvPr id="8" name="Rectangle 11">
            <a:hlinkClick r:id="rId7" action="ppaction://hlinksldjump"/>
            <a:extLst>
              <a:ext uri="{FF2B5EF4-FFF2-40B4-BE49-F238E27FC236}">
                <a16:creationId xmlns:a16="http://schemas.microsoft.com/office/drawing/2014/main" id="{3590D4FC-B819-6448-AFA3-1F7CE7460459}"/>
              </a:ext>
            </a:extLst>
          </p:cNvPr>
          <p:cNvSpPr>
            <a:spLocks noChangeArrowheads="1"/>
          </p:cNvSpPr>
          <p:nvPr/>
        </p:nvSpPr>
        <p:spPr bwMode="auto">
          <a:xfrm>
            <a:off x="8832304" y="3861234"/>
            <a:ext cx="2662465" cy="539874"/>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İslam Ahlakında Yerilen </a:t>
            </a:r>
            <a:br>
              <a:rPr lang="tr-TR" sz="1600" dirty="0">
                <a:solidFill>
                  <a:srgbClr val="000000"/>
                </a:solidFill>
                <a:latin typeface="Arial" panose="020B0604020202020204" pitchFamily="34" charset="0"/>
                <a:ea typeface="Arial" charset="0"/>
                <a:cs typeface="Arial" panose="020B0604020202020204" pitchFamily="34" charset="0"/>
              </a:rPr>
            </a:br>
            <a:r>
              <a:rPr lang="tr-TR" sz="1600" dirty="0">
                <a:solidFill>
                  <a:srgbClr val="000000"/>
                </a:solidFill>
                <a:latin typeface="Arial" panose="020B0604020202020204" pitchFamily="34" charset="0"/>
                <a:ea typeface="Arial" charset="0"/>
                <a:cs typeface="Arial" panose="020B0604020202020204" pitchFamily="34" charset="0"/>
              </a:rPr>
              <a:t>   Bazı Davranışlar</a:t>
            </a:r>
          </a:p>
        </p:txBody>
      </p:sp>
      <p:sp>
        <p:nvSpPr>
          <p:cNvPr id="9" name="Rectangle 11">
            <a:hlinkClick r:id="rId8" action="ppaction://hlinksldjump"/>
            <a:extLst>
              <a:ext uri="{FF2B5EF4-FFF2-40B4-BE49-F238E27FC236}">
                <a16:creationId xmlns:a16="http://schemas.microsoft.com/office/drawing/2014/main" id="{57E1CF0F-EBC7-8747-86EF-EC85FDC19B33}"/>
              </a:ext>
            </a:extLst>
          </p:cNvPr>
          <p:cNvSpPr>
            <a:spLocks noChangeArrowheads="1"/>
          </p:cNvSpPr>
          <p:nvPr/>
        </p:nvSpPr>
        <p:spPr bwMode="auto">
          <a:xfrm>
            <a:off x="8834135" y="4473488"/>
            <a:ext cx="2660634" cy="539688"/>
          </a:xfrm>
          <a:prstGeom prst="rect">
            <a:avLst/>
          </a:prstGeom>
          <a:noFill/>
          <a:ln>
            <a:noFill/>
          </a:ln>
          <a:extLst/>
        </p:spPr>
        <p:txBody>
          <a:bodyPr/>
          <a:lstStyle/>
          <a:p>
            <a:pPr marL="1588" indent="19050" eaLnBrk="1" hangingPunct="1">
              <a:spcBef>
                <a:spcPct val="20000"/>
              </a:spcBef>
              <a:buClr>
                <a:schemeClr val="tx2"/>
              </a:buClr>
            </a:pPr>
            <a:r>
              <a:rPr lang="tr-TR" sz="1600" dirty="0">
                <a:solidFill>
                  <a:srgbClr val="FF0000"/>
                </a:solidFill>
                <a:latin typeface="Arial" panose="020B0604020202020204" pitchFamily="34" charset="0"/>
                <a:ea typeface="Arial" charset="0"/>
                <a:cs typeface="Arial" panose="020B0604020202020204" pitchFamily="34" charset="0"/>
              </a:rPr>
              <a:t>•</a:t>
            </a:r>
            <a:r>
              <a:rPr lang="tr-TR" sz="1600" dirty="0">
                <a:solidFill>
                  <a:srgbClr val="000000"/>
                </a:solidFill>
                <a:latin typeface="Arial" panose="020B0604020202020204" pitchFamily="34" charset="0"/>
                <a:ea typeface="Arial" charset="0"/>
                <a:cs typeface="Arial" panose="020B0604020202020204" pitchFamily="34" charset="0"/>
              </a:rPr>
              <a:t> Tutum ve Davranışlarda </a:t>
            </a:r>
            <a:br>
              <a:rPr lang="tr-TR" sz="1600" dirty="0">
                <a:solidFill>
                  <a:srgbClr val="000000"/>
                </a:solidFill>
                <a:latin typeface="Arial" panose="020B0604020202020204" pitchFamily="34" charset="0"/>
                <a:ea typeface="Arial" charset="0"/>
                <a:cs typeface="Arial" panose="020B0604020202020204" pitchFamily="34" charset="0"/>
              </a:rPr>
            </a:br>
            <a:r>
              <a:rPr lang="tr-TR" sz="1600" dirty="0">
                <a:solidFill>
                  <a:srgbClr val="000000"/>
                </a:solidFill>
                <a:latin typeface="Arial" panose="020B0604020202020204" pitchFamily="34" charset="0"/>
                <a:ea typeface="Arial" charset="0"/>
                <a:cs typeface="Arial" panose="020B0604020202020204" pitchFamily="34" charset="0"/>
              </a:rPr>
              <a:t>   Ölçülü Olmak</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39BE8-B5D1-7F4E-85E1-7DE97CE4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4" y="332656"/>
            <a:ext cx="12188992" cy="4032448"/>
          </a:xfrm>
          <a:prstGeom prst="rect">
            <a:avLst/>
          </a:prstGeom>
        </p:spPr>
      </p:pic>
    </p:spTree>
    <p:extLst>
      <p:ext uri="{BB962C8B-B14F-4D97-AF65-F5344CB8AC3E}">
        <p14:creationId xmlns:p14="http://schemas.microsoft.com/office/powerpoint/2010/main" val="62520222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4691844" y="296863"/>
            <a:ext cx="2808188"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Moral-Etik</a:t>
            </a:r>
          </a:p>
        </p:txBody>
      </p:sp>
      <p:sp>
        <p:nvSpPr>
          <p:cNvPr id="6" name="Rectangle 3"/>
          <p:cNvSpPr>
            <a:spLocks noChangeArrowheads="1"/>
          </p:cNvSpPr>
          <p:nvPr/>
        </p:nvSpPr>
        <p:spPr bwMode="auto">
          <a:xfrm>
            <a:off x="2711624" y="944725"/>
            <a:ext cx="6804756" cy="201622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92D050"/>
                </a:solidFill>
                <a:cs typeface="Arial" charset="0"/>
              </a:rPr>
              <a:t>Ahlak</a:t>
            </a:r>
            <a:r>
              <a:rPr lang="tr-TR" sz="3200" dirty="0">
                <a:cs typeface="Arial" charset="0"/>
              </a:rPr>
              <a:t> </a:t>
            </a:r>
            <a:r>
              <a:rPr lang="tr-TR" sz="2800" i="1" dirty="0">
                <a:solidFill>
                  <a:schemeClr val="tx1">
                    <a:lumMod val="75000"/>
                  </a:schemeClr>
                </a:solidFill>
                <a:cs typeface="Arial" charset="0"/>
              </a:rPr>
              <a:t>(Kökeni </a:t>
            </a:r>
            <a:r>
              <a:rPr lang="tr-TR" sz="2800" i="1" dirty="0" err="1">
                <a:solidFill>
                  <a:schemeClr val="tx1">
                    <a:lumMod val="75000"/>
                  </a:schemeClr>
                </a:solidFill>
                <a:cs typeface="Arial" charset="0"/>
              </a:rPr>
              <a:t>Hulk</a:t>
            </a:r>
            <a:r>
              <a:rPr lang="tr-TR" sz="2800" i="1" dirty="0">
                <a:solidFill>
                  <a:schemeClr val="tx1">
                    <a:lumMod val="75000"/>
                  </a:schemeClr>
                </a:solidFill>
                <a:cs typeface="Arial" charset="0"/>
              </a:rPr>
              <a:t>)</a:t>
            </a:r>
            <a:r>
              <a:rPr lang="tr-TR" sz="3200" dirty="0">
                <a:cs typeface="Arial" charset="0"/>
              </a:rPr>
              <a:t> / </a:t>
            </a:r>
            <a:r>
              <a:rPr lang="tr-TR" sz="3200" dirty="0">
                <a:solidFill>
                  <a:srgbClr val="92D050"/>
                </a:solidFill>
                <a:cs typeface="Arial" charset="0"/>
              </a:rPr>
              <a:t>Moral</a:t>
            </a:r>
            <a:r>
              <a:rPr lang="tr-TR" sz="3200" dirty="0">
                <a:cs typeface="Arial" charset="0"/>
              </a:rPr>
              <a:t> </a:t>
            </a:r>
            <a:r>
              <a:rPr lang="tr-TR" sz="2800" i="1" dirty="0">
                <a:solidFill>
                  <a:schemeClr val="tx1">
                    <a:lumMod val="75000"/>
                  </a:schemeClr>
                </a:solidFill>
                <a:cs typeface="Arial" charset="0"/>
              </a:rPr>
              <a:t>(Lat.)</a:t>
            </a:r>
            <a:r>
              <a:rPr lang="tr-TR" sz="3200" dirty="0">
                <a:cs typeface="Arial" charset="0"/>
              </a:rPr>
              <a:t>, </a:t>
            </a:r>
            <a:r>
              <a:rPr lang="tr-TR" sz="3200" dirty="0">
                <a:solidFill>
                  <a:srgbClr val="92D050"/>
                </a:solidFill>
                <a:cs typeface="Arial" charset="0"/>
              </a:rPr>
              <a:t>Etik</a:t>
            </a:r>
            <a:r>
              <a:rPr lang="tr-TR" sz="3200" dirty="0">
                <a:cs typeface="Arial" charset="0"/>
              </a:rPr>
              <a:t> </a:t>
            </a:r>
            <a:r>
              <a:rPr lang="tr-TR" sz="2800" i="1" dirty="0">
                <a:solidFill>
                  <a:schemeClr val="tx1">
                    <a:lumMod val="75000"/>
                  </a:schemeClr>
                </a:solidFill>
                <a:cs typeface="Arial" charset="0"/>
              </a:rPr>
              <a:t>(Yun.)</a:t>
            </a:r>
            <a:r>
              <a:rPr lang="tr-TR" sz="3200" dirty="0">
                <a:cs typeface="Arial" charset="0"/>
              </a:rPr>
              <a:t> huy, tabiat, yaratılış kökünden gelir ve ‘insanın yaratılış karakteri’ demektir. </a:t>
            </a:r>
            <a:r>
              <a:rPr lang="tr-TR" sz="3200" dirty="0">
                <a:solidFill>
                  <a:srgbClr val="92D050"/>
                </a:solidFill>
                <a:cs typeface="Arial" charset="0"/>
              </a:rPr>
              <a:t>Deontoloji</a:t>
            </a:r>
            <a:r>
              <a:rPr lang="tr-TR" sz="3200" dirty="0">
                <a:cs typeface="Arial" charset="0"/>
              </a:rPr>
              <a:t>, meslek ahlakı.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48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2351584" y="296863"/>
            <a:ext cx="7488708"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Hz. Muhammed ve Hak Konusu</a:t>
            </a:r>
          </a:p>
        </p:txBody>
      </p:sp>
      <p:sp>
        <p:nvSpPr>
          <p:cNvPr id="6" name="Rectangle 3"/>
          <p:cNvSpPr>
            <a:spLocks noChangeArrowheads="1"/>
          </p:cNvSpPr>
          <p:nvPr/>
        </p:nvSpPr>
        <p:spPr bwMode="auto">
          <a:xfrm>
            <a:off x="1883532" y="944724"/>
            <a:ext cx="8460940" cy="1583023"/>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Allah Rasulü ne kimsenin zerre kadar hakkını yerdi, ne de kimseye hakkını yedirirdi. Hak konusunda hatır gönül dinlemezdi.</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584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AAF15-23BA-EE4B-ADE3-20317BFE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23022"/>
            <a:ext cx="11161240" cy="6856190"/>
          </a:xfrm>
          <a:prstGeom prst="rect">
            <a:avLst/>
          </a:prstGeom>
        </p:spPr>
      </p:pic>
    </p:spTree>
    <p:extLst>
      <p:ext uri="{BB962C8B-B14F-4D97-AF65-F5344CB8AC3E}">
        <p14:creationId xmlns:p14="http://schemas.microsoft.com/office/powerpoint/2010/main" val="229468788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300" y="0"/>
            <a:ext cx="4574861" cy="6858000"/>
          </a:xfrm>
          <a:prstGeom prst="rect">
            <a:avLst/>
          </a:prstGeom>
        </p:spPr>
      </p:pic>
    </p:spTree>
    <p:extLst>
      <p:ext uri="{BB962C8B-B14F-4D97-AF65-F5344CB8AC3E}">
        <p14:creationId xmlns:p14="http://schemas.microsoft.com/office/powerpoint/2010/main" val="91171059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0C390-342D-3842-AEE8-5170BE429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6649783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702EE-68A8-6340-AD5C-CE363594E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3287" y="0"/>
            <a:ext cx="5305425" cy="6858000"/>
          </a:xfrm>
          <a:prstGeom prst="rect">
            <a:avLst/>
          </a:prstGeom>
        </p:spPr>
      </p:pic>
    </p:spTree>
    <p:extLst>
      <p:ext uri="{BB962C8B-B14F-4D97-AF65-F5344CB8AC3E}">
        <p14:creationId xmlns:p14="http://schemas.microsoft.com/office/powerpoint/2010/main" val="281571646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803412" y="1017885"/>
            <a:ext cx="10621180" cy="399529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 ahlakının kaynağı Kur’an ve </a:t>
            </a:r>
            <a:r>
              <a:rPr lang="tr-TR" sz="3200" dirty="0">
                <a:solidFill>
                  <a:srgbClr val="FFC000"/>
                </a:solidFill>
                <a:cs typeface="Arial" charset="0"/>
              </a:rPr>
              <a:t>Hz. Muhammed</a:t>
            </a:r>
            <a:r>
              <a:rPr lang="tr-TR" sz="3200" dirty="0">
                <a:cs typeface="Arial" charset="0"/>
              </a:rPr>
              <a:t>’in uygulamalarıdır. Nitekim Yüce Allah, </a:t>
            </a:r>
            <a:r>
              <a:rPr lang="tr-TR" sz="3200" dirty="0">
                <a:solidFill>
                  <a:srgbClr val="FFFF00"/>
                </a:solidFill>
                <a:cs typeface="Arial" charset="0"/>
              </a:rPr>
              <a:t>“Sen elbette yüce bir ahlak üzeresin’’</a:t>
            </a:r>
            <a:r>
              <a:rPr lang="tr-TR" sz="1800" b="1" i="1" dirty="0">
                <a:solidFill>
                  <a:schemeClr val="bg1">
                    <a:lumMod val="20000"/>
                    <a:lumOff val="80000"/>
                  </a:schemeClr>
                </a:solidFill>
                <a:cs typeface="Arial" charset="0"/>
              </a:rPr>
              <a:t> (Kur’an, Kalem 4)</a:t>
            </a:r>
            <a:r>
              <a:rPr lang="tr-TR" sz="3200" dirty="0">
                <a:cs typeface="Arial" charset="0"/>
              </a:rPr>
              <a:t> buyurarak </a:t>
            </a:r>
            <a:r>
              <a:rPr lang="tr-TR" sz="3200" dirty="0">
                <a:solidFill>
                  <a:srgbClr val="FFC000"/>
                </a:solidFill>
                <a:cs typeface="Arial" charset="0"/>
              </a:rPr>
              <a:t>Hz. Muhammed</a:t>
            </a:r>
            <a:r>
              <a:rPr lang="tr-TR" sz="3200" dirty="0">
                <a:cs typeface="Arial" charset="0"/>
              </a:rPr>
              <a:t>’in ahlakının üstün bir ahlak olduğunu belirtmiştir. Bu üstün ahlakın model olarak alınması gerektiğini </a:t>
            </a:r>
            <a:r>
              <a:rPr lang="tr-TR" sz="3200" dirty="0">
                <a:solidFill>
                  <a:srgbClr val="FFFF00"/>
                </a:solidFill>
                <a:cs typeface="Arial" charset="0"/>
              </a:rPr>
              <a:t>“</a:t>
            </a:r>
            <a:r>
              <a:rPr lang="tr-TR" sz="3200" dirty="0" err="1">
                <a:solidFill>
                  <a:srgbClr val="FFFF00"/>
                </a:solidFill>
                <a:cs typeface="Arial" charset="0"/>
              </a:rPr>
              <a:t>Andolsun</a:t>
            </a:r>
            <a:r>
              <a:rPr lang="tr-TR" sz="3200" dirty="0">
                <a:solidFill>
                  <a:srgbClr val="FFFF00"/>
                </a:solidFill>
                <a:cs typeface="Arial" charset="0"/>
              </a:rPr>
              <a:t> ki Rasulullah, sizin için, Allah’a ve ahiret gününe kavuşmayı umanlar ve Allah’ı çok zikredenler için güzel bir örnektir’’ </a:t>
            </a:r>
            <a:r>
              <a:rPr lang="tr-TR" sz="1800" b="1" i="1" dirty="0">
                <a:solidFill>
                  <a:schemeClr val="bg1">
                    <a:lumMod val="20000"/>
                    <a:lumOff val="80000"/>
                  </a:schemeClr>
                </a:solidFill>
                <a:cs typeface="Arial" charset="0"/>
              </a:rPr>
              <a:t>(Kuran, </a:t>
            </a:r>
            <a:r>
              <a:rPr lang="tr-TR" sz="1800" b="1" i="1" dirty="0" err="1">
                <a:solidFill>
                  <a:schemeClr val="bg1">
                    <a:lumMod val="20000"/>
                    <a:lumOff val="80000"/>
                  </a:schemeClr>
                </a:solidFill>
                <a:cs typeface="Arial" charset="0"/>
              </a:rPr>
              <a:t>Ahzab</a:t>
            </a:r>
            <a:r>
              <a:rPr lang="tr-TR" sz="1800" b="1" i="1" dirty="0">
                <a:solidFill>
                  <a:schemeClr val="bg1">
                    <a:lumMod val="20000"/>
                    <a:lumOff val="80000"/>
                  </a:schemeClr>
                </a:solidFill>
                <a:cs typeface="Arial" charset="0"/>
              </a:rPr>
              <a:t> 21) </a:t>
            </a:r>
            <a:r>
              <a:rPr lang="tr-TR" sz="3200" dirty="0">
                <a:cs typeface="Arial" charset="0"/>
              </a:rPr>
              <a:t>ayetiyle açıklamıştır. </a:t>
            </a: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2459596" y="297025"/>
            <a:ext cx="7296596" cy="72086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İslam Ahlakının Kaynakları</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9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152637"/>
            <a:ext cx="10045116" cy="162018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Hz. </a:t>
            </a:r>
            <a:r>
              <a:rPr lang="tr-TR" sz="3200" dirty="0" err="1">
                <a:cs typeface="Arial" charset="0"/>
              </a:rPr>
              <a:t>Aişe’ye</a:t>
            </a:r>
            <a:r>
              <a:rPr lang="tr-TR" sz="3200" dirty="0">
                <a:cs typeface="Arial" charset="0"/>
              </a:rPr>
              <a:t> Hz. Muhammed’in ahlakı sorulunca O: </a:t>
            </a:r>
            <a:r>
              <a:rPr lang="tr-TR" sz="3200" dirty="0">
                <a:solidFill>
                  <a:schemeClr val="accent2">
                    <a:lumMod val="40000"/>
                    <a:lumOff val="60000"/>
                  </a:schemeClr>
                </a:solidFill>
                <a:cs typeface="Arial" charset="0"/>
              </a:rPr>
              <a:t>“Siz Kur’an okumuyor musunuz? O’nun ahlakı Kur’an’dı’’ </a:t>
            </a:r>
            <a:r>
              <a:rPr lang="tr-TR" sz="3200" dirty="0">
                <a:cs typeface="Arial" charset="0"/>
              </a:rPr>
              <a:t>diye cevap vermiştir </a:t>
            </a:r>
            <a:r>
              <a:rPr lang="tr-TR" sz="1800" b="1" i="1" dirty="0">
                <a:solidFill>
                  <a:schemeClr val="bg1">
                    <a:lumMod val="20000"/>
                    <a:lumOff val="80000"/>
                  </a:schemeClr>
                </a:solidFill>
                <a:cs typeface="Arial" charset="0"/>
              </a:rPr>
              <a:t>(Hadis, Müslim, </a:t>
            </a:r>
            <a:r>
              <a:rPr lang="tr-TR" sz="1800" b="1" i="1" dirty="0" err="1">
                <a:solidFill>
                  <a:schemeClr val="bg1">
                    <a:lumMod val="20000"/>
                    <a:lumOff val="80000"/>
                  </a:schemeClr>
                </a:solidFill>
                <a:cs typeface="Arial" charset="0"/>
              </a:rPr>
              <a:t>Salatul-Müsafirin</a:t>
            </a:r>
            <a:r>
              <a:rPr lang="tr-TR" sz="1800" b="1" i="1" dirty="0">
                <a:solidFill>
                  <a:schemeClr val="bg1">
                    <a:lumMod val="20000"/>
                    <a:lumOff val="80000"/>
                  </a:schemeClr>
                </a:solidFill>
                <a:cs typeface="Arial" charset="0"/>
              </a:rPr>
              <a:t> 139).</a:t>
            </a:r>
            <a:endParaRPr lang="tr-TR" sz="28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332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857A6-D0C4-8A4A-B05F-482D8E420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668" y="10953"/>
            <a:ext cx="5940660" cy="6797770"/>
          </a:xfrm>
          <a:prstGeom prst="rect">
            <a:avLst/>
          </a:prstGeom>
        </p:spPr>
      </p:pic>
    </p:spTree>
    <p:extLst>
      <p:ext uri="{BB962C8B-B14F-4D97-AF65-F5344CB8AC3E}">
        <p14:creationId xmlns:p14="http://schemas.microsoft.com/office/powerpoint/2010/main" val="246769280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271464" y="1017885"/>
            <a:ext cx="9685076"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Ahlak kelimesi, Arapça </a:t>
            </a:r>
            <a:r>
              <a:rPr lang="tr-TR" sz="3200" dirty="0" err="1">
                <a:solidFill>
                  <a:srgbClr val="92D050"/>
                </a:solidFill>
                <a:cs typeface="Arial" charset="0"/>
              </a:rPr>
              <a:t>hulk</a:t>
            </a:r>
            <a:r>
              <a:rPr lang="tr-TR" sz="3200" dirty="0">
                <a:cs typeface="Arial" charset="0"/>
              </a:rPr>
              <a:t> kelimesinin çoğuludur. </a:t>
            </a:r>
            <a:r>
              <a:rPr lang="tr-TR" sz="3200" dirty="0" err="1">
                <a:cs typeface="Arial" charset="0"/>
              </a:rPr>
              <a:t>Hulk</a:t>
            </a:r>
            <a:r>
              <a:rPr lang="tr-TR" sz="3200" dirty="0">
                <a:cs typeface="Arial" charset="0"/>
              </a:rPr>
              <a:t>, ‘tabiat, mizaç, huy ve karakter’ gibi anlamlara gelir. İslam ahlakının gayesini </a:t>
            </a:r>
            <a:r>
              <a:rPr lang="tr-TR" sz="3200" dirty="0">
                <a:solidFill>
                  <a:srgbClr val="FFC000"/>
                </a:solidFill>
                <a:cs typeface="Arial" charset="0"/>
              </a:rPr>
              <a:t>Hz. Muhammed</a:t>
            </a:r>
            <a:r>
              <a:rPr lang="tr-TR" sz="3200" dirty="0">
                <a:cs typeface="Arial" charset="0"/>
              </a:rPr>
              <a:t>; </a:t>
            </a:r>
            <a:r>
              <a:rPr lang="tr-TR" sz="3200" dirty="0">
                <a:solidFill>
                  <a:schemeClr val="tx2">
                    <a:lumMod val="40000"/>
                    <a:lumOff val="60000"/>
                  </a:schemeClr>
                </a:solidFill>
                <a:cs typeface="Arial" charset="0"/>
              </a:rPr>
              <a:t>“Ben güzel ahlakı </a:t>
            </a:r>
            <a:r>
              <a:rPr lang="tr-TR" sz="3200" i="1" dirty="0">
                <a:solidFill>
                  <a:schemeClr val="tx2">
                    <a:lumMod val="40000"/>
                    <a:lumOff val="60000"/>
                  </a:schemeClr>
                </a:solidFill>
                <a:cs typeface="Arial" charset="0"/>
              </a:rPr>
              <a:t>(huyları) </a:t>
            </a:r>
            <a:r>
              <a:rPr lang="tr-TR" sz="3200" dirty="0">
                <a:solidFill>
                  <a:schemeClr val="tx2">
                    <a:lumMod val="40000"/>
                    <a:lumOff val="60000"/>
                  </a:schemeClr>
                </a:solidFill>
                <a:cs typeface="Arial" charset="0"/>
              </a:rPr>
              <a:t>tamamlamak için gönderildim’’</a:t>
            </a:r>
            <a:r>
              <a:rPr lang="tr-TR" sz="3200" dirty="0">
                <a:cs typeface="Arial" charset="0"/>
              </a:rPr>
              <a:t> </a:t>
            </a:r>
            <a:r>
              <a:rPr lang="tr-TR" sz="1800" b="1" i="1" dirty="0">
                <a:solidFill>
                  <a:schemeClr val="bg1">
                    <a:lumMod val="20000"/>
                    <a:lumOff val="80000"/>
                  </a:schemeClr>
                </a:solidFill>
                <a:cs typeface="Arial" charset="0"/>
              </a:rPr>
              <a:t>(Hadis, </a:t>
            </a:r>
            <a:r>
              <a:rPr lang="tr-TR" sz="1800" b="1" i="1" dirty="0" err="1">
                <a:solidFill>
                  <a:schemeClr val="bg1">
                    <a:lumMod val="20000"/>
                    <a:lumOff val="80000"/>
                  </a:schemeClr>
                </a:solidFill>
                <a:cs typeface="Arial" charset="0"/>
              </a:rPr>
              <a:t>Muvatta</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Hüsnul-Hulk</a:t>
            </a:r>
            <a:r>
              <a:rPr lang="tr-TR" sz="1800" b="1" i="1" dirty="0">
                <a:solidFill>
                  <a:schemeClr val="bg1">
                    <a:lumMod val="20000"/>
                    <a:lumOff val="80000"/>
                  </a:schemeClr>
                </a:solidFill>
                <a:cs typeface="Arial" charset="0"/>
              </a:rPr>
              <a:t> 8)</a:t>
            </a:r>
            <a:r>
              <a:rPr lang="tr-TR" sz="3200" dirty="0">
                <a:cs typeface="Arial" charset="0"/>
              </a:rPr>
              <a:t> şeklinde açıklamıştır.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1631380" y="297025"/>
            <a:ext cx="8929116" cy="72086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İslam Ahlakının Konusu ve Gayesi</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810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1D81F-4287-3F48-AB0D-E27024CCA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4070926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0"/>
            <a:ext cx="5780659" cy="6858000"/>
          </a:xfrm>
          <a:prstGeom prst="rect">
            <a:avLst/>
          </a:prstGeom>
        </p:spPr>
      </p:pic>
    </p:spTree>
    <p:extLst>
      <p:ext uri="{BB962C8B-B14F-4D97-AF65-F5344CB8AC3E}">
        <p14:creationId xmlns:p14="http://schemas.microsoft.com/office/powerpoint/2010/main" val="134981308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2000" r="-42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3448051" y="296863"/>
            <a:ext cx="5295774"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Ahlakın Kaynağı</a:t>
            </a:r>
          </a:p>
        </p:txBody>
      </p:sp>
      <p:sp>
        <p:nvSpPr>
          <p:cNvPr id="6" name="Rectangle 3"/>
          <p:cNvSpPr>
            <a:spLocks noChangeArrowheads="1"/>
          </p:cNvSpPr>
          <p:nvPr/>
        </p:nvSpPr>
        <p:spPr bwMode="auto">
          <a:xfrm>
            <a:off x="767408" y="944725"/>
            <a:ext cx="10693188" cy="39604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Psikoloji ve bilişsel çalışmalarla da ortaya konulan deneylere göre ahlak fıtridir. Yani ahlakın doğuştan, hepimizin taşıdığı belli özelliklerle ilişkisi vardır. İnsan doğuştan itibaren ahlaki belli sistemleri içselleştirebileceği bir zihinsel donanımla dünyaya gelir. Bu sistem doğuştan Müslüman’da, Budist’te, Hıristiyan’da, ateistte de yani bütün insanlarda vardır. Zaten Kur’an Rum 30 da insanların bu fıtrat üzere yaratıldıkları söyler.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83432" y="188641"/>
            <a:ext cx="10261140" cy="3564396"/>
          </a:xfrm>
          <a:prstGeom prst="rect">
            <a:avLst/>
          </a:prstGeom>
          <a:solidFill>
            <a:srgbClr val="000000">
              <a:alpha val="58000"/>
            </a:srgbClr>
          </a:solidFill>
          <a:ln>
            <a:noFill/>
          </a:ln>
          <a:extLst/>
        </p:spPr>
        <p:txBody>
          <a:bodyPr/>
          <a:lstStyle/>
          <a:p>
            <a:pPr marL="1588" indent="19050" eaLnBrk="1" hangingPunct="1">
              <a:spcBef>
                <a:spcPct val="20000"/>
              </a:spcBef>
              <a:buClr>
                <a:schemeClr val="tx2"/>
              </a:buClr>
              <a:defRPr/>
            </a:pPr>
            <a:r>
              <a:rPr lang="tr-TR" sz="3200" dirty="0">
                <a:cs typeface="Arial" charset="0"/>
              </a:rPr>
              <a:t>Fıtratımızın en önemli özelliklerinden birisi de, ahlaki sistemler edinmeye yönelik eğilimimizdir. Ahlakın en önemli unsurlarından birisi şahsi çıkarlarımıza karşı iyiyi tercih etmemizdir. Bir ateist de bir ahlaki sisteme göre hareket edince aslında fıtratında doğuştan taşıdığı o özelliği yerine getirmiş olur. O yüzden bir ateistin ahlaki bir yapısının olması gayet de beklenilecek bir şeydir.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934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99456" y="224645"/>
            <a:ext cx="9829092" cy="34923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Fakat bir ateistin ahlaki bir davranışa rasyonel bir temel bulması mümkün değildir. Çünkü ateiste göre her şeyin maddi olduğu, her şeyin tesadüfen oluştuğu ve ahiretin de olmadığı bir dünyada ahlaklı olmanın rasyonel bir sebebi yoktur. Fakat irrasyonel bir şekilde olabilir. Her şeyin maddi olarak ele alındığı bir doğada erdem kavramı temellendirilemez.</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1407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EC29C-2F01-E44C-9CB6-60A64E995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0" y="-1"/>
            <a:ext cx="4569971" cy="6854957"/>
          </a:xfrm>
          <a:prstGeom prst="rect">
            <a:avLst/>
          </a:prstGeom>
        </p:spPr>
      </p:pic>
      <p:sp>
        <p:nvSpPr>
          <p:cNvPr id="4" name="Rectangle 3">
            <a:extLst>
              <a:ext uri="{FF2B5EF4-FFF2-40B4-BE49-F238E27FC236}">
                <a16:creationId xmlns:a16="http://schemas.microsoft.com/office/drawing/2014/main" id="{A2B05CAB-D481-DB40-AE33-568FAD53E2CB}"/>
              </a:ext>
            </a:extLst>
          </p:cNvPr>
          <p:cNvSpPr>
            <a:spLocks noChangeArrowheads="1"/>
          </p:cNvSpPr>
          <p:nvPr/>
        </p:nvSpPr>
        <p:spPr bwMode="auto">
          <a:xfrm>
            <a:off x="4763852" y="188640"/>
            <a:ext cx="6696744"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Fakat dini açıdan baktığımızda Allah’ın her an her şeyi görmesi, Allah’ın bizi yaratmış olmasından dolayı Allah’a minnettarlık, sevgi ve Allah’ın ahireti yaratmış olması gibi motivasyon sebepler vardır </a:t>
            </a:r>
            <a:br>
              <a:rPr lang="tr-TR" sz="3200" dirty="0">
                <a:cs typeface="Arial" charset="0"/>
              </a:rPr>
            </a:br>
            <a:r>
              <a:rPr lang="tr-TR" sz="1800" b="1" i="1" dirty="0">
                <a:solidFill>
                  <a:schemeClr val="bg1">
                    <a:lumMod val="20000"/>
                    <a:lumOff val="80000"/>
                  </a:schemeClr>
                </a:solidFill>
                <a:cs typeface="Arial" charset="0"/>
              </a:rPr>
              <a:t>(</a:t>
            </a:r>
            <a:r>
              <a:rPr lang="tr-TR" sz="1800" b="1" i="1" dirty="0" err="1">
                <a:solidFill>
                  <a:schemeClr val="bg1">
                    <a:lumMod val="20000"/>
                    <a:lumOff val="80000"/>
                  </a:schemeClr>
                </a:solidFill>
                <a:cs typeface="Arial" charset="0"/>
              </a:rPr>
              <a:t>Prof.Dr</a:t>
            </a:r>
            <a:r>
              <a:rPr lang="tr-TR" sz="1800" b="1" i="1" dirty="0">
                <a:solidFill>
                  <a:schemeClr val="bg1">
                    <a:lumMod val="20000"/>
                    <a:lumOff val="80000"/>
                  </a:schemeClr>
                </a:solidFill>
                <a:cs typeface="Arial" charset="0"/>
              </a:rPr>
              <a:t>. Caner Taslaman).</a:t>
            </a:r>
            <a:endParaRPr lang="tr-TR" sz="2800" b="1" i="1" dirty="0">
              <a:solidFill>
                <a:schemeClr val="bg1">
                  <a:lumMod val="20000"/>
                  <a:lumOff val="80000"/>
                </a:schemeClr>
              </a:solidFill>
              <a:cs typeface="Arial" charset="0"/>
            </a:endParaRPr>
          </a:p>
        </p:txBody>
      </p:sp>
    </p:spTree>
    <p:extLst>
      <p:ext uri="{BB962C8B-B14F-4D97-AF65-F5344CB8AC3E}">
        <p14:creationId xmlns:p14="http://schemas.microsoft.com/office/powerpoint/2010/main" val="663011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69ED4E-0F75-1D41-9E75-33C86DFD1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14706"/>
            <a:ext cx="7020780" cy="6811828"/>
          </a:xfrm>
          <a:prstGeom prst="rect">
            <a:avLst/>
          </a:prstGeom>
        </p:spPr>
      </p:pic>
    </p:spTree>
    <p:extLst>
      <p:ext uri="{BB962C8B-B14F-4D97-AF65-F5344CB8AC3E}">
        <p14:creationId xmlns:p14="http://schemas.microsoft.com/office/powerpoint/2010/main" val="345948017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B97AA-3125-394F-8407-38318C520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7939797" cy="6858000"/>
          </a:xfrm>
          <a:prstGeom prst="rect">
            <a:avLst/>
          </a:prstGeom>
        </p:spPr>
      </p:pic>
      <p:pic>
        <p:nvPicPr>
          <p:cNvPr id="5" name="Picture 4">
            <a:extLst>
              <a:ext uri="{FF2B5EF4-FFF2-40B4-BE49-F238E27FC236}">
                <a16:creationId xmlns:a16="http://schemas.microsoft.com/office/drawing/2014/main" id="{5FA246EA-90C6-B940-951C-E80CD44F65F2}"/>
              </a:ext>
            </a:extLst>
          </p:cNvPr>
          <p:cNvPicPr>
            <a:picLocks noChangeAspect="1"/>
          </p:cNvPicPr>
          <p:nvPr/>
        </p:nvPicPr>
        <p:blipFill rotWithShape="1">
          <a:blip r:embed="rId3">
            <a:extLst>
              <a:ext uri="{28A0092B-C50C-407E-A947-70E740481C1C}">
                <a14:useLocalDpi xmlns:a14="http://schemas.microsoft.com/office/drawing/2010/main" val="0"/>
              </a:ext>
            </a:extLst>
          </a:blip>
          <a:srcRect l="16444" r="18919"/>
          <a:stretch/>
        </p:blipFill>
        <p:spPr>
          <a:xfrm>
            <a:off x="7680176" y="305272"/>
            <a:ext cx="4104456" cy="6480720"/>
          </a:xfrm>
          <a:prstGeom prst="rect">
            <a:avLst/>
          </a:prstGeom>
        </p:spPr>
      </p:pic>
    </p:spTree>
    <p:extLst>
      <p:ext uri="{BB962C8B-B14F-4D97-AF65-F5344CB8AC3E}">
        <p14:creationId xmlns:p14="http://schemas.microsoft.com/office/powerpoint/2010/main" val="2203999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55440" y="1017885"/>
            <a:ext cx="10117124" cy="251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eaLnBrk="1" hangingPunct="1">
              <a:spcBef>
                <a:spcPct val="20000"/>
              </a:spcBef>
              <a:buClr>
                <a:schemeClr val="tx2"/>
              </a:buClr>
              <a:defRPr/>
            </a:pPr>
            <a:r>
              <a:rPr lang="tr-TR" sz="3200" dirty="0">
                <a:cs typeface="Arial" charset="0"/>
              </a:rPr>
              <a:t>Terbiye, daha çok eğitim yoluyla amaçlanan davranışları ortaya çıkarmak anlamında kullanılır. İnsanın ahlaki özellikleri, terbiye sonucunda değişebilir. Terbiye kelimesi dilimizde halen kullanılmakla birlikte, giderek yerini eğitim kelimesi almaya başlamıştır.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1631380" y="297025"/>
            <a:ext cx="8929116" cy="72086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Ahlak İle Terbiye Arasındaki İlişki</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778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883532" y="116632"/>
            <a:ext cx="8460940" cy="2592288"/>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Din ve ahlak, insanın yaratılışında var olan yüce duygulardır. Ahlakın güzelleşmesi, iyi bir karakter eğitimi ile mümkün olur. Sağlam bir karakter oluşturmak için, insanın önce doğru bir inanç sistemine sahip olması gerekir.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481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5087888" y="296863"/>
            <a:ext cx="2016224"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a:cs typeface="Arial" charset="0"/>
              </a:rPr>
              <a:t>Hayâ</a:t>
            </a:r>
            <a:endParaRPr lang="tr-TR" sz="3600" b="1" dirty="0">
              <a:cs typeface="Arial" charset="0"/>
            </a:endParaRPr>
          </a:p>
        </p:txBody>
      </p:sp>
      <p:sp>
        <p:nvSpPr>
          <p:cNvPr id="6" name="Rectangle 3"/>
          <p:cNvSpPr>
            <a:spLocks noChangeArrowheads="1"/>
          </p:cNvSpPr>
          <p:nvPr/>
        </p:nvSpPr>
        <p:spPr bwMode="auto">
          <a:xfrm>
            <a:off x="767408" y="944725"/>
            <a:ext cx="10693188" cy="20882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Utanma duygusu, ahlakın vicdanlara yerleşmesinde önemli bir işlev görür. Değerler sistemi aklın olumlu yolda kullanılmasını sağlayan önemli etkenlerden birisidir. Ahlakın insandaki kaynağı ondaki bu utanma duygusudur.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962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88640"/>
            <a:ext cx="10693188" cy="21242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İbadetlerin düzenli olarak yapılması, irade terbiyesinde son derece etkilidir. Ancak ibadetin iradeye tesir edebilmesi için hem devamlı olması hem de belli bir bilinç düzeyinde </a:t>
            </a:r>
            <a:r>
              <a:rPr lang="tr-TR" sz="3200" i="1" dirty="0">
                <a:solidFill>
                  <a:srgbClr val="92D050"/>
                </a:solidFill>
                <a:cs typeface="Arial" charset="0"/>
              </a:rPr>
              <a:t>(ihlas, huşu ile)</a:t>
            </a:r>
            <a:r>
              <a:rPr lang="tr-TR" sz="3200" dirty="0">
                <a:cs typeface="Arial" charset="0"/>
              </a:rPr>
              <a:t> yapılmış olması gerekir.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062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F9873-A8DA-BD42-A736-0412431AFC18}"/>
              </a:ext>
            </a:extLst>
          </p:cNvPr>
          <p:cNvPicPr>
            <a:picLocks noChangeAspect="1"/>
          </p:cNvPicPr>
          <p:nvPr/>
        </p:nvPicPr>
        <p:blipFill rotWithShape="1">
          <a:blip r:embed="rId2">
            <a:extLst>
              <a:ext uri="{28A0092B-C50C-407E-A947-70E740481C1C}">
                <a14:useLocalDpi xmlns:a14="http://schemas.microsoft.com/office/drawing/2010/main" val="0"/>
              </a:ext>
            </a:extLst>
          </a:blip>
          <a:srcRect b="64175"/>
          <a:stretch/>
        </p:blipFill>
        <p:spPr>
          <a:xfrm>
            <a:off x="-10472" y="-1"/>
            <a:ext cx="6566244" cy="3465513"/>
          </a:xfrm>
          <a:prstGeom prst="rect">
            <a:avLst/>
          </a:prstGeom>
        </p:spPr>
      </p:pic>
      <p:pic>
        <p:nvPicPr>
          <p:cNvPr id="5" name="Picture 4">
            <a:extLst>
              <a:ext uri="{FF2B5EF4-FFF2-40B4-BE49-F238E27FC236}">
                <a16:creationId xmlns:a16="http://schemas.microsoft.com/office/drawing/2014/main" id="{F83A8540-31C7-C24A-96A9-FC1887FB6D11}"/>
              </a:ext>
            </a:extLst>
          </p:cNvPr>
          <p:cNvPicPr>
            <a:picLocks noChangeAspect="1"/>
          </p:cNvPicPr>
          <p:nvPr/>
        </p:nvPicPr>
        <p:blipFill rotWithShape="1">
          <a:blip r:embed="rId2">
            <a:extLst>
              <a:ext uri="{28A0092B-C50C-407E-A947-70E740481C1C}">
                <a14:useLocalDpi xmlns:a14="http://schemas.microsoft.com/office/drawing/2010/main" val="0"/>
              </a:ext>
            </a:extLst>
          </a:blip>
          <a:srcRect t="63387"/>
          <a:stretch/>
        </p:blipFill>
        <p:spPr>
          <a:xfrm>
            <a:off x="133544" y="3483512"/>
            <a:ext cx="6286492" cy="3390798"/>
          </a:xfrm>
          <a:prstGeom prst="rect">
            <a:avLst/>
          </a:prstGeom>
        </p:spPr>
      </p:pic>
      <p:pic>
        <p:nvPicPr>
          <p:cNvPr id="4" name="Picture 3">
            <a:extLst>
              <a:ext uri="{FF2B5EF4-FFF2-40B4-BE49-F238E27FC236}">
                <a16:creationId xmlns:a16="http://schemas.microsoft.com/office/drawing/2014/main" id="{E33685E3-27D5-AF40-9251-BE088E183326}"/>
              </a:ext>
            </a:extLst>
          </p:cNvPr>
          <p:cNvPicPr>
            <a:picLocks noChangeAspect="1"/>
          </p:cNvPicPr>
          <p:nvPr/>
        </p:nvPicPr>
        <p:blipFill rotWithShape="1">
          <a:blip r:embed="rId2">
            <a:extLst>
              <a:ext uri="{28A0092B-C50C-407E-A947-70E740481C1C}">
                <a14:useLocalDpi xmlns:a14="http://schemas.microsoft.com/office/drawing/2010/main" val="0"/>
              </a:ext>
            </a:extLst>
          </a:blip>
          <a:srcRect t="36067" b="37158"/>
          <a:stretch/>
        </p:blipFill>
        <p:spPr>
          <a:xfrm>
            <a:off x="4439816" y="1412776"/>
            <a:ext cx="7119671" cy="2808312"/>
          </a:xfrm>
          <a:prstGeom prst="rect">
            <a:avLst/>
          </a:prstGeom>
        </p:spPr>
      </p:pic>
    </p:spTree>
    <p:extLst>
      <p:ext uri="{BB962C8B-B14F-4D97-AF65-F5344CB8AC3E}">
        <p14:creationId xmlns:p14="http://schemas.microsoft.com/office/powerpoint/2010/main" val="286508376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620" y="8620"/>
            <a:ext cx="6849876" cy="6849876"/>
          </a:xfrm>
          <a:prstGeom prst="rect">
            <a:avLst/>
          </a:prstGeom>
        </p:spPr>
      </p:pic>
    </p:spTree>
    <p:extLst>
      <p:ext uri="{BB962C8B-B14F-4D97-AF65-F5344CB8AC3E}">
        <p14:creationId xmlns:p14="http://schemas.microsoft.com/office/powerpoint/2010/main" val="188827297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2"/>
            <a:ext cx="12192000" cy="4686300"/>
          </a:xfrm>
          <a:prstGeom prst="rect">
            <a:avLst/>
          </a:prstGeom>
        </p:spPr>
      </p:pic>
    </p:spTree>
    <p:extLst>
      <p:ext uri="{BB962C8B-B14F-4D97-AF65-F5344CB8AC3E}">
        <p14:creationId xmlns:p14="http://schemas.microsoft.com/office/powerpoint/2010/main" val="196130773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5F952A-0E27-654F-A037-2117538E0A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9065914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E7FFD-BB31-E140-9BDB-C8018049D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
            <a:ext cx="10472353" cy="6858001"/>
          </a:xfrm>
          <a:prstGeom prst="rect">
            <a:avLst/>
          </a:prstGeom>
        </p:spPr>
      </p:pic>
    </p:spTree>
    <p:extLst>
      <p:ext uri="{BB962C8B-B14F-4D97-AF65-F5344CB8AC3E}">
        <p14:creationId xmlns:p14="http://schemas.microsoft.com/office/powerpoint/2010/main" val="36447848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45F16-5F4D-2A48-A5B7-84BED433F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0"/>
            <a:ext cx="6840760" cy="6840760"/>
          </a:xfrm>
          <a:prstGeom prst="rect">
            <a:avLst/>
          </a:prstGeom>
        </p:spPr>
      </p:pic>
    </p:spTree>
    <p:extLst>
      <p:ext uri="{BB962C8B-B14F-4D97-AF65-F5344CB8AC3E}">
        <p14:creationId xmlns:p14="http://schemas.microsoft.com/office/powerpoint/2010/main" val="285733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1F3058-102B-9F4E-B041-4F5E71845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7505"/>
            <a:ext cx="9145016" cy="6858762"/>
          </a:xfrm>
          <a:prstGeom prst="rect">
            <a:avLst/>
          </a:prstGeom>
        </p:spPr>
      </p:pic>
    </p:spTree>
    <p:extLst>
      <p:ext uri="{BB962C8B-B14F-4D97-AF65-F5344CB8AC3E}">
        <p14:creationId xmlns:p14="http://schemas.microsoft.com/office/powerpoint/2010/main" val="48575826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983432" y="297025"/>
            <a:ext cx="10225012" cy="72086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İslam Ahlakında Yerilen Bazı Davranışlar</a:t>
            </a:r>
          </a:p>
        </p:txBody>
      </p:sp>
      <p:pic>
        <p:nvPicPr>
          <p:cNvPr id="9" name="Picture 11" descr="Home2">
            <a:hlinkClick r:id="rId2"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848AAA8-9001-364A-A93D-2FCC5851A392}"/>
              </a:ext>
            </a:extLst>
          </p:cNvPr>
          <p:cNvPicPr>
            <a:picLocks noChangeAspect="1"/>
          </p:cNvPicPr>
          <p:nvPr/>
        </p:nvPicPr>
        <p:blipFill rotWithShape="1">
          <a:blip r:embed="rId4">
            <a:extLst>
              <a:ext uri="{28A0092B-C50C-407E-A947-70E740481C1C}">
                <a14:useLocalDpi xmlns:a14="http://schemas.microsoft.com/office/drawing/2010/main" val="0"/>
              </a:ext>
            </a:extLst>
          </a:blip>
          <a:srcRect t="13776" b="10653"/>
          <a:stretch/>
        </p:blipFill>
        <p:spPr>
          <a:xfrm>
            <a:off x="2495600" y="1197261"/>
            <a:ext cx="7200800" cy="4536504"/>
          </a:xfrm>
          <a:prstGeom prst="rect">
            <a:avLst/>
          </a:prstGeom>
        </p:spPr>
      </p:pic>
    </p:spTree>
    <p:extLst>
      <p:ext uri="{BB962C8B-B14F-4D97-AF65-F5344CB8AC3E}">
        <p14:creationId xmlns:p14="http://schemas.microsoft.com/office/powerpoint/2010/main" val="441134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95500" y="1017885"/>
            <a:ext cx="9037004" cy="2087079"/>
          </a:xfrm>
          <a:prstGeom prst="rect">
            <a:avLst/>
          </a:prstGeom>
          <a:solidFill>
            <a:srgbClr val="000000">
              <a:alpha val="61000"/>
            </a:srgbClr>
          </a:solidFill>
          <a:ln>
            <a:noFill/>
          </a:ln>
          <a:extLst/>
        </p:spPr>
        <p:txBody>
          <a:bodyPr/>
          <a:lstStyle/>
          <a:p>
            <a:pPr marL="1588" indent="19050" eaLnBrk="1" hangingPunct="1">
              <a:spcBef>
                <a:spcPct val="20000"/>
              </a:spcBef>
              <a:buClr>
                <a:schemeClr val="tx2"/>
              </a:buClr>
              <a:defRPr/>
            </a:pPr>
            <a:r>
              <a:rPr lang="tr-TR" sz="3200" dirty="0">
                <a:cs typeface="Arial" charset="0"/>
              </a:rPr>
              <a:t>Yüce Allah, </a:t>
            </a:r>
            <a:r>
              <a:rPr lang="tr-TR" sz="3200" dirty="0">
                <a:solidFill>
                  <a:srgbClr val="FFC000"/>
                </a:solidFill>
                <a:cs typeface="Arial" charset="0"/>
              </a:rPr>
              <a:t>Hz. Muhammed </a:t>
            </a:r>
            <a:r>
              <a:rPr lang="tr-TR" sz="3200" dirty="0">
                <a:cs typeface="Arial" charset="0"/>
              </a:rPr>
              <a:t>ve arkadaşlarına dosdoğru olmalarını emretmiş </a:t>
            </a:r>
            <a:r>
              <a:rPr lang="tr-TR" sz="1800" b="1" i="1" dirty="0">
                <a:solidFill>
                  <a:schemeClr val="bg1">
                    <a:lumMod val="20000"/>
                    <a:lumOff val="80000"/>
                  </a:schemeClr>
                </a:solidFill>
                <a:cs typeface="Arial" charset="0"/>
              </a:rPr>
              <a:t>(Kur'an, Hud 112)</a:t>
            </a:r>
            <a:r>
              <a:rPr lang="tr-TR" sz="3200" dirty="0">
                <a:cs typeface="Arial" charset="0"/>
              </a:rPr>
              <a:t> ve tüm Müslümanların, asılsız ve yalan sözler söylemekten kaçınmalarını istemiştir </a:t>
            </a:r>
            <a:r>
              <a:rPr lang="tr-TR" sz="1800" b="1" i="1" dirty="0">
                <a:solidFill>
                  <a:schemeClr val="bg1">
                    <a:lumMod val="20000"/>
                    <a:lumOff val="80000"/>
                  </a:schemeClr>
                </a:solidFill>
                <a:cs typeface="Arial" charset="0"/>
              </a:rPr>
              <a:t>(Kur'an, Hac 30)</a:t>
            </a:r>
            <a:r>
              <a:rPr lang="tr-TR" sz="3200" dirty="0">
                <a:cs typeface="Arial" charset="0"/>
              </a:rPr>
              <a:t>.</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159897" y="333027"/>
            <a:ext cx="1872332"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Yalan</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9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4691844" y="296863"/>
            <a:ext cx="2808188"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err="1">
                <a:cs typeface="Arial" charset="0"/>
              </a:rPr>
              <a:t>İsar</a:t>
            </a:r>
            <a:r>
              <a:rPr lang="tr-TR" sz="3600" b="1" dirty="0">
                <a:cs typeface="Arial" charset="0"/>
              </a:rPr>
              <a:t> Ahlakı</a:t>
            </a:r>
          </a:p>
        </p:txBody>
      </p:sp>
      <p:sp>
        <p:nvSpPr>
          <p:cNvPr id="6" name="Rectangle 3"/>
          <p:cNvSpPr>
            <a:spLocks noChangeArrowheads="1"/>
          </p:cNvSpPr>
          <p:nvPr/>
        </p:nvSpPr>
        <p:spPr bwMode="auto">
          <a:xfrm>
            <a:off x="767408" y="944725"/>
            <a:ext cx="10693188" cy="612067"/>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Kendisi muhtaç olmasına rağmen kardeşini tercih etmek.</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809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A0822-058E-FC44-84E1-D0B372289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7201"/>
            <a:ext cx="9541060" cy="6821858"/>
          </a:xfrm>
          <a:prstGeom prst="rect">
            <a:avLst/>
          </a:prstGeom>
        </p:spPr>
      </p:pic>
    </p:spTree>
    <p:extLst>
      <p:ext uri="{BB962C8B-B14F-4D97-AF65-F5344CB8AC3E}">
        <p14:creationId xmlns:p14="http://schemas.microsoft.com/office/powerpoint/2010/main" val="255322891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E26DE-236B-6640-93BB-F9513B55B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66" y="16024"/>
            <a:ext cx="9648470" cy="6841976"/>
          </a:xfrm>
          <a:prstGeom prst="rect">
            <a:avLst/>
          </a:prstGeom>
        </p:spPr>
      </p:pic>
    </p:spTree>
    <p:extLst>
      <p:ext uri="{BB962C8B-B14F-4D97-AF65-F5344CB8AC3E}">
        <p14:creationId xmlns:p14="http://schemas.microsoft.com/office/powerpoint/2010/main" val="374889369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0"/>
            <a:ext cx="10851266" cy="6858000"/>
          </a:xfrm>
          <a:prstGeom prst="rect">
            <a:avLst/>
          </a:prstGeom>
        </p:spPr>
      </p:pic>
    </p:spTree>
    <p:extLst>
      <p:ext uri="{BB962C8B-B14F-4D97-AF65-F5344CB8AC3E}">
        <p14:creationId xmlns:p14="http://schemas.microsoft.com/office/powerpoint/2010/main" val="32262207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017885"/>
            <a:ext cx="10693188" cy="35272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Türkçede kara çalmak, çamur atmak ve leke sürmek gibi deyimlerle ifade edilir. İftira bir kimseyi asılsız olarak suçlamak, ona gerçekte olmayan kötülük ve kusur isnat etmektir. İftira başkalarının hayatını karartan ve insanların yaşam dengelerini sarsan büyük bir vebaldir. Masum bir insanı zor duruma düşürüp onu sıkıntıya sokan bir davranış olduğu için Allah katında da büyük bir günahtır.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159897" y="333027"/>
            <a:ext cx="1872332"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İftira</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829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819A8-3923-3342-9CA9-5E8523FD5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612" y="0"/>
            <a:ext cx="9956936" cy="6858000"/>
          </a:xfrm>
          <a:prstGeom prst="rect">
            <a:avLst/>
          </a:prstGeom>
        </p:spPr>
      </p:pic>
    </p:spTree>
    <p:extLst>
      <p:ext uri="{BB962C8B-B14F-4D97-AF65-F5344CB8AC3E}">
        <p14:creationId xmlns:p14="http://schemas.microsoft.com/office/powerpoint/2010/main" val="52921352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85" y="8620"/>
            <a:ext cx="11986415" cy="6849380"/>
          </a:xfrm>
          <a:prstGeom prst="rect">
            <a:avLst/>
          </a:prstGeom>
        </p:spPr>
      </p:pic>
    </p:spTree>
    <p:extLst>
      <p:ext uri="{BB962C8B-B14F-4D97-AF65-F5344CB8AC3E}">
        <p14:creationId xmlns:p14="http://schemas.microsoft.com/office/powerpoint/2010/main" val="87263364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15480" y="1017885"/>
            <a:ext cx="9397044" cy="298717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İslami literatürde buna tecessüs denir. Bu kavram insanların gizli hallerini, ayıp ve kusurlarını araştırmak demektir. Gizli kalması gerekenleri kötü maksatla araştırmak doğru bir iş değildir. Kültür ve tarihimizde özel hayatın özellikle de aile hayatının mahremiyetini koruma ilkesi vardır.</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3755740" y="333027"/>
            <a:ext cx="4680646"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Mahremiyet İhlali</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851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307468" y="1017885"/>
            <a:ext cx="9613068" cy="2123083"/>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Gıybet </a:t>
            </a:r>
            <a:r>
              <a:rPr lang="tr-TR" sz="3200" i="1" dirty="0">
                <a:solidFill>
                  <a:srgbClr val="92D050"/>
                </a:solidFill>
                <a:cs typeface="Arial" charset="0"/>
              </a:rPr>
              <a:t>(dedikodu)</a:t>
            </a:r>
            <a:r>
              <a:rPr lang="tr-TR" sz="3200" dirty="0">
                <a:cs typeface="Arial" charset="0"/>
              </a:rPr>
              <a:t> bir insanın arkasından hoşlanmadığı şekilde konuşmak, bunu başkalarına aktarmaktır. Gıybet etmek bir kişilik ihlalidir. İnsanlar arasında küskünlük, kin ve huzursuzluğa neden olur.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051884" y="333027"/>
            <a:ext cx="2088358"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Gıybet</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498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523492" y="224645"/>
            <a:ext cx="9181020" cy="302433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Gıybet nedir diye sorulunca Rasulullah ‘Kardeşini hoşlanmadığı bir şeyle anmandır’ buyurdu. ‘Ya kardeşimde o söylediğim durum varsa ne dersin?’ diye sorulunca Rasulullah ‘Söylediğin şey eğer onda varsa gıybet etmişsindir. Şayet yoksa ona iftira etmiş olursun’ buyurdu.” </a:t>
            </a:r>
            <a:r>
              <a:rPr lang="tr-TR" sz="1800" b="1" i="1" dirty="0">
                <a:solidFill>
                  <a:schemeClr val="bg1">
                    <a:lumMod val="20000"/>
                    <a:lumOff val="80000"/>
                  </a:schemeClr>
                </a:solidFill>
                <a:cs typeface="Arial" charset="0"/>
              </a:rPr>
              <a:t>(Hadis, Müslim, </a:t>
            </a:r>
            <a:r>
              <a:rPr lang="tr-TR" sz="1800" b="1" i="1" dirty="0" err="1">
                <a:solidFill>
                  <a:schemeClr val="bg1">
                    <a:lumMod val="20000"/>
                    <a:lumOff val="80000"/>
                  </a:schemeClr>
                </a:solidFill>
                <a:cs typeface="Arial" charset="0"/>
              </a:rPr>
              <a:t>Birr</a:t>
            </a:r>
            <a:r>
              <a:rPr lang="tr-TR" sz="1800" b="1" i="1" dirty="0">
                <a:solidFill>
                  <a:schemeClr val="bg1">
                    <a:lumMod val="20000"/>
                    <a:lumOff val="80000"/>
                  </a:schemeClr>
                </a:solidFill>
                <a:cs typeface="Arial" charset="0"/>
              </a:rPr>
              <a:t> 70)</a:t>
            </a:r>
            <a:r>
              <a:rPr lang="tr-TR" sz="3200" dirty="0">
                <a:cs typeface="Arial" charset="0"/>
              </a:rPr>
              <a:t>.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901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900" y="0"/>
            <a:ext cx="7187424" cy="6858000"/>
          </a:xfrm>
          <a:prstGeom prst="rect">
            <a:avLst/>
          </a:prstGeom>
        </p:spPr>
      </p:pic>
    </p:spTree>
    <p:extLst>
      <p:ext uri="{BB962C8B-B14F-4D97-AF65-F5344CB8AC3E}">
        <p14:creationId xmlns:p14="http://schemas.microsoft.com/office/powerpoint/2010/main" val="26393190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D511C9-C0F4-D647-BE70-01E4CB626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086" y="17240"/>
            <a:ext cx="8077358" cy="6840759"/>
          </a:xfrm>
          <a:prstGeom prst="rect">
            <a:avLst/>
          </a:prstGeom>
        </p:spPr>
      </p:pic>
    </p:spTree>
    <p:extLst>
      <p:ext uri="{BB962C8B-B14F-4D97-AF65-F5344CB8AC3E}">
        <p14:creationId xmlns:p14="http://schemas.microsoft.com/office/powerpoint/2010/main" val="26437072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5B568-FD98-1B4F-9B43-49B5ACDA0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12" y="0"/>
            <a:ext cx="10549172" cy="5607018"/>
          </a:xfrm>
          <a:prstGeom prst="rect">
            <a:avLst/>
          </a:prstGeom>
        </p:spPr>
      </p:pic>
    </p:spTree>
    <p:extLst>
      <p:ext uri="{BB962C8B-B14F-4D97-AF65-F5344CB8AC3E}">
        <p14:creationId xmlns:p14="http://schemas.microsoft.com/office/powerpoint/2010/main" val="2277744504"/>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4BAA7-99E7-6841-8449-B476910FA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612" y="7098"/>
            <a:ext cx="6948772" cy="6852261"/>
          </a:xfrm>
          <a:prstGeom prst="rect">
            <a:avLst/>
          </a:prstGeom>
        </p:spPr>
      </p:pic>
    </p:spTree>
    <p:extLst>
      <p:ext uri="{BB962C8B-B14F-4D97-AF65-F5344CB8AC3E}">
        <p14:creationId xmlns:p14="http://schemas.microsoft.com/office/powerpoint/2010/main" val="324939147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042" y="8620"/>
            <a:ext cx="9455486" cy="6849380"/>
          </a:xfrm>
          <a:prstGeom prst="rect">
            <a:avLst/>
          </a:prstGeom>
        </p:spPr>
      </p:pic>
    </p:spTree>
    <p:extLst>
      <p:ext uri="{BB962C8B-B14F-4D97-AF65-F5344CB8AC3E}">
        <p14:creationId xmlns:p14="http://schemas.microsoft.com/office/powerpoint/2010/main" val="1564580513"/>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027548" y="1017885"/>
            <a:ext cx="8136904" cy="2555131"/>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Haset, kıskançlık ve çekememezliktir. Bir kimsenin sahip olduğu imkânları kıskanmak, bu imkânların ortadan kalkmasını istemek anlamına gelir. Ya da ‘Onda olmasın bende olsun’ şeklinde bir tutum takınmaktır.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051884" y="333027"/>
            <a:ext cx="2088358"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Haset</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885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E4F46-6E20-4F45-A1DB-B4CE412DF7A8}"/>
              </a:ext>
            </a:extLst>
          </p:cNvPr>
          <p:cNvPicPr>
            <a:picLocks noChangeAspect="1"/>
          </p:cNvPicPr>
          <p:nvPr/>
        </p:nvPicPr>
        <p:blipFill rotWithShape="1">
          <a:blip r:embed="rId2"/>
          <a:srcRect b="10438"/>
          <a:stretch/>
        </p:blipFill>
        <p:spPr>
          <a:xfrm>
            <a:off x="31082" y="0"/>
            <a:ext cx="12160918" cy="68072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332657"/>
            <a:ext cx="10693188" cy="352839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Kıskançlık duygusu başkalarının imkânlarını çalma, hak sahiplerine engel olma gibi sonuçlar doğurduğunda toplumun huzurunu bozar. İslami kaynaklarda sık sık </a:t>
            </a:r>
            <a:r>
              <a:rPr lang="tr-TR" sz="3200" dirty="0" err="1">
                <a:cs typeface="Arial" charset="0"/>
              </a:rPr>
              <a:t>İblis’in</a:t>
            </a:r>
            <a:r>
              <a:rPr lang="tr-TR" sz="3200" dirty="0">
                <a:cs typeface="Arial" charset="0"/>
              </a:rPr>
              <a:t> Hz. Adem’i kıskanmasına da atıfta bulunularak hasedin şeytani bir huy olduğu ifade edilir. İnsanda başkalarına gıpta etme ve imrenme isteği vardır. Bu istek dini anlamda yanlış bir şey olmayıp normal bir tutumdur.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354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F36F5B-DF42-E94E-AC53-C89319F90B22}"/>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794845892"/>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A0DE8-4ADC-844B-B81A-832378DCC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61" y="0"/>
            <a:ext cx="9485477" cy="6858000"/>
          </a:xfrm>
          <a:prstGeom prst="rect">
            <a:avLst/>
          </a:prstGeom>
        </p:spPr>
      </p:pic>
    </p:spTree>
    <p:extLst>
      <p:ext uri="{BB962C8B-B14F-4D97-AF65-F5344CB8AC3E}">
        <p14:creationId xmlns:p14="http://schemas.microsoft.com/office/powerpoint/2010/main" val="418037185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1A3AE-7640-EC46-9070-0778C82E1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484" y="0"/>
            <a:ext cx="9145016" cy="6843520"/>
          </a:xfrm>
          <a:prstGeom prst="rect">
            <a:avLst/>
          </a:prstGeom>
        </p:spPr>
      </p:pic>
    </p:spTree>
    <p:extLst>
      <p:ext uri="{BB962C8B-B14F-4D97-AF65-F5344CB8AC3E}">
        <p14:creationId xmlns:p14="http://schemas.microsoft.com/office/powerpoint/2010/main" val="39082392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017885"/>
            <a:ext cx="10693188" cy="1619027"/>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Zan kesin olmayan bilgiye dayalı hüküm vermektir. Suizan bir kişi hakkında kötü düşünmek ve kötü kanaate sahip olmaktır. </a:t>
            </a:r>
            <a:r>
              <a:rPr lang="tr-TR" sz="3200" dirty="0" err="1">
                <a:cs typeface="Arial" charset="0"/>
              </a:rPr>
              <a:t>Hüsnüzan</a:t>
            </a:r>
            <a:r>
              <a:rPr lang="tr-TR" sz="3200" dirty="0">
                <a:cs typeface="Arial" charset="0"/>
              </a:rPr>
              <a:t> ise insanlar hakkında iyi düşünmektir.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051884" y="333027"/>
            <a:ext cx="2088358"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Suizan</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457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33BB1-C20E-134F-9485-6D8D048FF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229" y="-1"/>
            <a:ext cx="6918159" cy="6858001"/>
          </a:xfrm>
          <a:prstGeom prst="rect">
            <a:avLst/>
          </a:prstGeom>
        </p:spPr>
      </p:pic>
    </p:spTree>
    <p:extLst>
      <p:ext uri="{BB962C8B-B14F-4D97-AF65-F5344CB8AC3E}">
        <p14:creationId xmlns:p14="http://schemas.microsoft.com/office/powerpoint/2010/main" val="276741750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CF313F-BEB3-AD4B-8DCD-9526D1015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639" y="0"/>
            <a:ext cx="5930721" cy="6858000"/>
          </a:xfrm>
          <a:prstGeom prst="rect">
            <a:avLst/>
          </a:prstGeom>
        </p:spPr>
      </p:pic>
    </p:spTree>
    <p:extLst>
      <p:ext uri="{BB962C8B-B14F-4D97-AF65-F5344CB8AC3E}">
        <p14:creationId xmlns:p14="http://schemas.microsoft.com/office/powerpoint/2010/main" val="3226129675"/>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26CDBF-6E74-4447-A081-8DEAC22EC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954290335"/>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1CFA2-DC01-CB49-9664-EA0719B3A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 y="44624"/>
            <a:ext cx="11375365" cy="5580620"/>
          </a:xfrm>
          <a:prstGeom prst="rect">
            <a:avLst/>
          </a:prstGeom>
        </p:spPr>
      </p:pic>
    </p:spTree>
    <p:extLst>
      <p:ext uri="{BB962C8B-B14F-4D97-AF65-F5344CB8AC3E}">
        <p14:creationId xmlns:p14="http://schemas.microsoft.com/office/powerpoint/2010/main" val="5100891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EB177E-50E8-5B4F-827A-465472F0493F}"/>
              </a:ext>
            </a:extLst>
          </p:cNvPr>
          <p:cNvPicPr>
            <a:picLocks noChangeAspect="1"/>
          </p:cNvPicPr>
          <p:nvPr/>
        </p:nvPicPr>
        <p:blipFill>
          <a:blip r:embed="rId2"/>
          <a:stretch>
            <a:fillRect/>
          </a:stretch>
        </p:blipFill>
        <p:spPr>
          <a:xfrm>
            <a:off x="0" y="0"/>
            <a:ext cx="12192000" cy="6858000"/>
          </a:xfrm>
          <a:prstGeom prst="rect">
            <a:avLst/>
          </a:prstGeom>
        </p:spPr>
      </p:pic>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623392" y="1017885"/>
            <a:ext cx="10981220" cy="154701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Hile yapmak insanları aldatmak, kandırmak ve yanıltmaktır. Hile doğruluk ve adaletin zıddıdır. Kur’an’da hile yapıp aldatmak münafıkların özelliği olarak karşımıza çıkar. </a:t>
            </a:r>
            <a:endParaRPr lang="tr-TR" sz="2800" dirty="0">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339916" y="333027"/>
            <a:ext cx="1512294"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Hile</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1436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2531604" y="224644"/>
            <a:ext cx="8928992" cy="4500500"/>
          </a:xfrm>
          <a:prstGeom prst="rect">
            <a:avLst/>
          </a:prstGeom>
          <a:solidFill>
            <a:srgbClr val="000000">
              <a:alpha val="60000"/>
            </a:srgbClr>
          </a:solidFill>
          <a:ln>
            <a:noFill/>
          </a:ln>
          <a:extLst/>
        </p:spPr>
        <p:txBody>
          <a:bodyPr/>
          <a:lstStyle/>
          <a:p>
            <a:pPr marL="1588" indent="19050" algn="r" eaLnBrk="1" hangingPunct="1">
              <a:spcBef>
                <a:spcPct val="20000"/>
              </a:spcBef>
              <a:buClr>
                <a:schemeClr val="tx2"/>
              </a:buClr>
              <a:defRPr/>
            </a:pPr>
            <a:r>
              <a:rPr lang="tr-TR" sz="3200" dirty="0">
                <a:cs typeface="Arial" charset="0"/>
              </a:rPr>
              <a:t>“Bir gün Allah’ın Rasulü pazarda bir buğday sergisine uğramış, elini buğday yığınının içine daldırınca parmakları ıslanmıştı. Bunun üzerine satıcıya; ‘Bu ıslaklık ne?’ diye sordu. Adam şöyle dedi: ‘Ey Allah’ın Rasulü! Yağmur ıslattı.’ Allah’ın Rasulü; ‘İnsanların görüp aldanmaması için o ıslak kısmı ekinin üstüne çıkarsaydın ya!’ karşılığını verdi, ardından da; ‘Bizi aldatan, bizden değildir’ dedi.” </a:t>
            </a:r>
            <a:r>
              <a:rPr lang="tr-TR" sz="1800" b="1" i="1" dirty="0">
                <a:solidFill>
                  <a:schemeClr val="bg1">
                    <a:lumMod val="20000"/>
                    <a:lumOff val="80000"/>
                  </a:schemeClr>
                </a:solidFill>
                <a:cs typeface="Arial" charset="0"/>
              </a:rPr>
              <a:t>(Hadis, Müslim, İman, 164).</a:t>
            </a:r>
            <a:endParaRPr lang="tr-TR" sz="1600" b="1" i="1" dirty="0">
              <a:solidFill>
                <a:schemeClr val="bg1">
                  <a:lumMod val="20000"/>
                  <a:lumOff val="80000"/>
                </a:schemeClr>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358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A1892-8180-A940-B9FD-9E6FA2B7C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0"/>
            <a:ext cx="9145016" cy="6868094"/>
          </a:xfrm>
          <a:prstGeom prst="rect">
            <a:avLst/>
          </a:prstGeom>
        </p:spPr>
      </p:pic>
    </p:spTree>
    <p:extLst>
      <p:ext uri="{BB962C8B-B14F-4D97-AF65-F5344CB8AC3E}">
        <p14:creationId xmlns:p14="http://schemas.microsoft.com/office/powerpoint/2010/main" val="2101144797"/>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3B783E-FD3F-D84B-932C-8AADC515B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032" y="44450"/>
            <a:ext cx="7086364" cy="6295053"/>
          </a:xfrm>
          <a:prstGeom prst="rect">
            <a:avLst/>
          </a:prstGeom>
        </p:spPr>
      </p:pic>
    </p:spTree>
    <p:extLst>
      <p:ext uri="{BB962C8B-B14F-4D97-AF65-F5344CB8AC3E}">
        <p14:creationId xmlns:p14="http://schemas.microsoft.com/office/powerpoint/2010/main" val="400557507"/>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837495"/>
            <a:ext cx="10693188" cy="3491606"/>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Kur’an’a göre gerçek Mü'minler israf ve cimrilikten uzak durur, harcamalarında dengeli davranırlar. “Bir gün Allah’ın Rasulü, </a:t>
            </a:r>
            <a:r>
              <a:rPr lang="tr-TR" sz="3200" dirty="0" err="1">
                <a:cs typeface="Arial" charset="0"/>
              </a:rPr>
              <a:t>sahabilerden</a:t>
            </a:r>
            <a:r>
              <a:rPr lang="tr-TR" sz="3200" dirty="0">
                <a:cs typeface="Arial" charset="0"/>
              </a:rPr>
              <a:t> birinin abdest alırken suyu israf ettiğini gördü. ‘Bu israf nedir?’ diye sordu. Bunun üzerine </a:t>
            </a:r>
            <a:r>
              <a:rPr lang="tr-TR" sz="3200" dirty="0" err="1">
                <a:cs typeface="Arial" charset="0"/>
              </a:rPr>
              <a:t>sahabi</a:t>
            </a:r>
            <a:r>
              <a:rPr lang="tr-TR" sz="3200" dirty="0">
                <a:cs typeface="Arial" charset="0"/>
              </a:rPr>
              <a:t>, ‘Abdestte israf olur mu?’ diye karşılık verdi. Allah’ın Rasulü ‘Evet, akan bir nehirden bile abdest alıyor olsan bu israf olur’ buyurdu.” </a:t>
            </a:r>
            <a:r>
              <a:rPr lang="tr-TR" sz="1800" b="1" i="1" dirty="0">
                <a:solidFill>
                  <a:schemeClr val="bg1">
                    <a:lumMod val="20000"/>
                    <a:lumOff val="80000"/>
                  </a:schemeClr>
                </a:solidFill>
                <a:cs typeface="Arial" charset="0"/>
              </a:rPr>
              <a:t>(Hadis, </a:t>
            </a:r>
            <a:r>
              <a:rPr lang="tr-TR" sz="1800" b="1" i="1" dirty="0" err="1">
                <a:solidFill>
                  <a:schemeClr val="bg1">
                    <a:lumMod val="20000"/>
                    <a:lumOff val="80000"/>
                  </a:schemeClr>
                </a:solidFill>
                <a:cs typeface="Arial" charset="0"/>
              </a:rPr>
              <a:t>İbn</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Mace</a:t>
            </a:r>
            <a:r>
              <a:rPr lang="tr-TR" sz="1800" b="1" i="1" dirty="0">
                <a:solidFill>
                  <a:schemeClr val="bg1">
                    <a:lumMod val="20000"/>
                    <a:lumOff val="80000"/>
                  </a:schemeClr>
                </a:solidFill>
                <a:cs typeface="Arial" charset="0"/>
              </a:rPr>
              <a:t>, Taharet 48).</a:t>
            </a:r>
            <a:endParaRPr lang="tr-TR" sz="2800" b="1" i="1" dirty="0">
              <a:solidFill>
                <a:schemeClr val="bg1">
                  <a:lumMod val="20000"/>
                  <a:lumOff val="80000"/>
                </a:schemeClr>
              </a:solidFill>
              <a:cs typeface="Arial" charset="0"/>
            </a:endParaRPr>
          </a:p>
        </p:txBody>
      </p:sp>
      <p:sp>
        <p:nvSpPr>
          <p:cNvPr id="7" name="Rectangle 6">
            <a:extLst>
              <a:ext uri="{FF2B5EF4-FFF2-40B4-BE49-F238E27FC236}">
                <a16:creationId xmlns:a16="http://schemas.microsoft.com/office/drawing/2014/main" id="{5E6D20E3-6316-5C49-B12C-E106625D3853}"/>
              </a:ext>
            </a:extLst>
          </p:cNvPr>
          <p:cNvSpPr>
            <a:spLocks noChangeArrowheads="1"/>
          </p:cNvSpPr>
          <p:nvPr/>
        </p:nvSpPr>
        <p:spPr bwMode="auto">
          <a:xfrm>
            <a:off x="5339916" y="152636"/>
            <a:ext cx="1512294" cy="684857"/>
          </a:xfrm>
          <a:prstGeom prst="rect">
            <a:avLst/>
          </a:prstGeom>
          <a:solidFill>
            <a:srgbClr val="01BB9E"/>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İsraf</a:t>
            </a:r>
          </a:p>
        </p:txBody>
      </p:sp>
      <p:pic>
        <p:nvPicPr>
          <p:cNvPr id="9" name="Picture 11" descr="Home2">
            <a:hlinkClick r:id="rId3" action="ppaction://hlinksldjump"/>
            <a:extLst>
              <a:ext uri="{FF2B5EF4-FFF2-40B4-BE49-F238E27FC236}">
                <a16:creationId xmlns:a16="http://schemas.microsoft.com/office/drawing/2014/main" id="{CE652047-7D72-A94C-B25D-B27A938BF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727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82A25-FA71-6541-B21D-A64E7A87E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25514"/>
            <a:ext cx="5328592" cy="6875603"/>
          </a:xfrm>
          <a:prstGeom prst="rect">
            <a:avLst/>
          </a:prstGeom>
        </p:spPr>
      </p:pic>
      <p:pic>
        <p:nvPicPr>
          <p:cNvPr id="5" name="Picture 4">
            <a:extLst>
              <a:ext uri="{FF2B5EF4-FFF2-40B4-BE49-F238E27FC236}">
                <a16:creationId xmlns:a16="http://schemas.microsoft.com/office/drawing/2014/main" id="{93F7AC1A-F8FC-B44C-A6F0-52788D0F6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922"/>
            <a:ext cx="6029422" cy="6865183"/>
          </a:xfrm>
          <a:prstGeom prst="rect">
            <a:avLst/>
          </a:prstGeom>
        </p:spPr>
      </p:pic>
    </p:spTree>
    <p:extLst>
      <p:ext uri="{BB962C8B-B14F-4D97-AF65-F5344CB8AC3E}">
        <p14:creationId xmlns:p14="http://schemas.microsoft.com/office/powerpoint/2010/main" val="1171661093"/>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2B7CE-8157-F449-B44A-E3C199BF1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306"/>
            <a:ext cx="9793088" cy="6848065"/>
          </a:xfrm>
          <a:prstGeom prst="rect">
            <a:avLst/>
          </a:prstGeom>
        </p:spPr>
      </p:pic>
    </p:spTree>
    <p:extLst>
      <p:ext uri="{BB962C8B-B14F-4D97-AF65-F5344CB8AC3E}">
        <p14:creationId xmlns:p14="http://schemas.microsoft.com/office/powerpoint/2010/main" val="270850420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1FBED8-9C89-6D4C-966F-AF3913A44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5110"/>
            <a:ext cx="9729226" cy="6842889"/>
          </a:xfrm>
          <a:prstGeom prst="rect">
            <a:avLst/>
          </a:prstGeom>
        </p:spPr>
      </p:pic>
    </p:spTree>
    <p:extLst>
      <p:ext uri="{BB962C8B-B14F-4D97-AF65-F5344CB8AC3E}">
        <p14:creationId xmlns:p14="http://schemas.microsoft.com/office/powerpoint/2010/main" val="67920486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17F49-090A-E045-A021-DB3D305D3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1"/>
            <a:ext cx="7272808" cy="6863713"/>
          </a:xfrm>
          <a:prstGeom prst="rect">
            <a:avLst/>
          </a:prstGeom>
        </p:spPr>
      </p:pic>
    </p:spTree>
    <p:extLst>
      <p:ext uri="{BB962C8B-B14F-4D97-AF65-F5344CB8AC3E}">
        <p14:creationId xmlns:p14="http://schemas.microsoft.com/office/powerpoint/2010/main" val="3676969937"/>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80465C-5A51-4E44-A6F5-36BF861BD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217" y="0"/>
            <a:ext cx="7255565" cy="6858000"/>
          </a:xfrm>
          <a:prstGeom prst="rect">
            <a:avLst/>
          </a:prstGeom>
        </p:spPr>
      </p:pic>
    </p:spTree>
    <p:extLst>
      <p:ext uri="{BB962C8B-B14F-4D97-AF65-F5344CB8AC3E}">
        <p14:creationId xmlns:p14="http://schemas.microsoft.com/office/powerpoint/2010/main" val="128259653"/>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703512" y="1017885"/>
            <a:ext cx="8820980" cy="3059187"/>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Erdemli olmak ölçülü olmaktır. Ölçülü olmak da dengeli hareket etmek ve aynı zamanda tutum ve davranışlarda aşırılıktan uzak durmaktır. Eskiden buna itidal denilmekteydi. Yüce Allah İslam’ın orta yolu benimsediğini, Müslümanların da “dengeli bir ümmet” olduğunu ifade etmiştir.</a:t>
            </a:r>
            <a:endParaRPr lang="tr-TR" sz="2800" dirty="0">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1199456" y="297025"/>
            <a:ext cx="9792964" cy="72086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4000" b="1" dirty="0">
                <a:cs typeface="Arial" charset="0"/>
              </a:rPr>
              <a:t>Tutum ve Davranışlarda Ölçülü Olmak</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812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224645"/>
            <a:ext cx="10045116" cy="3096344"/>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Dengeli ümmet “inancında, ahlakında, her türlü tutum ve davranışlarında doğruluk, dürüstlük ve adalet çizgisinde kalmayı başaran sağduyulu, ölçülü, insaflı, uyumlu nesil ve toplum” anlamına gelir. Ölçülü olmanın en güzel örnekleri peygamberlerdir. Ölçülü yaşamışlar ve çevrelerine de bunu tavsiye etmişlerdir.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386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152637"/>
            <a:ext cx="10693188" cy="306034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C000"/>
                </a:solidFill>
                <a:cs typeface="Arial" charset="0"/>
              </a:rPr>
              <a:t>Hz. Muhammed</a:t>
            </a:r>
            <a:r>
              <a:rPr lang="tr-TR" sz="3200" dirty="0">
                <a:cs typeface="Arial" charset="0"/>
              </a:rPr>
              <a:t>’in hayatı da son derece ölçülüdür. </a:t>
            </a:r>
            <a:r>
              <a:rPr lang="tr-TR" sz="3200" dirty="0">
                <a:solidFill>
                  <a:schemeClr val="bg1">
                    <a:lumMod val="20000"/>
                    <a:lumOff val="80000"/>
                  </a:schemeClr>
                </a:solidFill>
                <a:cs typeface="Arial" charset="0"/>
              </a:rPr>
              <a:t>Yüce Allah </a:t>
            </a:r>
            <a:r>
              <a:rPr lang="tr-TR" sz="3200" dirty="0">
                <a:cs typeface="Arial" charset="0"/>
              </a:rPr>
              <a:t>Elçisini ‘en güzel örnek’ diye nitelemiş ve Müslümanların hayatta onu rehber edinmelerini istemiştir </a:t>
            </a:r>
            <a:r>
              <a:rPr lang="tr-TR" sz="1800" b="1" i="1" dirty="0">
                <a:solidFill>
                  <a:schemeClr val="bg1">
                    <a:lumMod val="20000"/>
                    <a:lumOff val="80000"/>
                  </a:schemeClr>
                </a:solidFill>
                <a:cs typeface="Arial" charset="0"/>
              </a:rPr>
              <a:t>(Kur’an, </a:t>
            </a:r>
            <a:r>
              <a:rPr lang="tr-TR" sz="1800" b="1" i="1" dirty="0" err="1">
                <a:solidFill>
                  <a:schemeClr val="bg1">
                    <a:lumMod val="20000"/>
                    <a:lumOff val="80000"/>
                  </a:schemeClr>
                </a:solidFill>
                <a:cs typeface="Arial" charset="0"/>
              </a:rPr>
              <a:t>Ahzab</a:t>
            </a:r>
            <a:r>
              <a:rPr lang="tr-TR" sz="1800" b="1" i="1" dirty="0">
                <a:solidFill>
                  <a:schemeClr val="bg1">
                    <a:lumMod val="20000"/>
                    <a:lumOff val="80000"/>
                  </a:schemeClr>
                </a:solidFill>
                <a:cs typeface="Arial" charset="0"/>
              </a:rPr>
              <a:t> 21)</a:t>
            </a:r>
            <a:r>
              <a:rPr lang="tr-TR" sz="3200" dirty="0">
                <a:cs typeface="Arial" charset="0"/>
              </a:rPr>
              <a:t>. Kur’an ahlakıyla hareket eden </a:t>
            </a:r>
            <a:r>
              <a:rPr lang="tr-TR" sz="3200" dirty="0">
                <a:solidFill>
                  <a:srgbClr val="FFC000"/>
                </a:solidFill>
                <a:cs typeface="Arial" charset="0"/>
              </a:rPr>
              <a:t>Hz. Muhammed</a:t>
            </a:r>
            <a:r>
              <a:rPr lang="tr-TR" sz="3200" dirty="0">
                <a:cs typeface="Arial" charset="0"/>
              </a:rPr>
              <a:t> kulluğunda, alışverişinde, aile yaşantısında, savaşta ve barışta her zaman ölçülü hareket etmiştir.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854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983432" y="512676"/>
            <a:ext cx="10261140" cy="2088232"/>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Kur’an Müslümanlara aşırıya gitmemelerini ve haddi aşmamalarını öğütler </a:t>
            </a:r>
            <a:r>
              <a:rPr lang="tr-TR" sz="1800" b="1" i="1" dirty="0">
                <a:solidFill>
                  <a:schemeClr val="bg1">
                    <a:lumMod val="20000"/>
                    <a:lumOff val="80000"/>
                  </a:schemeClr>
                </a:solidFill>
                <a:cs typeface="Arial" charset="0"/>
              </a:rPr>
              <a:t>(Kur’an, Maide 87)</a:t>
            </a:r>
            <a:r>
              <a:rPr lang="tr-TR" sz="3200" dirty="0">
                <a:cs typeface="Arial" charset="0"/>
              </a:rPr>
              <a:t>. Hz. Muhammed de etrafındaki ilk Müslümanların ölçülü bir yaşam sürmelerini istemiş ve aşırılıklara karşı onları uyarmıştır.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20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224645"/>
            <a:ext cx="10693188" cy="2592288"/>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Bir ayette şöyle buyurulur: </a:t>
            </a:r>
            <a:r>
              <a:rPr lang="tr-TR" sz="3200" dirty="0">
                <a:solidFill>
                  <a:srgbClr val="FFFF00"/>
                </a:solidFill>
                <a:cs typeface="Arial" charset="0"/>
              </a:rPr>
              <a:t>‘‘Eli sıkı olma, büsbütün eli açık da olma. Sonra kınanır ve çaresiz kalırsın.” </a:t>
            </a:r>
            <a:r>
              <a:rPr lang="tr-TR" sz="1800" b="1" i="1" dirty="0">
                <a:solidFill>
                  <a:schemeClr val="bg1">
                    <a:lumMod val="20000"/>
                    <a:lumOff val="80000"/>
                  </a:schemeClr>
                </a:solidFill>
                <a:cs typeface="Arial" charset="0"/>
              </a:rPr>
              <a:t>(İsra 29)</a:t>
            </a:r>
            <a:r>
              <a:rPr lang="tr-TR" sz="3200" dirty="0">
                <a:cs typeface="Arial" charset="0"/>
              </a:rPr>
              <a:t>. Buna göre Müslüman cimrilik yapmayacak,  harcamalarında da savurgan olmayacaktır. İnsan harcamalarında ölçülü olmadığı zaman başkalarına muhtaç ve çaresiz hale gelir.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41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487488" y="224645"/>
            <a:ext cx="9253028" cy="3492388"/>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İnsan, duygularında da ölçülü olmalıdır. Ölçülü duygular ölçülü davranışları ortaya çıkarır. Duygular kontrol edilmeli ve aşırı tepkilerden uzak durulmalıdır. Bir atasözünde ifade edildiği gibi öfkeyle hareket etmek insana zarar getirir. Olaylar karşısında duygusuz olmak da doğru değildir. İkisi arasında ölçülü ve dengeli bir yol tutturulmalıdır.</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611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163452" y="152637"/>
            <a:ext cx="9901100" cy="2520280"/>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C000"/>
                </a:solidFill>
                <a:cs typeface="Arial" charset="0"/>
              </a:rPr>
              <a:t>Hz. Muhammed</a:t>
            </a:r>
            <a:r>
              <a:rPr lang="tr-TR" sz="3200" dirty="0">
                <a:cs typeface="Arial" charset="0"/>
              </a:rPr>
              <a:t>’in bir hadisi duygularda ölçülü olma konusunda son derece önemlidir: </a:t>
            </a:r>
            <a:r>
              <a:rPr lang="tr-TR" sz="3200" dirty="0">
                <a:solidFill>
                  <a:schemeClr val="accent2">
                    <a:lumMod val="40000"/>
                    <a:lumOff val="60000"/>
                  </a:schemeClr>
                </a:solidFill>
                <a:cs typeface="Arial" charset="0"/>
              </a:rPr>
              <a:t>“Dostunu severken ölçülü sev, zira günün birinde düşmanın olabilir. Düşmanına da ölçülü bir şekilde davran, çünkü günün birinde dostun olabilir.” </a:t>
            </a:r>
            <a:r>
              <a:rPr lang="tr-TR" sz="1800" b="1" i="1" dirty="0">
                <a:solidFill>
                  <a:schemeClr val="bg1">
                    <a:lumMod val="20000"/>
                    <a:lumOff val="80000"/>
                  </a:schemeClr>
                </a:solidFill>
                <a:cs typeface="Arial" charset="0"/>
              </a:rPr>
              <a:t>(Hadis, </a:t>
            </a:r>
            <a:r>
              <a:rPr lang="tr-TR" sz="1800" b="1" i="1" dirty="0" err="1">
                <a:solidFill>
                  <a:schemeClr val="bg1">
                    <a:lumMod val="20000"/>
                    <a:lumOff val="80000"/>
                  </a:schemeClr>
                </a:solidFill>
                <a:cs typeface="Arial" charset="0"/>
              </a:rPr>
              <a:t>Tirmizi</a:t>
            </a:r>
            <a:r>
              <a:rPr lang="tr-TR" sz="1800" b="1" i="1" dirty="0">
                <a:solidFill>
                  <a:schemeClr val="bg1">
                    <a:lumMod val="20000"/>
                    <a:lumOff val="80000"/>
                  </a:schemeClr>
                </a:solidFill>
                <a:cs typeface="Arial" charset="0"/>
              </a:rPr>
              <a:t>, </a:t>
            </a:r>
            <a:r>
              <a:rPr lang="tr-TR" sz="1800" b="1" i="1" dirty="0" err="1">
                <a:solidFill>
                  <a:schemeClr val="bg1">
                    <a:lumMod val="20000"/>
                    <a:lumOff val="80000"/>
                  </a:schemeClr>
                </a:solidFill>
                <a:cs typeface="Arial" charset="0"/>
              </a:rPr>
              <a:t>Birr</a:t>
            </a:r>
            <a:r>
              <a:rPr lang="tr-TR" sz="1800" b="1" i="1" dirty="0">
                <a:solidFill>
                  <a:schemeClr val="bg1">
                    <a:lumMod val="20000"/>
                    <a:lumOff val="80000"/>
                  </a:schemeClr>
                </a:solidFill>
                <a:cs typeface="Arial" charset="0"/>
              </a:rPr>
              <a:t> 60)</a:t>
            </a:r>
            <a:r>
              <a:rPr lang="tr-TR" sz="3200" dirty="0">
                <a:cs typeface="Arial" charset="0"/>
              </a:rPr>
              <a:t>.</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094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8AD11-1132-224F-953C-14245E2EB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992" y="0"/>
            <a:ext cx="8692015" cy="6858000"/>
          </a:xfrm>
          <a:prstGeom prst="rect">
            <a:avLst/>
          </a:prstGeom>
        </p:spPr>
      </p:pic>
    </p:spTree>
    <p:extLst>
      <p:ext uri="{BB962C8B-B14F-4D97-AF65-F5344CB8AC3E}">
        <p14:creationId xmlns:p14="http://schemas.microsoft.com/office/powerpoint/2010/main" val="593064461"/>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660C7-C1CE-0745-81BD-39474FC24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540" y="0"/>
            <a:ext cx="8280920" cy="6147676"/>
          </a:xfrm>
          <a:prstGeom prst="rect">
            <a:avLst/>
          </a:prstGeom>
        </p:spPr>
      </p:pic>
    </p:spTree>
    <p:extLst>
      <p:ext uri="{BB962C8B-B14F-4D97-AF65-F5344CB8AC3E}">
        <p14:creationId xmlns:p14="http://schemas.microsoft.com/office/powerpoint/2010/main" val="300282234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16" y="8620"/>
            <a:ext cx="10997596" cy="6849380"/>
          </a:xfrm>
          <a:prstGeom prst="rect">
            <a:avLst/>
          </a:prstGeom>
        </p:spPr>
      </p:pic>
    </p:spTree>
    <p:extLst>
      <p:ext uri="{BB962C8B-B14F-4D97-AF65-F5344CB8AC3E}">
        <p14:creationId xmlns:p14="http://schemas.microsoft.com/office/powerpoint/2010/main" val="573073842"/>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9B75F-8787-6E44-B9BA-BE1CF1D24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
            <a:ext cx="7560840" cy="6621327"/>
          </a:xfrm>
          <a:prstGeom prst="rect">
            <a:avLst/>
          </a:prstGeom>
        </p:spPr>
      </p:pic>
    </p:spTree>
    <p:extLst>
      <p:ext uri="{BB962C8B-B14F-4D97-AF65-F5344CB8AC3E}">
        <p14:creationId xmlns:p14="http://schemas.microsoft.com/office/powerpoint/2010/main" val="1321677644"/>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1"/>
            <a:ext cx="8532948" cy="6851939"/>
          </a:xfrm>
          <a:prstGeom prst="rect">
            <a:avLst/>
          </a:prstGeom>
        </p:spPr>
      </p:pic>
    </p:spTree>
    <p:extLst>
      <p:ext uri="{BB962C8B-B14F-4D97-AF65-F5344CB8AC3E}">
        <p14:creationId xmlns:p14="http://schemas.microsoft.com/office/powerpoint/2010/main" val="1635678982"/>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38E43-0497-414F-9B2A-BEB78E920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99" y="0"/>
            <a:ext cx="9686441" cy="6858000"/>
          </a:xfrm>
          <a:prstGeom prst="rect">
            <a:avLst/>
          </a:prstGeom>
        </p:spPr>
      </p:pic>
    </p:spTree>
    <p:extLst>
      <p:ext uri="{BB962C8B-B14F-4D97-AF65-F5344CB8AC3E}">
        <p14:creationId xmlns:p14="http://schemas.microsoft.com/office/powerpoint/2010/main" val="1806233483"/>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EF37A-DF9A-6A42-9E7E-1356FD2F9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1"/>
            <a:ext cx="5004556" cy="6933395"/>
          </a:xfrm>
          <a:prstGeom prst="rect">
            <a:avLst/>
          </a:prstGeom>
        </p:spPr>
      </p:pic>
    </p:spTree>
    <p:extLst>
      <p:ext uri="{BB962C8B-B14F-4D97-AF65-F5344CB8AC3E}">
        <p14:creationId xmlns:p14="http://schemas.microsoft.com/office/powerpoint/2010/main" val="1662929095"/>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19436" y="1017885"/>
            <a:ext cx="10189132" cy="352723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“Ey iman edenler! Erkekler diğer erkeklerle alay etmesinler; onlar kendilerinden daha iyi olabilirler; kadınlar da diğer kadınlarla alay etmesinler; alay edilen kadınlar edenlerden daha iyi olabilirler. Birbirinizi karalamayın, birbirinize kötü ad takmayın. İman ettikten sonra </a:t>
            </a:r>
            <a:r>
              <a:rPr lang="tr-TR" sz="3200" dirty="0" err="1">
                <a:solidFill>
                  <a:srgbClr val="FFFF00"/>
                </a:solidFill>
                <a:cs typeface="Arial" charset="0"/>
              </a:rPr>
              <a:t>fâsıklıkla</a:t>
            </a:r>
            <a:r>
              <a:rPr lang="tr-TR" sz="3200" dirty="0">
                <a:solidFill>
                  <a:srgbClr val="FFFF00"/>
                </a:solidFill>
                <a:cs typeface="Arial" charset="0"/>
              </a:rPr>
              <a:t> anılmak ne kötüdür! Günahlarına tövbe etmeyenler yok mu, işte zalimler onlardır.</a:t>
            </a:r>
            <a:endParaRPr lang="tr-TR" sz="2800" dirty="0">
              <a:solidFill>
                <a:srgbClr val="FFFF00"/>
              </a:solidFill>
              <a:cs typeface="Arial" charset="0"/>
            </a:endParaRPr>
          </a:p>
        </p:txBody>
      </p:sp>
      <p:sp>
        <p:nvSpPr>
          <p:cNvPr id="8" name="Rectangle 3">
            <a:extLst>
              <a:ext uri="{FF2B5EF4-FFF2-40B4-BE49-F238E27FC236}">
                <a16:creationId xmlns:a16="http://schemas.microsoft.com/office/drawing/2014/main" id="{3EC72E4D-8B3C-1F41-9FA2-592D078E7B1E}"/>
              </a:ext>
            </a:extLst>
          </p:cNvPr>
          <p:cNvSpPr>
            <a:spLocks noChangeArrowheads="1"/>
          </p:cNvSpPr>
          <p:nvPr/>
        </p:nvSpPr>
        <p:spPr bwMode="auto">
          <a:xfrm>
            <a:off x="371364" y="297025"/>
            <a:ext cx="11449148" cy="720860"/>
          </a:xfrm>
          <a:prstGeom prst="rect">
            <a:avLst/>
          </a:prstGeom>
          <a:solidFill>
            <a:srgbClr val="F82900"/>
          </a:solidFill>
          <a:ln>
            <a:noFill/>
          </a:ln>
          <a:extLst/>
        </p:spPr>
        <p:txBody>
          <a:bodyPr/>
          <a:lstStyle/>
          <a:p>
            <a:pPr algn="ctr" eaLnBrk="1" hangingPunct="1">
              <a:spcBef>
                <a:spcPct val="20000"/>
              </a:spcBef>
              <a:buClr>
                <a:schemeClr val="tx2"/>
              </a:buClr>
              <a:buFont typeface="Times" pitchFamily="18" charset="0"/>
              <a:buNone/>
            </a:pPr>
            <a:r>
              <a:rPr lang="tr-TR" sz="3600" b="1" dirty="0">
                <a:cs typeface="Arial" charset="0"/>
              </a:rPr>
              <a:t>Kur’an’dan Mesajlar: </a:t>
            </a:r>
            <a:r>
              <a:rPr lang="tr-TR" sz="3600" b="1" dirty="0" err="1">
                <a:cs typeface="Arial" charset="0"/>
              </a:rPr>
              <a:t>Hucurat</a:t>
            </a:r>
            <a:r>
              <a:rPr lang="tr-TR" sz="3600" b="1" dirty="0">
                <a:cs typeface="Arial" charset="0"/>
              </a:rPr>
              <a:t> Suresi 11-12. Ayetler</a:t>
            </a: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641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1091444" y="404664"/>
            <a:ext cx="10045116" cy="306084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solidFill>
                  <a:srgbClr val="FFFF00"/>
                </a:solidFill>
                <a:cs typeface="Arial" charset="0"/>
              </a:rPr>
              <a:t>Ey iman edenler! Zannın çoğundan sakının; çünkü bazı zanlar günahtır. Gizlilikleri araştırmayın, birbirinizin gıybetini yapmayın; herhangi biriniz, ölmüş kardeşinin etini yemekten hoşlanır mı? Bak bundan tiksindiniz! Allah’a itaatsizlikten de sakının. Allah tövbeleri çokça kabul etmektedir, rahmeti sonsuzdur.”</a:t>
            </a:r>
            <a:endParaRPr lang="tr-TR" sz="2800" dirty="0">
              <a:solidFill>
                <a:srgbClr val="FFFF00"/>
              </a:solidFill>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046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6" name="Rectangle 3"/>
          <p:cNvSpPr>
            <a:spLocks noChangeArrowheads="1"/>
          </p:cNvSpPr>
          <p:nvPr/>
        </p:nvSpPr>
        <p:spPr bwMode="auto">
          <a:xfrm>
            <a:off x="767408" y="332656"/>
            <a:ext cx="10693188" cy="3060849"/>
          </a:xfrm>
          <a:prstGeom prst="rect">
            <a:avLst/>
          </a:prstGeom>
          <a:solidFill>
            <a:srgbClr val="000000">
              <a:alpha val="59000"/>
            </a:srgbClr>
          </a:solidFill>
          <a:ln>
            <a:noFill/>
          </a:ln>
          <a:extLst/>
        </p:spPr>
        <p:txBody>
          <a:bodyPr/>
          <a:lstStyle/>
          <a:p>
            <a:pPr marL="1588" indent="19050" eaLnBrk="1" hangingPunct="1">
              <a:spcBef>
                <a:spcPct val="20000"/>
              </a:spcBef>
              <a:buClr>
                <a:schemeClr val="tx2"/>
              </a:buClr>
              <a:defRPr/>
            </a:pPr>
            <a:r>
              <a:rPr lang="tr-TR" sz="3200" dirty="0">
                <a:cs typeface="Arial" charset="0"/>
              </a:rPr>
              <a:t>Toplumsal birlik insanların birbirlerine karşı tavırlarından etkilenir. Allah’a inanan kimselerin insan ilişkilerinde onur kırıcı yaklaşımlardan uzak durmaları gerekir. Ne şekilde olursa olsun insanlarla alay etmek onları küçümsemek ve aşağılamak gibi tavırlardan kaçınılmalıdır. Hiçbir gerekçe insanların hor görülüp tahkir edilmesini haklı çıkarmaz.</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EED08038-B464-CD4C-9EE8-41503F72A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24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pic>
        <p:nvPicPr>
          <p:cNvPr id="15365" name="Picture 2" descr="D:\Calisma_Nurullah\Tulip_(t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4991" y="4935178"/>
            <a:ext cx="1295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10062219" y="6489699"/>
            <a:ext cx="1800944" cy="25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9050" algn="ctr" eaLnBrk="1" hangingPunct="1">
              <a:spcBef>
                <a:spcPct val="20000"/>
              </a:spcBef>
              <a:buClr>
                <a:schemeClr val="tx2"/>
              </a:buClr>
            </a:pPr>
            <a:r>
              <a:rPr lang="tr-TR" sz="1400" dirty="0">
                <a:cs typeface="Arial" charset="0"/>
              </a:rPr>
              <a:t>Şubat 2019</a:t>
            </a:r>
            <a:endParaRPr lang="tr-TR" sz="1400" dirty="0"/>
          </a:p>
        </p:txBody>
      </p:sp>
      <p:sp>
        <p:nvSpPr>
          <p:cNvPr id="7178" name="Rectangle 4"/>
          <p:cNvSpPr>
            <a:spLocks noChangeArrowheads="1"/>
          </p:cNvSpPr>
          <p:nvPr/>
        </p:nvSpPr>
        <p:spPr bwMode="auto">
          <a:xfrm>
            <a:off x="1127448" y="836712"/>
            <a:ext cx="990688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4150" indent="-184150" eaLnBrk="1" hangingPunct="1">
              <a:spcBef>
                <a:spcPct val="20000"/>
              </a:spcBef>
              <a:buClr>
                <a:schemeClr val="tx2"/>
              </a:buClr>
              <a:buFont typeface="Times" pitchFamily="18" charset="0"/>
              <a:buChar char="•"/>
            </a:pPr>
            <a:r>
              <a:rPr lang="tr-TR" sz="2000" dirty="0">
                <a:solidFill>
                  <a:srgbClr val="FFFF00"/>
                </a:solidFill>
              </a:rPr>
              <a:t>İlmihal, İman ve İbadetler</a:t>
            </a:r>
            <a:r>
              <a:rPr lang="tr-TR" sz="2000" dirty="0"/>
              <a:t>, c. 1-2, Türkiye Diyanet Vakfı Yay., Ankara 2008.</a:t>
            </a:r>
          </a:p>
          <a:p>
            <a:pPr marL="184150" indent="-184150" eaLnBrk="1" hangingPunct="1">
              <a:spcBef>
                <a:spcPct val="20000"/>
              </a:spcBef>
              <a:buClr>
                <a:schemeClr val="tx2"/>
              </a:buClr>
              <a:buFont typeface="Times" pitchFamily="18" charset="0"/>
              <a:buChar char="•"/>
            </a:pPr>
            <a:r>
              <a:rPr lang="tr-TR" sz="2000" dirty="0">
                <a:solidFill>
                  <a:srgbClr val="FFFF00"/>
                </a:solidFill>
              </a:rPr>
              <a:t>İslam Ansiklopedisi</a:t>
            </a:r>
            <a:r>
              <a:rPr lang="tr-TR" sz="2000" dirty="0"/>
              <a:t>, Türkiye Diyanet Vakfı İslam Araştırmaları Merkezi, İstanbul.</a:t>
            </a:r>
          </a:p>
          <a:p>
            <a:pPr marL="184150" lvl="0" indent="-184150" eaLnBrk="1" hangingPunct="1">
              <a:spcBef>
                <a:spcPct val="20000"/>
              </a:spcBef>
              <a:buClr>
                <a:srgbClr val="BAD41A"/>
              </a:buClr>
              <a:buFont typeface="Times" pitchFamily="18" charset="0"/>
              <a:buChar char="•"/>
              <a:defRPr/>
            </a:pPr>
            <a:r>
              <a:rPr lang="tr-TR" sz="2000" dirty="0">
                <a:solidFill>
                  <a:srgbClr val="FFFFFF"/>
                </a:solidFill>
              </a:rPr>
              <a:t>Numan Konaklı, Hüseyin Çınar, Süleyman Emiroğlu, </a:t>
            </a:r>
            <a:r>
              <a:rPr lang="tr-TR" sz="2000" dirty="0">
                <a:solidFill>
                  <a:srgbClr val="FFFF00"/>
                </a:solidFill>
              </a:rPr>
              <a:t>Din Kültürü ve Ahlak Bilgisi</a:t>
            </a:r>
            <a:r>
              <a:rPr lang="tr-TR" sz="2000" dirty="0">
                <a:solidFill>
                  <a:srgbClr val="FFFFFF"/>
                </a:solidFill>
              </a:rPr>
              <a:t>, </a:t>
            </a:r>
            <a:r>
              <a:rPr lang="tr-TR" sz="2000" dirty="0">
                <a:solidFill>
                  <a:srgbClr val="FFFF00"/>
                </a:solidFill>
              </a:rPr>
              <a:t>10. Sınıf</a:t>
            </a:r>
            <a:r>
              <a:rPr lang="tr-TR" sz="2000" dirty="0">
                <a:solidFill>
                  <a:srgbClr val="FFFFFF"/>
                </a:solidFill>
              </a:rPr>
              <a:t>, MEB, Ankara 2018. </a:t>
            </a:r>
          </a:p>
          <a:p>
            <a:pPr marL="184150" lvl="0" indent="-184150" eaLnBrk="1" hangingPunct="1">
              <a:spcBef>
                <a:spcPct val="20000"/>
              </a:spcBef>
              <a:buClr>
                <a:srgbClr val="BAD41A"/>
              </a:buClr>
              <a:buFont typeface="Times" pitchFamily="18" charset="0"/>
              <a:buChar char="•"/>
              <a:defRPr/>
            </a:pPr>
            <a:r>
              <a:rPr lang="tr-TR" sz="2000" dirty="0">
                <a:solidFill>
                  <a:srgbClr val="FFFFFF"/>
                </a:solidFill>
              </a:rPr>
              <a:t>Recai Doğan, </a:t>
            </a:r>
            <a:r>
              <a:rPr lang="tr-TR" sz="2000" dirty="0">
                <a:solidFill>
                  <a:srgbClr val="FFFF00"/>
                </a:solidFill>
              </a:rPr>
              <a:t>Din Kültürü ve Ahlak Bilgisi, 10. Sınıf</a:t>
            </a:r>
            <a:r>
              <a:rPr lang="tr-TR" sz="2000" dirty="0">
                <a:solidFill>
                  <a:srgbClr val="FFFFFF"/>
                </a:solidFill>
              </a:rPr>
              <a:t>, </a:t>
            </a:r>
            <a:r>
              <a:rPr lang="tr-TR" sz="2000" dirty="0" err="1">
                <a:solidFill>
                  <a:srgbClr val="FFFFFF"/>
                </a:solidFill>
              </a:rPr>
              <a:t>Nev</a:t>
            </a:r>
            <a:r>
              <a:rPr lang="tr-TR" sz="2000" dirty="0">
                <a:solidFill>
                  <a:srgbClr val="FFFFFF"/>
                </a:solidFill>
              </a:rPr>
              <a:t> Kitap, Ankara 2018.</a:t>
            </a:r>
          </a:p>
        </p:txBody>
      </p:sp>
      <p:sp>
        <p:nvSpPr>
          <p:cNvPr id="7179" name="Rectangle 3"/>
          <p:cNvSpPr>
            <a:spLocks noChangeArrowheads="1"/>
          </p:cNvSpPr>
          <p:nvPr/>
        </p:nvSpPr>
        <p:spPr bwMode="auto">
          <a:xfrm>
            <a:off x="4835860" y="188640"/>
            <a:ext cx="2520628" cy="64807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t>Kaynakça</a:t>
            </a:r>
          </a:p>
        </p:txBody>
      </p:sp>
      <p:pic>
        <p:nvPicPr>
          <p:cNvPr id="17" name="Picture 11" descr="Home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63900" y="73787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latin typeface="New York" charset="-94"/>
            </a:endParaRPr>
          </a:p>
        </p:txBody>
      </p:sp>
      <p:sp>
        <p:nvSpPr>
          <p:cNvPr id="5" name="Rectangle 3"/>
          <p:cNvSpPr>
            <a:spLocks noChangeArrowheads="1"/>
          </p:cNvSpPr>
          <p:nvPr/>
        </p:nvSpPr>
        <p:spPr bwMode="auto">
          <a:xfrm>
            <a:off x="4115780" y="296863"/>
            <a:ext cx="3960316" cy="6477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tx2"/>
              </a:buClr>
              <a:buFont typeface="Times" pitchFamily="18" charset="0"/>
              <a:buNone/>
            </a:pPr>
            <a:r>
              <a:rPr lang="tr-TR" sz="3600" b="1" dirty="0">
                <a:cs typeface="Arial" charset="0"/>
              </a:rPr>
              <a:t>Ahlak-Din Farkı</a:t>
            </a:r>
          </a:p>
        </p:txBody>
      </p:sp>
      <p:sp>
        <p:nvSpPr>
          <p:cNvPr id="6" name="Rectangle 3"/>
          <p:cNvSpPr>
            <a:spLocks noChangeArrowheads="1"/>
          </p:cNvSpPr>
          <p:nvPr/>
        </p:nvSpPr>
        <p:spPr bwMode="auto">
          <a:xfrm>
            <a:off x="1703512" y="944725"/>
            <a:ext cx="8820980" cy="1620179"/>
          </a:xfrm>
          <a:prstGeom prst="rect">
            <a:avLst/>
          </a:prstGeom>
          <a:solidFill>
            <a:srgbClr val="000000">
              <a:alpha val="60000"/>
            </a:srgbClr>
          </a:solidFill>
          <a:ln>
            <a:noFill/>
          </a:ln>
          <a:extLst/>
        </p:spPr>
        <p:txBody>
          <a:bodyPr/>
          <a:lstStyle/>
          <a:p>
            <a:pPr marL="1588" indent="19050" eaLnBrk="1" hangingPunct="1">
              <a:spcBef>
                <a:spcPct val="20000"/>
              </a:spcBef>
              <a:buClr>
                <a:schemeClr val="tx2"/>
              </a:buClr>
              <a:defRPr/>
            </a:pPr>
            <a:r>
              <a:rPr lang="tr-TR" sz="3200" dirty="0">
                <a:cs typeface="Arial" charset="0"/>
              </a:rPr>
              <a:t>Ahlak sadece dünyevi kurallar koyarken </a:t>
            </a:r>
            <a:r>
              <a:rPr lang="tr-TR" sz="2800" i="1" dirty="0">
                <a:solidFill>
                  <a:schemeClr val="tx1">
                    <a:lumMod val="75000"/>
                  </a:schemeClr>
                </a:solidFill>
                <a:cs typeface="Arial" charset="0"/>
              </a:rPr>
              <a:t>(aferin, ayıp…)</a:t>
            </a:r>
            <a:r>
              <a:rPr lang="tr-TR" sz="3200" dirty="0">
                <a:cs typeface="Arial" charset="0"/>
              </a:rPr>
              <a:t>, din hem bu dünyaya hem de ahirete yönelik kural ve yaptırımlar koymaktadır. </a:t>
            </a:r>
            <a:endParaRPr lang="tr-TR" sz="2800" dirty="0">
              <a:cs typeface="Arial" charset="0"/>
            </a:endParaRPr>
          </a:p>
        </p:txBody>
      </p:sp>
      <p:pic>
        <p:nvPicPr>
          <p:cNvPr id="9" name="Picture 11" descr="Home2">
            <a:hlinkClick r:id="rId3" action="ppaction://hlinksldjump"/>
            <a:extLst>
              <a:ext uri="{FF2B5EF4-FFF2-40B4-BE49-F238E27FC236}">
                <a16:creationId xmlns:a16="http://schemas.microsoft.com/office/drawing/2014/main" id="{2F95F910-A2D1-6D4F-86BB-5DEFFFE7F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1168" y="64897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037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ISPRING_RESOURCE_PATHS_HASH_2" val="7743abd6bee53f22594a5260d44c74bf48e8a0"/>
</p:tagLst>
</file>

<file path=ppt/theme/theme1.xml><?xml version="1.0" encoding="utf-8"?>
<a:theme xmlns:a="http://schemas.openxmlformats.org/drawingml/2006/main" name="Shimmer">
  <a:themeElements>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fontScheme name="Shimmer">
      <a:majorFont>
        <a:latin typeface="Tahom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tr-TR" sz="2600" b="0" i="0" u="none" strike="noStrike" cap="none" normalizeH="0" baseline="0" smtClean="0">
            <a:ln>
              <a:noFill/>
            </a:ln>
            <a:solidFill>
              <a:schemeClr val="tx1"/>
            </a:solidFill>
            <a:effectLst/>
            <a:latin typeface="Arial"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Spæce Star:Programlar:Microsoft Office 2001:Templates:Presentations:Designs:Shimmer</Template>
  <TotalTime>14080</TotalTime>
  <Words>1765</Words>
  <Application>Microsoft Macintosh PowerPoint</Application>
  <PresentationFormat>Widescreen</PresentationFormat>
  <Paragraphs>69</Paragraphs>
  <Slides>87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Calibri</vt:lpstr>
      <vt:lpstr>New York</vt:lpstr>
      <vt:lpstr>Tahoma</vt:lpstr>
      <vt:lpstr>Times</vt:lpstr>
      <vt:lpstr>Wingdings</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Sunu</dc:title>
  <dc:subject/>
  <dc:creator>Dr. Nurullah ABALI</dc:creator>
  <cp:keywords/>
  <dc:description>tulipandrose.net</dc:description>
  <cp:lastModifiedBy>Ph.D. Nurullah ABALI</cp:lastModifiedBy>
  <cp:revision>799</cp:revision>
  <dcterms:created xsi:type="dcterms:W3CDTF">2003-04-28T22:14:44Z</dcterms:created>
  <dcterms:modified xsi:type="dcterms:W3CDTF">2019-02-25T03:22:03Z</dcterms:modified>
  <cp:category/>
</cp:coreProperties>
</file>