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792" r:id="rId2"/>
    <p:sldId id="308" r:id="rId3"/>
    <p:sldId id="315" r:id="rId4"/>
    <p:sldId id="764" r:id="rId5"/>
    <p:sldId id="765" r:id="rId6"/>
    <p:sldId id="766" r:id="rId7"/>
    <p:sldId id="770" r:id="rId8"/>
    <p:sldId id="768" r:id="rId9"/>
    <p:sldId id="769" r:id="rId10"/>
    <p:sldId id="777" r:id="rId11"/>
    <p:sldId id="778" r:id="rId12"/>
    <p:sldId id="720" r:id="rId13"/>
    <p:sldId id="760" r:id="rId14"/>
    <p:sldId id="672" r:id="rId15"/>
    <p:sldId id="771" r:id="rId16"/>
    <p:sldId id="773" r:id="rId17"/>
    <p:sldId id="779" r:id="rId18"/>
    <p:sldId id="793" r:id="rId19"/>
    <p:sldId id="775" r:id="rId20"/>
    <p:sldId id="774" r:id="rId21"/>
    <p:sldId id="776" r:id="rId22"/>
    <p:sldId id="781" r:id="rId23"/>
    <p:sldId id="782" r:id="rId24"/>
    <p:sldId id="732" r:id="rId25"/>
    <p:sldId id="784" r:id="rId26"/>
    <p:sldId id="783" r:id="rId27"/>
    <p:sldId id="785" r:id="rId28"/>
    <p:sldId id="786" r:id="rId29"/>
    <p:sldId id="787" r:id="rId30"/>
    <p:sldId id="791" r:id="rId31"/>
    <p:sldId id="788" r:id="rId32"/>
    <p:sldId id="789" r:id="rId33"/>
    <p:sldId id="790" r:id="rId34"/>
    <p:sldId id="260" r:id="rId3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88000" autoAdjust="0"/>
  </p:normalViewPr>
  <p:slideViewPr>
    <p:cSldViewPr snapToGrid="0">
      <p:cViewPr varScale="1">
        <p:scale>
          <a:sx n="76" d="100"/>
          <a:sy n="76" d="100"/>
        </p:scale>
        <p:origin x="10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8535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AFA7D9-4703-429B-B8BF-4F5A2B34CDAA}" type="slidenum">
              <a:rPr lang="tr-TR" smtClean="0"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6159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3.10.2021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76MTv5K_So?feature=oembed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9Xo9ynKxd0k?feature=oembed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qleK801RvM?feature=oembed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B8B64BD-B5E9-471A-AAFB-0141FFF9DD9D}"/>
              </a:ext>
            </a:extLst>
          </p:cNvPr>
          <p:cNvSpPr txBox="1"/>
          <p:nvPr/>
        </p:nvSpPr>
        <p:spPr>
          <a:xfrm>
            <a:off x="4318838" y="7536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https://www.youtube.com/watch?v=X76MTv5K_So</a:t>
            </a:r>
          </a:p>
        </p:txBody>
      </p:sp>
      <p:pic>
        <p:nvPicPr>
          <p:cNvPr id="2" name="Çevrimiçi Medya 1" title="Tevhid Etsin Dilimiz - İlahi">
            <a:hlinkClick r:id="" action="ppaction://media"/>
            <a:extLst>
              <a:ext uri="{FF2B5EF4-FFF2-40B4-BE49-F238E27FC236}">
                <a16:creationId xmlns:a16="http://schemas.microsoft.com/office/drawing/2014/main" id="{072D02BC-3D23-4C5C-BB32-41CE99F64EBA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8833" y="444696"/>
            <a:ext cx="11350981" cy="641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40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D6AB4D-E825-481E-AC97-7CE23593BA9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3" y="0"/>
            <a:ext cx="12173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6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1D89D0B-618F-4224-8FCB-942B36B4DD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488"/>
            <a:ext cx="12192000" cy="68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74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0" y="1049855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96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Teizm</a:t>
            </a:r>
            <a:endParaRPr lang="tr-TR" sz="11500" cap="none" dirty="0">
              <a:ln w="0"/>
              <a:solidFill>
                <a:schemeClr val="accent1">
                  <a:lumMod val="90000"/>
                  <a:lumOff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64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658FA98B-B3CB-49D7-B995-74FEDC7B99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216" b="6216"/>
          <a:stretch/>
        </p:blipFill>
        <p:spPr>
          <a:xfrm>
            <a:off x="45218" y="1673127"/>
            <a:ext cx="6050782" cy="3973968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85C045BB-8E35-4860-9985-8CE237523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4974" y="1673128"/>
            <a:ext cx="5971808" cy="397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808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F69A4CA-47F7-4646-8895-4221C588112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ağ Ok 1">
            <a:extLst>
              <a:ext uri="{FF2B5EF4-FFF2-40B4-BE49-F238E27FC236}">
                <a16:creationId xmlns:a16="http://schemas.microsoft.com/office/drawing/2014/main" id="{8A1809D3-13F7-4900-B1DE-B0382C729C10}"/>
              </a:ext>
            </a:extLst>
          </p:cNvPr>
          <p:cNvSpPr/>
          <p:nvPr/>
        </p:nvSpPr>
        <p:spPr>
          <a:xfrm rot="5400000">
            <a:off x="7977556" y="-1635370"/>
            <a:ext cx="1562518" cy="51447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/>
            <a:r>
              <a:rPr lang="tr-TR" sz="5400" b="1" dirty="0"/>
              <a:t>«İZM»</a:t>
            </a:r>
          </a:p>
        </p:txBody>
      </p:sp>
      <p:sp>
        <p:nvSpPr>
          <p:cNvPr id="6" name="Yuvarlatılmış Dikdörtgen 2">
            <a:extLst>
              <a:ext uri="{FF2B5EF4-FFF2-40B4-BE49-F238E27FC236}">
                <a16:creationId xmlns:a16="http://schemas.microsoft.com/office/drawing/2014/main" id="{8D3C2F7C-3503-4025-B9AE-A4B240D66B6D}"/>
              </a:ext>
            </a:extLst>
          </p:cNvPr>
          <p:cNvSpPr/>
          <p:nvPr/>
        </p:nvSpPr>
        <p:spPr>
          <a:xfrm>
            <a:off x="6008914" y="1874019"/>
            <a:ext cx="5998867" cy="19745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Bir fikrin </a:t>
            </a:r>
            <a:r>
              <a:rPr lang="tr-TR" sz="4800" dirty="0" err="1"/>
              <a:t>sistematize</a:t>
            </a:r>
            <a:r>
              <a:rPr lang="tr-TR" sz="4800" dirty="0"/>
              <a:t> edilmiş halidir.</a:t>
            </a:r>
          </a:p>
        </p:txBody>
      </p:sp>
    </p:spTree>
    <p:extLst>
      <p:ext uri="{BB962C8B-B14F-4D97-AF65-F5344CB8AC3E}">
        <p14:creationId xmlns:p14="http://schemas.microsoft.com/office/powerpoint/2010/main" val="3658787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496002A6-C4C1-43A3-842B-BE79D883B1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14918" y="0"/>
            <a:ext cx="77621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13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A29301B0-4CF1-48E9-A138-0504371F527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472" y="1635369"/>
            <a:ext cx="8773056" cy="3587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91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53454FD9-7614-4DFD-975F-E8A9C9B1AD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59006"/>
            <a:ext cx="12192000" cy="810471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B73E9A47-8008-4507-9236-C80A7637168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69477"/>
            <a:ext cx="12192000" cy="9144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21667D4F-6F17-4035-9478-8907F29CB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883877"/>
            <a:ext cx="1256044" cy="9144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C903B7E9-32EC-4CFC-B1DB-7553FC131D5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98277"/>
            <a:ext cx="12192000" cy="834013"/>
          </a:xfrm>
          <a:prstGeom prst="rect">
            <a:avLst/>
          </a:prstGeom>
        </p:spPr>
      </p:pic>
      <p:pic>
        <p:nvPicPr>
          <p:cNvPr id="11" name="Resim 10">
            <a:extLst>
              <a:ext uri="{FF2B5EF4-FFF2-40B4-BE49-F238E27FC236}">
                <a16:creationId xmlns:a16="http://schemas.microsoft.com/office/drawing/2014/main" id="{DE046186-CB65-4783-9620-8C2711CA10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632290"/>
            <a:ext cx="12192000" cy="1066703"/>
          </a:xfrm>
          <a:prstGeom prst="rect">
            <a:avLst/>
          </a:prstGeom>
        </p:spPr>
      </p:pic>
      <p:pic>
        <p:nvPicPr>
          <p:cNvPr id="13" name="Resim 12">
            <a:extLst>
              <a:ext uri="{FF2B5EF4-FFF2-40B4-BE49-F238E27FC236}">
                <a16:creationId xmlns:a16="http://schemas.microsoft.com/office/drawing/2014/main" id="{5A848CC3-E87D-4682-B2EB-3FE6D84CF8F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606" y="2883877"/>
            <a:ext cx="10403393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957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13598FB8-04CC-4CE4-AD83-52A43ED6AB5A}"/>
              </a:ext>
            </a:extLst>
          </p:cNvPr>
          <p:cNvSpPr txBox="1"/>
          <p:nvPr/>
        </p:nvSpPr>
        <p:spPr>
          <a:xfrm>
            <a:off x="3328517" y="0"/>
            <a:ext cx="71795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https://www.youtube.com/watch?v=9Xo9ynKxd0k</a:t>
            </a:r>
          </a:p>
        </p:txBody>
      </p:sp>
      <p:pic>
        <p:nvPicPr>
          <p:cNvPr id="3" name="Çevrimiçi Medya 2" title="Tevhid Nedir?">
            <a:hlinkClick r:id="" action="ppaction://media"/>
            <a:extLst>
              <a:ext uri="{FF2B5EF4-FFF2-40B4-BE49-F238E27FC236}">
                <a16:creationId xmlns:a16="http://schemas.microsoft.com/office/drawing/2014/main" id="{F917DDF2-8EC2-4EA4-ACB6-EC8A07BD835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53816" y="369332"/>
            <a:ext cx="11484368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198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8C7DBDE-8A12-44BC-852C-19B2DCDE3E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3699" y="1786094"/>
            <a:ext cx="7924602" cy="3285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3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1" y="1713046"/>
            <a:ext cx="12191999" cy="1475013"/>
          </a:xfrm>
        </p:spPr>
        <p:txBody>
          <a:bodyPr>
            <a:noAutofit/>
          </a:bodyPr>
          <a:lstStyle/>
          <a:p>
            <a:pPr algn="ctr"/>
            <a:r>
              <a:rPr lang="tr-TR" sz="8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İnançla İlgili Felsefi Yaklaşımlar (1. Teizm)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B888AB53-3702-41BC-B04A-A41DB22F9E0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1595"/>
            <a:ext cx="12192000" cy="588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1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C059ADE-A562-4DCE-A9CA-0CB1918ECD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8584" y="1675562"/>
            <a:ext cx="8334831" cy="350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5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65DFF44-C3E3-48D8-9132-4DA2D9DF15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06298" y="381838"/>
            <a:ext cx="9379404" cy="640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2107F9F-52E3-4C95-8403-2DA821E07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1711"/>
            <a:ext cx="12192000" cy="573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61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BC714C49-1F43-4C5A-8F40-304978F688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220686"/>
            <a:ext cx="8229600" cy="466725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C9814C2-2E9C-4F82-B993-C15468B01688}"/>
              </a:ext>
            </a:extLst>
          </p:cNvPr>
          <p:cNvSpPr/>
          <p:nvPr/>
        </p:nvSpPr>
        <p:spPr>
          <a:xfrm>
            <a:off x="3704493" y="0"/>
            <a:ext cx="4783014" cy="813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Yahudilikte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92109" y="889280"/>
            <a:ext cx="12007781" cy="12560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err="1"/>
              <a:t>Yehova</a:t>
            </a:r>
            <a:r>
              <a:rPr lang="tr-TR" sz="2800" dirty="0"/>
              <a:t> olarak isimlendirilen Allah (</a:t>
            </a:r>
            <a:r>
              <a:rPr lang="tr-TR" sz="2800" dirty="0" err="1"/>
              <a:t>c.c</a:t>
            </a:r>
            <a:r>
              <a:rPr lang="tr-TR" sz="2800" dirty="0"/>
              <a:t>.) Yahudilerin özel tanrısı konumuna getirilmiş ve Yahudilik evrensel özelliğini kaybederek millî bir din haline </a:t>
            </a:r>
            <a:r>
              <a:rPr lang="tr-TR" sz="2800" dirty="0" err="1"/>
              <a:t>evrilmiştir</a:t>
            </a:r>
            <a:r>
              <a:rPr lang="tr-TR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063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02E41C56-703B-4A23-B937-86A68BD2AF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7C9814C2-2E9C-4F82-B993-C15468B01688}"/>
              </a:ext>
            </a:extLst>
          </p:cNvPr>
          <p:cNvSpPr/>
          <p:nvPr/>
        </p:nvSpPr>
        <p:spPr>
          <a:xfrm>
            <a:off x="3704493" y="100483"/>
            <a:ext cx="4783014" cy="81391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Hristiyanlık da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EE41BEF7-048C-4A9C-BEBA-B56BB22A3238}"/>
              </a:ext>
            </a:extLst>
          </p:cNvPr>
          <p:cNvSpPr/>
          <p:nvPr/>
        </p:nvSpPr>
        <p:spPr>
          <a:xfrm>
            <a:off x="6311406" y="2391509"/>
            <a:ext cx="5754356" cy="3810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dirty="0"/>
              <a:t>Baba, oğul ve Kutsal </a:t>
            </a:r>
            <a:r>
              <a:rPr lang="tr-TR" sz="4000" dirty="0" err="1"/>
              <a:t>Ruh’tan</a:t>
            </a:r>
            <a:r>
              <a:rPr lang="tr-TR" sz="4000" dirty="0"/>
              <a:t> oluşan teslisi (üçleme) dinin merkezine koyarak tek tanrı inancından uzaklaşmıştır.</a:t>
            </a:r>
          </a:p>
        </p:txBody>
      </p:sp>
    </p:spTree>
    <p:extLst>
      <p:ext uri="{BB962C8B-B14F-4D97-AF65-F5344CB8AC3E}">
        <p14:creationId xmlns:p14="http://schemas.microsoft.com/office/powerpoint/2010/main" val="72324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506BB300-2DBE-41B2-BF3D-DC39133A282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1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33797C32-556D-4A82-9B1A-DC3A1EB552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72065" y="1256045"/>
            <a:ext cx="8447867" cy="3516924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8FBA6DB1-0D8A-414D-910C-1F793375DC44}"/>
              </a:ext>
            </a:extLst>
          </p:cNvPr>
          <p:cNvSpPr/>
          <p:nvPr/>
        </p:nvSpPr>
        <p:spPr>
          <a:xfrm>
            <a:off x="92109" y="120580"/>
            <a:ext cx="12007780" cy="10651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dirty="0"/>
              <a:t>İslâmiyet, tevhit inancına dayanır.</a:t>
            </a:r>
          </a:p>
        </p:txBody>
      </p:sp>
      <p:sp>
        <p:nvSpPr>
          <p:cNvPr id="4" name="Dikdörtgen: Köşeleri Yuvarlatılmış 3">
            <a:extLst>
              <a:ext uri="{FF2B5EF4-FFF2-40B4-BE49-F238E27FC236}">
                <a16:creationId xmlns:a16="http://schemas.microsoft.com/office/drawing/2014/main" id="{0882AC27-0E8E-42C1-A45F-C3DD45142714}"/>
              </a:ext>
            </a:extLst>
          </p:cNvPr>
          <p:cNvSpPr/>
          <p:nvPr/>
        </p:nvSpPr>
        <p:spPr>
          <a:xfrm>
            <a:off x="92109" y="4973934"/>
            <a:ext cx="12007780" cy="176348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Tevhit, Allah’ı (</a:t>
            </a:r>
            <a:r>
              <a:rPr lang="tr-TR" sz="3600" dirty="0" err="1"/>
              <a:t>c.c</a:t>
            </a:r>
            <a:r>
              <a:rPr lang="tr-TR" sz="3600" dirty="0"/>
              <a:t>.) zatında, sıfatlarında ve fiillerinde birleme, onun tek ve eşsiz olduğuna inanma, O’na hiçbir şeyi şirk koşmadan ibadeti yalnızca Allah için yapma demektir.</a:t>
            </a:r>
          </a:p>
        </p:txBody>
      </p:sp>
    </p:spTree>
    <p:extLst>
      <p:ext uri="{BB962C8B-B14F-4D97-AF65-F5344CB8AC3E}">
        <p14:creationId xmlns:p14="http://schemas.microsoft.com/office/powerpoint/2010/main" val="3162888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2066B52C-5A1D-4C02-B4AA-5817F797F6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19424"/>
            <a:ext cx="12208094" cy="5938576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971C1062-9F8C-4964-B880-ECAE259F2C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8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9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72A46E1-3773-410E-AEAB-15425729B23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0" y="1426866"/>
            <a:ext cx="8762999" cy="5431134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26462D3D-D3BF-436E-83C4-294479729C44}"/>
              </a:ext>
            </a:extLst>
          </p:cNvPr>
          <p:cNvSpPr/>
          <p:nvPr/>
        </p:nvSpPr>
        <p:spPr>
          <a:xfrm>
            <a:off x="323221" y="94295"/>
            <a:ext cx="11545556" cy="1211991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6000" dirty="0"/>
              <a:t>Tevhidin olmadığı yerde şirk vardır</a:t>
            </a:r>
          </a:p>
        </p:txBody>
      </p:sp>
    </p:spTree>
    <p:extLst>
      <p:ext uri="{BB962C8B-B14F-4D97-AF65-F5344CB8AC3E}">
        <p14:creationId xmlns:p14="http://schemas.microsoft.com/office/powerpoint/2010/main" val="113969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3" y="2477541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İnançla ilgili yaklaşımları tartışır.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14D26D34-D78A-43E7-B7AD-5551D18C6023}"/>
              </a:ext>
            </a:extLst>
          </p:cNvPr>
          <p:cNvSpPr txBox="1"/>
          <p:nvPr/>
        </p:nvSpPr>
        <p:spPr>
          <a:xfrm>
            <a:off x="34993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https://www.youtube.com/watch?v=LqleK801RvM</a:t>
            </a:r>
          </a:p>
        </p:txBody>
      </p:sp>
      <p:pic>
        <p:nvPicPr>
          <p:cNvPr id="2" name="Çevrimiçi Medya 1" title="Dilindeki Kelime-i Tevhid-i Hayatında İspat Edesin">
            <a:hlinkClick r:id="" action="ppaction://media"/>
            <a:extLst>
              <a:ext uri="{FF2B5EF4-FFF2-40B4-BE49-F238E27FC236}">
                <a16:creationId xmlns:a16="http://schemas.microsoft.com/office/drawing/2014/main" id="{63512CA7-0EA3-4473-9206-42581AF3E7B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46667" y="369332"/>
            <a:ext cx="11495314" cy="649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9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73C00C29-12A5-4631-8881-66EFF58B3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ağ Ok 1">
            <a:extLst>
              <a:ext uri="{FF2B5EF4-FFF2-40B4-BE49-F238E27FC236}">
                <a16:creationId xmlns:a16="http://schemas.microsoft.com/office/drawing/2014/main" id="{DAABE52D-C31D-41D2-A064-00E4D613C20C}"/>
              </a:ext>
            </a:extLst>
          </p:cNvPr>
          <p:cNvSpPr/>
          <p:nvPr/>
        </p:nvSpPr>
        <p:spPr>
          <a:xfrm rot="5400000">
            <a:off x="8635418" y="-1621279"/>
            <a:ext cx="1345415" cy="5975420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tr-T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Şirk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C3DC6054-A074-4057-A662-D8A93C598366}"/>
              </a:ext>
            </a:extLst>
          </p:cNvPr>
          <p:cNvSpPr/>
          <p:nvPr/>
        </p:nvSpPr>
        <p:spPr>
          <a:xfrm>
            <a:off x="6216579" y="2732861"/>
            <a:ext cx="5975421" cy="392919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Allah’a inanmakla birlikte başka varlıkları da tanrı kabul etmek; zatında, sıfatlarında, fiillerinde, yaratma ve emretme konularında Allah’a başka bir varlığı denk görmek demektir.</a:t>
            </a:r>
          </a:p>
        </p:txBody>
      </p:sp>
    </p:spTree>
    <p:extLst>
      <p:ext uri="{BB962C8B-B14F-4D97-AF65-F5344CB8AC3E}">
        <p14:creationId xmlns:p14="http://schemas.microsoft.com/office/powerpoint/2010/main" val="3209292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78BAE473-C93F-42F7-8DA5-4C3FB79D20D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D33263EA-E5A9-49C3-B8AC-16227F0273D3}"/>
              </a:ext>
            </a:extLst>
          </p:cNvPr>
          <p:cNvSpPr/>
          <p:nvPr/>
        </p:nvSpPr>
        <p:spPr>
          <a:xfrm>
            <a:off x="2586613" y="361741"/>
            <a:ext cx="6858000" cy="1454903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r>
              <a:rPr lang="tr-TR" sz="2800" b="1" dirty="0"/>
              <a:t>Şirk bir çeşit politeizmdir ve Kur’ân bunu kesin bir dille reddeder.</a:t>
            </a:r>
          </a:p>
        </p:txBody>
      </p:sp>
    </p:spTree>
    <p:extLst>
      <p:ext uri="{BB962C8B-B14F-4D97-AF65-F5344CB8AC3E}">
        <p14:creationId xmlns:p14="http://schemas.microsoft.com/office/powerpoint/2010/main" val="115115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8D6740D-1B8E-4903-A7C3-88F2414F57F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29000"/>
            <a:ext cx="12192000" cy="337001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D46C0DD-B3B1-44C1-9957-33DCF8A25BC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1402" y="58985"/>
            <a:ext cx="11441937" cy="337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89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2327D2A2-E2A9-4DDC-A594-10F3B56E5933}"/>
              </a:ext>
            </a:extLst>
          </p:cNvPr>
          <p:cNvSpPr txBox="1"/>
          <p:nvPr/>
        </p:nvSpPr>
        <p:spPr>
          <a:xfrm>
            <a:off x="8852597" y="5861866"/>
            <a:ext cx="316690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03.10.2021</a:t>
            </a:r>
          </a:p>
          <a:p>
            <a:pPr algn="ctr"/>
            <a:r>
              <a:rPr lang="tr-TR" sz="2400" b="1" dirty="0"/>
              <a:t>Tekirdağ/Çerkezköy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>
            <a:extLst>
              <a:ext uri="{FF2B5EF4-FFF2-40B4-BE49-F238E27FC236}">
                <a16:creationId xmlns:a16="http://schemas.microsoft.com/office/drawing/2014/main" id="{E945FB71-1A49-4D6A-B057-2FA5FC6177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5531" y="0"/>
            <a:ext cx="7500938" cy="6858000"/>
          </a:xfrm>
          <a:prstGeom prst="rect">
            <a:avLst/>
          </a:prstGeom>
        </p:spPr>
      </p:pic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A6F8F862-EB78-4259-B245-59091B8DEC0D}"/>
              </a:ext>
            </a:extLst>
          </p:cNvPr>
          <p:cNvSpPr/>
          <p:nvPr/>
        </p:nvSpPr>
        <p:spPr>
          <a:xfrm>
            <a:off x="2345531" y="0"/>
            <a:ext cx="7500938" cy="106512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dirty="0"/>
              <a:t>İnanmak fıtridir…</a:t>
            </a:r>
          </a:p>
        </p:txBody>
      </p:sp>
    </p:spTree>
    <p:extLst>
      <p:ext uri="{BB962C8B-B14F-4D97-AF65-F5344CB8AC3E}">
        <p14:creationId xmlns:p14="http://schemas.microsoft.com/office/powerpoint/2010/main" val="190890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31143334-658E-411A-8A51-93C1581D55E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A5830D5-096D-4F1A-90AC-CC29F23A337C}"/>
              </a:ext>
            </a:extLst>
          </p:cNvPr>
          <p:cNvSpPr/>
          <p:nvPr/>
        </p:nvSpPr>
        <p:spPr>
          <a:xfrm>
            <a:off x="194268" y="1994601"/>
            <a:ext cx="11997732" cy="2044838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000" b="1" dirty="0"/>
              <a:t>Allah, kullarının bu fıtri ihtiyacını doğru ve sağlıklı bir şekilde karşılamak için tarih boyunca peygamberler ve ilahi kitaplar göndermiştir.  </a:t>
            </a:r>
          </a:p>
        </p:txBody>
      </p:sp>
    </p:spTree>
    <p:extLst>
      <p:ext uri="{BB962C8B-B14F-4D97-AF65-F5344CB8AC3E}">
        <p14:creationId xmlns:p14="http://schemas.microsoft.com/office/powerpoint/2010/main" val="202936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9A424AF3-CF93-47E0-AEBE-3657F71711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0420E11C-B4EA-47C0-8CA7-5E464A1FF3E6}"/>
              </a:ext>
            </a:extLst>
          </p:cNvPr>
          <p:cNvSpPr/>
          <p:nvPr/>
        </p:nvSpPr>
        <p:spPr>
          <a:xfrm>
            <a:off x="80389" y="4682533"/>
            <a:ext cx="11947488" cy="182880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Tarihte ve günümüzde peygamberlere uyan insanlar olduğu gibi Allah’ın elçilerinin çağrısına kulak tıkayıp yanlış inançlara yönelen kişi ve gruplar da olmuştur. </a:t>
            </a:r>
          </a:p>
        </p:txBody>
      </p:sp>
    </p:spTree>
    <p:extLst>
      <p:ext uri="{BB962C8B-B14F-4D97-AF65-F5344CB8AC3E}">
        <p14:creationId xmlns:p14="http://schemas.microsoft.com/office/powerpoint/2010/main" val="696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4CD399EC-1609-4679-9E53-DC3E6E08733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3A5830D5-096D-4F1A-90AC-CC29F23A337C}"/>
              </a:ext>
            </a:extLst>
          </p:cNvPr>
          <p:cNvSpPr/>
          <p:nvPr/>
        </p:nvSpPr>
        <p:spPr>
          <a:xfrm>
            <a:off x="381838" y="120583"/>
            <a:ext cx="11635991" cy="2331216"/>
          </a:xfrm>
          <a:prstGeom prst="round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Orta Çağ Avrupası’nda kilisenin halk üzerindeki baskısı, akla ve bilime yönelik olumsuz yaklaşımı, bilimsel ve teknolojik alandaki gelişmeler, Avrupa’da insana, dine, bilime, evrene, dünyaya bakışın değişmesine neden olmuştur. 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57AE033F-2503-42C9-A0A8-EA54B7F67D2C}"/>
              </a:ext>
            </a:extLst>
          </p:cNvPr>
          <p:cNvSpPr/>
          <p:nvPr/>
        </p:nvSpPr>
        <p:spPr>
          <a:xfrm>
            <a:off x="160775" y="5358281"/>
            <a:ext cx="11495315" cy="1258558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 da Batı dünyasında genelde Hristiyanlığa, özelde ise dine ve dini değerlere karşı duran anlayışların yaygınlaşmasına yol açmıştır.</a:t>
            </a:r>
          </a:p>
        </p:txBody>
      </p:sp>
    </p:spTree>
    <p:extLst>
      <p:ext uri="{BB962C8B-B14F-4D97-AF65-F5344CB8AC3E}">
        <p14:creationId xmlns:p14="http://schemas.microsoft.com/office/powerpoint/2010/main" val="299570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42C21EE-9C3D-4CA0-ACF8-2358E935A1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83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AF5A158A-8702-4328-AE72-FA19372C758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F112BD2A-C324-43E8-BF80-10924F4DF5F7}"/>
              </a:ext>
            </a:extLst>
          </p:cNvPr>
          <p:cNvSpPr/>
          <p:nvPr/>
        </p:nvSpPr>
        <p:spPr>
          <a:xfrm>
            <a:off x="6533103" y="472271"/>
            <a:ext cx="5556739" cy="4129873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Bunların sonucunda ise geleneksel inanç biçimlerini reddeden birtakım felsefi yaklaşımlar insanlar arasında yayılmış ve benimsenmiştir.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9D1C1908-8593-4917-A2CD-A203F5CDE868}"/>
              </a:ext>
            </a:extLst>
          </p:cNvPr>
          <p:cNvSpPr/>
          <p:nvPr/>
        </p:nvSpPr>
        <p:spPr>
          <a:xfrm>
            <a:off x="102158" y="5359957"/>
            <a:ext cx="11987684" cy="1398395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>
                <a:ea typeface="Shaikh Hamdullah Mushaf" panose="03020500000000020004" pitchFamily="66" charset="-78"/>
                <a:cs typeface="Shaikh Hamdullah Mushaf" panose="03020500000000020004" pitchFamily="66" charset="-78"/>
              </a:rPr>
              <a:t>Avrupa’da ortaya çıkan bu inanç ve anlayışlar dünyanın hemen her bölgesinde taraftar bulmuştur.</a:t>
            </a:r>
          </a:p>
        </p:txBody>
      </p:sp>
    </p:spTree>
    <p:extLst>
      <p:ext uri="{BB962C8B-B14F-4D97-AF65-F5344CB8AC3E}">
        <p14:creationId xmlns:p14="http://schemas.microsoft.com/office/powerpoint/2010/main" val="2433200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9457</TotalTime>
  <Words>341</Words>
  <Application>Microsoft Office PowerPoint</Application>
  <PresentationFormat>Geniş ekran</PresentationFormat>
  <Paragraphs>30</Paragraphs>
  <Slides>34</Slides>
  <Notes>2</Notes>
  <HiddenSlides>1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8" baseType="lpstr">
      <vt:lpstr>Calibri</vt:lpstr>
      <vt:lpstr>Gill Sans MT</vt:lpstr>
      <vt:lpstr>Wingdings 2</vt:lpstr>
      <vt:lpstr>Kar Payı</vt:lpstr>
      <vt:lpstr>PowerPoint Sunusu</vt:lpstr>
      <vt:lpstr>İnançla İlgili Felsefi Yaklaşımlar (1. Teizm)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 Teizm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581</cp:revision>
  <dcterms:created xsi:type="dcterms:W3CDTF">2019-07-15T06:01:13Z</dcterms:created>
  <dcterms:modified xsi:type="dcterms:W3CDTF">2021-10-03T20:57:05Z</dcterms:modified>
</cp:coreProperties>
</file>