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15" r:id="rId3"/>
    <p:sldId id="687" r:id="rId4"/>
    <p:sldId id="639" r:id="rId5"/>
    <p:sldId id="640" r:id="rId6"/>
    <p:sldId id="646" r:id="rId7"/>
    <p:sldId id="648" r:id="rId8"/>
    <p:sldId id="656" r:id="rId9"/>
    <p:sldId id="654" r:id="rId10"/>
    <p:sldId id="677" r:id="rId11"/>
    <p:sldId id="678" r:id="rId12"/>
    <p:sldId id="679" r:id="rId13"/>
    <p:sldId id="680" r:id="rId14"/>
    <p:sldId id="681" r:id="rId15"/>
    <p:sldId id="682" r:id="rId16"/>
    <p:sldId id="683" r:id="rId17"/>
    <p:sldId id="684" r:id="rId18"/>
    <p:sldId id="685" r:id="rId19"/>
    <p:sldId id="660" r:id="rId20"/>
    <p:sldId id="667" r:id="rId21"/>
    <p:sldId id="658" r:id="rId22"/>
    <p:sldId id="661" r:id="rId23"/>
    <p:sldId id="664" r:id="rId24"/>
    <p:sldId id="665" r:id="rId25"/>
    <p:sldId id="663" r:id="rId26"/>
    <p:sldId id="670" r:id="rId27"/>
    <p:sldId id="672" r:id="rId28"/>
    <p:sldId id="673" r:id="rId29"/>
    <p:sldId id="641" r:id="rId30"/>
    <p:sldId id="642" r:id="rId31"/>
    <p:sldId id="643" r:id="rId32"/>
    <p:sldId id="644" r:id="rId33"/>
    <p:sldId id="645" r:id="rId34"/>
    <p:sldId id="674" r:id="rId35"/>
    <p:sldId id="651" r:id="rId36"/>
    <p:sldId id="689" r:id="rId37"/>
    <p:sldId id="691" r:id="rId38"/>
    <p:sldId id="688" r:id="rId39"/>
    <p:sldId id="652" r:id="rId40"/>
    <p:sldId id="653" r:id="rId41"/>
    <p:sldId id="668" r:id="rId42"/>
    <p:sldId id="676" r:id="rId43"/>
    <p:sldId id="69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538B529-800B-4898-8646-BD4CF750D713}" type="datetimeFigureOut">
              <a:rPr lang="tr-TR" smtClean="0"/>
              <a:t>25.08.2021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58B6917-9476-4564-8C5D-BFB2B53953AB}" type="slidenum">
              <a:rPr lang="tr-TR" smtClean="0"/>
              <a:t>‹#›</a:t>
            </a:fld>
            <a:endParaRPr lang="tr-TR"/>
          </a:p>
        </p:txBody>
      </p:sp>
    </p:spTree>
    <p:extLst>
      <p:ext uri="{BB962C8B-B14F-4D97-AF65-F5344CB8AC3E}">
        <p14:creationId xmlns:p14="http://schemas.microsoft.com/office/powerpoint/2010/main" val="158957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538B529-800B-4898-8646-BD4CF750D713}"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323946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538B529-800B-4898-8646-BD4CF750D713}" type="datetimeFigureOut">
              <a:rPr lang="tr-TR" smtClean="0"/>
              <a:t>25.08.2021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58B6917-9476-4564-8C5D-BFB2B53953AB}" type="slidenum">
              <a:rPr lang="tr-TR" smtClean="0"/>
              <a:t>‹#›</a:t>
            </a:fld>
            <a:endParaRPr lang="tr-TR"/>
          </a:p>
        </p:txBody>
      </p:sp>
    </p:spTree>
    <p:extLst>
      <p:ext uri="{BB962C8B-B14F-4D97-AF65-F5344CB8AC3E}">
        <p14:creationId xmlns:p14="http://schemas.microsoft.com/office/powerpoint/2010/main" val="271209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538B529-800B-4898-8646-BD4CF750D713}"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102222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538B529-800B-4898-8646-BD4CF750D713}" type="datetimeFigureOut">
              <a:rPr lang="tr-TR" smtClean="0"/>
              <a:t>25.08.2021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58B6917-9476-4564-8C5D-BFB2B53953AB}" type="slidenum">
              <a:rPr lang="tr-TR" smtClean="0"/>
              <a:t>‹#›</a:t>
            </a:fld>
            <a:endParaRPr lang="tr-TR"/>
          </a:p>
        </p:txBody>
      </p:sp>
    </p:spTree>
    <p:extLst>
      <p:ext uri="{BB962C8B-B14F-4D97-AF65-F5344CB8AC3E}">
        <p14:creationId xmlns:p14="http://schemas.microsoft.com/office/powerpoint/2010/main" val="403227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538B529-800B-4898-8646-BD4CF750D713}"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225770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538B529-800B-4898-8646-BD4CF750D713}" type="datetimeFigureOut">
              <a:rPr lang="tr-TR" smtClean="0"/>
              <a:t>25.08.2021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158916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538B529-800B-4898-8646-BD4CF750D713}"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146921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8B529-800B-4898-8646-BD4CF750D713}" type="datetimeFigureOut">
              <a:rPr lang="tr-TR" smtClean="0"/>
              <a:t>25.08.2021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254977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538B529-800B-4898-8646-BD4CF750D713}" type="datetimeFigureOut">
              <a:rPr lang="tr-TR" smtClean="0"/>
              <a:t>25.08.2021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58B6917-9476-4564-8C5D-BFB2B53953AB}" type="slidenum">
              <a:rPr lang="tr-TR" smtClean="0"/>
              <a:t>‹#›</a:t>
            </a:fld>
            <a:endParaRPr lang="tr-TR"/>
          </a:p>
        </p:txBody>
      </p:sp>
    </p:spTree>
    <p:extLst>
      <p:ext uri="{BB962C8B-B14F-4D97-AF65-F5344CB8AC3E}">
        <p14:creationId xmlns:p14="http://schemas.microsoft.com/office/powerpoint/2010/main" val="362287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38B529-800B-4898-8646-BD4CF750D713}"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8B6917-9476-4564-8C5D-BFB2B53953AB}" type="slidenum">
              <a:rPr lang="tr-TR" smtClean="0"/>
              <a:t>‹#›</a:t>
            </a:fld>
            <a:endParaRPr lang="tr-TR"/>
          </a:p>
        </p:txBody>
      </p:sp>
    </p:spTree>
    <p:extLst>
      <p:ext uri="{BB962C8B-B14F-4D97-AF65-F5344CB8AC3E}">
        <p14:creationId xmlns:p14="http://schemas.microsoft.com/office/powerpoint/2010/main" val="158399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538B529-800B-4898-8646-BD4CF750D713}" type="datetimeFigureOut">
              <a:rPr lang="tr-TR" smtClean="0"/>
              <a:t>25.08.2021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58B6917-9476-4564-8C5D-BFB2B53953AB}"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1029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cvNKfL8KqLs?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TUwWuKqbbL4?feature=oembe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ideo" Target="https://www.youtube.com/embed/Lkxmjdx2QvY?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428102"/>
            <a:ext cx="12191999" cy="1475013"/>
          </a:xfrm>
        </p:spPr>
        <p:txBody>
          <a:bodyPr>
            <a:noAutofit/>
          </a:bodyPr>
          <a:lstStyle/>
          <a:p>
            <a:pPr algn="ctr"/>
            <a:r>
              <a:rPr lang="tr-TR" sz="6600" cap="none" dirty="0">
                <a:ln w="0"/>
                <a:solidFill>
                  <a:schemeClr val="accent3">
                    <a:lumMod val="50000"/>
                  </a:schemeClr>
                </a:solidFill>
                <a:effectLst>
                  <a:outerShdw blurRad="38100" dist="19050" dir="2700000" algn="tl" rotWithShape="0">
                    <a:schemeClr val="dk1">
                      <a:alpha val="40000"/>
                    </a:schemeClr>
                  </a:outerShdw>
                </a:effectLst>
              </a:rPr>
              <a:t>PEYGAMBERİMİZİN TEMSİL VE TEŞRİ GÖREVİ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1751DA2-4FE7-4FEF-AF02-42E720EF0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23229"/>
            <a:ext cx="12192000" cy="3011541"/>
          </a:xfrm>
          <a:prstGeom prst="rect">
            <a:avLst/>
          </a:prstGeom>
        </p:spPr>
      </p:pic>
    </p:spTree>
    <p:extLst>
      <p:ext uri="{BB962C8B-B14F-4D97-AF65-F5344CB8AC3E}">
        <p14:creationId xmlns:p14="http://schemas.microsoft.com/office/powerpoint/2010/main" val="423458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C311249-9812-4A2D-A26C-41B3EB571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2769021B-2D68-4263-9DC9-8A6A01C7AE09}"/>
              </a:ext>
            </a:extLst>
          </p:cNvPr>
          <p:cNvSpPr txBox="1"/>
          <p:nvPr/>
        </p:nvSpPr>
        <p:spPr>
          <a:xfrm>
            <a:off x="7081935" y="0"/>
            <a:ext cx="5110065"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3600" dirty="0"/>
              <a:t>Bütün ahlaki meziyetleri üzerinde toplamış örnek bir şahsiyet.</a:t>
            </a:r>
          </a:p>
        </p:txBody>
      </p:sp>
    </p:spTree>
    <p:extLst>
      <p:ext uri="{BB962C8B-B14F-4D97-AF65-F5344CB8AC3E}">
        <p14:creationId xmlns:p14="http://schemas.microsoft.com/office/powerpoint/2010/main" val="64806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75EBB50-560D-494C-946B-4608D76CD7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63901"/>
          </a:xfrm>
          <a:prstGeom prst="rect">
            <a:avLst/>
          </a:prstGeom>
        </p:spPr>
      </p:pic>
    </p:spTree>
    <p:extLst>
      <p:ext uri="{BB962C8B-B14F-4D97-AF65-F5344CB8AC3E}">
        <p14:creationId xmlns:p14="http://schemas.microsoft.com/office/powerpoint/2010/main" val="366346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58A3D8B-3FAB-4D67-A289-9CE09AD0B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18160"/>
            <a:ext cx="12192000" cy="2770561"/>
          </a:xfrm>
          <a:prstGeom prst="rect">
            <a:avLst/>
          </a:prstGeom>
        </p:spPr>
      </p:pic>
      <p:sp>
        <p:nvSpPr>
          <p:cNvPr id="4" name="Yuvarlatılmış Dikdörtgen 2">
            <a:extLst>
              <a:ext uri="{FF2B5EF4-FFF2-40B4-BE49-F238E27FC236}">
                <a16:creationId xmlns:a16="http://schemas.microsoft.com/office/drawing/2014/main" id="{AA4D252C-D709-4CBD-85DF-B766E4785F6A}"/>
              </a:ext>
            </a:extLst>
          </p:cNvPr>
          <p:cNvSpPr/>
          <p:nvPr/>
        </p:nvSpPr>
        <p:spPr>
          <a:xfrm>
            <a:off x="569478" y="1269279"/>
            <a:ext cx="11053043" cy="12635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O (</a:t>
            </a:r>
            <a:r>
              <a:rPr lang="tr-TR" sz="3600" dirty="0" err="1"/>
              <a:t>s.a.v</a:t>
            </a:r>
            <a:r>
              <a:rPr lang="tr-TR" sz="3600" dirty="0"/>
              <a:t>.) güvenilirdi, her zaman doğruyu söylerdi, verdiği sözü tutardı, insanlarla iyi geçinirdi. </a:t>
            </a:r>
          </a:p>
        </p:txBody>
      </p:sp>
    </p:spTree>
    <p:extLst>
      <p:ext uri="{BB962C8B-B14F-4D97-AF65-F5344CB8AC3E}">
        <p14:creationId xmlns:p14="http://schemas.microsoft.com/office/powerpoint/2010/main" val="15649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8D135FD-9629-4279-AF88-55C54B1601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3230" y="0"/>
            <a:ext cx="7445540" cy="6858000"/>
          </a:xfrm>
          <a:prstGeom prst="rect">
            <a:avLst/>
          </a:prstGeom>
        </p:spPr>
      </p:pic>
      <p:sp>
        <p:nvSpPr>
          <p:cNvPr id="3" name="Metin kutusu 2">
            <a:extLst>
              <a:ext uri="{FF2B5EF4-FFF2-40B4-BE49-F238E27FC236}">
                <a16:creationId xmlns:a16="http://schemas.microsoft.com/office/drawing/2014/main" id="{9FEA10B1-D8EC-4684-9372-EBEC5838FCEF}"/>
              </a:ext>
            </a:extLst>
          </p:cNvPr>
          <p:cNvSpPr txBox="1"/>
          <p:nvPr/>
        </p:nvSpPr>
        <p:spPr>
          <a:xfrm>
            <a:off x="5533053" y="4469364"/>
            <a:ext cx="4285717"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3200" dirty="0"/>
              <a:t>Peygamber Efendimiz (</a:t>
            </a:r>
            <a:r>
              <a:rPr lang="tr-TR" sz="3200" dirty="0" err="1"/>
              <a:t>s.a.v</a:t>
            </a:r>
            <a:r>
              <a:rPr lang="tr-TR" sz="3200" dirty="0"/>
              <a:t>.)aile fertlerine sevgi ve saygıyla yaklaşırdı.</a:t>
            </a:r>
          </a:p>
        </p:txBody>
      </p:sp>
    </p:spTree>
    <p:extLst>
      <p:ext uri="{BB962C8B-B14F-4D97-AF65-F5344CB8AC3E}">
        <p14:creationId xmlns:p14="http://schemas.microsoft.com/office/powerpoint/2010/main" val="12572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4230C05E-FF59-4455-8ACD-ADC156301346}"/>
              </a:ext>
            </a:extLst>
          </p:cNvPr>
          <p:cNvSpPr/>
          <p:nvPr/>
        </p:nvSpPr>
        <p:spPr>
          <a:xfrm>
            <a:off x="195944" y="1035698"/>
            <a:ext cx="5900056" cy="4823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Hz. </a:t>
            </a:r>
            <a:r>
              <a:rPr lang="tr-TR" sz="3600" dirty="0" err="1"/>
              <a:t>Aişe</a:t>
            </a:r>
            <a:r>
              <a:rPr lang="tr-TR" sz="3600" dirty="0"/>
              <a:t> (</a:t>
            </a:r>
            <a:r>
              <a:rPr lang="tr-TR" sz="3600" dirty="0" err="1"/>
              <a:t>r.a</a:t>
            </a:r>
            <a:r>
              <a:rPr lang="tr-TR" sz="3600" dirty="0"/>
              <a:t>.), Peygamberimiz (</a:t>
            </a:r>
            <a:r>
              <a:rPr lang="tr-TR" sz="3600" dirty="0" err="1"/>
              <a:t>s.a.v</a:t>
            </a:r>
            <a:r>
              <a:rPr lang="tr-TR" sz="3600" dirty="0"/>
              <a:t>.) için «O, herkes gibi bir insandı, elbisesini temizler, koyununu sağar ve kendi ihtiyaçlarını kendisi görürdü.»</a:t>
            </a:r>
          </a:p>
        </p:txBody>
      </p:sp>
      <p:pic>
        <p:nvPicPr>
          <p:cNvPr id="5" name="Resim 4">
            <a:extLst>
              <a:ext uri="{FF2B5EF4-FFF2-40B4-BE49-F238E27FC236}">
                <a16:creationId xmlns:a16="http://schemas.microsoft.com/office/drawing/2014/main" id="{2901DFAD-1531-4353-97CD-0833161E97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2387" y="1017036"/>
            <a:ext cx="4823927" cy="4823927"/>
          </a:xfrm>
          <a:prstGeom prst="rect">
            <a:avLst/>
          </a:prstGeom>
        </p:spPr>
      </p:pic>
    </p:spTree>
    <p:extLst>
      <p:ext uri="{BB962C8B-B14F-4D97-AF65-F5344CB8AC3E}">
        <p14:creationId xmlns:p14="http://schemas.microsoft.com/office/powerpoint/2010/main" val="18445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A8DD509-EC08-4922-9A86-F7FF14EA3E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0244" y="0"/>
            <a:ext cx="4931512" cy="6858000"/>
          </a:xfrm>
          <a:prstGeom prst="rect">
            <a:avLst/>
          </a:prstGeom>
        </p:spPr>
      </p:pic>
      <p:sp>
        <p:nvSpPr>
          <p:cNvPr id="4" name="Metin kutusu 3">
            <a:extLst>
              <a:ext uri="{FF2B5EF4-FFF2-40B4-BE49-F238E27FC236}">
                <a16:creationId xmlns:a16="http://schemas.microsoft.com/office/drawing/2014/main" id="{BCE30893-3FE4-4C4D-ACA6-05017B57E86E}"/>
              </a:ext>
            </a:extLst>
          </p:cNvPr>
          <p:cNvSpPr txBox="1"/>
          <p:nvPr/>
        </p:nvSpPr>
        <p:spPr>
          <a:xfrm>
            <a:off x="6096000" y="5645022"/>
            <a:ext cx="576320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800" dirty="0"/>
              <a:t>İnsanları küçümsemeyen, onlara alçak gönüllü davranan mütevazı bir insandı.</a:t>
            </a:r>
          </a:p>
        </p:txBody>
      </p:sp>
    </p:spTree>
    <p:extLst>
      <p:ext uri="{BB962C8B-B14F-4D97-AF65-F5344CB8AC3E}">
        <p14:creationId xmlns:p14="http://schemas.microsoft.com/office/powerpoint/2010/main" val="31372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5499945-84ED-4461-BC1E-D1973B0B44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48064" y="1959429"/>
            <a:ext cx="3303037" cy="2472612"/>
          </a:xfrm>
          <a:prstGeom prst="rect">
            <a:avLst/>
          </a:prstGeom>
        </p:spPr>
      </p:pic>
      <p:pic>
        <p:nvPicPr>
          <p:cNvPr id="9" name="Resim 8">
            <a:extLst>
              <a:ext uri="{FF2B5EF4-FFF2-40B4-BE49-F238E27FC236}">
                <a16:creationId xmlns:a16="http://schemas.microsoft.com/office/drawing/2014/main" id="{AB666372-2C12-4114-B33C-158F243916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3730" y="1866121"/>
            <a:ext cx="3806890" cy="1082352"/>
          </a:xfrm>
          <a:prstGeom prst="rect">
            <a:avLst/>
          </a:prstGeom>
        </p:spPr>
      </p:pic>
      <p:pic>
        <p:nvPicPr>
          <p:cNvPr id="11" name="Resim 10">
            <a:extLst>
              <a:ext uri="{FF2B5EF4-FFF2-40B4-BE49-F238E27FC236}">
                <a16:creationId xmlns:a16="http://schemas.microsoft.com/office/drawing/2014/main" id="{AE10751F-64D5-4FE4-A9FD-B2D722F2E6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3730" y="3163077"/>
            <a:ext cx="3694922" cy="1082352"/>
          </a:xfrm>
          <a:prstGeom prst="rect">
            <a:avLst/>
          </a:prstGeom>
        </p:spPr>
      </p:pic>
      <p:pic>
        <p:nvPicPr>
          <p:cNvPr id="13" name="Resim 12">
            <a:extLst>
              <a:ext uri="{FF2B5EF4-FFF2-40B4-BE49-F238E27FC236}">
                <a16:creationId xmlns:a16="http://schemas.microsoft.com/office/drawing/2014/main" id="{40832AFB-E529-4E83-A514-79F84452F7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3730" y="4176245"/>
            <a:ext cx="4665307" cy="1552751"/>
          </a:xfrm>
          <a:prstGeom prst="rect">
            <a:avLst/>
          </a:prstGeom>
        </p:spPr>
      </p:pic>
      <p:pic>
        <p:nvPicPr>
          <p:cNvPr id="15" name="Resim 14">
            <a:extLst>
              <a:ext uri="{FF2B5EF4-FFF2-40B4-BE49-F238E27FC236}">
                <a16:creationId xmlns:a16="http://schemas.microsoft.com/office/drawing/2014/main" id="{6948563D-3E13-4AA9-8F90-FCCBFB99B5C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84776" y="559837"/>
            <a:ext cx="4783494" cy="1399592"/>
          </a:xfrm>
          <a:prstGeom prst="rect">
            <a:avLst/>
          </a:prstGeom>
        </p:spPr>
      </p:pic>
      <p:pic>
        <p:nvPicPr>
          <p:cNvPr id="17" name="Resim 16">
            <a:extLst>
              <a:ext uri="{FF2B5EF4-FFF2-40B4-BE49-F238E27FC236}">
                <a16:creationId xmlns:a16="http://schemas.microsoft.com/office/drawing/2014/main" id="{1D5C0452-5906-464A-80B4-397B8B9CF8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84571" y="1866121"/>
            <a:ext cx="4083700" cy="1147668"/>
          </a:xfrm>
          <a:prstGeom prst="rect">
            <a:avLst/>
          </a:prstGeom>
        </p:spPr>
      </p:pic>
      <p:pic>
        <p:nvPicPr>
          <p:cNvPr id="19" name="Resim 18">
            <a:extLst>
              <a:ext uri="{FF2B5EF4-FFF2-40B4-BE49-F238E27FC236}">
                <a16:creationId xmlns:a16="http://schemas.microsoft.com/office/drawing/2014/main" id="{2C3E23D4-CEF2-4DE0-81F4-32E5E1520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43193" y="3163077"/>
            <a:ext cx="3925078" cy="1082352"/>
          </a:xfrm>
          <a:prstGeom prst="rect">
            <a:avLst/>
          </a:prstGeom>
        </p:spPr>
      </p:pic>
      <p:pic>
        <p:nvPicPr>
          <p:cNvPr id="21" name="Resim 20">
            <a:extLst>
              <a:ext uri="{FF2B5EF4-FFF2-40B4-BE49-F238E27FC236}">
                <a16:creationId xmlns:a16="http://schemas.microsoft.com/office/drawing/2014/main" id="{FF17A758-D48F-4842-8A1B-4E091231AE6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484776" y="4176245"/>
            <a:ext cx="4783494" cy="1468775"/>
          </a:xfrm>
          <a:prstGeom prst="rect">
            <a:avLst/>
          </a:prstGeom>
        </p:spPr>
      </p:pic>
      <p:pic>
        <p:nvPicPr>
          <p:cNvPr id="24" name="Resim 23">
            <a:extLst>
              <a:ext uri="{FF2B5EF4-FFF2-40B4-BE49-F238E27FC236}">
                <a16:creationId xmlns:a16="http://schemas.microsoft.com/office/drawing/2014/main" id="{7BC9995F-E69E-4EB2-857D-86099331980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23729" y="559837"/>
            <a:ext cx="4665308" cy="1399592"/>
          </a:xfrm>
          <a:prstGeom prst="rect">
            <a:avLst/>
          </a:prstGeom>
        </p:spPr>
      </p:pic>
    </p:spTree>
    <p:extLst>
      <p:ext uri="{BB962C8B-B14F-4D97-AF65-F5344CB8AC3E}">
        <p14:creationId xmlns:p14="http://schemas.microsoft.com/office/powerpoint/2010/main" val="31962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D087830-BB9F-4040-B7BB-CAE45F4218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6320"/>
            <a:ext cx="12192000" cy="6165360"/>
          </a:xfrm>
          <a:prstGeom prst="rect">
            <a:avLst/>
          </a:prstGeom>
        </p:spPr>
      </p:pic>
      <p:sp>
        <p:nvSpPr>
          <p:cNvPr id="4" name="Yuvarlatılmış Dikdörtgen 2">
            <a:extLst>
              <a:ext uri="{FF2B5EF4-FFF2-40B4-BE49-F238E27FC236}">
                <a16:creationId xmlns:a16="http://schemas.microsoft.com/office/drawing/2014/main" id="{3F98F82E-565F-465D-B490-CC4663446505}"/>
              </a:ext>
            </a:extLst>
          </p:cNvPr>
          <p:cNvSpPr/>
          <p:nvPr/>
        </p:nvSpPr>
        <p:spPr>
          <a:xfrm>
            <a:off x="4133461" y="93622"/>
            <a:ext cx="7367762" cy="70881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Hayatının tamamıyla örnek bir insan…</a:t>
            </a:r>
          </a:p>
        </p:txBody>
      </p:sp>
    </p:spTree>
    <p:extLst>
      <p:ext uri="{BB962C8B-B14F-4D97-AF65-F5344CB8AC3E}">
        <p14:creationId xmlns:p14="http://schemas.microsoft.com/office/powerpoint/2010/main" val="14870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231244F2-BEBC-4EA4-BA84-D48DE2A3E115}"/>
              </a:ext>
            </a:extLst>
          </p:cNvPr>
          <p:cNvSpPr/>
          <p:nvPr/>
        </p:nvSpPr>
        <p:spPr>
          <a:xfrm>
            <a:off x="91440" y="1638300"/>
            <a:ext cx="5354320" cy="40894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a:t>Kur’ân</a:t>
            </a:r>
            <a:r>
              <a:rPr lang="tr-TR" sz="2800" dirty="0"/>
              <a:t>, Hz. Peygamber’e (</a:t>
            </a:r>
            <a:r>
              <a:rPr lang="tr-TR" sz="2800" dirty="0" err="1"/>
              <a:t>s.a.v</a:t>
            </a:r>
            <a:r>
              <a:rPr lang="tr-TR" sz="2800" dirty="0"/>
              <a:t>.) itaat edilmesini isterken peygamberlik misyonuna, onu örnek gösterirken de ahlaki meziyetlerine dikkat çekmiş ve onun her konuda temsil etme görevinin olduğuna işaret etmiştir.</a:t>
            </a:r>
          </a:p>
        </p:txBody>
      </p:sp>
      <p:pic>
        <p:nvPicPr>
          <p:cNvPr id="4" name="Resim 3">
            <a:extLst>
              <a:ext uri="{FF2B5EF4-FFF2-40B4-BE49-F238E27FC236}">
                <a16:creationId xmlns:a16="http://schemas.microsoft.com/office/drawing/2014/main" id="{BF01ABD6-5B77-4EB7-85B4-39F4FE6C81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7520" y="1638300"/>
            <a:ext cx="6543040" cy="4089400"/>
          </a:xfrm>
          <a:prstGeom prst="rect">
            <a:avLst/>
          </a:prstGeom>
        </p:spPr>
      </p:pic>
    </p:spTree>
    <p:extLst>
      <p:ext uri="{BB962C8B-B14F-4D97-AF65-F5344CB8AC3E}">
        <p14:creationId xmlns:p14="http://schemas.microsoft.com/office/powerpoint/2010/main" val="3495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497216" y="2305941"/>
            <a:ext cx="11029615" cy="3678303"/>
          </a:xfrm>
        </p:spPr>
        <p:txBody>
          <a:bodyPr>
            <a:normAutofit/>
          </a:bodyPr>
          <a:lstStyle/>
          <a:p>
            <a:r>
              <a:rPr lang="tr-TR" sz="6000" dirty="0">
                <a:solidFill>
                  <a:schemeClr val="accent2">
                    <a:lumMod val="50000"/>
                  </a:schemeClr>
                </a:solidFill>
              </a:rPr>
              <a:t>Peygamberimizin temsil ve teşri görevini ayetlerle açıklar.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F5C642B-2096-4723-BAED-691942BE7215}"/>
              </a:ext>
            </a:extLst>
          </p:cNvPr>
          <p:cNvSpPr txBox="1"/>
          <p:nvPr/>
        </p:nvSpPr>
        <p:spPr>
          <a:xfrm>
            <a:off x="3047223" y="71926"/>
            <a:ext cx="6097554" cy="369332"/>
          </a:xfrm>
          <a:prstGeom prst="rect">
            <a:avLst/>
          </a:prstGeom>
          <a:noFill/>
        </p:spPr>
        <p:txBody>
          <a:bodyPr wrap="square">
            <a:spAutoFit/>
          </a:bodyPr>
          <a:lstStyle/>
          <a:p>
            <a:r>
              <a:rPr lang="tr-TR" dirty="0"/>
              <a:t>https://www.youtube.com/watch?v=cvNKfL8KqLs</a:t>
            </a:r>
          </a:p>
        </p:txBody>
      </p:sp>
      <p:pic>
        <p:nvPicPr>
          <p:cNvPr id="2" name="Çevrimiçi Medya 1" title="Ey iman edenler! Allah'ı çokça zikredin. Osman Bostancı - Ahzab Suresi 40-48">
            <a:hlinkClick r:id="" action="ppaction://media"/>
            <a:extLst>
              <a:ext uri="{FF2B5EF4-FFF2-40B4-BE49-F238E27FC236}">
                <a16:creationId xmlns:a16="http://schemas.microsoft.com/office/drawing/2014/main" id="{A06C7CB0-6091-4651-A646-47418836AFDD}"/>
              </a:ext>
            </a:extLst>
          </p:cNvPr>
          <p:cNvPicPr>
            <a:picLocks noRot="1" noChangeAspect="1"/>
          </p:cNvPicPr>
          <p:nvPr>
            <a:videoFile r:link="rId1"/>
          </p:nvPr>
        </p:nvPicPr>
        <p:blipFill>
          <a:blip r:embed="rId3"/>
          <a:stretch>
            <a:fillRect/>
          </a:stretch>
        </p:blipFill>
        <p:spPr>
          <a:xfrm>
            <a:off x="417467" y="441258"/>
            <a:ext cx="11357065" cy="6416742"/>
          </a:xfrm>
          <a:prstGeom prst="rect">
            <a:avLst/>
          </a:prstGeom>
        </p:spPr>
      </p:pic>
    </p:spTree>
    <p:extLst>
      <p:ext uri="{BB962C8B-B14F-4D97-AF65-F5344CB8AC3E}">
        <p14:creationId xmlns:p14="http://schemas.microsoft.com/office/powerpoint/2010/main" val="390541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63E64A-B90E-4A1E-9D98-2439135B01AA}"/>
              </a:ext>
            </a:extLst>
          </p:cNvPr>
          <p:cNvSpPr/>
          <p:nvPr/>
        </p:nvSpPr>
        <p:spPr>
          <a:xfrm>
            <a:off x="1137920" y="729010"/>
            <a:ext cx="9916160" cy="1569660"/>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النَّبِيُّ اِنَّٓا اَرْسَلْنَاكَ </a:t>
            </a:r>
            <a:r>
              <a:rPr lang="ar-AE" sz="4800" dirty="0">
                <a:solidFill>
                  <a:srgbClr val="FF000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شَاهِدا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وَ</a:t>
            </a:r>
            <a:r>
              <a:rPr lang="ar-AE" sz="4800" dirty="0">
                <a:solidFill>
                  <a:srgbClr val="00206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مُبَشِّرا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وَ</a:t>
            </a:r>
            <a:r>
              <a:rPr lang="ar-AE" sz="4800" dirty="0">
                <a:solidFill>
                  <a:srgbClr val="FFC00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نَذ۪يراً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﴿٤٥﴾  وَ</a:t>
            </a:r>
            <a:r>
              <a:rPr lang="ar-AE" sz="4800" dirty="0">
                <a:solidFill>
                  <a:srgbClr val="7030A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دَاعِياً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اِلَى اللّٰهِ بِـاِذْنِه۪ وَ</a:t>
            </a:r>
            <a:r>
              <a:rPr lang="ar-AE" sz="4800" dirty="0">
                <a:solidFill>
                  <a:srgbClr val="00B0F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سِرَاجاً مُن۪يراً </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﴿٤٦﴾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2">
            <a:extLst>
              <a:ext uri="{FF2B5EF4-FFF2-40B4-BE49-F238E27FC236}">
                <a16:creationId xmlns:a16="http://schemas.microsoft.com/office/drawing/2014/main" id="{9E76FEFF-3ABB-473D-82C9-C7B49B79471E}"/>
              </a:ext>
            </a:extLst>
          </p:cNvPr>
          <p:cNvSpPr/>
          <p:nvPr/>
        </p:nvSpPr>
        <p:spPr>
          <a:xfrm>
            <a:off x="1137920" y="3027680"/>
            <a:ext cx="9916160" cy="26517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solidFill>
                  <a:schemeClr val="tx1"/>
                </a:solidFill>
              </a:rPr>
              <a:t>Ey Peygamber! Biz seni hakikaten bir </a:t>
            </a:r>
            <a:r>
              <a:rPr lang="tr-TR" sz="3600" dirty="0">
                <a:solidFill>
                  <a:srgbClr val="FF0000"/>
                </a:solidFill>
              </a:rPr>
              <a:t>şahit</a:t>
            </a:r>
            <a:r>
              <a:rPr lang="tr-TR" sz="3600" dirty="0">
                <a:solidFill>
                  <a:schemeClr val="bg1"/>
                </a:solidFill>
              </a:rPr>
              <a:t>, bir </a:t>
            </a:r>
            <a:r>
              <a:rPr lang="tr-TR" sz="3600" dirty="0">
                <a:solidFill>
                  <a:srgbClr val="002060"/>
                </a:solidFill>
              </a:rPr>
              <a:t>müjdeleyici</a:t>
            </a:r>
            <a:r>
              <a:rPr lang="tr-TR" sz="3600" dirty="0">
                <a:solidFill>
                  <a:schemeClr val="tx1"/>
                </a:solidFill>
              </a:rPr>
              <a:t> ve bir </a:t>
            </a:r>
            <a:r>
              <a:rPr lang="tr-TR" sz="3600" dirty="0">
                <a:solidFill>
                  <a:srgbClr val="FFC000"/>
                </a:solidFill>
              </a:rPr>
              <a:t>uyarıcı </a:t>
            </a:r>
            <a:r>
              <a:rPr lang="tr-TR" sz="3600" dirty="0">
                <a:solidFill>
                  <a:schemeClr val="tx1"/>
                </a:solidFill>
              </a:rPr>
              <a:t>olarak gönderdik. Allah'ın izniyle, bir </a:t>
            </a:r>
            <a:r>
              <a:rPr lang="tr-TR" sz="3600" dirty="0">
                <a:solidFill>
                  <a:srgbClr val="7030A0"/>
                </a:solidFill>
              </a:rPr>
              <a:t>davetçi</a:t>
            </a:r>
            <a:r>
              <a:rPr lang="tr-TR" sz="3600" dirty="0">
                <a:solidFill>
                  <a:schemeClr val="tx1"/>
                </a:solidFill>
              </a:rPr>
              <a:t> ve </a:t>
            </a:r>
            <a:r>
              <a:rPr lang="tr-TR" sz="3600" dirty="0" err="1">
                <a:solidFill>
                  <a:srgbClr val="0070C0"/>
                </a:solidFill>
              </a:rPr>
              <a:t>nûr</a:t>
            </a:r>
            <a:r>
              <a:rPr lang="tr-TR" sz="3600" dirty="0">
                <a:solidFill>
                  <a:srgbClr val="0070C0"/>
                </a:solidFill>
              </a:rPr>
              <a:t> saçan bir kandil</a:t>
            </a:r>
            <a:r>
              <a:rPr lang="tr-TR" sz="3600" dirty="0">
                <a:solidFill>
                  <a:schemeClr val="tx1"/>
                </a:solidFill>
              </a:rPr>
              <a:t> olarak (gönderdik). (</a:t>
            </a:r>
            <a:r>
              <a:rPr lang="tr-TR" sz="3600" dirty="0" err="1">
                <a:solidFill>
                  <a:schemeClr val="tx1"/>
                </a:solidFill>
              </a:rPr>
              <a:t>Ahzâb</a:t>
            </a:r>
            <a:r>
              <a:rPr lang="tr-TR" sz="3600" dirty="0">
                <a:solidFill>
                  <a:schemeClr val="tx1"/>
                </a:solidFill>
              </a:rPr>
              <a:t> 45-46) </a:t>
            </a:r>
          </a:p>
        </p:txBody>
      </p:sp>
    </p:spTree>
    <p:extLst>
      <p:ext uri="{BB962C8B-B14F-4D97-AF65-F5344CB8AC3E}">
        <p14:creationId xmlns:p14="http://schemas.microsoft.com/office/powerpoint/2010/main" val="13273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Yuvarlatılmış Dikdörtgen 2">
            <a:extLst>
              <a:ext uri="{FF2B5EF4-FFF2-40B4-BE49-F238E27FC236}">
                <a16:creationId xmlns:a16="http://schemas.microsoft.com/office/drawing/2014/main" id="{8632B3E4-EEBB-4F14-98FE-AAD0F8885926}"/>
              </a:ext>
            </a:extLst>
          </p:cNvPr>
          <p:cNvSpPr/>
          <p:nvPr/>
        </p:nvSpPr>
        <p:spPr>
          <a:xfrm>
            <a:off x="132080" y="254476"/>
            <a:ext cx="11948160" cy="96059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İslâm’da ruhbanlığa benzer tarzda bir hayat anlayışı yoktur. </a:t>
            </a:r>
          </a:p>
        </p:txBody>
      </p:sp>
      <p:sp>
        <p:nvSpPr>
          <p:cNvPr id="6" name="Yuvarlatılmış Dikdörtgen 2">
            <a:extLst>
              <a:ext uri="{FF2B5EF4-FFF2-40B4-BE49-F238E27FC236}">
                <a16:creationId xmlns:a16="http://schemas.microsoft.com/office/drawing/2014/main" id="{95C90F97-E7B2-4CEC-AA6F-7CA465384366}"/>
              </a:ext>
            </a:extLst>
          </p:cNvPr>
          <p:cNvSpPr/>
          <p:nvPr/>
        </p:nvSpPr>
        <p:spPr>
          <a:xfrm>
            <a:off x="111760" y="1615916"/>
            <a:ext cx="5080000" cy="488648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“Ben bir muallim olarak gönderildim” ve “Kim benim sünnetimden, yani hayat tarzımdan, izlediğim yol ve yöntemden yüz çevirirse benden değildir!” </a:t>
            </a:r>
            <a:r>
              <a:rPr lang="tr-TR" sz="2000" dirty="0"/>
              <a:t>Hadis-i Şerif </a:t>
            </a:r>
            <a:endParaRPr lang="tr-TR" sz="3600" dirty="0"/>
          </a:p>
        </p:txBody>
      </p:sp>
      <p:pic>
        <p:nvPicPr>
          <p:cNvPr id="3" name="Resim 2">
            <a:extLst>
              <a:ext uri="{FF2B5EF4-FFF2-40B4-BE49-F238E27FC236}">
                <a16:creationId xmlns:a16="http://schemas.microsoft.com/office/drawing/2014/main" id="{59A6C132-7EAE-44E4-BFA9-B7BC118DB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6721" y="1615916"/>
            <a:ext cx="6573520" cy="4886484"/>
          </a:xfrm>
          <a:prstGeom prst="rect">
            <a:avLst/>
          </a:prstGeom>
        </p:spPr>
      </p:pic>
    </p:spTree>
    <p:extLst>
      <p:ext uri="{BB962C8B-B14F-4D97-AF65-F5344CB8AC3E}">
        <p14:creationId xmlns:p14="http://schemas.microsoft.com/office/powerpoint/2010/main" val="35463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2">
            <a:extLst>
              <a:ext uri="{FF2B5EF4-FFF2-40B4-BE49-F238E27FC236}">
                <a16:creationId xmlns:a16="http://schemas.microsoft.com/office/drawing/2014/main" id="{8632B3E4-EEBB-4F14-98FE-AAD0F8885926}"/>
              </a:ext>
            </a:extLst>
          </p:cNvPr>
          <p:cNvSpPr/>
          <p:nvPr/>
        </p:nvSpPr>
        <p:spPr>
          <a:xfrm>
            <a:off x="1147444" y="157480"/>
            <a:ext cx="9703436" cy="8686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000" dirty="0"/>
              <a:t>Peygamber Efendimiz (</a:t>
            </a:r>
            <a:r>
              <a:rPr lang="tr-TR" sz="3000" dirty="0" err="1"/>
              <a:t>s.a.v</a:t>
            </a:r>
            <a:r>
              <a:rPr lang="tr-TR" sz="3000" dirty="0"/>
              <a:t>.) akla ve istişareye önem verirdi.</a:t>
            </a:r>
          </a:p>
        </p:txBody>
      </p:sp>
      <p:sp>
        <p:nvSpPr>
          <p:cNvPr id="6" name="Yuvarlatılmış Dikdörtgen 2">
            <a:extLst>
              <a:ext uri="{FF2B5EF4-FFF2-40B4-BE49-F238E27FC236}">
                <a16:creationId xmlns:a16="http://schemas.microsoft.com/office/drawing/2014/main" id="{95C90F97-E7B2-4CEC-AA6F-7CA465384366}"/>
              </a:ext>
            </a:extLst>
          </p:cNvPr>
          <p:cNvSpPr/>
          <p:nvPr/>
        </p:nvSpPr>
        <p:spPr>
          <a:xfrm>
            <a:off x="1147444" y="5298440"/>
            <a:ext cx="9703436" cy="14020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Bedir savaşında ordunun konuşlanacağı yer bir sahabenin önerisine göre belirlenmiştir.</a:t>
            </a:r>
          </a:p>
        </p:txBody>
      </p:sp>
      <p:pic>
        <p:nvPicPr>
          <p:cNvPr id="2" name="Resim 1">
            <a:extLst>
              <a:ext uri="{FF2B5EF4-FFF2-40B4-BE49-F238E27FC236}">
                <a16:creationId xmlns:a16="http://schemas.microsoft.com/office/drawing/2014/main" id="{B959AC72-53F8-43CB-B050-7184724F010F}"/>
              </a:ext>
            </a:extLst>
          </p:cNvPr>
          <p:cNvPicPr>
            <a:picLocks noChangeAspect="1"/>
          </p:cNvPicPr>
          <p:nvPr/>
        </p:nvPicPr>
        <p:blipFill>
          <a:blip r:embed="rId2"/>
          <a:stretch>
            <a:fillRect/>
          </a:stretch>
        </p:blipFill>
        <p:spPr>
          <a:xfrm>
            <a:off x="1147444" y="1124575"/>
            <a:ext cx="9703436" cy="4016385"/>
          </a:xfrm>
          <a:prstGeom prst="rect">
            <a:avLst/>
          </a:prstGeom>
        </p:spPr>
      </p:pic>
    </p:spTree>
    <p:extLst>
      <p:ext uri="{BB962C8B-B14F-4D97-AF65-F5344CB8AC3E}">
        <p14:creationId xmlns:p14="http://schemas.microsoft.com/office/powerpoint/2010/main" val="29130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2">
            <a:extLst>
              <a:ext uri="{FF2B5EF4-FFF2-40B4-BE49-F238E27FC236}">
                <a16:creationId xmlns:a16="http://schemas.microsoft.com/office/drawing/2014/main" id="{8632B3E4-EEBB-4F14-98FE-AAD0F8885926}"/>
              </a:ext>
            </a:extLst>
          </p:cNvPr>
          <p:cNvSpPr/>
          <p:nvPr/>
        </p:nvSpPr>
        <p:spPr>
          <a:xfrm>
            <a:off x="169187" y="248920"/>
            <a:ext cx="11853625" cy="8178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300" dirty="0"/>
              <a:t>Başkasının sırtından geçinmeyi hoş görmez, el emeğine önem verirdi.</a:t>
            </a:r>
          </a:p>
        </p:txBody>
      </p:sp>
      <p:pic>
        <p:nvPicPr>
          <p:cNvPr id="2" name="Resim 1">
            <a:extLst>
              <a:ext uri="{FF2B5EF4-FFF2-40B4-BE49-F238E27FC236}">
                <a16:creationId xmlns:a16="http://schemas.microsoft.com/office/drawing/2014/main" id="{49E82374-21A8-4DFC-8DD6-65428D071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214120"/>
            <a:ext cx="8382000" cy="5445760"/>
          </a:xfrm>
          <a:prstGeom prst="rect">
            <a:avLst/>
          </a:prstGeom>
        </p:spPr>
      </p:pic>
    </p:spTree>
    <p:extLst>
      <p:ext uri="{BB962C8B-B14F-4D97-AF65-F5344CB8AC3E}">
        <p14:creationId xmlns:p14="http://schemas.microsoft.com/office/powerpoint/2010/main" val="136654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6" name="Yuvarlatılmış Dikdörtgen 2">
            <a:extLst>
              <a:ext uri="{FF2B5EF4-FFF2-40B4-BE49-F238E27FC236}">
                <a16:creationId xmlns:a16="http://schemas.microsoft.com/office/drawing/2014/main" id="{86D06F2A-92F4-4752-86E5-3A53F5EB1035}"/>
              </a:ext>
            </a:extLst>
          </p:cNvPr>
          <p:cNvSpPr/>
          <p:nvPr/>
        </p:nvSpPr>
        <p:spPr>
          <a:xfrm>
            <a:off x="101600" y="162560"/>
            <a:ext cx="5628640" cy="47955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Bizler, Peygamber </a:t>
            </a:r>
            <a:r>
              <a:rPr lang="tr-TR" sz="3600" dirty="0" err="1"/>
              <a:t>Efendimiz’in</a:t>
            </a:r>
            <a:r>
              <a:rPr lang="tr-TR" sz="3600" dirty="0"/>
              <a:t> (</a:t>
            </a:r>
            <a:r>
              <a:rPr lang="tr-TR" sz="3600" dirty="0" err="1"/>
              <a:t>s.a.v</a:t>
            </a:r>
            <a:r>
              <a:rPr lang="tr-TR" sz="3600" dirty="0"/>
              <a:t>.) hem insani hem de peygamberlik yönünü iyi bilmeliyiz. Bu konuda kaynağımız </a:t>
            </a:r>
            <a:r>
              <a:rPr lang="tr-TR" sz="3600" dirty="0" err="1"/>
              <a:t>Kur’ân</a:t>
            </a:r>
            <a:r>
              <a:rPr lang="tr-TR" sz="3600" dirty="0"/>
              <a:t> olmalı. Peygamberi (</a:t>
            </a:r>
            <a:r>
              <a:rPr lang="tr-TR" sz="3600" dirty="0" err="1"/>
              <a:t>s.a.v</a:t>
            </a:r>
            <a:r>
              <a:rPr lang="tr-TR" sz="3600" dirty="0"/>
              <a:t>.) doğru anlamalıyız. </a:t>
            </a:r>
          </a:p>
        </p:txBody>
      </p:sp>
      <p:sp>
        <p:nvSpPr>
          <p:cNvPr id="7" name="Yuvarlatılmış Dikdörtgen 2">
            <a:extLst>
              <a:ext uri="{FF2B5EF4-FFF2-40B4-BE49-F238E27FC236}">
                <a16:creationId xmlns:a16="http://schemas.microsoft.com/office/drawing/2014/main" id="{9D470E8A-24DB-4D0A-927A-3AA61DAD020A}"/>
              </a:ext>
            </a:extLst>
          </p:cNvPr>
          <p:cNvSpPr/>
          <p:nvPr/>
        </p:nvSpPr>
        <p:spPr>
          <a:xfrm>
            <a:off x="101600" y="5120640"/>
            <a:ext cx="11897360" cy="15748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Hz. Muhammed (</a:t>
            </a:r>
            <a:r>
              <a:rPr lang="tr-TR" sz="3200" dirty="0" err="1"/>
              <a:t>s.a.v</a:t>
            </a:r>
            <a:r>
              <a:rPr lang="tr-TR" sz="3200" dirty="0"/>
              <a:t>.) konusunda her türlü hurafe ve yanlış inanıştan uzak durarak onun gerçek hayatını kendimize örnek almalıyız.</a:t>
            </a:r>
          </a:p>
        </p:txBody>
      </p:sp>
      <p:pic>
        <p:nvPicPr>
          <p:cNvPr id="2" name="Resim 1">
            <a:extLst>
              <a:ext uri="{FF2B5EF4-FFF2-40B4-BE49-F238E27FC236}">
                <a16:creationId xmlns:a16="http://schemas.microsoft.com/office/drawing/2014/main" id="{304338DF-8E70-4722-9741-33565984FF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839" y="162560"/>
            <a:ext cx="6167121" cy="4795520"/>
          </a:xfrm>
          <a:prstGeom prst="rect">
            <a:avLst/>
          </a:prstGeom>
        </p:spPr>
      </p:pic>
    </p:spTree>
    <p:extLst>
      <p:ext uri="{BB962C8B-B14F-4D97-AF65-F5344CB8AC3E}">
        <p14:creationId xmlns:p14="http://schemas.microsoft.com/office/powerpoint/2010/main" val="163692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185507"/>
            <a:ext cx="12191999" cy="1475013"/>
          </a:xfrm>
        </p:spPr>
        <p:txBody>
          <a:bodyPr>
            <a:noAutofit/>
          </a:bodyPr>
          <a:lstStyle/>
          <a:p>
            <a:pPr algn="ctr"/>
            <a:r>
              <a:rPr lang="tr-TR" sz="9600" cap="none" dirty="0">
                <a:ln w="0"/>
                <a:solidFill>
                  <a:schemeClr val="accent2">
                    <a:lumMod val="50000"/>
                  </a:schemeClr>
                </a:solidFill>
                <a:effectLst>
                  <a:outerShdw blurRad="38100" dist="19050" dir="2700000" algn="tl" rotWithShape="0">
                    <a:schemeClr val="dk1">
                      <a:alpha val="40000"/>
                    </a:schemeClr>
                  </a:outerShdw>
                </a:effectLst>
              </a:rPr>
              <a:t>TEŞRİ GÖREVİ</a:t>
            </a:r>
          </a:p>
        </p:txBody>
      </p:sp>
    </p:spTree>
    <p:extLst>
      <p:ext uri="{BB962C8B-B14F-4D97-AF65-F5344CB8AC3E}">
        <p14:creationId xmlns:p14="http://schemas.microsoft.com/office/powerpoint/2010/main" val="38394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Ä°lgili resim">
            <a:extLst>
              <a:ext uri="{FF2B5EF4-FFF2-40B4-BE49-F238E27FC236}">
                <a16:creationId xmlns:a16="http://schemas.microsoft.com/office/drawing/2014/main" id="{C85D5B41-E473-4626-B791-80FAA09750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4452" y="403941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15" name="Bulut Belirtme Çizgisi 5">
            <a:extLst>
              <a:ext uri="{FF2B5EF4-FFF2-40B4-BE49-F238E27FC236}">
                <a16:creationId xmlns:a16="http://schemas.microsoft.com/office/drawing/2014/main" id="{9C2A2EFD-CB12-42DF-B9E2-E8957CF2E533}"/>
              </a:ext>
            </a:extLst>
          </p:cNvPr>
          <p:cNvSpPr/>
          <p:nvPr/>
        </p:nvSpPr>
        <p:spPr>
          <a:xfrm>
            <a:off x="130003" y="579120"/>
            <a:ext cx="5677593" cy="2695029"/>
          </a:xfrm>
          <a:prstGeom prst="cloudCallout">
            <a:avLst>
              <a:gd name="adj1" fmla="val 38307"/>
              <a:gd name="adj2" fmla="val 73336"/>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Size başka bir kavram hatırlatıyor mu?</a:t>
            </a:r>
          </a:p>
        </p:txBody>
      </p:sp>
      <p:sp>
        <p:nvSpPr>
          <p:cNvPr id="16" name="Bulut Belirtme Çizgisi 5">
            <a:extLst>
              <a:ext uri="{FF2B5EF4-FFF2-40B4-BE49-F238E27FC236}">
                <a16:creationId xmlns:a16="http://schemas.microsoft.com/office/drawing/2014/main" id="{308239CF-F03B-43B8-867F-4DB14011B283}"/>
              </a:ext>
            </a:extLst>
          </p:cNvPr>
          <p:cNvSpPr/>
          <p:nvPr/>
        </p:nvSpPr>
        <p:spPr>
          <a:xfrm>
            <a:off x="6844174" y="412149"/>
            <a:ext cx="5217823" cy="2300749"/>
          </a:xfrm>
          <a:prstGeom prst="cloudCallout">
            <a:avLst>
              <a:gd name="adj1" fmla="val -36203"/>
              <a:gd name="adj2" fmla="val 69403"/>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Teşri ne demektir?</a:t>
            </a:r>
          </a:p>
        </p:txBody>
      </p:sp>
    </p:spTree>
    <p:extLst>
      <p:ext uri="{BB962C8B-B14F-4D97-AF65-F5344CB8AC3E}">
        <p14:creationId xmlns:p14="http://schemas.microsoft.com/office/powerpoint/2010/main" val="39001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1">
            <a:extLst>
              <a:ext uri="{FF2B5EF4-FFF2-40B4-BE49-F238E27FC236}">
                <a16:creationId xmlns:a16="http://schemas.microsoft.com/office/drawing/2014/main" id="{389573A2-4F93-4DD6-AFBC-3611F0406E03}"/>
              </a:ext>
            </a:extLst>
          </p:cNvPr>
          <p:cNvSpPr/>
          <p:nvPr/>
        </p:nvSpPr>
        <p:spPr>
          <a:xfrm rot="1430664">
            <a:off x="1108737" y="304800"/>
            <a:ext cx="2753343" cy="2969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Teşri</a:t>
            </a:r>
          </a:p>
        </p:txBody>
      </p:sp>
      <p:sp>
        <p:nvSpPr>
          <p:cNvPr id="4" name="Yuvarlatılmış Dikdörtgen 2">
            <a:extLst>
              <a:ext uri="{FF2B5EF4-FFF2-40B4-BE49-F238E27FC236}">
                <a16:creationId xmlns:a16="http://schemas.microsoft.com/office/drawing/2014/main" id="{FA4C4D09-ED22-4B7A-BD80-E25F826FAB07}"/>
              </a:ext>
            </a:extLst>
          </p:cNvPr>
          <p:cNvSpPr/>
          <p:nvPr/>
        </p:nvSpPr>
        <p:spPr>
          <a:xfrm>
            <a:off x="4961876" y="2844800"/>
            <a:ext cx="6604001" cy="22453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800" dirty="0"/>
              <a:t>Kanun ve hüküm koymak anlamına gelir.</a:t>
            </a:r>
          </a:p>
        </p:txBody>
      </p:sp>
    </p:spTree>
    <p:extLst>
      <p:ext uri="{BB962C8B-B14F-4D97-AF65-F5344CB8AC3E}">
        <p14:creationId xmlns:p14="http://schemas.microsoft.com/office/powerpoint/2010/main" val="12630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53D7796-6C60-40CE-B2D8-36759B4B5817}"/>
              </a:ext>
            </a:extLst>
          </p:cNvPr>
          <p:cNvPicPr>
            <a:picLocks noChangeAspect="1"/>
          </p:cNvPicPr>
          <p:nvPr/>
        </p:nvPicPr>
        <p:blipFill>
          <a:blip r:embed="rId2"/>
          <a:stretch>
            <a:fillRect/>
          </a:stretch>
        </p:blipFill>
        <p:spPr>
          <a:xfrm>
            <a:off x="2028825" y="809625"/>
            <a:ext cx="8134350" cy="2619375"/>
          </a:xfrm>
          <a:prstGeom prst="rect">
            <a:avLst/>
          </a:prstGeom>
        </p:spPr>
      </p:pic>
      <p:sp>
        <p:nvSpPr>
          <p:cNvPr id="4" name="Dikdörtgen 3">
            <a:extLst>
              <a:ext uri="{FF2B5EF4-FFF2-40B4-BE49-F238E27FC236}">
                <a16:creationId xmlns:a16="http://schemas.microsoft.com/office/drawing/2014/main" id="{E7B51B7C-64FF-4935-9AC6-3FA596D2BB8B}"/>
              </a:ext>
            </a:extLst>
          </p:cNvPr>
          <p:cNvSpPr/>
          <p:nvPr/>
        </p:nvSpPr>
        <p:spPr>
          <a:xfrm>
            <a:off x="1301620" y="3866815"/>
            <a:ext cx="9588759" cy="1754326"/>
          </a:xfrm>
          <a:prstGeom prst="rect">
            <a:avLst/>
          </a:prstGeom>
        </p:spPr>
        <p:txBody>
          <a:bodyPr wrap="square">
            <a:spAutoFit/>
          </a:bodyPr>
          <a:lstStyle/>
          <a:p>
            <a:pPr algn="ctr"/>
            <a:r>
              <a:rPr lang="ar-AE" sz="5400" b="1" dirty="0">
                <a:solidFill>
                  <a:schemeClr val="accent2">
                    <a:lumMod val="50000"/>
                  </a:schemeClr>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يَأْمُرُهُمْ بِالْمَعْرُوفِ وَيَنْهٰيهُمْ عَنِ الْمُنْكَرِ وَيُحِلُّ لَهُمُ الطَّيِّبَاتِ وَيُحَرِّمُ عَلَيْهِمُ الْخَبَٓائِثَ ﴿١٥٧﴾ </a:t>
            </a:r>
            <a:endParaRPr lang="tr-TR" sz="5400" b="1" dirty="0">
              <a:solidFill>
                <a:schemeClr val="accent2">
                  <a:lumMod val="50000"/>
                </a:schemeClr>
              </a:solidFill>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7295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980233"/>
            <a:ext cx="12191999" cy="1475013"/>
          </a:xfrm>
        </p:spPr>
        <p:txBody>
          <a:bodyPr>
            <a:noAutofit/>
          </a:bodyPr>
          <a:lstStyle/>
          <a:p>
            <a:pPr algn="ctr"/>
            <a:r>
              <a:rPr lang="tr-TR" sz="9600" cap="none" dirty="0">
                <a:ln w="0"/>
                <a:solidFill>
                  <a:schemeClr val="accent3">
                    <a:lumMod val="50000"/>
                  </a:schemeClr>
                </a:solidFill>
                <a:effectLst>
                  <a:outerShdw blurRad="38100" dist="19050" dir="2700000" algn="tl" rotWithShape="0">
                    <a:schemeClr val="dk1">
                      <a:alpha val="40000"/>
                    </a:schemeClr>
                  </a:outerShdw>
                </a:effectLst>
              </a:rPr>
              <a:t>TEMSİL GÖREVİ</a:t>
            </a:r>
          </a:p>
        </p:txBody>
      </p:sp>
    </p:spTree>
    <p:extLst>
      <p:ext uri="{BB962C8B-B14F-4D97-AF65-F5344CB8AC3E}">
        <p14:creationId xmlns:p14="http://schemas.microsoft.com/office/powerpoint/2010/main" val="297626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01AC258-051D-42C3-8F13-3FA8CC7C46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4320" y="406400"/>
            <a:ext cx="5486400" cy="5632311"/>
          </a:xfrm>
          <a:prstGeom prst="rect">
            <a:avLst/>
          </a:prstGeom>
        </p:spPr>
      </p:pic>
      <p:sp>
        <p:nvSpPr>
          <p:cNvPr id="5" name="Dikdörtgen 4">
            <a:extLst>
              <a:ext uri="{FF2B5EF4-FFF2-40B4-BE49-F238E27FC236}">
                <a16:creationId xmlns:a16="http://schemas.microsoft.com/office/drawing/2014/main" id="{A3BD8C16-3A06-4000-AAC8-8F07E91C69E1}"/>
              </a:ext>
            </a:extLst>
          </p:cNvPr>
          <p:cNvSpPr/>
          <p:nvPr/>
        </p:nvSpPr>
        <p:spPr>
          <a:xfrm>
            <a:off x="81280" y="1967061"/>
            <a:ext cx="6461760" cy="2923877"/>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AE" sz="4600" dirty="0">
                <a:solidFill>
                  <a:srgbClr val="FFFFFF"/>
                </a:solidFill>
                <a:ea typeface="Shaikh Hamdullah Mushaf" panose="03020500000000020004" pitchFamily="66" charset="-78"/>
                <a:cs typeface="Shaikh Hamdullah Mushaf" panose="03020500000000020004" pitchFamily="66" charset="-78"/>
              </a:rPr>
              <a:t>وَمَا كَانَ لِمُؤْمِنٍ وَلَا مُؤْمِنَةٍ اِذَا قَضَى اللّٰهُ وَرَسُولُهُٓ  اَمْراً اَنْ يَكُونَ لَهُمُ الْخِيَرَةُ مِنْ اَمْرِهِمْۜ وَمَنْ يَعْصِ اللّٰهَ وَرَسُولَهُ فَقَدْ ضَلَّ ضَلَالاً مُب۪يناً ﴿٣٦﴾ </a:t>
            </a:r>
            <a:endParaRPr lang="tr-TR" sz="4600" dirty="0">
              <a:solidFill>
                <a:srgbClr val="FFFFFF"/>
              </a:solidFill>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9050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AF6F8E2-178B-4EC7-AADE-265298A05C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33" y="1166842"/>
            <a:ext cx="5848350" cy="4524315"/>
          </a:xfrm>
          <a:prstGeom prst="rect">
            <a:avLst/>
          </a:prstGeom>
        </p:spPr>
      </p:pic>
      <p:sp>
        <p:nvSpPr>
          <p:cNvPr id="4" name="Dikdörtgen 3">
            <a:extLst>
              <a:ext uri="{FF2B5EF4-FFF2-40B4-BE49-F238E27FC236}">
                <a16:creationId xmlns:a16="http://schemas.microsoft.com/office/drawing/2014/main" id="{B2D1BC74-AC3B-4ECC-958B-1E2C2F71BF19}"/>
              </a:ext>
            </a:extLst>
          </p:cNvPr>
          <p:cNvSpPr/>
          <p:nvPr/>
        </p:nvSpPr>
        <p:spPr>
          <a:xfrm>
            <a:off x="6000167" y="1166842"/>
            <a:ext cx="6096000" cy="452431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الَّذ۪ينَ اٰمَنُٓوا اَط۪يعُوا اللّٰهَ وَاَط۪يعُوا الرَّسُولَ وَاُو۬لِي الْاَمْرِ مِنْكُمْۚ فَاِنْ تَنَازَعْتُمْ ف۪ي شَيْءٍ فَرُدُّوهُ اِلَى اللّٰهِ وَالرَّسُولِ اِنْ كُنْتُمْ تُؤْمِنُونَ بِاللّٰهِ وَالْيَوْمِ الْاٰخِرِۜ ذٰلِكَ خَيْرٌ وَاَحْسَنُ تَأْو۪يلاً۟ ﴿٥٩﴾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29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B29E46D-B4F8-477A-BE96-65C833FC92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9200" y="1465580"/>
            <a:ext cx="9753600" cy="3926840"/>
          </a:xfrm>
          <a:prstGeom prst="rect">
            <a:avLst/>
          </a:prstGeom>
        </p:spPr>
      </p:pic>
    </p:spTree>
    <p:extLst>
      <p:ext uri="{BB962C8B-B14F-4D97-AF65-F5344CB8AC3E}">
        <p14:creationId xmlns:p14="http://schemas.microsoft.com/office/powerpoint/2010/main" val="8813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B540123-F3A7-4A07-8985-268C33B5C00D}"/>
              </a:ext>
            </a:extLst>
          </p:cNvPr>
          <p:cNvPicPr>
            <a:picLocks noChangeAspect="1"/>
          </p:cNvPicPr>
          <p:nvPr/>
        </p:nvPicPr>
        <p:blipFill>
          <a:blip r:embed="rId2"/>
          <a:stretch>
            <a:fillRect/>
          </a:stretch>
        </p:blipFill>
        <p:spPr>
          <a:xfrm>
            <a:off x="0" y="1390865"/>
            <a:ext cx="12192000" cy="4076270"/>
          </a:xfrm>
          <a:prstGeom prst="rect">
            <a:avLst/>
          </a:prstGeom>
        </p:spPr>
      </p:pic>
    </p:spTree>
    <p:extLst>
      <p:ext uri="{BB962C8B-B14F-4D97-AF65-F5344CB8AC3E}">
        <p14:creationId xmlns:p14="http://schemas.microsoft.com/office/powerpoint/2010/main" val="36246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C9BC0C5-8A38-4D04-9C26-4365320DE643}"/>
              </a:ext>
            </a:extLst>
          </p:cNvPr>
          <p:cNvSpPr/>
          <p:nvPr/>
        </p:nvSpPr>
        <p:spPr>
          <a:xfrm>
            <a:off x="5923281" y="146170"/>
            <a:ext cx="6096000" cy="4524315"/>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اِنَّمَا كَانَ قَوْلَ الْمُؤْمِن۪ينَ اِذَا دُعُٓوا اِلَى اللّٰهِ وَرَسُولِه۪ لِيَحْكُمَ بَيْنَهُمْ اَنْ يَقُولُوا سَمِعْنَا وَاَطَعْنَاۜ وَاُو۬لٰٓئِكَ هُمُ الْمُفْلِحُونَ ﴿٥١﴾  وَمَنْ يُطِـعِ اللّٰهَ وَرَسُولَهُ وَيَخْشَ اللّٰهَ وَيَتَّقْهِ فَاُو۬لٰٓئِكَ هُمُ الْفَٓائِزُونَ ﴿٥٢﴾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Yuvarlatılmış Dikdörtgen 2">
            <a:extLst>
              <a:ext uri="{FF2B5EF4-FFF2-40B4-BE49-F238E27FC236}">
                <a16:creationId xmlns:a16="http://schemas.microsoft.com/office/drawing/2014/main" id="{DE00466B-404C-4D21-8F3C-9C14633298DA}"/>
              </a:ext>
            </a:extLst>
          </p:cNvPr>
          <p:cNvSpPr/>
          <p:nvPr/>
        </p:nvSpPr>
        <p:spPr>
          <a:xfrm>
            <a:off x="172719" y="264160"/>
            <a:ext cx="5577843" cy="440632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Aralarında hüküm vermesi için Allah'a ve </a:t>
            </a:r>
            <a:r>
              <a:rPr lang="tr-TR" sz="3600" dirty="0" err="1"/>
              <a:t>Resûlüne</a:t>
            </a:r>
            <a:r>
              <a:rPr lang="tr-TR" sz="3600" dirty="0"/>
              <a:t> davet edildiklerinde, müminlerin sözü ancak «İşittik ve itaat ettik» demeleridir. İşte asıl bunlar kurtuluşa erenlerdir. </a:t>
            </a:r>
            <a:r>
              <a:rPr lang="tr-TR" sz="2400" dirty="0"/>
              <a:t>(</a:t>
            </a:r>
            <a:r>
              <a:rPr lang="tr-TR" sz="2400" dirty="0" err="1"/>
              <a:t>Nûr</a:t>
            </a:r>
            <a:r>
              <a:rPr lang="tr-TR" sz="2400" dirty="0"/>
              <a:t>, 51)</a:t>
            </a:r>
            <a:endParaRPr lang="tr-TR" sz="3600" dirty="0"/>
          </a:p>
        </p:txBody>
      </p:sp>
      <p:sp>
        <p:nvSpPr>
          <p:cNvPr id="6" name="Yuvarlatılmış Dikdörtgen 2">
            <a:extLst>
              <a:ext uri="{FF2B5EF4-FFF2-40B4-BE49-F238E27FC236}">
                <a16:creationId xmlns:a16="http://schemas.microsoft.com/office/drawing/2014/main" id="{C5911B59-3F9B-4222-B7E9-CFE45F43B48B}"/>
              </a:ext>
            </a:extLst>
          </p:cNvPr>
          <p:cNvSpPr/>
          <p:nvPr/>
        </p:nvSpPr>
        <p:spPr>
          <a:xfrm>
            <a:off x="172719" y="4934645"/>
            <a:ext cx="11846562" cy="158807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Her kim Allah'a ve </a:t>
            </a:r>
            <a:r>
              <a:rPr lang="tr-TR" sz="3200" dirty="0" err="1"/>
              <a:t>Resûlüne</a:t>
            </a:r>
            <a:r>
              <a:rPr lang="tr-TR" sz="3200" dirty="0"/>
              <a:t> itaat eder, Allah'a saygı duyar ve O'ndan sakınırsa, işte asıl bunlar mutluluğa erenlerdir. (</a:t>
            </a:r>
            <a:r>
              <a:rPr lang="tr-TR" sz="3200" dirty="0" err="1"/>
              <a:t>Nûr</a:t>
            </a:r>
            <a:r>
              <a:rPr lang="tr-TR" sz="3200" dirty="0"/>
              <a:t>, 52) </a:t>
            </a:r>
          </a:p>
        </p:txBody>
      </p:sp>
    </p:spTree>
    <p:extLst>
      <p:ext uri="{BB962C8B-B14F-4D97-AF65-F5344CB8AC3E}">
        <p14:creationId xmlns:p14="http://schemas.microsoft.com/office/powerpoint/2010/main" val="5700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C2504B2-DAD4-4D10-9360-21EB419C4C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51507" y="0"/>
            <a:ext cx="6088986" cy="6858000"/>
          </a:xfrm>
          <a:prstGeom prst="rect">
            <a:avLst/>
          </a:prstGeom>
        </p:spPr>
      </p:pic>
    </p:spTree>
    <p:extLst>
      <p:ext uri="{BB962C8B-B14F-4D97-AF65-F5344CB8AC3E}">
        <p14:creationId xmlns:p14="http://schemas.microsoft.com/office/powerpoint/2010/main" val="378018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D9E275E-9BB9-4C3F-9957-278D9A1F042D}"/>
              </a:ext>
            </a:extLst>
          </p:cNvPr>
          <p:cNvSpPr txBox="1"/>
          <p:nvPr/>
        </p:nvSpPr>
        <p:spPr>
          <a:xfrm>
            <a:off x="3047223" y="0"/>
            <a:ext cx="6097554" cy="369332"/>
          </a:xfrm>
          <a:prstGeom prst="rect">
            <a:avLst/>
          </a:prstGeom>
          <a:noFill/>
        </p:spPr>
        <p:txBody>
          <a:bodyPr wrap="square">
            <a:spAutoFit/>
          </a:bodyPr>
          <a:lstStyle/>
          <a:p>
            <a:r>
              <a:rPr lang="tr-TR" dirty="0"/>
              <a:t>https://www.youtube.com/watch?v=TUwWuKqbbL4</a:t>
            </a:r>
          </a:p>
        </p:txBody>
      </p:sp>
      <p:pic>
        <p:nvPicPr>
          <p:cNvPr id="2" name="Çevrimiçi Medya 1" title="3. Resulullah'ın (s.a.v) haram kıldığını haram kılmayanlar (HADİS İNKARCILIĞI)">
            <a:hlinkClick r:id="" action="ppaction://media"/>
            <a:extLst>
              <a:ext uri="{FF2B5EF4-FFF2-40B4-BE49-F238E27FC236}">
                <a16:creationId xmlns:a16="http://schemas.microsoft.com/office/drawing/2014/main" id="{87679061-7960-48F4-B67C-EC2F1ACEF8AA}"/>
              </a:ext>
            </a:extLst>
          </p:cNvPr>
          <p:cNvPicPr>
            <a:picLocks noRot="1" noChangeAspect="1"/>
          </p:cNvPicPr>
          <p:nvPr>
            <a:videoFile r:link="rId1"/>
          </p:nvPr>
        </p:nvPicPr>
        <p:blipFill>
          <a:blip r:embed="rId3"/>
          <a:stretch>
            <a:fillRect/>
          </a:stretch>
        </p:blipFill>
        <p:spPr>
          <a:xfrm>
            <a:off x="353816" y="369332"/>
            <a:ext cx="11484368" cy="6488668"/>
          </a:xfrm>
          <a:prstGeom prst="rect">
            <a:avLst/>
          </a:prstGeom>
        </p:spPr>
      </p:pic>
    </p:spTree>
    <p:extLst>
      <p:ext uri="{BB962C8B-B14F-4D97-AF65-F5344CB8AC3E}">
        <p14:creationId xmlns:p14="http://schemas.microsoft.com/office/powerpoint/2010/main" val="24156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166E44-55CB-4BDF-BF41-2D27C45D21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982"/>
            <a:ext cx="12192000" cy="4938035"/>
          </a:xfrm>
          <a:prstGeom prst="rect">
            <a:avLst/>
          </a:prstGeom>
        </p:spPr>
      </p:pic>
    </p:spTree>
    <p:extLst>
      <p:ext uri="{BB962C8B-B14F-4D97-AF65-F5344CB8AC3E}">
        <p14:creationId xmlns:p14="http://schemas.microsoft.com/office/powerpoint/2010/main" val="2435333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49C5920-D426-4280-B030-3ED33D87EEB4}"/>
              </a:ext>
            </a:extLst>
          </p:cNvPr>
          <p:cNvSpPr txBox="1"/>
          <p:nvPr/>
        </p:nvSpPr>
        <p:spPr>
          <a:xfrm>
            <a:off x="236375" y="674400"/>
            <a:ext cx="11719249" cy="5509200"/>
          </a:xfrm>
          <a:prstGeom prst="rect">
            <a:avLst/>
          </a:prstGeom>
          <a:noFill/>
        </p:spPr>
        <p:txBody>
          <a:bodyPr wrap="square">
            <a:spAutoFit/>
          </a:bodyPr>
          <a:lstStyle/>
          <a:p>
            <a:pPr algn="just"/>
            <a:r>
              <a:rPr lang="tr-TR" sz="3200" dirty="0"/>
              <a:t>Peygamber Efendimiz (</a:t>
            </a:r>
            <a:r>
              <a:rPr lang="tr-TR" sz="3200" dirty="0" err="1"/>
              <a:t>asm</a:t>
            </a:r>
            <a:r>
              <a:rPr lang="tr-TR" sz="3200" dirty="0"/>
              <a:t>), ayette (Nisa, 4/23) nikâhı haram kılınanlar arasında sayılmamasına rağmen bunlara bir kadının halası, teyzesi, kız kardeşi, kızı ve erkek kardeşinin kızı üzerine de nikâhlanamayacağını ilâve etmesini (</a:t>
            </a:r>
            <a:r>
              <a:rPr lang="tr-TR" sz="3200" dirty="0" err="1"/>
              <a:t>Buharî</a:t>
            </a:r>
            <a:r>
              <a:rPr lang="tr-TR" sz="3200" dirty="0"/>
              <a:t>, Nikah 27), </a:t>
            </a:r>
          </a:p>
          <a:p>
            <a:pPr algn="just"/>
            <a:endParaRPr lang="tr-TR" sz="3200" dirty="0"/>
          </a:p>
          <a:p>
            <a:pPr algn="just"/>
            <a:r>
              <a:rPr lang="tr-TR" sz="3200" dirty="0"/>
              <a:t>Kur'an’da geçmeyen, katır, merkep, aslan, kaplan, fil, kurt, kirpi, maymun ve köpek gibi hayvanlarla, kartal, atmaca, şahin ve doğan gibi yırtıcı kuşların etlerinin haram kılmasını (</a:t>
            </a:r>
            <a:r>
              <a:rPr lang="tr-TR" sz="3200" dirty="0" err="1"/>
              <a:t>Buhârî</a:t>
            </a:r>
            <a:r>
              <a:rPr lang="tr-TR" sz="3200" dirty="0"/>
              <a:t>, </a:t>
            </a:r>
            <a:r>
              <a:rPr lang="tr-TR" sz="3200" dirty="0" err="1"/>
              <a:t>Zebâih</a:t>
            </a:r>
            <a:r>
              <a:rPr lang="tr-TR" sz="3200" dirty="0"/>
              <a:t>, 29; Müslim, </a:t>
            </a:r>
            <a:r>
              <a:rPr lang="tr-TR" sz="3200" dirty="0" err="1"/>
              <a:t>Sayd</a:t>
            </a:r>
            <a:r>
              <a:rPr lang="tr-TR" sz="3200" dirty="0"/>
              <a:t> 12), </a:t>
            </a:r>
          </a:p>
          <a:p>
            <a:pPr algn="just"/>
            <a:endParaRPr lang="tr-TR" sz="3200" dirty="0"/>
          </a:p>
          <a:p>
            <a:pPr algn="just"/>
            <a:r>
              <a:rPr lang="tr-TR" sz="3200" dirty="0"/>
              <a:t>Erkeklere altın takmayı ve ipek giymeyi haram kılmasını örnek olarak verebiliriz.</a:t>
            </a:r>
          </a:p>
        </p:txBody>
      </p:sp>
    </p:spTree>
    <p:extLst>
      <p:ext uri="{BB962C8B-B14F-4D97-AF65-F5344CB8AC3E}">
        <p14:creationId xmlns:p14="http://schemas.microsoft.com/office/powerpoint/2010/main" val="63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F72D95D1-7378-4058-AC8E-9AFC834D390A}"/>
              </a:ext>
            </a:extLst>
          </p:cNvPr>
          <p:cNvSpPr/>
          <p:nvPr/>
        </p:nvSpPr>
        <p:spPr>
          <a:xfrm>
            <a:off x="2461260" y="1743129"/>
            <a:ext cx="7269480" cy="337174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Sözün Özü</a:t>
            </a:r>
          </a:p>
          <a:p>
            <a:pPr algn="ctr"/>
            <a:r>
              <a:rPr lang="tr-TR" sz="3600" dirty="0">
                <a:ea typeface="Shaikh Hamdullah Mushaf" panose="03020500000000020004" pitchFamily="66" charset="-78"/>
                <a:cs typeface="Shaikh Hamdullah Mushaf" panose="03020500000000020004" pitchFamily="66" charset="-78"/>
              </a:rPr>
              <a:t>Peygamber Efendimiz (</a:t>
            </a:r>
            <a:r>
              <a:rPr lang="tr-TR" sz="3600" dirty="0" err="1">
                <a:ea typeface="Shaikh Hamdullah Mushaf" panose="03020500000000020004" pitchFamily="66" charset="-78"/>
                <a:cs typeface="Shaikh Hamdullah Mushaf" panose="03020500000000020004" pitchFamily="66" charset="-78"/>
              </a:rPr>
              <a:t>s.a.v</a:t>
            </a:r>
            <a:r>
              <a:rPr lang="tr-TR" sz="3600" dirty="0">
                <a:ea typeface="Shaikh Hamdullah Mushaf" panose="03020500000000020004" pitchFamily="66" charset="-78"/>
                <a:cs typeface="Shaikh Hamdullah Mushaf" panose="03020500000000020004" pitchFamily="66" charset="-78"/>
              </a:rPr>
              <a:t>) bizim için inanç ve ibadetler yönüyle örnektir, önderdir ve aynı zamanda da hüküm koyucudur… </a:t>
            </a:r>
          </a:p>
        </p:txBody>
      </p:sp>
    </p:spTree>
    <p:extLst>
      <p:ext uri="{BB962C8B-B14F-4D97-AF65-F5344CB8AC3E}">
        <p14:creationId xmlns:p14="http://schemas.microsoft.com/office/powerpoint/2010/main" val="11764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Ä°lgili resim">
            <a:extLst>
              <a:ext uri="{FF2B5EF4-FFF2-40B4-BE49-F238E27FC236}">
                <a16:creationId xmlns:a16="http://schemas.microsoft.com/office/drawing/2014/main" id="{C85D5B41-E473-4626-B791-80FAA09750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4452" y="403941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15" name="Bulut Belirtme Çizgisi 5">
            <a:extLst>
              <a:ext uri="{FF2B5EF4-FFF2-40B4-BE49-F238E27FC236}">
                <a16:creationId xmlns:a16="http://schemas.microsoft.com/office/drawing/2014/main" id="{9C2A2EFD-CB12-42DF-B9E2-E8957CF2E533}"/>
              </a:ext>
            </a:extLst>
          </p:cNvPr>
          <p:cNvSpPr/>
          <p:nvPr/>
        </p:nvSpPr>
        <p:spPr>
          <a:xfrm>
            <a:off x="130003" y="579120"/>
            <a:ext cx="5677593" cy="2695029"/>
          </a:xfrm>
          <a:prstGeom prst="cloudCallout">
            <a:avLst>
              <a:gd name="adj1" fmla="val 38307"/>
              <a:gd name="adj2" fmla="val 73336"/>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Bu kelimeye benzer kavramlar hatırlıyor musunuz?</a:t>
            </a:r>
          </a:p>
        </p:txBody>
      </p:sp>
      <p:sp>
        <p:nvSpPr>
          <p:cNvPr id="16" name="Bulut Belirtme Çizgisi 5">
            <a:extLst>
              <a:ext uri="{FF2B5EF4-FFF2-40B4-BE49-F238E27FC236}">
                <a16:creationId xmlns:a16="http://schemas.microsoft.com/office/drawing/2014/main" id="{308239CF-F03B-43B8-867F-4DB14011B283}"/>
              </a:ext>
            </a:extLst>
          </p:cNvPr>
          <p:cNvSpPr/>
          <p:nvPr/>
        </p:nvSpPr>
        <p:spPr>
          <a:xfrm>
            <a:off x="6844174" y="412149"/>
            <a:ext cx="5217823" cy="2300749"/>
          </a:xfrm>
          <a:prstGeom prst="cloudCallout">
            <a:avLst>
              <a:gd name="adj1" fmla="val -36203"/>
              <a:gd name="adj2" fmla="val 69403"/>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Temsil ne demektir?</a:t>
            </a:r>
          </a:p>
        </p:txBody>
      </p:sp>
    </p:spTree>
    <p:extLst>
      <p:ext uri="{BB962C8B-B14F-4D97-AF65-F5344CB8AC3E}">
        <p14:creationId xmlns:p14="http://schemas.microsoft.com/office/powerpoint/2010/main" val="15241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63962AE-BE67-4276-A847-77CA4AD9F3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2724" y="0"/>
            <a:ext cx="7646551" cy="6858000"/>
          </a:xfrm>
          <a:prstGeom prst="rect">
            <a:avLst/>
          </a:prstGeom>
        </p:spPr>
      </p:pic>
    </p:spTree>
    <p:extLst>
      <p:ext uri="{BB962C8B-B14F-4D97-AF65-F5344CB8AC3E}">
        <p14:creationId xmlns:p14="http://schemas.microsoft.com/office/powerpoint/2010/main" val="595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C19CE05-BAC5-4FD0-A2BF-766020B39A9B}"/>
              </a:ext>
            </a:extLst>
          </p:cNvPr>
          <p:cNvSpPr/>
          <p:nvPr/>
        </p:nvSpPr>
        <p:spPr>
          <a:xfrm>
            <a:off x="762000" y="2194560"/>
            <a:ext cx="9977120" cy="2862322"/>
          </a:xfrm>
          <a:prstGeom prst="rect">
            <a:avLst/>
          </a:prstGeom>
          <a:ln w="76200">
            <a:solidFill>
              <a:schemeClr val="accent2">
                <a:lumMod val="50000"/>
              </a:schemeClr>
            </a:solid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6000" dirty="0">
                <a:ea typeface="Shaikh Hamdullah Mushaf" panose="03020500000000020004" pitchFamily="66" charset="-78"/>
                <a:cs typeface="Shaikh Hamdullah Mushaf" panose="03020500000000020004" pitchFamily="66" charset="-78"/>
              </a:rPr>
              <a:t>Ey Rabbim bizlere İslâm'ı hakkıyla anlamayı, anlatmayı ve temsil etmeyi nasip eyle…</a:t>
            </a:r>
          </a:p>
        </p:txBody>
      </p:sp>
    </p:spTree>
    <p:extLst>
      <p:ext uri="{BB962C8B-B14F-4D97-AF65-F5344CB8AC3E}">
        <p14:creationId xmlns:p14="http://schemas.microsoft.com/office/powerpoint/2010/main" val="30708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24.08.2021</a:t>
            </a:r>
          </a:p>
          <a:p>
            <a:pPr algn="ctr"/>
            <a:r>
              <a:rPr lang="tr-TR" sz="2400" b="1" dirty="0"/>
              <a:t>Kırıkkale/</a:t>
            </a:r>
            <a:r>
              <a:rPr lang="tr-TR" sz="2400" b="1" dirty="0" err="1"/>
              <a:t>Bahşılı</a:t>
            </a:r>
            <a:endParaRPr lang="tr-TR" sz="2400" b="1" dirty="0"/>
          </a:p>
        </p:txBody>
      </p:sp>
    </p:spTree>
    <p:extLst>
      <p:ext uri="{BB962C8B-B14F-4D97-AF65-F5344CB8AC3E}">
        <p14:creationId xmlns:p14="http://schemas.microsoft.com/office/powerpoint/2010/main" val="2413043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DA21EC9-0CF1-4F0E-8CFE-DC7D6A64C0BB}"/>
              </a:ext>
            </a:extLst>
          </p:cNvPr>
          <p:cNvSpPr txBox="1"/>
          <p:nvPr/>
        </p:nvSpPr>
        <p:spPr>
          <a:xfrm>
            <a:off x="1744825" y="0"/>
            <a:ext cx="8101303" cy="369332"/>
          </a:xfrm>
          <a:prstGeom prst="rect">
            <a:avLst/>
          </a:prstGeom>
          <a:noFill/>
        </p:spPr>
        <p:txBody>
          <a:bodyPr wrap="square">
            <a:spAutoFit/>
          </a:bodyPr>
          <a:lstStyle/>
          <a:p>
            <a:r>
              <a:rPr lang="tr-TR" dirty="0"/>
              <a:t>https://www.youtube.com/watch?v=Lkxmjdx2QvY&amp;list=RDWe8Vs5hJ3Ts&amp;index=22</a:t>
            </a:r>
          </a:p>
        </p:txBody>
      </p:sp>
      <p:pic>
        <p:nvPicPr>
          <p:cNvPr id="2" name="Çevrimiçi Medya 1" title="Mustafa Cihat - Lila (Official Audio)">
            <a:hlinkClick r:id="" action="ppaction://media"/>
            <a:extLst>
              <a:ext uri="{FF2B5EF4-FFF2-40B4-BE49-F238E27FC236}">
                <a16:creationId xmlns:a16="http://schemas.microsoft.com/office/drawing/2014/main" id="{E4EA10C5-E435-4532-B8C0-292FC4EDE86C}"/>
              </a:ext>
            </a:extLst>
          </p:cNvPr>
          <p:cNvPicPr>
            <a:picLocks noRot="1" noChangeAspect="1"/>
          </p:cNvPicPr>
          <p:nvPr>
            <a:videoFile r:link="rId1"/>
          </p:nvPr>
        </p:nvPicPr>
        <p:blipFill>
          <a:blip r:embed="rId3"/>
          <a:stretch>
            <a:fillRect/>
          </a:stretch>
        </p:blipFill>
        <p:spPr>
          <a:xfrm>
            <a:off x="357673" y="369332"/>
            <a:ext cx="11476653" cy="6484309"/>
          </a:xfrm>
          <a:prstGeom prst="rect">
            <a:avLst/>
          </a:prstGeom>
        </p:spPr>
      </p:pic>
    </p:spTree>
    <p:extLst>
      <p:ext uri="{BB962C8B-B14F-4D97-AF65-F5344CB8AC3E}">
        <p14:creationId xmlns:p14="http://schemas.microsoft.com/office/powerpoint/2010/main" val="21814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1">
            <a:extLst>
              <a:ext uri="{FF2B5EF4-FFF2-40B4-BE49-F238E27FC236}">
                <a16:creationId xmlns:a16="http://schemas.microsoft.com/office/drawing/2014/main" id="{389573A2-4F93-4DD6-AFBC-3611F0406E03}"/>
              </a:ext>
            </a:extLst>
          </p:cNvPr>
          <p:cNvSpPr/>
          <p:nvPr/>
        </p:nvSpPr>
        <p:spPr>
          <a:xfrm rot="2260269">
            <a:off x="590578" y="294640"/>
            <a:ext cx="2753343" cy="2969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Temsil</a:t>
            </a:r>
          </a:p>
        </p:txBody>
      </p:sp>
      <p:sp>
        <p:nvSpPr>
          <p:cNvPr id="4" name="Yuvarlatılmış Dikdörtgen 2">
            <a:extLst>
              <a:ext uri="{FF2B5EF4-FFF2-40B4-BE49-F238E27FC236}">
                <a16:creationId xmlns:a16="http://schemas.microsoft.com/office/drawing/2014/main" id="{FA4C4D09-ED22-4B7A-BD80-E25F826FAB07}"/>
              </a:ext>
            </a:extLst>
          </p:cNvPr>
          <p:cNvSpPr/>
          <p:nvPr/>
        </p:nvSpPr>
        <p:spPr>
          <a:xfrm>
            <a:off x="3485502" y="2962470"/>
            <a:ext cx="7863840" cy="29057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Tüm peygamberlerin olduğu gibi Peygamberimizin de (</a:t>
            </a:r>
            <a:r>
              <a:rPr lang="tr-TR" sz="3600" dirty="0" err="1"/>
              <a:t>s.a.v</a:t>
            </a:r>
            <a:r>
              <a:rPr lang="tr-TR" sz="3600" dirty="0"/>
              <a:t>.) görevi Allah’ın (</a:t>
            </a:r>
            <a:r>
              <a:rPr lang="tr-TR" sz="3600" dirty="0" err="1"/>
              <a:t>c.c</a:t>
            </a:r>
            <a:r>
              <a:rPr lang="tr-TR" sz="3600" dirty="0"/>
              <a:t>.) dinini insanlara en güzel şekilde tebliğ etme ve onu kendi hayatında uygulamaktır. Temsil etmektir.  </a:t>
            </a:r>
          </a:p>
        </p:txBody>
      </p:sp>
    </p:spTree>
    <p:extLst>
      <p:ext uri="{BB962C8B-B14F-4D97-AF65-F5344CB8AC3E}">
        <p14:creationId xmlns:p14="http://schemas.microsoft.com/office/powerpoint/2010/main" val="35864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C9BC0C5-8A38-4D04-9C26-4365320DE643}"/>
              </a:ext>
            </a:extLst>
          </p:cNvPr>
          <p:cNvSpPr/>
          <p:nvPr/>
        </p:nvSpPr>
        <p:spPr>
          <a:xfrm>
            <a:off x="5923281" y="440860"/>
            <a:ext cx="6096000" cy="3785652"/>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قُلْ اِنَّـمَٓا اَنَا۬ بَشَرٌ مِثْلُكُمْ يُوحٰٓى اِلَيَّ اَنَّـمَٓا اِلٰهُكُمْ اِلٰهٌ وَاحِدٌۚ فَمَنْ كَانَ يَرْجُوا لِقَٓاءَ رَبِّه۪ فَلْيَعْمَلْ عَمَلاً صَالِحاً وَلَا يُشْرِكْ بِعِبَادَةِ رَبِّه۪ٓ اَحَداً ﴿١١٠﴾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Yuvarlatılmış Dikdörtgen 2">
            <a:extLst>
              <a:ext uri="{FF2B5EF4-FFF2-40B4-BE49-F238E27FC236}">
                <a16:creationId xmlns:a16="http://schemas.microsoft.com/office/drawing/2014/main" id="{DE00466B-404C-4D21-8F3C-9C14633298DA}"/>
              </a:ext>
            </a:extLst>
          </p:cNvPr>
          <p:cNvSpPr/>
          <p:nvPr/>
        </p:nvSpPr>
        <p:spPr>
          <a:xfrm>
            <a:off x="172719" y="440860"/>
            <a:ext cx="5577843" cy="378565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Nitekim </a:t>
            </a:r>
            <a:r>
              <a:rPr lang="tr-TR" sz="4000" dirty="0" err="1"/>
              <a:t>Peygamberimiz’i</a:t>
            </a:r>
            <a:r>
              <a:rPr lang="tr-TR" sz="4000" dirty="0"/>
              <a:t> (</a:t>
            </a:r>
            <a:r>
              <a:rPr lang="tr-TR" sz="4000" dirty="0" err="1"/>
              <a:t>s.a.v</a:t>
            </a:r>
            <a:r>
              <a:rPr lang="tr-TR" sz="4000" dirty="0"/>
              <a:t>.) diğer insanlardan ayıran en önemli özellik onun vahiyle hareket etmesidir.</a:t>
            </a:r>
          </a:p>
        </p:txBody>
      </p:sp>
      <p:sp>
        <p:nvSpPr>
          <p:cNvPr id="6" name="Yuvarlatılmış Dikdörtgen 2">
            <a:extLst>
              <a:ext uri="{FF2B5EF4-FFF2-40B4-BE49-F238E27FC236}">
                <a16:creationId xmlns:a16="http://schemas.microsoft.com/office/drawing/2014/main" id="{C5911B59-3F9B-4222-B7E9-CFE45F43B48B}"/>
              </a:ext>
            </a:extLst>
          </p:cNvPr>
          <p:cNvSpPr/>
          <p:nvPr/>
        </p:nvSpPr>
        <p:spPr>
          <a:xfrm>
            <a:off x="172719" y="4524314"/>
            <a:ext cx="11846562" cy="217424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De ki: Ben, yalnızca sizin gibi bir beşerim. (Şu var ki) bana, İlâh'ınızın, sadece bir İlâh olduğu vahyolunuyor. Artık her kim Rabbine kavuşmayı umuyorsa, iyi iş yapsın ve Rabbine ibadette hiçbir şeyi ortak koşmasın. </a:t>
            </a:r>
            <a:r>
              <a:rPr lang="tr-TR" sz="2000" dirty="0"/>
              <a:t>(</a:t>
            </a:r>
            <a:r>
              <a:rPr lang="tr-TR" sz="2000" dirty="0" err="1"/>
              <a:t>Kehf</a:t>
            </a:r>
            <a:r>
              <a:rPr lang="tr-TR" sz="2000" dirty="0"/>
              <a:t>, 110) </a:t>
            </a:r>
            <a:endParaRPr lang="tr-TR" sz="3200" dirty="0"/>
          </a:p>
        </p:txBody>
      </p:sp>
    </p:spTree>
    <p:extLst>
      <p:ext uri="{BB962C8B-B14F-4D97-AF65-F5344CB8AC3E}">
        <p14:creationId xmlns:p14="http://schemas.microsoft.com/office/powerpoint/2010/main" val="29480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231244F2-BEBC-4EA4-BA84-D48DE2A3E115}"/>
              </a:ext>
            </a:extLst>
          </p:cNvPr>
          <p:cNvSpPr/>
          <p:nvPr/>
        </p:nvSpPr>
        <p:spPr>
          <a:xfrm>
            <a:off x="426720" y="3718560"/>
            <a:ext cx="5537200" cy="258064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İbrahim’de ve onunla beraber olanlarda, sizin için gerçekten güzel bir örnek vardır. </a:t>
            </a:r>
            <a:r>
              <a:rPr lang="tr-TR" sz="2800" dirty="0"/>
              <a:t>(</a:t>
            </a:r>
            <a:r>
              <a:rPr lang="tr-TR" sz="2800" dirty="0" err="1"/>
              <a:t>Mümtehine</a:t>
            </a:r>
            <a:r>
              <a:rPr lang="tr-TR" sz="2800" dirty="0"/>
              <a:t>, 4)</a:t>
            </a:r>
            <a:endParaRPr lang="tr-TR" sz="4000" dirty="0"/>
          </a:p>
        </p:txBody>
      </p:sp>
      <p:sp>
        <p:nvSpPr>
          <p:cNvPr id="7" name="Dikdörtgen 6">
            <a:extLst>
              <a:ext uri="{FF2B5EF4-FFF2-40B4-BE49-F238E27FC236}">
                <a16:creationId xmlns:a16="http://schemas.microsoft.com/office/drawing/2014/main" id="{C08E44DD-3900-4B59-99C7-163531C56B7A}"/>
              </a:ext>
            </a:extLst>
          </p:cNvPr>
          <p:cNvSpPr/>
          <p:nvPr/>
        </p:nvSpPr>
        <p:spPr>
          <a:xfrm>
            <a:off x="426720" y="762000"/>
            <a:ext cx="5466080" cy="1569660"/>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قَدْ كَانَتْ لَكُمْ اُسْوَةٌ حَسَنَةٌ ف۪ٓي اِبْرٰه۪يمَ وَالَّذ۪ينَ مَعَهُۚ ﴿٤﴾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2" name="Resim 1">
            <a:extLst>
              <a:ext uri="{FF2B5EF4-FFF2-40B4-BE49-F238E27FC236}">
                <a16:creationId xmlns:a16="http://schemas.microsoft.com/office/drawing/2014/main" id="{D00917E9-1DB7-4CDB-AE2F-562F985315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3800" y="762000"/>
            <a:ext cx="5537200" cy="5537200"/>
          </a:xfrm>
          <a:prstGeom prst="rect">
            <a:avLst/>
          </a:prstGeom>
        </p:spPr>
      </p:pic>
    </p:spTree>
    <p:extLst>
      <p:ext uri="{BB962C8B-B14F-4D97-AF65-F5344CB8AC3E}">
        <p14:creationId xmlns:p14="http://schemas.microsoft.com/office/powerpoint/2010/main" val="18371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231244F2-BEBC-4EA4-BA84-D48DE2A3E115}"/>
              </a:ext>
            </a:extLst>
          </p:cNvPr>
          <p:cNvSpPr/>
          <p:nvPr/>
        </p:nvSpPr>
        <p:spPr>
          <a:xfrm>
            <a:off x="91440" y="1643380"/>
            <a:ext cx="5496560" cy="34290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Peygamber Efendimiz (</a:t>
            </a:r>
            <a:r>
              <a:rPr lang="tr-TR" sz="3200" dirty="0" err="1"/>
              <a:t>s.a.v</a:t>
            </a:r>
            <a:r>
              <a:rPr lang="tr-TR" sz="3200" dirty="0"/>
              <a:t>.) insanlara ibadetlerin nasıl yapılacağını, dinin nasıl yaşanacağını öğretti, yaşantısıyla ve güzel ahlakıyla herkese örnek oldu. </a:t>
            </a:r>
          </a:p>
        </p:txBody>
      </p:sp>
      <p:pic>
        <p:nvPicPr>
          <p:cNvPr id="2" name="Resim 1">
            <a:extLst>
              <a:ext uri="{FF2B5EF4-FFF2-40B4-BE49-F238E27FC236}">
                <a16:creationId xmlns:a16="http://schemas.microsoft.com/office/drawing/2014/main" id="{AEAC2A14-C95C-4EE3-832C-0ED911B078FE}"/>
              </a:ext>
            </a:extLst>
          </p:cNvPr>
          <p:cNvPicPr>
            <a:picLocks noChangeAspect="1"/>
          </p:cNvPicPr>
          <p:nvPr/>
        </p:nvPicPr>
        <p:blipFill>
          <a:blip r:embed="rId2"/>
          <a:stretch>
            <a:fillRect/>
          </a:stretch>
        </p:blipFill>
        <p:spPr>
          <a:xfrm>
            <a:off x="5923280" y="1643380"/>
            <a:ext cx="6096000" cy="3429000"/>
          </a:xfrm>
          <a:prstGeom prst="rect">
            <a:avLst/>
          </a:prstGeom>
        </p:spPr>
      </p:pic>
    </p:spTree>
    <p:extLst>
      <p:ext uri="{BB962C8B-B14F-4D97-AF65-F5344CB8AC3E}">
        <p14:creationId xmlns:p14="http://schemas.microsoft.com/office/powerpoint/2010/main" val="8576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7A16DC8-771E-419B-A382-F3A3425C46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4200" y="823276"/>
            <a:ext cx="6858000" cy="5760085"/>
          </a:xfrm>
          <a:prstGeom prst="rect">
            <a:avLst/>
          </a:prstGeom>
        </p:spPr>
      </p:pic>
    </p:spTree>
    <p:extLst>
      <p:ext uri="{BB962C8B-B14F-4D97-AF65-F5344CB8AC3E}">
        <p14:creationId xmlns:p14="http://schemas.microsoft.com/office/powerpoint/2010/main" val="38684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Kar Payı</Template>
  <TotalTime>343</TotalTime>
  <Words>931</Words>
  <Application>Microsoft Office PowerPoint</Application>
  <PresentationFormat>Geniş ekran</PresentationFormat>
  <Paragraphs>54</Paragraphs>
  <Slides>43</Slides>
  <Notes>0</Notes>
  <HiddenSlides>0</HiddenSlides>
  <MMClips>3</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Gill Sans MT</vt:lpstr>
      <vt:lpstr>Shaikh Hamdullah Mushaf</vt:lpstr>
      <vt:lpstr>Wingdings 2</vt:lpstr>
      <vt:lpstr>Kar Payı</vt:lpstr>
      <vt:lpstr>PEYGAMBERİMİZİN TEMSİL VE TEŞRİ GÖREVİ</vt:lpstr>
      <vt:lpstr>Neler öğreneceğiz?</vt:lpstr>
      <vt:lpstr>TEMSİL GÖREVİ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TEŞRİ GÖREVİ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Nurullah Yalçın</dc:creator>
  <cp:lastModifiedBy>Nurullah Yalçın</cp:lastModifiedBy>
  <cp:revision>15</cp:revision>
  <dcterms:created xsi:type="dcterms:W3CDTF">2021-08-24T07:16:44Z</dcterms:created>
  <dcterms:modified xsi:type="dcterms:W3CDTF">2021-08-25T12:31:52Z</dcterms:modified>
</cp:coreProperties>
</file>