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8" r:id="rId2"/>
    <p:sldId id="315" r:id="rId3"/>
    <p:sldId id="760" r:id="rId4"/>
    <p:sldId id="767" r:id="rId5"/>
    <p:sldId id="780" r:id="rId6"/>
    <p:sldId id="419" r:id="rId7"/>
    <p:sldId id="430" r:id="rId8"/>
    <p:sldId id="779" r:id="rId9"/>
    <p:sldId id="785" r:id="rId10"/>
    <p:sldId id="786" r:id="rId11"/>
    <p:sldId id="783" r:id="rId12"/>
    <p:sldId id="784" r:id="rId13"/>
    <p:sldId id="787" r:id="rId14"/>
    <p:sldId id="788" r:id="rId15"/>
    <p:sldId id="789" r:id="rId16"/>
    <p:sldId id="790" r:id="rId17"/>
    <p:sldId id="791" r:id="rId18"/>
    <p:sldId id="777" r:id="rId19"/>
    <p:sldId id="260"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8000" autoAdjust="0"/>
  </p:normalViewPr>
  <p:slideViewPr>
    <p:cSldViewPr snapToGrid="0">
      <p:cViewPr varScale="1">
        <p:scale>
          <a:sx n="76" d="100"/>
          <a:sy n="76" d="100"/>
        </p:scale>
        <p:origin x="10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2648D-42EE-4DF0-9562-2F80CF872F7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D1F8DE9D-5B93-41ED-BAAD-98D4582B6226}">
      <dgm:prSet phldrT="[Metin]"/>
      <dgm:spPr/>
      <dgm:t>
        <a:bodyPr/>
        <a:lstStyle/>
        <a:p>
          <a:r>
            <a:rPr lang="tr-TR" dirty="0" err="1"/>
            <a:t>Ahzâb</a:t>
          </a:r>
          <a:r>
            <a:rPr lang="tr-TR" dirty="0"/>
            <a:t> Suresi</a:t>
          </a:r>
        </a:p>
      </dgm:t>
    </dgm:pt>
    <dgm:pt modelId="{B10AE9F8-8A5D-49E1-8755-9B5A272205E2}" type="parTrans" cxnId="{9865C6CD-E485-47E2-AD98-19CB3F55F15D}">
      <dgm:prSet/>
      <dgm:spPr/>
      <dgm:t>
        <a:bodyPr/>
        <a:lstStyle/>
        <a:p>
          <a:endParaRPr lang="tr-TR"/>
        </a:p>
      </dgm:t>
    </dgm:pt>
    <dgm:pt modelId="{F39DA5F2-D9A4-4058-8E8A-DE0B0CAE7B66}" type="sibTrans" cxnId="{9865C6CD-E485-47E2-AD98-19CB3F55F15D}">
      <dgm:prSet/>
      <dgm:spPr/>
      <dgm:t>
        <a:bodyPr/>
        <a:lstStyle/>
        <a:p>
          <a:endParaRPr lang="tr-TR"/>
        </a:p>
      </dgm:t>
    </dgm:pt>
    <dgm:pt modelId="{B961608F-B0B1-4BBC-938F-A11A38F3163C}">
      <dgm:prSet/>
      <dgm:spPr/>
      <dgm:t>
        <a:bodyPr/>
        <a:lstStyle/>
        <a:p>
          <a:r>
            <a:rPr lang="tr-TR" dirty="0"/>
            <a:t>Medine döneminde inmiştir</a:t>
          </a:r>
        </a:p>
      </dgm:t>
    </dgm:pt>
    <dgm:pt modelId="{08A2448E-8EBE-4F1D-ADCB-A072C0107A29}" type="parTrans" cxnId="{8B7969AE-99D6-4246-A39A-C8701FA7D58C}">
      <dgm:prSet/>
      <dgm:spPr/>
      <dgm:t>
        <a:bodyPr/>
        <a:lstStyle/>
        <a:p>
          <a:endParaRPr lang="tr-TR"/>
        </a:p>
      </dgm:t>
    </dgm:pt>
    <dgm:pt modelId="{1C870D55-6C42-49AA-BDE4-2C14D24EB229}" type="sibTrans" cxnId="{8B7969AE-99D6-4246-A39A-C8701FA7D58C}">
      <dgm:prSet/>
      <dgm:spPr/>
      <dgm:t>
        <a:bodyPr/>
        <a:lstStyle/>
        <a:p>
          <a:endParaRPr lang="tr-TR"/>
        </a:p>
      </dgm:t>
    </dgm:pt>
    <dgm:pt modelId="{50B9A78A-14DE-4BF5-9BA2-F0398E460BE5}">
      <dgm:prSet/>
      <dgm:spPr/>
      <dgm:t>
        <a:bodyPr/>
        <a:lstStyle/>
        <a:p>
          <a:r>
            <a:rPr lang="tr-TR" dirty="0"/>
            <a:t>73 </a:t>
          </a:r>
          <a:r>
            <a:rPr lang="tr-TR" dirty="0" err="1"/>
            <a:t>âyettir</a:t>
          </a:r>
          <a:endParaRPr lang="tr-TR" dirty="0"/>
        </a:p>
      </dgm:t>
    </dgm:pt>
    <dgm:pt modelId="{E50C9650-2ECC-463B-AEC3-2D6C29EF88AF}" type="parTrans" cxnId="{B8F2D8FD-AA34-45C0-9B92-2BC91620FAF0}">
      <dgm:prSet/>
      <dgm:spPr/>
      <dgm:t>
        <a:bodyPr/>
        <a:lstStyle/>
        <a:p>
          <a:endParaRPr lang="tr-TR"/>
        </a:p>
      </dgm:t>
    </dgm:pt>
    <dgm:pt modelId="{9C43F44F-501A-4831-94F7-AB143D9A73A6}" type="sibTrans" cxnId="{B8F2D8FD-AA34-45C0-9B92-2BC91620FAF0}">
      <dgm:prSet/>
      <dgm:spPr/>
      <dgm:t>
        <a:bodyPr/>
        <a:lstStyle/>
        <a:p>
          <a:endParaRPr lang="tr-TR"/>
        </a:p>
      </dgm:t>
    </dgm:pt>
    <dgm:pt modelId="{174A4E67-35FA-4B59-A5E4-B0C5C2F79295}">
      <dgm:prSet/>
      <dgm:spPr/>
      <dgm:t>
        <a:bodyPr/>
        <a:lstStyle/>
        <a:p>
          <a:r>
            <a:rPr lang="tr-TR" dirty="0" err="1"/>
            <a:t>Sûre</a:t>
          </a:r>
          <a:r>
            <a:rPr lang="tr-TR" dirty="0"/>
            <a:t>, adını 20 ve 22. </a:t>
          </a:r>
          <a:r>
            <a:rPr lang="tr-TR" dirty="0" err="1"/>
            <a:t>âyetlerde</a:t>
          </a:r>
          <a:r>
            <a:rPr lang="tr-TR" dirty="0"/>
            <a:t> geçen “el-</a:t>
          </a:r>
          <a:r>
            <a:rPr lang="tr-TR" dirty="0" err="1"/>
            <a:t>Ahzâb</a:t>
          </a:r>
          <a:r>
            <a:rPr lang="tr-TR" dirty="0"/>
            <a:t>” kelimesinden almıştır</a:t>
          </a:r>
        </a:p>
      </dgm:t>
    </dgm:pt>
    <dgm:pt modelId="{B6EEB8C1-49D0-48A8-AF06-937E68062BD5}" type="parTrans" cxnId="{12FF177E-781B-4643-8010-E74F6CA4BA0C}">
      <dgm:prSet/>
      <dgm:spPr/>
      <dgm:t>
        <a:bodyPr/>
        <a:lstStyle/>
        <a:p>
          <a:endParaRPr lang="tr-TR"/>
        </a:p>
      </dgm:t>
    </dgm:pt>
    <dgm:pt modelId="{7B9D72C8-1A9D-4B01-8520-B462ADAA7E33}" type="sibTrans" cxnId="{12FF177E-781B-4643-8010-E74F6CA4BA0C}">
      <dgm:prSet/>
      <dgm:spPr/>
      <dgm:t>
        <a:bodyPr/>
        <a:lstStyle/>
        <a:p>
          <a:endParaRPr lang="tr-TR"/>
        </a:p>
      </dgm:t>
    </dgm:pt>
    <dgm:pt modelId="{0D3AC203-84DB-4D90-9DB0-217B40904B38}">
      <dgm:prSet/>
      <dgm:spPr/>
      <dgm:t>
        <a:bodyPr/>
        <a:lstStyle/>
        <a:p>
          <a:r>
            <a:rPr lang="tr-TR"/>
            <a:t>Ahzâb, gruplar, demektir</a:t>
          </a:r>
        </a:p>
      </dgm:t>
    </dgm:pt>
    <dgm:pt modelId="{13C99A4C-45AE-45BC-8A72-2D01CF3BB865}" type="parTrans" cxnId="{A0DE0E9A-C575-48A6-AA4B-DC9C3386BF0F}">
      <dgm:prSet/>
      <dgm:spPr/>
      <dgm:t>
        <a:bodyPr/>
        <a:lstStyle/>
        <a:p>
          <a:endParaRPr lang="tr-TR"/>
        </a:p>
      </dgm:t>
    </dgm:pt>
    <dgm:pt modelId="{D7E024C2-E5ED-429C-A065-580409674078}" type="sibTrans" cxnId="{A0DE0E9A-C575-48A6-AA4B-DC9C3386BF0F}">
      <dgm:prSet/>
      <dgm:spPr/>
      <dgm:t>
        <a:bodyPr/>
        <a:lstStyle/>
        <a:p>
          <a:endParaRPr lang="tr-TR"/>
        </a:p>
      </dgm:t>
    </dgm:pt>
    <dgm:pt modelId="{934B75DF-787F-4A28-8D79-1CD9DAB774A2}">
      <dgm:prSet custT="1"/>
      <dgm:spPr/>
      <dgm:t>
        <a:bodyPr/>
        <a:lstStyle/>
        <a:p>
          <a:r>
            <a:rPr lang="tr-TR" sz="1800" dirty="0" err="1"/>
            <a:t>Sûrede</a:t>
          </a:r>
          <a:r>
            <a:rPr lang="tr-TR" sz="1800" dirty="0"/>
            <a:t> başlıca Hendek ve Benî </a:t>
          </a:r>
          <a:r>
            <a:rPr lang="tr-TR" sz="1800" dirty="0" err="1"/>
            <a:t>Kureyza</a:t>
          </a:r>
          <a:r>
            <a:rPr lang="tr-TR" sz="1800" dirty="0"/>
            <a:t> savaşları ile aile hayatına dair bazı hükümler konu edilmektedir</a:t>
          </a:r>
        </a:p>
      </dgm:t>
    </dgm:pt>
    <dgm:pt modelId="{9DF8BD97-B0CB-4AC9-9341-6B5C4B42EFC0}" type="parTrans" cxnId="{F9800E99-FE7F-496B-BB59-C569A722FF32}">
      <dgm:prSet/>
      <dgm:spPr/>
      <dgm:t>
        <a:bodyPr/>
        <a:lstStyle/>
        <a:p>
          <a:endParaRPr lang="tr-TR"/>
        </a:p>
      </dgm:t>
    </dgm:pt>
    <dgm:pt modelId="{5CAE3309-A966-49A6-AF0B-F2EF810A16CC}" type="sibTrans" cxnId="{F9800E99-FE7F-496B-BB59-C569A722FF32}">
      <dgm:prSet/>
      <dgm:spPr/>
      <dgm:t>
        <a:bodyPr/>
        <a:lstStyle/>
        <a:p>
          <a:endParaRPr lang="tr-TR"/>
        </a:p>
      </dgm:t>
    </dgm:pt>
    <dgm:pt modelId="{5451A0AF-2A8D-4337-B7A3-054CDD6F27F7}" type="pres">
      <dgm:prSet presAssocID="{DAA2648D-42EE-4DF0-9562-2F80CF872F7E}" presName="Name0" presStyleCnt="0">
        <dgm:presLayoutVars>
          <dgm:chMax val="1"/>
          <dgm:dir/>
          <dgm:animLvl val="ctr"/>
          <dgm:resizeHandles val="exact"/>
        </dgm:presLayoutVars>
      </dgm:prSet>
      <dgm:spPr/>
    </dgm:pt>
    <dgm:pt modelId="{43566B0B-D043-4CFD-B7E4-D7EA19655B40}" type="pres">
      <dgm:prSet presAssocID="{D1F8DE9D-5B93-41ED-BAAD-98D4582B6226}" presName="centerShape" presStyleLbl="node0" presStyleIdx="0" presStyleCnt="1"/>
      <dgm:spPr/>
    </dgm:pt>
    <dgm:pt modelId="{461D2D2B-C0FB-41F7-B679-7F74329BA8DB}" type="pres">
      <dgm:prSet presAssocID="{E50C9650-2ECC-463B-AEC3-2D6C29EF88AF}" presName="parTrans" presStyleLbl="sibTrans2D1" presStyleIdx="0" presStyleCnt="5"/>
      <dgm:spPr/>
    </dgm:pt>
    <dgm:pt modelId="{800647A3-B34E-42B9-AAC9-42B805F26AE9}" type="pres">
      <dgm:prSet presAssocID="{E50C9650-2ECC-463B-AEC3-2D6C29EF88AF}" presName="connectorText" presStyleLbl="sibTrans2D1" presStyleIdx="0" presStyleCnt="5"/>
      <dgm:spPr/>
    </dgm:pt>
    <dgm:pt modelId="{22C04110-E265-4B40-8BC8-29A9A1C46263}" type="pres">
      <dgm:prSet presAssocID="{50B9A78A-14DE-4BF5-9BA2-F0398E460BE5}" presName="node" presStyleLbl="node1" presStyleIdx="0" presStyleCnt="5" custScaleX="153597">
        <dgm:presLayoutVars>
          <dgm:bulletEnabled val="1"/>
        </dgm:presLayoutVars>
      </dgm:prSet>
      <dgm:spPr/>
    </dgm:pt>
    <dgm:pt modelId="{2BA89231-9B36-4668-913A-05C23901C398}" type="pres">
      <dgm:prSet presAssocID="{08A2448E-8EBE-4F1D-ADCB-A072C0107A29}" presName="parTrans" presStyleLbl="sibTrans2D1" presStyleIdx="1" presStyleCnt="5"/>
      <dgm:spPr/>
    </dgm:pt>
    <dgm:pt modelId="{51C23C72-3B30-4289-B92E-80E0F8F76FF6}" type="pres">
      <dgm:prSet presAssocID="{08A2448E-8EBE-4F1D-ADCB-A072C0107A29}" presName="connectorText" presStyleLbl="sibTrans2D1" presStyleIdx="1" presStyleCnt="5"/>
      <dgm:spPr/>
    </dgm:pt>
    <dgm:pt modelId="{E35739CC-F5E7-43DF-ABF2-4DC12B8A8177}" type="pres">
      <dgm:prSet presAssocID="{B961608F-B0B1-4BBC-938F-A11A38F3163C}" presName="node" presStyleLbl="node1" presStyleIdx="1" presStyleCnt="5" custScaleX="153597" custRadScaleRad="110884" custRadScaleInc="49">
        <dgm:presLayoutVars>
          <dgm:bulletEnabled val="1"/>
        </dgm:presLayoutVars>
      </dgm:prSet>
      <dgm:spPr/>
    </dgm:pt>
    <dgm:pt modelId="{29519E4C-150E-4660-9626-4EF1ADB1D1ED}" type="pres">
      <dgm:prSet presAssocID="{B6EEB8C1-49D0-48A8-AF06-937E68062BD5}" presName="parTrans" presStyleLbl="sibTrans2D1" presStyleIdx="2" presStyleCnt="5"/>
      <dgm:spPr/>
    </dgm:pt>
    <dgm:pt modelId="{58FE93A4-1A42-405F-8EEA-EB427CB71FDC}" type="pres">
      <dgm:prSet presAssocID="{B6EEB8C1-49D0-48A8-AF06-937E68062BD5}" presName="connectorText" presStyleLbl="sibTrans2D1" presStyleIdx="2" presStyleCnt="5"/>
      <dgm:spPr/>
    </dgm:pt>
    <dgm:pt modelId="{0ECCAE9B-5D6D-471A-9CA1-8D71DA69421C}" type="pres">
      <dgm:prSet presAssocID="{174A4E67-35FA-4B59-A5E4-B0C5C2F79295}" presName="node" presStyleLbl="node1" presStyleIdx="2" presStyleCnt="5" custScaleX="153597" custRadScaleRad="104361" custRadScaleInc="-8595">
        <dgm:presLayoutVars>
          <dgm:bulletEnabled val="1"/>
        </dgm:presLayoutVars>
      </dgm:prSet>
      <dgm:spPr/>
    </dgm:pt>
    <dgm:pt modelId="{492118EC-4DA2-435C-9373-B69A19A77A95}" type="pres">
      <dgm:prSet presAssocID="{13C99A4C-45AE-45BC-8A72-2D01CF3BB865}" presName="parTrans" presStyleLbl="sibTrans2D1" presStyleIdx="3" presStyleCnt="5"/>
      <dgm:spPr/>
    </dgm:pt>
    <dgm:pt modelId="{7DF9A8F0-CDDF-43EF-8800-49324CD26735}" type="pres">
      <dgm:prSet presAssocID="{13C99A4C-45AE-45BC-8A72-2D01CF3BB865}" presName="connectorText" presStyleLbl="sibTrans2D1" presStyleIdx="3" presStyleCnt="5"/>
      <dgm:spPr/>
    </dgm:pt>
    <dgm:pt modelId="{33DC044E-BB20-4D32-A47A-674A3BFC4A39}" type="pres">
      <dgm:prSet presAssocID="{0D3AC203-84DB-4D90-9DB0-217B40904B38}" presName="node" presStyleLbl="node1" presStyleIdx="3" presStyleCnt="5" custScaleX="153597" custRadScaleRad="108931" custRadScaleInc="16571">
        <dgm:presLayoutVars>
          <dgm:bulletEnabled val="1"/>
        </dgm:presLayoutVars>
      </dgm:prSet>
      <dgm:spPr/>
    </dgm:pt>
    <dgm:pt modelId="{A32474BC-E61C-4C84-A3AE-7CAA45268572}" type="pres">
      <dgm:prSet presAssocID="{9DF8BD97-B0CB-4AC9-9341-6B5C4B42EFC0}" presName="parTrans" presStyleLbl="sibTrans2D1" presStyleIdx="4" presStyleCnt="5"/>
      <dgm:spPr/>
    </dgm:pt>
    <dgm:pt modelId="{C35D59BF-21B9-466E-B543-E54B3B002987}" type="pres">
      <dgm:prSet presAssocID="{9DF8BD97-B0CB-4AC9-9341-6B5C4B42EFC0}" presName="connectorText" presStyleLbl="sibTrans2D1" presStyleIdx="4" presStyleCnt="5"/>
      <dgm:spPr/>
    </dgm:pt>
    <dgm:pt modelId="{DF169B6E-CE52-43C6-ABF6-960D6C2C9427}" type="pres">
      <dgm:prSet presAssocID="{934B75DF-787F-4A28-8D79-1CD9DAB774A2}" presName="node" presStyleLbl="node1" presStyleIdx="4" presStyleCnt="5" custScaleX="153597" custRadScaleRad="113599" custRadScaleInc="4735">
        <dgm:presLayoutVars>
          <dgm:bulletEnabled val="1"/>
        </dgm:presLayoutVars>
      </dgm:prSet>
      <dgm:spPr/>
    </dgm:pt>
  </dgm:ptLst>
  <dgm:cxnLst>
    <dgm:cxn modelId="{00956B08-EE5E-4BB7-8205-1A0014C58C18}" type="presOf" srcId="{13C99A4C-45AE-45BC-8A72-2D01CF3BB865}" destId="{7DF9A8F0-CDDF-43EF-8800-49324CD26735}" srcOrd="1" destOrd="0" presId="urn:microsoft.com/office/officeart/2005/8/layout/radial5"/>
    <dgm:cxn modelId="{C4634918-A005-4B3C-A635-6E03860D22DE}" type="presOf" srcId="{9DF8BD97-B0CB-4AC9-9341-6B5C4B42EFC0}" destId="{C35D59BF-21B9-466E-B543-E54B3B002987}" srcOrd="1" destOrd="0" presId="urn:microsoft.com/office/officeart/2005/8/layout/radial5"/>
    <dgm:cxn modelId="{5132461E-09F2-4161-8941-76A0B3275A14}" type="presOf" srcId="{08A2448E-8EBE-4F1D-ADCB-A072C0107A29}" destId="{51C23C72-3B30-4289-B92E-80E0F8F76FF6}" srcOrd="1" destOrd="0" presId="urn:microsoft.com/office/officeart/2005/8/layout/radial5"/>
    <dgm:cxn modelId="{1BB6F934-8FCE-428F-A642-B8B77C8307B5}" type="presOf" srcId="{934B75DF-787F-4A28-8D79-1CD9DAB774A2}" destId="{DF169B6E-CE52-43C6-ABF6-960D6C2C9427}" srcOrd="0" destOrd="0" presId="urn:microsoft.com/office/officeart/2005/8/layout/radial5"/>
    <dgm:cxn modelId="{1634A635-2FD7-4C3A-9F89-0412160269E8}" type="presOf" srcId="{E50C9650-2ECC-463B-AEC3-2D6C29EF88AF}" destId="{461D2D2B-C0FB-41F7-B679-7F74329BA8DB}" srcOrd="0" destOrd="0" presId="urn:microsoft.com/office/officeart/2005/8/layout/radial5"/>
    <dgm:cxn modelId="{32AA953A-4A83-4DD9-9197-E3BE31047A54}" type="presOf" srcId="{13C99A4C-45AE-45BC-8A72-2D01CF3BB865}" destId="{492118EC-4DA2-435C-9373-B69A19A77A95}" srcOrd="0" destOrd="0" presId="urn:microsoft.com/office/officeart/2005/8/layout/radial5"/>
    <dgm:cxn modelId="{4112D447-1B05-4737-95ED-877F851F0F91}" type="presOf" srcId="{50B9A78A-14DE-4BF5-9BA2-F0398E460BE5}" destId="{22C04110-E265-4B40-8BC8-29A9A1C46263}" srcOrd="0" destOrd="0" presId="urn:microsoft.com/office/officeart/2005/8/layout/radial5"/>
    <dgm:cxn modelId="{A5024974-BAD6-4C47-8D31-498FD1D39B83}" type="presOf" srcId="{B6EEB8C1-49D0-48A8-AF06-937E68062BD5}" destId="{29519E4C-150E-4660-9626-4EF1ADB1D1ED}" srcOrd="0" destOrd="0" presId="urn:microsoft.com/office/officeart/2005/8/layout/radial5"/>
    <dgm:cxn modelId="{CE865377-2F6E-4AAF-9DD2-C3B11D72571F}" type="presOf" srcId="{174A4E67-35FA-4B59-A5E4-B0C5C2F79295}" destId="{0ECCAE9B-5D6D-471A-9CA1-8D71DA69421C}" srcOrd="0" destOrd="0" presId="urn:microsoft.com/office/officeart/2005/8/layout/radial5"/>
    <dgm:cxn modelId="{12FF177E-781B-4643-8010-E74F6CA4BA0C}" srcId="{D1F8DE9D-5B93-41ED-BAAD-98D4582B6226}" destId="{174A4E67-35FA-4B59-A5E4-B0C5C2F79295}" srcOrd="2" destOrd="0" parTransId="{B6EEB8C1-49D0-48A8-AF06-937E68062BD5}" sibTransId="{7B9D72C8-1A9D-4B01-8520-B462ADAA7E33}"/>
    <dgm:cxn modelId="{8136A48E-498C-4B8B-9A4D-CED5F3983C00}" type="presOf" srcId="{D1F8DE9D-5B93-41ED-BAAD-98D4582B6226}" destId="{43566B0B-D043-4CFD-B7E4-D7EA19655B40}" srcOrd="0" destOrd="0" presId="urn:microsoft.com/office/officeart/2005/8/layout/radial5"/>
    <dgm:cxn modelId="{A3367F98-C72A-4EBA-B5DB-029E1B5C8ED7}" type="presOf" srcId="{DAA2648D-42EE-4DF0-9562-2F80CF872F7E}" destId="{5451A0AF-2A8D-4337-B7A3-054CDD6F27F7}" srcOrd="0" destOrd="0" presId="urn:microsoft.com/office/officeart/2005/8/layout/radial5"/>
    <dgm:cxn modelId="{F9800E99-FE7F-496B-BB59-C569A722FF32}" srcId="{D1F8DE9D-5B93-41ED-BAAD-98D4582B6226}" destId="{934B75DF-787F-4A28-8D79-1CD9DAB774A2}" srcOrd="4" destOrd="0" parTransId="{9DF8BD97-B0CB-4AC9-9341-6B5C4B42EFC0}" sibTransId="{5CAE3309-A966-49A6-AF0B-F2EF810A16CC}"/>
    <dgm:cxn modelId="{A0DE0E9A-C575-48A6-AA4B-DC9C3386BF0F}" srcId="{D1F8DE9D-5B93-41ED-BAAD-98D4582B6226}" destId="{0D3AC203-84DB-4D90-9DB0-217B40904B38}" srcOrd="3" destOrd="0" parTransId="{13C99A4C-45AE-45BC-8A72-2D01CF3BB865}" sibTransId="{D7E024C2-E5ED-429C-A065-580409674078}"/>
    <dgm:cxn modelId="{96FB129E-6788-4A78-A402-D689BE6BEDFB}" type="presOf" srcId="{08A2448E-8EBE-4F1D-ADCB-A072C0107A29}" destId="{2BA89231-9B36-4668-913A-05C23901C398}" srcOrd="0" destOrd="0" presId="urn:microsoft.com/office/officeart/2005/8/layout/radial5"/>
    <dgm:cxn modelId="{F9A5139F-F933-44C4-91D5-7B5ED7C8BEB4}" type="presOf" srcId="{9DF8BD97-B0CB-4AC9-9341-6B5C4B42EFC0}" destId="{A32474BC-E61C-4C84-A3AE-7CAA45268572}" srcOrd="0" destOrd="0" presId="urn:microsoft.com/office/officeart/2005/8/layout/radial5"/>
    <dgm:cxn modelId="{8B7969AE-99D6-4246-A39A-C8701FA7D58C}" srcId="{D1F8DE9D-5B93-41ED-BAAD-98D4582B6226}" destId="{B961608F-B0B1-4BBC-938F-A11A38F3163C}" srcOrd="1" destOrd="0" parTransId="{08A2448E-8EBE-4F1D-ADCB-A072C0107A29}" sibTransId="{1C870D55-6C42-49AA-BDE4-2C14D24EB229}"/>
    <dgm:cxn modelId="{9865C6CD-E485-47E2-AD98-19CB3F55F15D}" srcId="{DAA2648D-42EE-4DF0-9562-2F80CF872F7E}" destId="{D1F8DE9D-5B93-41ED-BAAD-98D4582B6226}" srcOrd="0" destOrd="0" parTransId="{B10AE9F8-8A5D-49E1-8755-9B5A272205E2}" sibTransId="{F39DA5F2-D9A4-4058-8E8A-DE0B0CAE7B66}"/>
    <dgm:cxn modelId="{548EECD4-73E6-4112-BB50-EAC2B6C1B4CF}" type="presOf" srcId="{B6EEB8C1-49D0-48A8-AF06-937E68062BD5}" destId="{58FE93A4-1A42-405F-8EEA-EB427CB71FDC}" srcOrd="1" destOrd="0" presId="urn:microsoft.com/office/officeart/2005/8/layout/radial5"/>
    <dgm:cxn modelId="{9FB7BDD9-04E8-4E75-AF1F-416F00520EFF}" type="presOf" srcId="{B961608F-B0B1-4BBC-938F-A11A38F3163C}" destId="{E35739CC-F5E7-43DF-ABF2-4DC12B8A8177}" srcOrd="0" destOrd="0" presId="urn:microsoft.com/office/officeart/2005/8/layout/radial5"/>
    <dgm:cxn modelId="{74DA2AE6-A76D-470A-BC0C-267B0FE98AC5}" type="presOf" srcId="{0D3AC203-84DB-4D90-9DB0-217B40904B38}" destId="{33DC044E-BB20-4D32-A47A-674A3BFC4A39}" srcOrd="0" destOrd="0" presId="urn:microsoft.com/office/officeart/2005/8/layout/radial5"/>
    <dgm:cxn modelId="{B8F2D8FD-AA34-45C0-9B92-2BC91620FAF0}" srcId="{D1F8DE9D-5B93-41ED-BAAD-98D4582B6226}" destId="{50B9A78A-14DE-4BF5-9BA2-F0398E460BE5}" srcOrd="0" destOrd="0" parTransId="{E50C9650-2ECC-463B-AEC3-2D6C29EF88AF}" sibTransId="{9C43F44F-501A-4831-94F7-AB143D9A73A6}"/>
    <dgm:cxn modelId="{DFC62FFE-4E23-4815-A402-EFACDAD333C2}" type="presOf" srcId="{E50C9650-2ECC-463B-AEC3-2D6C29EF88AF}" destId="{800647A3-B34E-42B9-AAC9-42B805F26AE9}" srcOrd="1" destOrd="0" presId="urn:microsoft.com/office/officeart/2005/8/layout/radial5"/>
    <dgm:cxn modelId="{8143FA7E-5419-4BDD-BC52-02E5F2A2C954}" type="presParOf" srcId="{5451A0AF-2A8D-4337-B7A3-054CDD6F27F7}" destId="{43566B0B-D043-4CFD-B7E4-D7EA19655B40}" srcOrd="0" destOrd="0" presId="urn:microsoft.com/office/officeart/2005/8/layout/radial5"/>
    <dgm:cxn modelId="{70980A55-36A5-42DB-BA1A-D95129E19FD7}" type="presParOf" srcId="{5451A0AF-2A8D-4337-B7A3-054CDD6F27F7}" destId="{461D2D2B-C0FB-41F7-B679-7F74329BA8DB}" srcOrd="1" destOrd="0" presId="urn:microsoft.com/office/officeart/2005/8/layout/radial5"/>
    <dgm:cxn modelId="{02FA268D-6FED-42E5-8C14-78DFBD85A1D1}" type="presParOf" srcId="{461D2D2B-C0FB-41F7-B679-7F74329BA8DB}" destId="{800647A3-B34E-42B9-AAC9-42B805F26AE9}" srcOrd="0" destOrd="0" presId="urn:microsoft.com/office/officeart/2005/8/layout/radial5"/>
    <dgm:cxn modelId="{AA0F9755-9F42-4723-97BE-DCD809553E64}" type="presParOf" srcId="{5451A0AF-2A8D-4337-B7A3-054CDD6F27F7}" destId="{22C04110-E265-4B40-8BC8-29A9A1C46263}" srcOrd="2" destOrd="0" presId="urn:microsoft.com/office/officeart/2005/8/layout/radial5"/>
    <dgm:cxn modelId="{BE2AAB2A-7059-463D-A642-FA7AF9BAA853}" type="presParOf" srcId="{5451A0AF-2A8D-4337-B7A3-054CDD6F27F7}" destId="{2BA89231-9B36-4668-913A-05C23901C398}" srcOrd="3" destOrd="0" presId="urn:microsoft.com/office/officeart/2005/8/layout/radial5"/>
    <dgm:cxn modelId="{6C2C1991-3DE7-45FD-8424-9B94F11CD341}" type="presParOf" srcId="{2BA89231-9B36-4668-913A-05C23901C398}" destId="{51C23C72-3B30-4289-B92E-80E0F8F76FF6}" srcOrd="0" destOrd="0" presId="urn:microsoft.com/office/officeart/2005/8/layout/radial5"/>
    <dgm:cxn modelId="{788E0256-AD73-4CB1-A7CE-446EFA33BEBB}" type="presParOf" srcId="{5451A0AF-2A8D-4337-B7A3-054CDD6F27F7}" destId="{E35739CC-F5E7-43DF-ABF2-4DC12B8A8177}" srcOrd="4" destOrd="0" presId="urn:microsoft.com/office/officeart/2005/8/layout/radial5"/>
    <dgm:cxn modelId="{8AECD25D-1F7C-47ED-B68B-2D5ABBF0B633}" type="presParOf" srcId="{5451A0AF-2A8D-4337-B7A3-054CDD6F27F7}" destId="{29519E4C-150E-4660-9626-4EF1ADB1D1ED}" srcOrd="5" destOrd="0" presId="urn:microsoft.com/office/officeart/2005/8/layout/radial5"/>
    <dgm:cxn modelId="{C47E7A3C-4E37-4944-98EF-38EB7DFBBB2E}" type="presParOf" srcId="{29519E4C-150E-4660-9626-4EF1ADB1D1ED}" destId="{58FE93A4-1A42-405F-8EEA-EB427CB71FDC}" srcOrd="0" destOrd="0" presId="urn:microsoft.com/office/officeart/2005/8/layout/radial5"/>
    <dgm:cxn modelId="{5348C0D5-BB9F-4AF8-AE26-B7AE9CE9FEDF}" type="presParOf" srcId="{5451A0AF-2A8D-4337-B7A3-054CDD6F27F7}" destId="{0ECCAE9B-5D6D-471A-9CA1-8D71DA69421C}" srcOrd="6" destOrd="0" presId="urn:microsoft.com/office/officeart/2005/8/layout/radial5"/>
    <dgm:cxn modelId="{3C3770B5-01B8-41F5-B24F-34B3F3EFBAAD}" type="presParOf" srcId="{5451A0AF-2A8D-4337-B7A3-054CDD6F27F7}" destId="{492118EC-4DA2-435C-9373-B69A19A77A95}" srcOrd="7" destOrd="0" presId="urn:microsoft.com/office/officeart/2005/8/layout/radial5"/>
    <dgm:cxn modelId="{B6794EBB-8D30-4C16-884A-0743F2A85589}" type="presParOf" srcId="{492118EC-4DA2-435C-9373-B69A19A77A95}" destId="{7DF9A8F0-CDDF-43EF-8800-49324CD26735}" srcOrd="0" destOrd="0" presId="urn:microsoft.com/office/officeart/2005/8/layout/radial5"/>
    <dgm:cxn modelId="{B772BF24-3F62-4614-82F6-8A1F2977F256}" type="presParOf" srcId="{5451A0AF-2A8D-4337-B7A3-054CDD6F27F7}" destId="{33DC044E-BB20-4D32-A47A-674A3BFC4A39}" srcOrd="8" destOrd="0" presId="urn:microsoft.com/office/officeart/2005/8/layout/radial5"/>
    <dgm:cxn modelId="{AB084497-0E6E-446C-9FC6-32BEE6BB70AC}" type="presParOf" srcId="{5451A0AF-2A8D-4337-B7A3-054CDD6F27F7}" destId="{A32474BC-E61C-4C84-A3AE-7CAA45268572}" srcOrd="9" destOrd="0" presId="urn:microsoft.com/office/officeart/2005/8/layout/radial5"/>
    <dgm:cxn modelId="{BB02E171-391F-4D6D-A5E7-D803DB77EA6C}" type="presParOf" srcId="{A32474BC-E61C-4C84-A3AE-7CAA45268572}" destId="{C35D59BF-21B9-466E-B543-E54B3B002987}" srcOrd="0" destOrd="0" presId="urn:microsoft.com/office/officeart/2005/8/layout/radial5"/>
    <dgm:cxn modelId="{84309D81-7135-4927-9A8A-A5FE5B7A3218}" type="presParOf" srcId="{5451A0AF-2A8D-4337-B7A3-054CDD6F27F7}" destId="{DF169B6E-CE52-43C6-ABF6-960D6C2C942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66B0B-D043-4CFD-B7E4-D7EA19655B40}">
      <dsp:nvSpPr>
        <dsp:cNvPr id="0" name=""/>
        <dsp:cNvSpPr/>
      </dsp:nvSpPr>
      <dsp:spPr>
        <a:xfrm>
          <a:off x="5125640" y="2717936"/>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tr-TR" sz="3900" kern="1200" dirty="0" err="1"/>
            <a:t>Ahzâb</a:t>
          </a:r>
          <a:r>
            <a:rPr lang="tr-TR" sz="3900" kern="1200" dirty="0"/>
            <a:t> Suresi</a:t>
          </a:r>
        </a:p>
      </dsp:txBody>
      <dsp:txXfrm>
        <a:off x="5409852" y="3002148"/>
        <a:ext cx="1372294" cy="1372294"/>
      </dsp:txXfrm>
    </dsp:sp>
    <dsp:sp modelId="{461D2D2B-C0FB-41F7-B679-7F74329BA8DB}">
      <dsp:nvSpPr>
        <dsp:cNvPr id="0" name=""/>
        <dsp:cNvSpPr/>
      </dsp:nvSpPr>
      <dsp:spPr>
        <a:xfrm rot="16200000">
          <a:off x="5890713" y="2012301"/>
          <a:ext cx="410573"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a:off x="5952299" y="2205856"/>
        <a:ext cx="287401" cy="395906"/>
      </dsp:txXfrm>
    </dsp:sp>
    <dsp:sp modelId="{22C04110-E265-4B40-8BC8-29A9A1C46263}">
      <dsp:nvSpPr>
        <dsp:cNvPr id="0" name=""/>
        <dsp:cNvSpPr/>
      </dsp:nvSpPr>
      <dsp:spPr>
        <a:xfrm>
          <a:off x="4605557" y="2550"/>
          <a:ext cx="2980885"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a:t>73 </a:t>
          </a:r>
          <a:r>
            <a:rPr lang="tr-TR" sz="1900" kern="1200" dirty="0" err="1"/>
            <a:t>âyettir</a:t>
          </a:r>
          <a:endParaRPr lang="tr-TR" sz="1900" kern="1200" dirty="0"/>
        </a:p>
      </dsp:txBody>
      <dsp:txXfrm>
        <a:off x="5042098" y="286762"/>
        <a:ext cx="2107803" cy="1372294"/>
      </dsp:txXfrm>
    </dsp:sp>
    <dsp:sp modelId="{2BA89231-9B36-4668-913A-05C23901C398}">
      <dsp:nvSpPr>
        <dsp:cNvPr id="0" name=""/>
        <dsp:cNvSpPr/>
      </dsp:nvSpPr>
      <dsp:spPr>
        <a:xfrm rot="20521058">
          <a:off x="7144242" y="2963242"/>
          <a:ext cx="338244"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a:off x="7146720" y="3110875"/>
        <a:ext cx="236771" cy="395906"/>
      </dsp:txXfrm>
    </dsp:sp>
    <dsp:sp modelId="{E35739CC-F5E7-43DF-ABF2-4DC12B8A8177}">
      <dsp:nvSpPr>
        <dsp:cNvPr id="0" name=""/>
        <dsp:cNvSpPr/>
      </dsp:nvSpPr>
      <dsp:spPr>
        <a:xfrm>
          <a:off x="7469406" y="1788390"/>
          <a:ext cx="2980885"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a:t>Medine döneminde inmiştir</a:t>
          </a:r>
        </a:p>
      </dsp:txBody>
      <dsp:txXfrm>
        <a:off x="7905947" y="2072602"/>
        <a:ext cx="2107803" cy="1372294"/>
      </dsp:txXfrm>
    </dsp:sp>
    <dsp:sp modelId="{29519E4C-150E-4660-9626-4EF1ADB1D1ED}">
      <dsp:nvSpPr>
        <dsp:cNvPr id="0" name=""/>
        <dsp:cNvSpPr/>
      </dsp:nvSpPr>
      <dsp:spPr>
        <a:xfrm rot="3054348">
          <a:off x="6738873" y="4396900"/>
          <a:ext cx="401879"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a:off x="6761141" y="4482084"/>
        <a:ext cx="281315" cy="395906"/>
      </dsp:txXfrm>
    </dsp:sp>
    <dsp:sp modelId="{0ECCAE9B-5D6D-471A-9CA1-8D71DA69421C}">
      <dsp:nvSpPr>
        <dsp:cNvPr id="0" name=""/>
        <dsp:cNvSpPr/>
      </dsp:nvSpPr>
      <dsp:spPr>
        <a:xfrm>
          <a:off x="6392546" y="4917281"/>
          <a:ext cx="2980885"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err="1"/>
            <a:t>Sûre</a:t>
          </a:r>
          <a:r>
            <a:rPr lang="tr-TR" sz="1900" kern="1200" dirty="0"/>
            <a:t>, adını 20 ve 22. </a:t>
          </a:r>
          <a:r>
            <a:rPr lang="tr-TR" sz="1900" kern="1200" dirty="0" err="1"/>
            <a:t>âyetlerde</a:t>
          </a:r>
          <a:r>
            <a:rPr lang="tr-TR" sz="1900" kern="1200" dirty="0"/>
            <a:t> geçen “el-</a:t>
          </a:r>
          <a:r>
            <a:rPr lang="tr-TR" sz="1900" kern="1200" dirty="0" err="1"/>
            <a:t>Ahzâb</a:t>
          </a:r>
          <a:r>
            <a:rPr lang="tr-TR" sz="1900" kern="1200" dirty="0"/>
            <a:t>” kelimesinden almıştır</a:t>
          </a:r>
        </a:p>
      </dsp:txBody>
      <dsp:txXfrm>
        <a:off x="6829087" y="5201493"/>
        <a:ext cx="2107803" cy="1372294"/>
      </dsp:txXfrm>
    </dsp:sp>
    <dsp:sp modelId="{492118EC-4DA2-435C-9373-B69A19A77A95}">
      <dsp:nvSpPr>
        <dsp:cNvPr id="0" name=""/>
        <dsp:cNvSpPr/>
      </dsp:nvSpPr>
      <dsp:spPr>
        <a:xfrm rot="7917934">
          <a:off x="4939540" y="4390497"/>
          <a:ext cx="456508"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5053805" y="4471551"/>
        <a:ext cx="319556" cy="395906"/>
      </dsp:txXfrm>
    </dsp:sp>
    <dsp:sp modelId="{33DC044E-BB20-4D32-A47A-674A3BFC4A39}">
      <dsp:nvSpPr>
        <dsp:cNvPr id="0" name=""/>
        <dsp:cNvSpPr/>
      </dsp:nvSpPr>
      <dsp:spPr>
        <a:xfrm>
          <a:off x="2627659" y="4917272"/>
          <a:ext cx="2980885"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a:t>Ahzâb, gruplar, demektir</a:t>
          </a:r>
        </a:p>
      </dsp:txBody>
      <dsp:txXfrm>
        <a:off x="3064200" y="5201484"/>
        <a:ext cx="2107803" cy="1372294"/>
      </dsp:txXfrm>
    </dsp:sp>
    <dsp:sp modelId="{A32474BC-E61C-4C84-A3AE-7CAA45268572}">
      <dsp:nvSpPr>
        <dsp:cNvPr id="0" name=""/>
        <dsp:cNvSpPr/>
      </dsp:nvSpPr>
      <dsp:spPr>
        <a:xfrm rot="11982276">
          <a:off x="4657735" y="2912284"/>
          <a:ext cx="385400"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4769970" y="3063745"/>
        <a:ext cx="269780" cy="395906"/>
      </dsp:txXfrm>
    </dsp:sp>
    <dsp:sp modelId="{DF169B6E-CE52-43C6-ABF6-960D6C2C9427}">
      <dsp:nvSpPr>
        <dsp:cNvPr id="0" name=""/>
        <dsp:cNvSpPr/>
      </dsp:nvSpPr>
      <dsp:spPr>
        <a:xfrm>
          <a:off x="1701532" y="1677882"/>
          <a:ext cx="2980885"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err="1"/>
            <a:t>Sûrede</a:t>
          </a:r>
          <a:r>
            <a:rPr lang="tr-TR" sz="1800" kern="1200" dirty="0"/>
            <a:t> başlıca Hendek ve Benî </a:t>
          </a:r>
          <a:r>
            <a:rPr lang="tr-TR" sz="1800" kern="1200" dirty="0" err="1"/>
            <a:t>Kureyza</a:t>
          </a:r>
          <a:r>
            <a:rPr lang="tr-TR" sz="1800" kern="1200" dirty="0"/>
            <a:t> savaşları ile aile hayatına dair bazı hükümler konu edilmektedir</a:t>
          </a:r>
        </a:p>
      </dsp:txBody>
      <dsp:txXfrm>
        <a:off x="2138073" y="1962094"/>
        <a:ext cx="2107803" cy="1372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25.08.2021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25.08.2021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25.08.2021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BKJjObwOKs8?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9o7EOZH4LN4?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13046"/>
            <a:ext cx="12191999" cy="1475013"/>
          </a:xfrm>
        </p:spPr>
        <p:txBody>
          <a:bodyPr>
            <a:noAutofit/>
          </a:bodyPr>
          <a:lstStyle/>
          <a:p>
            <a:pPr algn="ctr"/>
            <a:r>
              <a:rPr lang="tr-TR" sz="8800" cap="none" dirty="0" err="1">
                <a:ln w="0"/>
                <a:solidFill>
                  <a:schemeClr val="accent1">
                    <a:lumMod val="90000"/>
                    <a:lumOff val="10000"/>
                  </a:schemeClr>
                </a:solidFill>
                <a:effectLst>
                  <a:outerShdw blurRad="38100" dist="19050" dir="2700000" algn="tl" rotWithShape="0">
                    <a:schemeClr val="dk1">
                      <a:alpha val="40000"/>
                    </a:schemeClr>
                  </a:outerShdw>
                </a:effectLst>
              </a:rPr>
              <a:t>Ahzâb</a:t>
            </a: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 Suresi </a:t>
            </a:r>
            <a:b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25, 45 ve 46. Ayetler</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2">
            <a:extLst>
              <a:ext uri="{FF2B5EF4-FFF2-40B4-BE49-F238E27FC236}">
                <a16:creationId xmlns:a16="http://schemas.microsoft.com/office/drawing/2014/main" id="{D5AFFAFB-09BC-468A-A685-749D6A92F43A}"/>
              </a:ext>
            </a:extLst>
          </p:cNvPr>
          <p:cNvSpPr/>
          <p:nvPr/>
        </p:nvSpPr>
        <p:spPr>
          <a:xfrm>
            <a:off x="391886" y="70339"/>
            <a:ext cx="11465169" cy="1688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Bütün bunlara rağmen </a:t>
            </a:r>
            <a:r>
              <a:rPr lang="tr-TR" sz="3200" dirty="0" err="1"/>
              <a:t>âhirette</a:t>
            </a:r>
            <a:r>
              <a:rPr lang="tr-TR" sz="3200" dirty="0"/>
              <a:t> “</a:t>
            </a:r>
            <a:r>
              <a:rPr lang="tr-TR" sz="3200" i="1" dirty="0"/>
              <a:t>uyarılmadığı, bilgi verilmediği yolunda</a:t>
            </a:r>
            <a:r>
              <a:rPr lang="tr-TR" sz="3200" dirty="0"/>
              <a:t>” mazeret ileri sürecek olanlara da Allah Teâlâ peygamberleri ve hepsine birden son peygamberini tanık gösteriyor.</a:t>
            </a:r>
            <a:endParaRPr lang="tr-TR" sz="8000" dirty="0"/>
          </a:p>
        </p:txBody>
      </p:sp>
      <p:pic>
        <p:nvPicPr>
          <p:cNvPr id="2" name="Resim 1">
            <a:extLst>
              <a:ext uri="{FF2B5EF4-FFF2-40B4-BE49-F238E27FC236}">
                <a16:creationId xmlns:a16="http://schemas.microsoft.com/office/drawing/2014/main" id="{66F30D03-A752-4FC5-BD46-31DF58E134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9361" y="1889800"/>
            <a:ext cx="8193278" cy="4968200"/>
          </a:xfrm>
          <a:prstGeom prst="rect">
            <a:avLst/>
          </a:prstGeom>
        </p:spPr>
      </p:pic>
    </p:spTree>
    <p:extLst>
      <p:ext uri="{BB962C8B-B14F-4D97-AF65-F5344CB8AC3E}">
        <p14:creationId xmlns:p14="http://schemas.microsoft.com/office/powerpoint/2010/main" val="41451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2">
            <a:extLst>
              <a:ext uri="{FF2B5EF4-FFF2-40B4-BE49-F238E27FC236}">
                <a16:creationId xmlns:a16="http://schemas.microsoft.com/office/drawing/2014/main" id="{D5AFFAFB-09BC-468A-A685-749D6A92F43A}"/>
              </a:ext>
            </a:extLst>
          </p:cNvPr>
          <p:cNvSpPr/>
          <p:nvPr/>
        </p:nvSpPr>
        <p:spPr>
          <a:xfrm>
            <a:off x="130628" y="1336431"/>
            <a:ext cx="5697416" cy="4953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Hz. Peygamber hem Kur’an </a:t>
            </a:r>
            <a:r>
              <a:rPr lang="tr-TR" sz="3200" dirty="0" err="1"/>
              <a:t>âyetlerini</a:t>
            </a:r>
            <a:r>
              <a:rPr lang="tr-TR" sz="3200" dirty="0"/>
              <a:t> tebliğ etmekle hem de bunları açıklayan, canlandıran ifadeleriyle yeteri kadar müjdeci ve uyarıcı olmuştur. Onun tebliği ve açıklamaları itaat edenler için ebedî mutlulukların müjdesi, inkâr ve isyan edenler için ise felâketlerin haberidir.</a:t>
            </a:r>
            <a:endParaRPr lang="tr-TR" sz="5400" dirty="0"/>
          </a:p>
        </p:txBody>
      </p:sp>
      <p:pic>
        <p:nvPicPr>
          <p:cNvPr id="8" name="Resim 7">
            <a:extLst>
              <a:ext uri="{FF2B5EF4-FFF2-40B4-BE49-F238E27FC236}">
                <a16:creationId xmlns:a16="http://schemas.microsoft.com/office/drawing/2014/main" id="{C8048BCD-969A-4BEB-81EF-602A7791D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0"/>
            <a:ext cx="5486400" cy="6858000"/>
          </a:xfrm>
          <a:prstGeom prst="rect">
            <a:avLst/>
          </a:prstGeom>
        </p:spPr>
      </p:pic>
    </p:spTree>
    <p:extLst>
      <p:ext uri="{BB962C8B-B14F-4D97-AF65-F5344CB8AC3E}">
        <p14:creationId xmlns:p14="http://schemas.microsoft.com/office/powerpoint/2010/main" val="31032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58A4284-163A-4F2C-B76C-F86B76739DDE}"/>
              </a:ext>
            </a:extLst>
          </p:cNvPr>
          <p:cNvPicPr>
            <a:picLocks noChangeAspect="1"/>
          </p:cNvPicPr>
          <p:nvPr/>
        </p:nvPicPr>
        <p:blipFill>
          <a:blip r:embed="rId2"/>
          <a:stretch>
            <a:fillRect/>
          </a:stretch>
        </p:blipFill>
        <p:spPr>
          <a:xfrm>
            <a:off x="0" y="0"/>
            <a:ext cx="12192000" cy="6858000"/>
          </a:xfrm>
          <a:prstGeom prst="rect">
            <a:avLst/>
          </a:prstGeom>
        </p:spPr>
      </p:pic>
      <p:sp>
        <p:nvSpPr>
          <p:cNvPr id="5" name="Yuvarlatılmış Dikdörtgen 2">
            <a:extLst>
              <a:ext uri="{FF2B5EF4-FFF2-40B4-BE49-F238E27FC236}">
                <a16:creationId xmlns:a16="http://schemas.microsoft.com/office/drawing/2014/main" id="{D5AFFAFB-09BC-468A-A685-749D6A92F43A}"/>
              </a:ext>
            </a:extLst>
          </p:cNvPr>
          <p:cNvSpPr/>
          <p:nvPr/>
        </p:nvSpPr>
        <p:spPr>
          <a:xfrm>
            <a:off x="200967" y="148214"/>
            <a:ext cx="11877151" cy="11379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dirty="0"/>
              <a:t>Peygamber Efendimiz insanları Allah’a çağırmaktadır; yani O’na iman, ibadet ve itaat etmeye davet etmektedir.</a:t>
            </a:r>
          </a:p>
        </p:txBody>
      </p:sp>
    </p:spTree>
    <p:extLst>
      <p:ext uri="{BB962C8B-B14F-4D97-AF65-F5344CB8AC3E}">
        <p14:creationId xmlns:p14="http://schemas.microsoft.com/office/powerpoint/2010/main" val="34468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2">
            <a:extLst>
              <a:ext uri="{FF2B5EF4-FFF2-40B4-BE49-F238E27FC236}">
                <a16:creationId xmlns:a16="http://schemas.microsoft.com/office/drawing/2014/main" id="{D5AFFAFB-09BC-468A-A685-749D6A92F43A}"/>
              </a:ext>
            </a:extLst>
          </p:cNvPr>
          <p:cNvSpPr/>
          <p:nvPr/>
        </p:nvSpPr>
        <p:spPr>
          <a:xfrm>
            <a:off x="321547" y="138164"/>
            <a:ext cx="11595798" cy="1158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200" dirty="0"/>
              <a:t>Peygamber bir ışıktır, insanoğlunun en önemli bilinmezlerine Allah’ın lütfu ve izniyle onun tuttuğu ışık ortalığı aydınlatmaktadır.</a:t>
            </a:r>
          </a:p>
        </p:txBody>
      </p:sp>
      <p:pic>
        <p:nvPicPr>
          <p:cNvPr id="3" name="Resim 2">
            <a:extLst>
              <a:ext uri="{FF2B5EF4-FFF2-40B4-BE49-F238E27FC236}">
                <a16:creationId xmlns:a16="http://schemas.microsoft.com/office/drawing/2014/main" id="{D24D94DA-65FC-4613-812B-393905AC7C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7494" y="1383658"/>
            <a:ext cx="9123903" cy="5474342"/>
          </a:xfrm>
          <a:prstGeom prst="rect">
            <a:avLst/>
          </a:prstGeom>
        </p:spPr>
      </p:pic>
    </p:spTree>
    <p:extLst>
      <p:ext uri="{BB962C8B-B14F-4D97-AF65-F5344CB8AC3E}">
        <p14:creationId xmlns:p14="http://schemas.microsoft.com/office/powerpoint/2010/main" val="369921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C5F2B56-26B5-4A5E-B4E8-207A251479F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494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ED45B4B-EFE0-4F55-80E6-060DFA42F8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78593" y="-1266"/>
            <a:ext cx="7234813" cy="6859266"/>
          </a:xfrm>
          <a:prstGeom prst="rect">
            <a:avLst/>
          </a:prstGeom>
        </p:spPr>
      </p:pic>
    </p:spTree>
    <p:extLst>
      <p:ext uri="{BB962C8B-B14F-4D97-AF65-F5344CB8AC3E}">
        <p14:creationId xmlns:p14="http://schemas.microsoft.com/office/powerpoint/2010/main" val="405100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9DC51F7-6D18-4F4A-8CF8-9A72FEACCB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21532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744176B-41F4-4305-B3AA-17426C3F90D0}"/>
              </a:ext>
            </a:extLst>
          </p:cNvPr>
          <p:cNvSpPr txBox="1"/>
          <p:nvPr/>
        </p:nvSpPr>
        <p:spPr>
          <a:xfrm>
            <a:off x="3048838" y="0"/>
            <a:ext cx="6094324" cy="369332"/>
          </a:xfrm>
          <a:prstGeom prst="rect">
            <a:avLst/>
          </a:prstGeom>
          <a:noFill/>
        </p:spPr>
        <p:txBody>
          <a:bodyPr wrap="square">
            <a:spAutoFit/>
          </a:bodyPr>
          <a:lstStyle/>
          <a:p>
            <a:r>
              <a:rPr lang="tr-TR" dirty="0"/>
              <a:t>https://www.youtube.com/watch?v=BKJjObwOKs8</a:t>
            </a:r>
          </a:p>
        </p:txBody>
      </p:sp>
      <p:pic>
        <p:nvPicPr>
          <p:cNvPr id="2" name="Çevrimiçi Medya 1" title="MİKAİL - ÖLÜM VAR">
            <a:hlinkClick r:id="" action="ppaction://media"/>
            <a:extLst>
              <a:ext uri="{FF2B5EF4-FFF2-40B4-BE49-F238E27FC236}">
                <a16:creationId xmlns:a16="http://schemas.microsoft.com/office/drawing/2014/main" id="{565E694A-41C6-4446-815C-7EA9162D63D8}"/>
              </a:ext>
            </a:extLst>
          </p:cNvPr>
          <p:cNvPicPr>
            <a:picLocks noRot="1" noChangeAspect="1"/>
          </p:cNvPicPr>
          <p:nvPr>
            <a:videoFile r:link="rId1"/>
          </p:nvPr>
        </p:nvPicPr>
        <p:blipFill>
          <a:blip r:embed="rId3"/>
          <a:stretch>
            <a:fillRect/>
          </a:stretch>
        </p:blipFill>
        <p:spPr>
          <a:xfrm>
            <a:off x="352140" y="369332"/>
            <a:ext cx="11484368" cy="6488668"/>
          </a:xfrm>
          <a:prstGeom prst="rect">
            <a:avLst/>
          </a:prstGeom>
        </p:spPr>
      </p:pic>
    </p:spTree>
    <p:extLst>
      <p:ext uri="{BB962C8B-B14F-4D97-AF65-F5344CB8AC3E}">
        <p14:creationId xmlns:p14="http://schemas.microsoft.com/office/powerpoint/2010/main" val="40038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1096945" y="1750926"/>
            <a:ext cx="9998110"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Allah’ım bizleri </a:t>
            </a:r>
            <a:r>
              <a:rPr lang="tr-TR" sz="3600" dirty="0" err="1"/>
              <a:t>Rasulü’nün</a:t>
            </a:r>
            <a:r>
              <a:rPr lang="tr-TR" sz="3600" dirty="0"/>
              <a:t> yolundan ayırma…</a:t>
            </a:r>
          </a:p>
        </p:txBody>
      </p:sp>
    </p:spTree>
    <p:extLst>
      <p:ext uri="{BB962C8B-B14F-4D97-AF65-F5344CB8AC3E}">
        <p14:creationId xmlns:p14="http://schemas.microsoft.com/office/powerpoint/2010/main" val="15469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25.08.2021</a:t>
            </a:r>
          </a:p>
          <a:p>
            <a:pPr algn="ctr"/>
            <a:r>
              <a:rPr lang="tr-TR" sz="2400" b="1" dirty="0"/>
              <a:t>Kırıkkale/</a:t>
            </a:r>
            <a:r>
              <a:rPr lang="tr-TR" sz="2400" b="1" dirty="0" err="1"/>
              <a:t>Bahşılı</a:t>
            </a:r>
            <a:endParaRPr lang="tr-TR" sz="2400" b="1" dirty="0"/>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456732" cy="3678303"/>
          </a:xfrm>
        </p:spPr>
        <p:txBody>
          <a:bodyPr>
            <a:normAutofit/>
          </a:bodyPr>
          <a:lstStyle/>
          <a:p>
            <a:r>
              <a:rPr lang="es-ES" sz="5400" dirty="0">
                <a:solidFill>
                  <a:schemeClr val="accent1">
                    <a:lumMod val="90000"/>
                    <a:lumOff val="10000"/>
                  </a:schemeClr>
                </a:solidFill>
              </a:rPr>
              <a:t>Ahzâb suresi </a:t>
            </a:r>
            <a:r>
              <a:rPr lang="tr-TR" sz="5400" dirty="0">
                <a:solidFill>
                  <a:schemeClr val="accent1">
                    <a:lumMod val="90000"/>
                    <a:lumOff val="10000"/>
                  </a:schemeClr>
                </a:solidFill>
              </a:rPr>
              <a:t>25, </a:t>
            </a:r>
            <a:r>
              <a:rPr lang="es-ES" sz="5400" dirty="0">
                <a:solidFill>
                  <a:schemeClr val="accent1">
                    <a:lumMod val="90000"/>
                    <a:lumOff val="10000"/>
                  </a:schemeClr>
                </a:solidFill>
              </a:rPr>
              <a:t>45</a:t>
            </a:r>
            <a:r>
              <a:rPr lang="tr-TR" sz="5400" dirty="0">
                <a:solidFill>
                  <a:schemeClr val="accent1">
                    <a:lumMod val="90000"/>
                    <a:lumOff val="10000"/>
                  </a:schemeClr>
                </a:solidFill>
              </a:rPr>
              <a:t> ve </a:t>
            </a:r>
            <a:r>
              <a:rPr lang="es-ES" sz="5400" dirty="0">
                <a:solidFill>
                  <a:schemeClr val="accent1">
                    <a:lumMod val="90000"/>
                    <a:lumOff val="10000"/>
                  </a:schemeClr>
                </a:solidFill>
              </a:rPr>
              <a:t>46. ayetlerde verilen mesajları değerlendirir</a:t>
            </a:r>
            <a:r>
              <a:rPr lang="tr-TR" sz="5400" dirty="0">
                <a:solidFill>
                  <a:schemeClr val="accent1">
                    <a:lumMod val="90000"/>
                    <a:lumOff val="10000"/>
                  </a:schemeClr>
                </a:solidFill>
              </a:rPr>
              <a:t>.</a:t>
            </a:r>
          </a:p>
        </p:txBody>
      </p:sp>
    </p:spTree>
    <p:extLst>
      <p:ext uri="{BB962C8B-B14F-4D97-AF65-F5344CB8AC3E}">
        <p14:creationId xmlns:p14="http://schemas.microsoft.com/office/powerpoint/2010/main" val="404400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8F392E9D-0CF7-4B11-B624-ACA618785EFF}"/>
              </a:ext>
            </a:extLst>
          </p:cNvPr>
          <p:cNvGraphicFramePr/>
          <p:nvPr>
            <p:extLst>
              <p:ext uri="{D42A27DB-BD31-4B8C-83A1-F6EECF244321}">
                <p14:modId xmlns:p14="http://schemas.microsoft.com/office/powerpoint/2010/main" val="397253330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3566B0B-D043-4CFD-B7E4-D7EA19655B40}"/>
                                            </p:graphicEl>
                                          </p:spTgt>
                                        </p:tgtEl>
                                        <p:attrNameLst>
                                          <p:attrName>style.visibility</p:attrName>
                                        </p:attrNameLst>
                                      </p:cBhvr>
                                      <p:to>
                                        <p:strVal val="visible"/>
                                      </p:to>
                                    </p:set>
                                    <p:anim calcmode="lin" valueType="num">
                                      <p:cBhvr additive="base">
                                        <p:cTn id="7" dur="500" fill="hold"/>
                                        <p:tgtEl>
                                          <p:spTgt spid="2">
                                            <p:graphicEl>
                                              <a:dgm id="{43566B0B-D043-4CFD-B7E4-D7EA19655B4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3566B0B-D043-4CFD-B7E4-D7EA19655B4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461D2D2B-C0FB-41F7-B679-7F74329BA8DB}"/>
                                            </p:graphicEl>
                                          </p:spTgt>
                                        </p:tgtEl>
                                        <p:attrNameLst>
                                          <p:attrName>style.visibility</p:attrName>
                                        </p:attrNameLst>
                                      </p:cBhvr>
                                      <p:to>
                                        <p:strVal val="visible"/>
                                      </p:to>
                                    </p:set>
                                    <p:anim calcmode="lin" valueType="num">
                                      <p:cBhvr additive="base">
                                        <p:cTn id="13" dur="500" fill="hold"/>
                                        <p:tgtEl>
                                          <p:spTgt spid="2">
                                            <p:graphicEl>
                                              <a:dgm id="{461D2D2B-C0FB-41F7-B679-7F74329BA8D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61D2D2B-C0FB-41F7-B679-7F74329BA8D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22C04110-E265-4B40-8BC8-29A9A1C46263}"/>
                                            </p:graphicEl>
                                          </p:spTgt>
                                        </p:tgtEl>
                                        <p:attrNameLst>
                                          <p:attrName>style.visibility</p:attrName>
                                        </p:attrNameLst>
                                      </p:cBhvr>
                                      <p:to>
                                        <p:strVal val="visible"/>
                                      </p:to>
                                    </p:set>
                                    <p:anim calcmode="lin" valueType="num">
                                      <p:cBhvr additive="base">
                                        <p:cTn id="17" dur="500" fill="hold"/>
                                        <p:tgtEl>
                                          <p:spTgt spid="2">
                                            <p:graphicEl>
                                              <a:dgm id="{22C04110-E265-4B40-8BC8-29A9A1C4626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22C04110-E265-4B40-8BC8-29A9A1C4626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2BA89231-9B36-4668-913A-05C23901C398}"/>
                                            </p:graphicEl>
                                          </p:spTgt>
                                        </p:tgtEl>
                                        <p:attrNameLst>
                                          <p:attrName>style.visibility</p:attrName>
                                        </p:attrNameLst>
                                      </p:cBhvr>
                                      <p:to>
                                        <p:strVal val="visible"/>
                                      </p:to>
                                    </p:set>
                                    <p:anim calcmode="lin" valueType="num">
                                      <p:cBhvr additive="base">
                                        <p:cTn id="23" dur="500" fill="hold"/>
                                        <p:tgtEl>
                                          <p:spTgt spid="2">
                                            <p:graphicEl>
                                              <a:dgm id="{2BA89231-9B36-4668-913A-05C23901C39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2BA89231-9B36-4668-913A-05C23901C39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E35739CC-F5E7-43DF-ABF2-4DC12B8A8177}"/>
                                            </p:graphicEl>
                                          </p:spTgt>
                                        </p:tgtEl>
                                        <p:attrNameLst>
                                          <p:attrName>style.visibility</p:attrName>
                                        </p:attrNameLst>
                                      </p:cBhvr>
                                      <p:to>
                                        <p:strVal val="visible"/>
                                      </p:to>
                                    </p:set>
                                    <p:anim calcmode="lin" valueType="num">
                                      <p:cBhvr additive="base">
                                        <p:cTn id="27" dur="500" fill="hold"/>
                                        <p:tgtEl>
                                          <p:spTgt spid="2">
                                            <p:graphicEl>
                                              <a:dgm id="{E35739CC-F5E7-43DF-ABF2-4DC12B8A817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E35739CC-F5E7-43DF-ABF2-4DC12B8A817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29519E4C-150E-4660-9626-4EF1ADB1D1ED}"/>
                                            </p:graphicEl>
                                          </p:spTgt>
                                        </p:tgtEl>
                                        <p:attrNameLst>
                                          <p:attrName>style.visibility</p:attrName>
                                        </p:attrNameLst>
                                      </p:cBhvr>
                                      <p:to>
                                        <p:strVal val="visible"/>
                                      </p:to>
                                    </p:set>
                                    <p:anim calcmode="lin" valueType="num">
                                      <p:cBhvr additive="base">
                                        <p:cTn id="33" dur="500" fill="hold"/>
                                        <p:tgtEl>
                                          <p:spTgt spid="2">
                                            <p:graphicEl>
                                              <a:dgm id="{29519E4C-150E-4660-9626-4EF1ADB1D1E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9519E4C-150E-4660-9626-4EF1ADB1D1E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0ECCAE9B-5D6D-471A-9CA1-8D71DA69421C}"/>
                                            </p:graphicEl>
                                          </p:spTgt>
                                        </p:tgtEl>
                                        <p:attrNameLst>
                                          <p:attrName>style.visibility</p:attrName>
                                        </p:attrNameLst>
                                      </p:cBhvr>
                                      <p:to>
                                        <p:strVal val="visible"/>
                                      </p:to>
                                    </p:set>
                                    <p:anim calcmode="lin" valueType="num">
                                      <p:cBhvr additive="base">
                                        <p:cTn id="37" dur="500" fill="hold"/>
                                        <p:tgtEl>
                                          <p:spTgt spid="2">
                                            <p:graphicEl>
                                              <a:dgm id="{0ECCAE9B-5D6D-471A-9CA1-8D71DA69421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0ECCAE9B-5D6D-471A-9CA1-8D71DA69421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492118EC-4DA2-435C-9373-B69A19A77A95}"/>
                                            </p:graphicEl>
                                          </p:spTgt>
                                        </p:tgtEl>
                                        <p:attrNameLst>
                                          <p:attrName>style.visibility</p:attrName>
                                        </p:attrNameLst>
                                      </p:cBhvr>
                                      <p:to>
                                        <p:strVal val="visible"/>
                                      </p:to>
                                    </p:set>
                                    <p:anim calcmode="lin" valueType="num">
                                      <p:cBhvr additive="base">
                                        <p:cTn id="43" dur="500" fill="hold"/>
                                        <p:tgtEl>
                                          <p:spTgt spid="2">
                                            <p:graphicEl>
                                              <a:dgm id="{492118EC-4DA2-435C-9373-B69A19A77A9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492118EC-4DA2-435C-9373-B69A19A77A9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33DC044E-BB20-4D32-A47A-674A3BFC4A39}"/>
                                            </p:graphicEl>
                                          </p:spTgt>
                                        </p:tgtEl>
                                        <p:attrNameLst>
                                          <p:attrName>style.visibility</p:attrName>
                                        </p:attrNameLst>
                                      </p:cBhvr>
                                      <p:to>
                                        <p:strVal val="visible"/>
                                      </p:to>
                                    </p:set>
                                    <p:anim calcmode="lin" valueType="num">
                                      <p:cBhvr additive="base">
                                        <p:cTn id="47" dur="500" fill="hold"/>
                                        <p:tgtEl>
                                          <p:spTgt spid="2">
                                            <p:graphicEl>
                                              <a:dgm id="{33DC044E-BB20-4D32-A47A-674A3BFC4A3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33DC044E-BB20-4D32-A47A-674A3BFC4A39}"/>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A32474BC-E61C-4C84-A3AE-7CAA45268572}"/>
                                            </p:graphicEl>
                                          </p:spTgt>
                                        </p:tgtEl>
                                        <p:attrNameLst>
                                          <p:attrName>style.visibility</p:attrName>
                                        </p:attrNameLst>
                                      </p:cBhvr>
                                      <p:to>
                                        <p:strVal val="visible"/>
                                      </p:to>
                                    </p:set>
                                    <p:anim calcmode="lin" valueType="num">
                                      <p:cBhvr additive="base">
                                        <p:cTn id="53" dur="500" fill="hold"/>
                                        <p:tgtEl>
                                          <p:spTgt spid="2">
                                            <p:graphicEl>
                                              <a:dgm id="{A32474BC-E61C-4C84-A3AE-7CAA4526857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A32474BC-E61C-4C84-A3AE-7CAA45268572}"/>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DF169B6E-CE52-43C6-ABF6-960D6C2C9427}"/>
                                            </p:graphicEl>
                                          </p:spTgt>
                                        </p:tgtEl>
                                        <p:attrNameLst>
                                          <p:attrName>style.visibility</p:attrName>
                                        </p:attrNameLst>
                                      </p:cBhvr>
                                      <p:to>
                                        <p:strVal val="visible"/>
                                      </p:to>
                                    </p:set>
                                    <p:anim calcmode="lin" valueType="num">
                                      <p:cBhvr additive="base">
                                        <p:cTn id="57" dur="500" fill="hold"/>
                                        <p:tgtEl>
                                          <p:spTgt spid="2">
                                            <p:graphicEl>
                                              <a:dgm id="{DF169B6E-CE52-43C6-ABF6-960D6C2C942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DF169B6E-CE52-43C6-ABF6-960D6C2C942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2FEA438D-C737-43BD-B00A-6050699F8C41}"/>
              </a:ext>
            </a:extLst>
          </p:cNvPr>
          <p:cNvSpPr/>
          <p:nvPr/>
        </p:nvSpPr>
        <p:spPr>
          <a:xfrm>
            <a:off x="257907" y="1185706"/>
            <a:ext cx="11676186" cy="25271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وَرَدَّ اللّٰهُ الَّذ۪ينَ كَفَرُوا بِغَيْظِهِمْ لَمْ يَنَالُوا خَيْراًۜ وَكَفَى اللّٰهُ الْمُؤْمِن۪ينَ الْقِتَالَۜ وَكَانَ اللّٰهُ قَوِياًّ عَز۪يزاًۚ ﴿٢٥﴾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257905" y="3928905"/>
            <a:ext cx="11676188" cy="2783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inkar edenleri, hiçbir hayra ulaşmaksızın kin ve öfkeleriyle geri çevirdi. Allah, savaşta </a:t>
            </a:r>
            <a:r>
              <a:rPr lang="tr-TR" sz="3600" dirty="0" err="1"/>
              <a:t>mü'minlere</a:t>
            </a:r>
            <a:r>
              <a:rPr lang="tr-TR" sz="3600" dirty="0"/>
              <a:t> kâfi geldi. Allah kuvvetlidir, mutlak güç sahibidir. (25) </a:t>
            </a:r>
          </a:p>
        </p:txBody>
      </p:sp>
      <p:sp>
        <p:nvSpPr>
          <p:cNvPr id="6" name="Dikdörtgen: Köşeleri Yuvarlatılmış 5">
            <a:extLst>
              <a:ext uri="{FF2B5EF4-FFF2-40B4-BE49-F238E27FC236}">
                <a16:creationId xmlns:a16="http://schemas.microsoft.com/office/drawing/2014/main" id="{AD31D556-1C4D-4518-B680-E1B04F6153FC}"/>
              </a:ext>
            </a:extLst>
          </p:cNvPr>
          <p:cNvSpPr/>
          <p:nvPr/>
        </p:nvSpPr>
        <p:spPr>
          <a:xfrm>
            <a:off x="257905" y="145702"/>
            <a:ext cx="11676187"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err="1"/>
              <a:t>Ahzâb</a:t>
            </a:r>
            <a:r>
              <a:rPr lang="tr-TR" sz="4800" dirty="0"/>
              <a:t> Suresi 25. Ayet</a:t>
            </a:r>
          </a:p>
        </p:txBody>
      </p:sp>
    </p:spTree>
    <p:extLst>
      <p:ext uri="{BB962C8B-B14F-4D97-AF65-F5344CB8AC3E}">
        <p14:creationId xmlns:p14="http://schemas.microsoft.com/office/powerpoint/2010/main" val="17957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E3C452A-A059-4E12-85C7-4FBA886162ED}"/>
              </a:ext>
            </a:extLst>
          </p:cNvPr>
          <p:cNvSpPr txBox="1"/>
          <p:nvPr/>
        </p:nvSpPr>
        <p:spPr>
          <a:xfrm>
            <a:off x="3048838" y="81615"/>
            <a:ext cx="6094324" cy="369332"/>
          </a:xfrm>
          <a:prstGeom prst="rect">
            <a:avLst/>
          </a:prstGeom>
          <a:noFill/>
        </p:spPr>
        <p:txBody>
          <a:bodyPr wrap="square">
            <a:spAutoFit/>
          </a:bodyPr>
          <a:lstStyle/>
          <a:p>
            <a:r>
              <a:rPr lang="tr-TR" dirty="0"/>
              <a:t>https://www.youtube.com/watch?v=9o7EOZH4LN4</a:t>
            </a:r>
          </a:p>
        </p:txBody>
      </p:sp>
      <p:pic>
        <p:nvPicPr>
          <p:cNvPr id="2" name="Çevrimiçi Medya 1" title="Hendek Savaşı | Canım Peygamberim Hz. Muhammed (sav)">
            <a:hlinkClick r:id="" action="ppaction://media"/>
            <a:extLst>
              <a:ext uri="{FF2B5EF4-FFF2-40B4-BE49-F238E27FC236}">
                <a16:creationId xmlns:a16="http://schemas.microsoft.com/office/drawing/2014/main" id="{32D4E237-C21F-4C4D-9993-2913D42F9F23}"/>
              </a:ext>
            </a:extLst>
          </p:cNvPr>
          <p:cNvPicPr>
            <a:picLocks noRot="1" noChangeAspect="1"/>
          </p:cNvPicPr>
          <p:nvPr>
            <a:videoFile r:link="rId1"/>
          </p:nvPr>
        </p:nvPicPr>
        <p:blipFill>
          <a:blip r:embed="rId3"/>
          <a:stretch>
            <a:fillRect/>
          </a:stretch>
        </p:blipFill>
        <p:spPr>
          <a:xfrm>
            <a:off x="427053" y="453984"/>
            <a:ext cx="11334541" cy="6404016"/>
          </a:xfrm>
          <a:prstGeom prst="rect">
            <a:avLst/>
          </a:prstGeom>
        </p:spPr>
      </p:pic>
    </p:spTree>
    <p:extLst>
      <p:ext uri="{BB962C8B-B14F-4D97-AF65-F5344CB8AC3E}">
        <p14:creationId xmlns:p14="http://schemas.microsoft.com/office/powerpoint/2010/main" val="355596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81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600200"/>
            <a:ext cx="5767389" cy="49291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Küfrün bütün çeşitleri bir-iki gün içerisinde savuşur, Medine çevresini terk eder. Savaş toplam yirmi üç gün sürmüştür: “ALLAH, o kâfirleri elleri boş olarak, kin ve öfkeleriyle geri çevirdi. ALLAH(</a:t>
            </a:r>
            <a:r>
              <a:rPr lang="tr-TR" sz="2800" dirty="0" err="1"/>
              <a:t>ın</a:t>
            </a:r>
            <a:r>
              <a:rPr lang="tr-TR" sz="2800" dirty="0"/>
              <a:t> yardımı) savaşta </a:t>
            </a:r>
            <a:r>
              <a:rPr lang="tr-TR" sz="2800" dirty="0" err="1"/>
              <a:t>Mü’minlere</a:t>
            </a:r>
            <a:r>
              <a:rPr lang="tr-TR" sz="2800" dirty="0"/>
              <a:t> yetti. ALLAH, Kavi’dir, Aziz’dir (kuvveti sonsuz, her şeye üstün).” </a:t>
            </a:r>
            <a:r>
              <a:rPr lang="tr-TR" sz="1600" dirty="0"/>
              <a:t>(33/Ahzab:25)</a:t>
            </a:r>
          </a:p>
        </p:txBody>
      </p:sp>
      <p:sp>
        <p:nvSpPr>
          <p:cNvPr id="3" name="Yuvarlatılmış Dikdörtgen 2"/>
          <p:cNvSpPr/>
          <p:nvPr/>
        </p:nvSpPr>
        <p:spPr>
          <a:xfrm>
            <a:off x="233361" y="280986"/>
            <a:ext cx="11796714"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Hendek Savaşı’nın Sonuçlar</a:t>
            </a:r>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7913" y="1600200"/>
            <a:ext cx="5872162" cy="4929188"/>
          </a:xfrm>
          <a:prstGeom prst="rect">
            <a:avLst/>
          </a:prstGeom>
        </p:spPr>
      </p:pic>
    </p:spTree>
    <p:extLst>
      <p:ext uri="{BB962C8B-B14F-4D97-AF65-F5344CB8AC3E}">
        <p14:creationId xmlns:p14="http://schemas.microsoft.com/office/powerpoint/2010/main" val="22263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2FEA438D-C737-43BD-B00A-6050699F8C41}"/>
              </a:ext>
            </a:extLst>
          </p:cNvPr>
          <p:cNvSpPr/>
          <p:nvPr/>
        </p:nvSpPr>
        <p:spPr>
          <a:xfrm>
            <a:off x="257907" y="1185706"/>
            <a:ext cx="11676186" cy="25271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النَّبِيُّ اِنَّٓا اَرْسَلْنَاكَ شَاهِداً وَمُبَشِّراً وَنَذ۪يراًۙ ﴿٤٥﴾  وَدَاعِياً اِلَى اللّٰهِ بِـاِذْنِه۪ وَسِرَاجاً مُن۪يراً ﴿٤٦﴾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257905" y="3928905"/>
            <a:ext cx="11676188" cy="2783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Ey Peygamber! Biz seni bir şahit, bir müjdeleyici, bir uyarıcı; Allah'ın izniyle kendi yoluna çağıran bir davetçi ve aydınlatıcı bir kandil olarak gönderdik. (45-46) </a:t>
            </a:r>
          </a:p>
        </p:txBody>
      </p:sp>
      <p:sp>
        <p:nvSpPr>
          <p:cNvPr id="6" name="Dikdörtgen: Köşeleri Yuvarlatılmış 5">
            <a:extLst>
              <a:ext uri="{FF2B5EF4-FFF2-40B4-BE49-F238E27FC236}">
                <a16:creationId xmlns:a16="http://schemas.microsoft.com/office/drawing/2014/main" id="{AD31D556-1C4D-4518-B680-E1B04F6153FC}"/>
              </a:ext>
            </a:extLst>
          </p:cNvPr>
          <p:cNvSpPr/>
          <p:nvPr/>
        </p:nvSpPr>
        <p:spPr>
          <a:xfrm>
            <a:off x="257905" y="145702"/>
            <a:ext cx="11676187"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err="1"/>
              <a:t>Ahzâb</a:t>
            </a:r>
            <a:r>
              <a:rPr lang="tr-TR" sz="4800" dirty="0"/>
              <a:t> Suresi 45 ve 46. Ayet</a:t>
            </a:r>
          </a:p>
        </p:txBody>
      </p:sp>
    </p:spTree>
    <p:extLst>
      <p:ext uri="{BB962C8B-B14F-4D97-AF65-F5344CB8AC3E}">
        <p14:creationId xmlns:p14="http://schemas.microsoft.com/office/powerpoint/2010/main" val="81442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21BEEAF-A889-4996-894E-7978A7F9E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5853" y="1283677"/>
            <a:ext cx="7028723" cy="4383594"/>
          </a:xfrm>
          <a:prstGeom prst="rect">
            <a:avLst/>
          </a:prstGeom>
        </p:spPr>
      </p:pic>
      <p:sp>
        <p:nvSpPr>
          <p:cNvPr id="5" name="Yuvarlatılmış Dikdörtgen 2">
            <a:extLst>
              <a:ext uri="{FF2B5EF4-FFF2-40B4-BE49-F238E27FC236}">
                <a16:creationId xmlns:a16="http://schemas.microsoft.com/office/drawing/2014/main" id="{D5AFFAFB-09BC-468A-A685-749D6A92F43A}"/>
              </a:ext>
            </a:extLst>
          </p:cNvPr>
          <p:cNvSpPr/>
          <p:nvPr/>
        </p:nvSpPr>
        <p:spPr>
          <a:xfrm>
            <a:off x="0" y="1283677"/>
            <a:ext cx="5298831" cy="43835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800" dirty="0"/>
              <a:t>Allah kullarına peygamber gönderip inanç, amel, ahlâk konularında ne istediğini açıklamadıkça onları sorumlu tutmuyor, birçok </a:t>
            </a:r>
            <a:r>
              <a:rPr lang="tr-TR" sz="2800" dirty="0" err="1"/>
              <a:t>âyette</a:t>
            </a:r>
            <a:r>
              <a:rPr lang="tr-TR" sz="2800" dirty="0"/>
              <a:t> “Bilmiyorduk, bilemezdik demeyesiniz diye size peygamberler gönderdim” diyor (meselâ bk. Nisâ 4/165). </a:t>
            </a:r>
            <a:endParaRPr lang="tr-TR" sz="16600" dirty="0"/>
          </a:p>
        </p:txBody>
      </p:sp>
    </p:spTree>
    <p:extLst>
      <p:ext uri="{BB962C8B-B14F-4D97-AF65-F5344CB8AC3E}">
        <p14:creationId xmlns:p14="http://schemas.microsoft.com/office/powerpoint/2010/main" val="9798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9071</TotalTime>
  <Words>423</Words>
  <Application>Microsoft Office PowerPoint</Application>
  <PresentationFormat>Geniş ekran</PresentationFormat>
  <Paragraphs>27</Paragraphs>
  <Slides>19</Slides>
  <Notes>0</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Calibri</vt:lpstr>
      <vt:lpstr>Gill Sans MT</vt:lpstr>
      <vt:lpstr>Shaikh Hamdullah Mushaf</vt:lpstr>
      <vt:lpstr>Wingdings 2</vt:lpstr>
      <vt:lpstr>Kar Payı</vt:lpstr>
      <vt:lpstr>Ahzâb Suresi  25, 45 ve 46. Ayetler</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583</cp:revision>
  <dcterms:created xsi:type="dcterms:W3CDTF">2019-07-15T06:01:13Z</dcterms:created>
  <dcterms:modified xsi:type="dcterms:W3CDTF">2021-08-25T19:16:27Z</dcterms:modified>
</cp:coreProperties>
</file>