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 id="2147484364" r:id="rId2"/>
    <p:sldMasterId id="2147484376" r:id="rId3"/>
    <p:sldMasterId id="2147484388" r:id="rId4"/>
    <p:sldMasterId id="2147484400" r:id="rId5"/>
    <p:sldMasterId id="2147484412" r:id="rId6"/>
    <p:sldMasterId id="2147484424" r:id="rId7"/>
  </p:sldMasterIdLst>
  <p:notesMasterIdLst>
    <p:notesMasterId r:id="rId100"/>
  </p:notesMasterIdLst>
  <p:handoutMasterIdLst>
    <p:handoutMasterId r:id="rId101"/>
  </p:handoutMasterIdLst>
  <p:sldIdLst>
    <p:sldId id="308" r:id="rId8"/>
    <p:sldId id="389" r:id="rId9"/>
    <p:sldId id="323" r:id="rId10"/>
    <p:sldId id="382" r:id="rId11"/>
    <p:sldId id="383" r:id="rId12"/>
    <p:sldId id="324" r:id="rId13"/>
    <p:sldId id="325" r:id="rId14"/>
    <p:sldId id="326" r:id="rId15"/>
    <p:sldId id="379" r:id="rId16"/>
    <p:sldId id="380" r:id="rId17"/>
    <p:sldId id="445" r:id="rId18"/>
    <p:sldId id="328" r:id="rId19"/>
    <p:sldId id="329" r:id="rId20"/>
    <p:sldId id="439" r:id="rId21"/>
    <p:sldId id="397" r:id="rId22"/>
    <p:sldId id="312" r:id="rId23"/>
    <p:sldId id="384" r:id="rId24"/>
    <p:sldId id="385" r:id="rId25"/>
    <p:sldId id="386" r:id="rId26"/>
    <p:sldId id="387" r:id="rId27"/>
    <p:sldId id="440" r:id="rId28"/>
    <p:sldId id="313" r:id="rId29"/>
    <p:sldId id="388" r:id="rId30"/>
    <p:sldId id="390" r:id="rId31"/>
    <p:sldId id="442" r:id="rId32"/>
    <p:sldId id="391" r:id="rId33"/>
    <p:sldId id="436" r:id="rId34"/>
    <p:sldId id="332" r:id="rId35"/>
    <p:sldId id="393" r:id="rId36"/>
    <p:sldId id="394" r:id="rId37"/>
    <p:sldId id="395" r:id="rId38"/>
    <p:sldId id="396" r:id="rId39"/>
    <p:sldId id="334" r:id="rId40"/>
    <p:sldId id="335" r:id="rId41"/>
    <p:sldId id="336" r:id="rId42"/>
    <p:sldId id="337" r:id="rId43"/>
    <p:sldId id="338" r:id="rId44"/>
    <p:sldId id="339" r:id="rId45"/>
    <p:sldId id="403" r:id="rId46"/>
    <p:sldId id="340" r:id="rId47"/>
    <p:sldId id="341" r:id="rId48"/>
    <p:sldId id="405" r:id="rId49"/>
    <p:sldId id="406" r:id="rId50"/>
    <p:sldId id="342" r:id="rId51"/>
    <p:sldId id="343" r:id="rId52"/>
    <p:sldId id="344" r:id="rId53"/>
    <p:sldId id="441" r:id="rId54"/>
    <p:sldId id="407" r:id="rId55"/>
    <p:sldId id="408" r:id="rId56"/>
    <p:sldId id="361" r:id="rId57"/>
    <p:sldId id="362" r:id="rId58"/>
    <p:sldId id="365" r:id="rId59"/>
    <p:sldId id="366" r:id="rId60"/>
    <p:sldId id="410" r:id="rId61"/>
    <p:sldId id="411" r:id="rId62"/>
    <p:sldId id="412" r:id="rId63"/>
    <p:sldId id="437" r:id="rId64"/>
    <p:sldId id="347" r:id="rId65"/>
    <p:sldId id="348" r:id="rId66"/>
    <p:sldId id="349" r:id="rId67"/>
    <p:sldId id="443" r:id="rId68"/>
    <p:sldId id="413" r:id="rId69"/>
    <p:sldId id="414" r:id="rId70"/>
    <p:sldId id="354" r:id="rId71"/>
    <p:sldId id="357" r:id="rId72"/>
    <p:sldId id="355" r:id="rId73"/>
    <p:sldId id="356" r:id="rId74"/>
    <p:sldId id="415" r:id="rId75"/>
    <p:sldId id="416" r:id="rId76"/>
    <p:sldId id="351" r:id="rId77"/>
    <p:sldId id="352" r:id="rId78"/>
    <p:sldId id="417" r:id="rId79"/>
    <p:sldId id="431" r:id="rId80"/>
    <p:sldId id="432" r:id="rId81"/>
    <p:sldId id="433" r:id="rId82"/>
    <p:sldId id="434" r:id="rId83"/>
    <p:sldId id="435" r:id="rId84"/>
    <p:sldId id="419" r:id="rId85"/>
    <p:sldId id="420" r:id="rId86"/>
    <p:sldId id="421" r:id="rId87"/>
    <p:sldId id="373" r:id="rId88"/>
    <p:sldId id="423" r:id="rId89"/>
    <p:sldId id="424" r:id="rId90"/>
    <p:sldId id="374" r:id="rId91"/>
    <p:sldId id="426" r:id="rId92"/>
    <p:sldId id="375" r:id="rId93"/>
    <p:sldId id="427" r:id="rId94"/>
    <p:sldId id="428" r:id="rId95"/>
    <p:sldId id="376" r:id="rId96"/>
    <p:sldId id="438" r:id="rId97"/>
    <p:sldId id="429" r:id="rId98"/>
    <p:sldId id="310" r:id="rId99"/>
  </p:sldIdLst>
  <p:sldSz cx="12192000" cy="6858000"/>
  <p:notesSz cx="6858000" cy="9144000"/>
  <p:custDataLst>
    <p:tags r:id="rId102"/>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ONioGGOVijK4INIM36jH3Q==" hashData="m0KJReOJP3jCJWUlwKwf/CFVhBIHlD9h9AgOQ+qgnOPRCy3Sk8yY+HJfvPlOJ83DpPLfXbO22WCEgtucokJUr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EB8B"/>
    <a:srgbClr val="7DC6FF"/>
    <a:srgbClr val="66CCFF"/>
    <a:srgbClr val="FFCC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58" autoAdjust="0"/>
    <p:restoredTop sz="94545" autoAdjust="0"/>
  </p:normalViewPr>
  <p:slideViewPr>
    <p:cSldViewPr>
      <p:cViewPr varScale="1">
        <p:scale>
          <a:sx n="108" d="100"/>
          <a:sy n="108" d="100"/>
        </p:scale>
        <p:origin x="344"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7.10.2018</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9029700" y="225425"/>
            <a:ext cx="2971800" cy="640715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114300" y="225425"/>
            <a:ext cx="8712200" cy="64071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Tree>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9029700" y="225425"/>
            <a:ext cx="2971800" cy="640715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114300" y="225425"/>
            <a:ext cx="8712200" cy="64071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Tree>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029700" y="225425"/>
            <a:ext cx="2971800" cy="640715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14300" y="225425"/>
            <a:ext cx="8712200" cy="64071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Tree>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029700" y="225425"/>
            <a:ext cx="2971800" cy="640715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14300" y="225425"/>
            <a:ext cx="8712200" cy="64071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Tree>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029700" y="225425"/>
            <a:ext cx="2971800" cy="640715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14300" y="225425"/>
            <a:ext cx="8712200" cy="64071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Tree>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Tree>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31800" y="944563"/>
            <a:ext cx="5562600"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944563"/>
            <a:ext cx="5564717" cy="5688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Tree>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Tree>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9029700" y="225425"/>
            <a:ext cx="2971800" cy="640715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114300" y="225425"/>
            <a:ext cx="8712200" cy="640715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Tree>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Tree>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42764"/>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27" name="Rectangle 14"/>
          <p:cNvSpPr>
            <a:spLocks noGrp="1" noChangeArrowheads="1"/>
          </p:cNvSpPr>
          <p:nvPr>
            <p:ph type="title"/>
          </p:nvPr>
        </p:nvSpPr>
        <p:spPr bwMode="auto">
          <a:xfrm>
            <a:off x="114300" y="225425"/>
            <a:ext cx="11887200" cy="635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853955204"/>
      </p:ext>
    </p:extLst>
  </p:cSld>
  <p:clrMap bg1="dk2" tx1="lt1" bg2="dk1"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charset="0"/>
        </a:defRPr>
      </a:lvl2pPr>
      <a:lvl3pPr algn="ctr" rtl="0" eaLnBrk="0" fontAlgn="base" hangingPunct="0">
        <a:spcBef>
          <a:spcPct val="0"/>
        </a:spcBef>
        <a:spcAft>
          <a:spcPct val="0"/>
        </a:spcAft>
        <a:defRPr sz="4000">
          <a:solidFill>
            <a:schemeClr val="tx2"/>
          </a:solidFill>
          <a:latin typeface="Tahoma" charset="0"/>
        </a:defRPr>
      </a:lvl3pPr>
      <a:lvl4pPr algn="ctr" rtl="0" eaLnBrk="0" fontAlgn="base" hangingPunct="0">
        <a:spcBef>
          <a:spcPct val="0"/>
        </a:spcBef>
        <a:spcAft>
          <a:spcPct val="0"/>
        </a:spcAft>
        <a:defRPr sz="4000">
          <a:solidFill>
            <a:schemeClr val="tx2"/>
          </a:solidFill>
          <a:latin typeface="Tahoma" charset="0"/>
        </a:defRPr>
      </a:lvl4pPr>
      <a:lvl5pPr algn="ctr" rtl="0" eaLnBrk="0" fontAlgn="base" hangingPunct="0">
        <a:spcBef>
          <a:spcPct val="0"/>
        </a:spcBef>
        <a:spcAft>
          <a:spcPct val="0"/>
        </a:spcAft>
        <a:defRPr sz="4000">
          <a:solidFill>
            <a:schemeClr val="tx2"/>
          </a:solidFill>
          <a:latin typeface="Tahoma" charset="0"/>
        </a:defRPr>
      </a:lvl5pPr>
      <a:lvl6pPr marL="457200" algn="ctr" rtl="0" fontAlgn="base">
        <a:spcBef>
          <a:spcPct val="0"/>
        </a:spcBef>
        <a:spcAft>
          <a:spcPct val="0"/>
        </a:spcAft>
        <a:defRPr sz="4000">
          <a:solidFill>
            <a:schemeClr val="tx2"/>
          </a:solidFill>
          <a:latin typeface="Tahoma" charset="0"/>
        </a:defRPr>
      </a:lvl6pPr>
      <a:lvl7pPr marL="914400" algn="ctr" rtl="0" fontAlgn="base">
        <a:spcBef>
          <a:spcPct val="0"/>
        </a:spcBef>
        <a:spcAft>
          <a:spcPct val="0"/>
        </a:spcAft>
        <a:defRPr sz="4000">
          <a:solidFill>
            <a:schemeClr val="tx2"/>
          </a:solidFill>
          <a:latin typeface="Tahoma" charset="0"/>
        </a:defRPr>
      </a:lvl7pPr>
      <a:lvl8pPr marL="1371600" algn="ctr" rtl="0" fontAlgn="base">
        <a:spcBef>
          <a:spcPct val="0"/>
        </a:spcBef>
        <a:spcAft>
          <a:spcPct val="0"/>
        </a:spcAft>
        <a:defRPr sz="4000">
          <a:solidFill>
            <a:schemeClr val="tx2"/>
          </a:solidFill>
          <a:latin typeface="Tahoma" charset="0"/>
        </a:defRPr>
      </a:lvl8pPr>
      <a:lvl9pPr marL="1828800" algn="ctr" rtl="0" fontAlgn="base">
        <a:spcBef>
          <a:spcPct val="0"/>
        </a:spcBef>
        <a:spcAft>
          <a:spcPct val="0"/>
        </a:spcAft>
        <a:defRPr sz="4000">
          <a:solidFill>
            <a:schemeClr val="tx2"/>
          </a:solidFill>
          <a:latin typeface="Tahoma"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42764"/>
        </a:solidFill>
        <a:effectLst/>
      </p:bgPr>
    </p:bg>
    <p:spTree>
      <p:nvGrpSpPr>
        <p:cNvPr id="1" name=""/>
        <p:cNvGrpSpPr/>
        <p:nvPr/>
      </p:nvGrpSpPr>
      <p:grpSpPr>
        <a:xfrm>
          <a:off x="0" y="0"/>
          <a:ext cx="0" cy="0"/>
          <a:chOff x="0" y="0"/>
          <a:chExt cx="0" cy="0"/>
        </a:xfrm>
      </p:grpSpPr>
      <p:sp>
        <p:nvSpPr>
          <p:cNvPr id="2050"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2051" name="Rectangle 14"/>
          <p:cNvSpPr>
            <a:spLocks noGrp="1" noChangeArrowheads="1"/>
          </p:cNvSpPr>
          <p:nvPr>
            <p:ph type="title"/>
          </p:nvPr>
        </p:nvSpPr>
        <p:spPr bwMode="auto">
          <a:xfrm>
            <a:off x="114300" y="225425"/>
            <a:ext cx="11887200" cy="635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985657812"/>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charset="0"/>
        </a:defRPr>
      </a:lvl2pPr>
      <a:lvl3pPr algn="ctr" rtl="0" eaLnBrk="0" fontAlgn="base" hangingPunct="0">
        <a:spcBef>
          <a:spcPct val="0"/>
        </a:spcBef>
        <a:spcAft>
          <a:spcPct val="0"/>
        </a:spcAft>
        <a:defRPr sz="4000">
          <a:solidFill>
            <a:schemeClr val="tx2"/>
          </a:solidFill>
          <a:latin typeface="Tahoma" charset="0"/>
        </a:defRPr>
      </a:lvl3pPr>
      <a:lvl4pPr algn="ctr" rtl="0" eaLnBrk="0" fontAlgn="base" hangingPunct="0">
        <a:spcBef>
          <a:spcPct val="0"/>
        </a:spcBef>
        <a:spcAft>
          <a:spcPct val="0"/>
        </a:spcAft>
        <a:defRPr sz="4000">
          <a:solidFill>
            <a:schemeClr val="tx2"/>
          </a:solidFill>
          <a:latin typeface="Tahoma" charset="0"/>
        </a:defRPr>
      </a:lvl4pPr>
      <a:lvl5pPr algn="ctr" rtl="0" eaLnBrk="0" fontAlgn="base" hangingPunct="0">
        <a:spcBef>
          <a:spcPct val="0"/>
        </a:spcBef>
        <a:spcAft>
          <a:spcPct val="0"/>
        </a:spcAft>
        <a:defRPr sz="4000">
          <a:solidFill>
            <a:schemeClr val="tx2"/>
          </a:solidFill>
          <a:latin typeface="Tahoma" charset="0"/>
        </a:defRPr>
      </a:lvl5pPr>
      <a:lvl6pPr marL="457200" algn="ctr" rtl="0" fontAlgn="base">
        <a:spcBef>
          <a:spcPct val="0"/>
        </a:spcBef>
        <a:spcAft>
          <a:spcPct val="0"/>
        </a:spcAft>
        <a:defRPr sz="4000">
          <a:solidFill>
            <a:schemeClr val="tx2"/>
          </a:solidFill>
          <a:latin typeface="Tahoma" charset="0"/>
        </a:defRPr>
      </a:lvl6pPr>
      <a:lvl7pPr marL="914400" algn="ctr" rtl="0" fontAlgn="base">
        <a:spcBef>
          <a:spcPct val="0"/>
        </a:spcBef>
        <a:spcAft>
          <a:spcPct val="0"/>
        </a:spcAft>
        <a:defRPr sz="4000">
          <a:solidFill>
            <a:schemeClr val="tx2"/>
          </a:solidFill>
          <a:latin typeface="Tahoma" charset="0"/>
        </a:defRPr>
      </a:lvl7pPr>
      <a:lvl8pPr marL="1371600" algn="ctr" rtl="0" fontAlgn="base">
        <a:spcBef>
          <a:spcPct val="0"/>
        </a:spcBef>
        <a:spcAft>
          <a:spcPct val="0"/>
        </a:spcAft>
        <a:defRPr sz="4000">
          <a:solidFill>
            <a:schemeClr val="tx2"/>
          </a:solidFill>
          <a:latin typeface="Tahoma" charset="0"/>
        </a:defRPr>
      </a:lvl8pPr>
      <a:lvl9pPr marL="1828800" algn="ctr" rtl="0" fontAlgn="base">
        <a:spcBef>
          <a:spcPct val="0"/>
        </a:spcBef>
        <a:spcAft>
          <a:spcPct val="0"/>
        </a:spcAft>
        <a:defRPr sz="4000">
          <a:solidFill>
            <a:schemeClr val="tx2"/>
          </a:solidFill>
          <a:latin typeface="Tahoma"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27" name="Rectangle 14"/>
          <p:cNvSpPr>
            <a:spLocks noGrp="1" noChangeArrowheads="1"/>
          </p:cNvSpPr>
          <p:nvPr>
            <p:ph type="title"/>
          </p:nvPr>
        </p:nvSpPr>
        <p:spPr bwMode="auto">
          <a:xfrm>
            <a:off x="114300" y="225425"/>
            <a:ext cx="11887200" cy="635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500739405"/>
      </p:ext>
    </p:extLst>
  </p:cSld>
  <p:clrMap bg1="dk2" tx1="lt1" bg2="dk1" tx2="lt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27" name="Rectangle 14"/>
          <p:cNvSpPr>
            <a:spLocks noGrp="1" noChangeArrowheads="1"/>
          </p:cNvSpPr>
          <p:nvPr>
            <p:ph type="title"/>
          </p:nvPr>
        </p:nvSpPr>
        <p:spPr bwMode="auto">
          <a:xfrm>
            <a:off x="114300" y="225425"/>
            <a:ext cx="11887200" cy="635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973779881"/>
      </p:ext>
    </p:extLst>
  </p:cSld>
  <p:clrMap bg1="dk2" tx1="lt1" bg2="dk1" tx2="lt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27" name="Rectangle 14"/>
          <p:cNvSpPr>
            <a:spLocks noGrp="1" noChangeArrowheads="1"/>
          </p:cNvSpPr>
          <p:nvPr>
            <p:ph type="title"/>
          </p:nvPr>
        </p:nvSpPr>
        <p:spPr bwMode="auto">
          <a:xfrm>
            <a:off x="114300" y="225425"/>
            <a:ext cx="11887200" cy="635000"/>
          </a:xfrm>
          <a:prstGeom prst="rect">
            <a:avLst/>
          </a:prstGeom>
          <a:noFill/>
          <a:ln>
            <a:noFill/>
          </a:ln>
          <a:effectLst>
            <a:outerShdw blurRad="63500" dist="12700" dir="162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010677016"/>
      </p:ext>
    </p:extLst>
  </p:cSld>
  <p:clrMap bg1="dk2" tx1="lt1" bg2="dk1" tx2="lt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2" charset="0"/>
        </a:defRPr>
      </a:lvl2pPr>
      <a:lvl3pPr algn="ctr" rtl="0" eaLnBrk="0" fontAlgn="base" hangingPunct="0">
        <a:spcBef>
          <a:spcPct val="0"/>
        </a:spcBef>
        <a:spcAft>
          <a:spcPct val="0"/>
        </a:spcAft>
        <a:defRPr sz="4000">
          <a:solidFill>
            <a:schemeClr val="tx2"/>
          </a:solidFill>
          <a:latin typeface="Tahoma" pitchFamily="32" charset="0"/>
        </a:defRPr>
      </a:lvl3pPr>
      <a:lvl4pPr algn="ctr" rtl="0" eaLnBrk="0" fontAlgn="base" hangingPunct="0">
        <a:spcBef>
          <a:spcPct val="0"/>
        </a:spcBef>
        <a:spcAft>
          <a:spcPct val="0"/>
        </a:spcAft>
        <a:defRPr sz="4000">
          <a:solidFill>
            <a:schemeClr val="tx2"/>
          </a:solidFill>
          <a:latin typeface="Tahoma" pitchFamily="32" charset="0"/>
        </a:defRPr>
      </a:lvl4pPr>
      <a:lvl5pPr algn="ctr" rtl="0" eaLnBrk="0" fontAlgn="base" hangingPunct="0">
        <a:spcBef>
          <a:spcPct val="0"/>
        </a:spcBef>
        <a:spcAft>
          <a:spcPct val="0"/>
        </a:spcAft>
        <a:defRPr sz="4000">
          <a:solidFill>
            <a:schemeClr val="tx2"/>
          </a:solidFill>
          <a:latin typeface="Tahoma" pitchFamily="32" charset="0"/>
        </a:defRPr>
      </a:lvl5pPr>
      <a:lvl6pPr marL="457200" algn="ctr" rtl="0" fontAlgn="base">
        <a:spcBef>
          <a:spcPct val="0"/>
        </a:spcBef>
        <a:spcAft>
          <a:spcPct val="0"/>
        </a:spcAft>
        <a:defRPr sz="4000">
          <a:solidFill>
            <a:schemeClr val="tx2"/>
          </a:solidFill>
          <a:latin typeface="Tahoma" pitchFamily="32" charset="0"/>
        </a:defRPr>
      </a:lvl6pPr>
      <a:lvl7pPr marL="914400" algn="ctr" rtl="0" fontAlgn="base">
        <a:spcBef>
          <a:spcPct val="0"/>
        </a:spcBef>
        <a:spcAft>
          <a:spcPct val="0"/>
        </a:spcAft>
        <a:defRPr sz="4000">
          <a:solidFill>
            <a:schemeClr val="tx2"/>
          </a:solidFill>
          <a:latin typeface="Tahoma" pitchFamily="32" charset="0"/>
        </a:defRPr>
      </a:lvl7pPr>
      <a:lvl8pPr marL="1371600" algn="ctr" rtl="0" fontAlgn="base">
        <a:spcBef>
          <a:spcPct val="0"/>
        </a:spcBef>
        <a:spcAft>
          <a:spcPct val="0"/>
        </a:spcAft>
        <a:defRPr sz="4000">
          <a:solidFill>
            <a:schemeClr val="tx2"/>
          </a:solidFill>
          <a:latin typeface="Tahoma" pitchFamily="32" charset="0"/>
        </a:defRPr>
      </a:lvl8pPr>
      <a:lvl9pPr marL="1828800" algn="ctr" rtl="0" fontAlgn="base">
        <a:spcBef>
          <a:spcPct val="0"/>
        </a:spcBef>
        <a:spcAft>
          <a:spcPct val="0"/>
        </a:spcAft>
        <a:defRPr sz="4000">
          <a:solidFill>
            <a:schemeClr val="tx2"/>
          </a:solidFill>
          <a:latin typeface="Tahoma" pitchFamily="32" charset="0"/>
        </a:defRPr>
      </a:lvl9pPr>
    </p:titleStyle>
    <p:bodyStyle>
      <a:lvl1pPr marL="342900" indent="-322263" algn="l" rtl="0" eaLnBrk="0" fontAlgn="base" hangingPunct="0">
        <a:spcBef>
          <a:spcPct val="20000"/>
        </a:spcBef>
        <a:spcAft>
          <a:spcPct val="0"/>
        </a:spcAft>
        <a:buClr>
          <a:schemeClr val="tx2"/>
        </a:buClr>
        <a:buFont typeface="Times"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3"/>
          <p:cNvSpPr>
            <a:spLocks noGrp="1" noChangeArrowheads="1"/>
          </p:cNvSpPr>
          <p:nvPr>
            <p:ph type="body" idx="1"/>
          </p:nvPr>
        </p:nvSpPr>
        <p:spPr bwMode="auto">
          <a:xfrm>
            <a:off x="431800" y="944563"/>
            <a:ext cx="11330517" cy="5688012"/>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1027" name="Rectangle 14"/>
          <p:cNvSpPr>
            <a:spLocks noGrp="1" noChangeArrowheads="1"/>
          </p:cNvSpPr>
          <p:nvPr>
            <p:ph type="title"/>
          </p:nvPr>
        </p:nvSpPr>
        <p:spPr bwMode="auto">
          <a:xfrm>
            <a:off x="114300" y="225425"/>
            <a:ext cx="11887200" cy="635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800264204"/>
      </p:ext>
    </p:extLst>
  </p:cSld>
  <p:clrMap bg1="dk2" tx1="lt1" bg2="dk1"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2" charset="0"/>
        </a:defRPr>
      </a:lvl2pPr>
      <a:lvl3pPr algn="ctr" rtl="0" eaLnBrk="0" fontAlgn="base" hangingPunct="0">
        <a:spcBef>
          <a:spcPct val="0"/>
        </a:spcBef>
        <a:spcAft>
          <a:spcPct val="0"/>
        </a:spcAft>
        <a:defRPr sz="4000">
          <a:solidFill>
            <a:schemeClr val="tx2"/>
          </a:solidFill>
          <a:latin typeface="Tahoma" pitchFamily="32" charset="0"/>
        </a:defRPr>
      </a:lvl3pPr>
      <a:lvl4pPr algn="ctr" rtl="0" eaLnBrk="0" fontAlgn="base" hangingPunct="0">
        <a:spcBef>
          <a:spcPct val="0"/>
        </a:spcBef>
        <a:spcAft>
          <a:spcPct val="0"/>
        </a:spcAft>
        <a:defRPr sz="4000">
          <a:solidFill>
            <a:schemeClr val="tx2"/>
          </a:solidFill>
          <a:latin typeface="Tahoma" pitchFamily="32" charset="0"/>
        </a:defRPr>
      </a:lvl4pPr>
      <a:lvl5pPr algn="ctr" rtl="0" eaLnBrk="0" fontAlgn="base" hangingPunct="0">
        <a:spcBef>
          <a:spcPct val="0"/>
        </a:spcBef>
        <a:spcAft>
          <a:spcPct val="0"/>
        </a:spcAft>
        <a:defRPr sz="4000">
          <a:solidFill>
            <a:schemeClr val="tx2"/>
          </a:solidFill>
          <a:latin typeface="Tahoma" pitchFamily="32" charset="0"/>
        </a:defRPr>
      </a:lvl5pPr>
      <a:lvl6pPr marL="457200" algn="ctr" rtl="0" fontAlgn="base">
        <a:spcBef>
          <a:spcPct val="0"/>
        </a:spcBef>
        <a:spcAft>
          <a:spcPct val="0"/>
        </a:spcAft>
        <a:defRPr sz="4000">
          <a:solidFill>
            <a:schemeClr val="tx2"/>
          </a:solidFill>
          <a:latin typeface="Tahoma" pitchFamily="32" charset="0"/>
        </a:defRPr>
      </a:lvl6pPr>
      <a:lvl7pPr marL="914400" algn="ctr" rtl="0" fontAlgn="base">
        <a:spcBef>
          <a:spcPct val="0"/>
        </a:spcBef>
        <a:spcAft>
          <a:spcPct val="0"/>
        </a:spcAft>
        <a:defRPr sz="4000">
          <a:solidFill>
            <a:schemeClr val="tx2"/>
          </a:solidFill>
          <a:latin typeface="Tahoma" pitchFamily="32" charset="0"/>
        </a:defRPr>
      </a:lvl7pPr>
      <a:lvl8pPr marL="1371600" algn="ctr" rtl="0" fontAlgn="base">
        <a:spcBef>
          <a:spcPct val="0"/>
        </a:spcBef>
        <a:spcAft>
          <a:spcPct val="0"/>
        </a:spcAft>
        <a:defRPr sz="4000">
          <a:solidFill>
            <a:schemeClr val="tx2"/>
          </a:solidFill>
          <a:latin typeface="Tahoma" pitchFamily="32" charset="0"/>
        </a:defRPr>
      </a:lvl8pPr>
      <a:lvl9pPr marL="1828800" algn="ctr" rtl="0" fontAlgn="base">
        <a:spcBef>
          <a:spcPct val="0"/>
        </a:spcBef>
        <a:spcAft>
          <a:spcPct val="0"/>
        </a:spcAft>
        <a:defRPr sz="4000">
          <a:solidFill>
            <a:schemeClr val="tx2"/>
          </a:solidFill>
          <a:latin typeface="Tahoma" pitchFamily="32"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91.xml"/><Relationship Id="rId4" Type="http://schemas.openxmlformats.org/officeDocument/2006/relationships/slide" Target="slide2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slide" Target="slide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4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jpg"/><Relationship Id="rId1" Type="http://schemas.openxmlformats.org/officeDocument/2006/relationships/slideLayout" Target="../slideLayouts/slideLayout4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9.jpg"/><Relationship Id="rId1" Type="http://schemas.openxmlformats.org/officeDocument/2006/relationships/slideLayout" Target="../slideLayouts/slideLayout4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2.xml"/><Relationship Id="rId5" Type="http://schemas.openxmlformats.org/officeDocument/2006/relationships/image" Target="../media/image2.png"/><Relationship Id="rId4" Type="http://schemas.openxmlformats.org/officeDocument/2006/relationships/slide" Target="slide1.xml"/></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2.png"/><Relationship Id="rId1" Type="http://schemas.openxmlformats.org/officeDocument/2006/relationships/slideLayout" Target="../slideLayouts/slideLayout4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4.jpg"/><Relationship Id="rId1" Type="http://schemas.openxmlformats.org/officeDocument/2006/relationships/slideLayout" Target="../slideLayouts/slideLayout4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5.jpeg"/><Relationship Id="rId1" Type="http://schemas.openxmlformats.org/officeDocument/2006/relationships/slideLayout" Target="../slideLayouts/slideLayout64.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6.png"/><Relationship Id="rId1" Type="http://schemas.openxmlformats.org/officeDocument/2006/relationships/slideLayout" Target="../slideLayouts/slideLayout64.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8.png"/><Relationship Id="rId1" Type="http://schemas.openxmlformats.org/officeDocument/2006/relationships/slideLayout" Target="../slideLayouts/slideLayout64.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8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6.jpeg"/><Relationship Id="rId1" Type="http://schemas.openxmlformats.org/officeDocument/2006/relationships/slideLayout" Target="../slideLayouts/slideLayout64.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8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8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2.jpg"/><Relationship Id="rId1" Type="http://schemas.openxmlformats.org/officeDocument/2006/relationships/slideLayout" Target="../slideLayouts/slideLayout64.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tulipandrose.net/"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3" name="Picture 2">
            <a:extLst>
              <a:ext uri="{FF2B5EF4-FFF2-40B4-BE49-F238E27FC236}">
                <a16:creationId xmlns:a16="http://schemas.microsoft.com/office/drawing/2014/main" id="{C19B638D-A3DA-AE49-B0CF-4FDDD4CC5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11">
            <a:hlinkClick r:id="rId3" action="ppaction://hlinksldjump"/>
            <a:extLst>
              <a:ext uri="{FF2B5EF4-FFF2-40B4-BE49-F238E27FC236}">
                <a16:creationId xmlns:a16="http://schemas.microsoft.com/office/drawing/2014/main" id="{0DB67891-22CE-6242-B0FB-C8BDC0D348D0}"/>
              </a:ext>
            </a:extLst>
          </p:cNvPr>
          <p:cNvSpPr>
            <a:spLocks noChangeArrowheads="1"/>
          </p:cNvSpPr>
          <p:nvPr/>
        </p:nvSpPr>
        <p:spPr bwMode="auto">
          <a:xfrm>
            <a:off x="8904312" y="2420886"/>
            <a:ext cx="2520280" cy="307393"/>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6" name="Rectangle 11">
            <a:hlinkClick r:id="rId4" action="ppaction://hlinksldjump"/>
            <a:extLst>
              <a:ext uri="{FF2B5EF4-FFF2-40B4-BE49-F238E27FC236}">
                <a16:creationId xmlns:a16="http://schemas.microsoft.com/office/drawing/2014/main" id="{B483CA43-9D1B-A94B-A3B3-0BB559B0A7C8}"/>
              </a:ext>
            </a:extLst>
          </p:cNvPr>
          <p:cNvSpPr>
            <a:spLocks noChangeArrowheads="1"/>
          </p:cNvSpPr>
          <p:nvPr/>
        </p:nvSpPr>
        <p:spPr bwMode="auto">
          <a:xfrm>
            <a:off x="8904312" y="2708921"/>
            <a:ext cx="2700300" cy="468051"/>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
        <p:nvSpPr>
          <p:cNvPr id="7" name="Rectangle 11">
            <a:hlinkClick r:id="rId5" action="ppaction://hlinksldjump"/>
            <a:extLst>
              <a:ext uri="{FF2B5EF4-FFF2-40B4-BE49-F238E27FC236}">
                <a16:creationId xmlns:a16="http://schemas.microsoft.com/office/drawing/2014/main" id="{1DCF1A7B-0F8C-E940-B9CB-C807296F1500}"/>
              </a:ext>
            </a:extLst>
          </p:cNvPr>
          <p:cNvSpPr>
            <a:spLocks noChangeArrowheads="1"/>
          </p:cNvSpPr>
          <p:nvPr/>
        </p:nvSpPr>
        <p:spPr bwMode="auto">
          <a:xfrm>
            <a:off x="8933780" y="3248980"/>
            <a:ext cx="1878744" cy="288032"/>
          </a:xfrm>
          <a:prstGeom prst="rect">
            <a:avLst/>
          </a:prstGeom>
          <a:noFill/>
          <a:ln>
            <a:noFill/>
          </a:ln>
          <a:extLst/>
        </p:spPr>
        <p:txBody>
          <a:bodyPr/>
          <a:lstStyle/>
          <a:p>
            <a:pPr marL="1588" indent="19050" eaLnBrk="1" hangingPunct="1">
              <a:spcBef>
                <a:spcPct val="20000"/>
              </a:spcBef>
              <a:buClr>
                <a:schemeClr val="tx2"/>
              </a:buClr>
            </a:pPr>
            <a:r>
              <a:rPr lang="tr-TR" dirty="0"/>
              <a:t> </a:t>
            </a:r>
            <a:endParaRPr lang="tr-TR" sz="2400" dirty="0">
              <a:latin typeface="Arial" panose="020B0604020202020204" pitchFamily="34" charset="0"/>
              <a:ea typeface="Arial"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188640"/>
            <a:ext cx="10333148" cy="457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Türklerden İslamiyet’i kabul eden bir diğer devlet ise </a:t>
            </a:r>
            <a:r>
              <a:rPr lang="tr-TR" sz="3200" dirty="0" err="1">
                <a:solidFill>
                  <a:srgbClr val="92D050"/>
                </a:solidFill>
                <a:cs typeface="Arial" charset="0"/>
              </a:rPr>
              <a:t>Karahanlılar</a:t>
            </a:r>
            <a:r>
              <a:rPr lang="tr-TR" sz="3200" dirty="0" err="1">
                <a:cs typeface="Arial" charset="0"/>
              </a:rPr>
              <a:t>dır</a:t>
            </a:r>
            <a:r>
              <a:rPr lang="tr-TR" sz="3200" dirty="0">
                <a:cs typeface="Arial" charset="0"/>
              </a:rPr>
              <a:t>. Göktürklerden sonra Karlukların başında hüküm sürmeye devam eden Saltuk Buğra Han sülalesi, Müslüman olarak </a:t>
            </a:r>
            <a:r>
              <a:rPr lang="tr-TR" sz="3200" dirty="0" err="1">
                <a:cs typeface="Arial" charset="0"/>
              </a:rPr>
              <a:t>Karahanlı</a:t>
            </a:r>
            <a:r>
              <a:rPr lang="tr-TR" sz="3200" dirty="0">
                <a:cs typeface="Arial" charset="0"/>
              </a:rPr>
              <a:t> Devleti’ni kurdular. </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34BA46C-F482-FD4A-8AD2-F3F431A40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12876"/>
            <a:ext cx="3647341" cy="454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osyalbilgilerim.files.wordpress.com/2011/04/karahanlc4b1lar-haritasc4b1.gif">
            <a:extLst>
              <a:ext uri="{FF2B5EF4-FFF2-40B4-BE49-F238E27FC236}">
                <a16:creationId xmlns:a16="http://schemas.microsoft.com/office/drawing/2014/main" id="{AA2D98D8-CDEA-004E-AA34-3D2D4934F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341" y="2312876"/>
            <a:ext cx="5434012"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62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188640"/>
            <a:ext cx="10333148" cy="457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err="1">
                <a:cs typeface="Arial" charset="0"/>
              </a:rPr>
              <a:t>Karahanlı</a:t>
            </a:r>
            <a:r>
              <a:rPr lang="tr-TR" sz="3200" dirty="0">
                <a:cs typeface="Arial" charset="0"/>
              </a:rPr>
              <a:t> Devleti’nin İslamiyet’i kabulü ve güzel bir üslupla dini yayma gayretleri başta komşu devletler olmak üzere birçok Türk’ün Müslüman olmasında etkili oldu. Oğuzların Müslüman olmaları da bu döneme denk gelmektedir. </a:t>
            </a:r>
            <a:r>
              <a:rPr lang="tr-TR" sz="3200" dirty="0" err="1">
                <a:cs typeface="Arial" charset="0"/>
              </a:rPr>
              <a:t>Karahanlılar’dan</a:t>
            </a:r>
            <a:r>
              <a:rPr lang="tr-TR" sz="3200" dirty="0">
                <a:cs typeface="Arial" charset="0"/>
              </a:rPr>
              <a:t> sonra kurulan üçüncü̈ Müslüman Türk devleti ise </a:t>
            </a:r>
            <a:r>
              <a:rPr lang="tr-TR" sz="3200" dirty="0" err="1">
                <a:solidFill>
                  <a:srgbClr val="92D050"/>
                </a:solidFill>
                <a:cs typeface="Arial" charset="0"/>
              </a:rPr>
              <a:t>Gazneliler</a:t>
            </a:r>
            <a:r>
              <a:rPr lang="tr-TR" sz="3200" dirty="0">
                <a:cs typeface="Arial" charset="0"/>
              </a:rPr>
              <a:t> oldu.</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3C16B19-61E9-7B46-A324-3E8EE4F60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171" y="3248980"/>
            <a:ext cx="5014195" cy="3609019"/>
          </a:xfrm>
          <a:prstGeom prst="rect">
            <a:avLst/>
          </a:prstGeom>
        </p:spPr>
      </p:pic>
    </p:spTree>
    <p:extLst>
      <p:ext uri="{BB962C8B-B14F-4D97-AF65-F5344CB8AC3E}">
        <p14:creationId xmlns:p14="http://schemas.microsoft.com/office/powerpoint/2010/main" val="1799552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47811" name="Rectangle 3"/>
          <p:cNvSpPr>
            <a:spLocks noChangeArrowheads="1"/>
          </p:cNvSpPr>
          <p:nvPr/>
        </p:nvSpPr>
        <p:spPr bwMode="auto">
          <a:xfrm>
            <a:off x="4871864" y="188641"/>
            <a:ext cx="48180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lgn="ctr" eaLnBrk="1" hangingPunct="1">
              <a:spcBef>
                <a:spcPct val="20000"/>
              </a:spcBef>
              <a:buClr>
                <a:srgbClr val="BAD41A"/>
              </a:buClr>
              <a:buFont typeface="Times" charset="0"/>
              <a:buNone/>
            </a:pPr>
            <a:r>
              <a:rPr lang="tr-TR" altLang="en-US" sz="3200" dirty="0" err="1">
                <a:solidFill>
                  <a:srgbClr val="000000"/>
                </a:solidFill>
                <a:latin typeface="Arial" charset="0"/>
                <a:ea typeface="Arial" charset="0"/>
                <a:cs typeface="Arial" charset="0"/>
              </a:rPr>
              <a:t>Maveraünnehir</a:t>
            </a:r>
            <a:r>
              <a:rPr lang="tr-TR" altLang="en-US" sz="3200" dirty="0">
                <a:solidFill>
                  <a:srgbClr val="000000"/>
                </a:solidFill>
                <a:latin typeface="Arial" charset="0"/>
                <a:ea typeface="Arial" charset="0"/>
                <a:cs typeface="Arial" charset="0"/>
              </a:rPr>
              <a:t> ve </a:t>
            </a:r>
            <a:r>
              <a:rPr lang="tr-TR" altLang="en-US" sz="3200" dirty="0" err="1">
                <a:solidFill>
                  <a:srgbClr val="000000"/>
                </a:solidFill>
                <a:latin typeface="Arial" charset="0"/>
                <a:ea typeface="Arial" charset="0"/>
                <a:cs typeface="Arial" charset="0"/>
              </a:rPr>
              <a:t>Fergana</a:t>
            </a:r>
            <a:r>
              <a:rPr lang="tr-TR" altLang="en-US" sz="3200" dirty="0">
                <a:solidFill>
                  <a:srgbClr val="000000"/>
                </a:solidFill>
                <a:latin typeface="Arial" charset="0"/>
                <a:ea typeface="Arial" charset="0"/>
                <a:cs typeface="Arial" charset="0"/>
              </a:rPr>
              <a:t> bölgelerinde Müslümanlığın yayılmaya başlamasında Müslüman tüccarların ve dervişlerin büyük etkisi olmuştur. </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4" y="0"/>
            <a:ext cx="378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http://www.bura.org.tr/haberler/images/SurlarindanBirKa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3273184"/>
            <a:ext cx="5940660" cy="35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647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7811"/>
                                        </p:tgtEl>
                                        <p:attrNameLst>
                                          <p:attrName>style.visibility</p:attrName>
                                        </p:attrNameLst>
                                      </p:cBhvr>
                                      <p:to>
                                        <p:strVal val="visible"/>
                                      </p:to>
                                    </p:set>
                                    <p:animEffect transition="in" filter="fade">
                                      <p:cBhvr>
                                        <p:cTn id="7" dur="2000"/>
                                        <p:tgtEl>
                                          <p:spTgt spid="247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24" y="1076326"/>
            <a:ext cx="26574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48835" name="Rectangle 3"/>
          <p:cNvSpPr>
            <a:spLocks noChangeArrowheads="1"/>
          </p:cNvSpPr>
          <p:nvPr/>
        </p:nvSpPr>
        <p:spPr bwMode="auto">
          <a:xfrm>
            <a:off x="5231904" y="115889"/>
            <a:ext cx="5149268"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lgn="r" eaLnBrk="1" hangingPunct="1">
              <a:spcBef>
                <a:spcPct val="20000"/>
              </a:spcBef>
              <a:buClr>
                <a:srgbClr val="BAD41A"/>
              </a:buClr>
              <a:buFont typeface="Times" charset="0"/>
              <a:buNone/>
            </a:pPr>
            <a:r>
              <a:rPr lang="tr-TR" altLang="en-US" sz="3200" dirty="0">
                <a:solidFill>
                  <a:srgbClr val="000000"/>
                </a:solidFill>
                <a:latin typeface="Arial" charset="0"/>
                <a:ea typeface="Arial" charset="0"/>
                <a:cs typeface="Arial" charset="0"/>
              </a:rPr>
              <a:t>Selçuklu İmparatorluğunun kurulması ve Türklerin İslam dünyasına hâkim olmalarıyla Selçuklular, İslam âleminde hem yeniden birliği sağladılar hem de İslam medeniyetine bilgi ve yetenekleriyle birçok katkıda bulundular.</a:t>
            </a:r>
          </a:p>
        </p:txBody>
      </p:sp>
    </p:spTree>
    <p:extLst>
      <p:ext uri="{BB962C8B-B14F-4D97-AF65-F5344CB8AC3E}">
        <p14:creationId xmlns:p14="http://schemas.microsoft.com/office/powerpoint/2010/main" val="1796462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8835"/>
                                        </p:tgtEl>
                                        <p:attrNameLst>
                                          <p:attrName>style.visibility</p:attrName>
                                        </p:attrNameLst>
                                      </p:cBhvr>
                                      <p:to>
                                        <p:strVal val="visible"/>
                                      </p:to>
                                    </p:set>
                                    <p:animEffect transition="in" filter="fade">
                                      <p:cBhvr>
                                        <p:cTn id="7" dur="2000"/>
                                        <p:tgtEl>
                                          <p:spTgt spid="24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4F5CD-632F-0A43-A988-390360179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0"/>
            <a:ext cx="7749848" cy="6858000"/>
          </a:xfrm>
          <a:prstGeom prst="rect">
            <a:avLst/>
          </a:prstGeom>
        </p:spPr>
      </p:pic>
    </p:spTree>
    <p:extLst>
      <p:ext uri="{BB962C8B-B14F-4D97-AF65-F5344CB8AC3E}">
        <p14:creationId xmlns:p14="http://schemas.microsoft.com/office/powerpoint/2010/main" val="224687346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8E75B-B110-8344-977A-77632E326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8930" y="0"/>
            <a:ext cx="5594139" cy="6858000"/>
          </a:xfrm>
          <a:prstGeom prst="rect">
            <a:avLst/>
          </a:prstGeom>
        </p:spPr>
      </p:pic>
      <p:pic>
        <p:nvPicPr>
          <p:cNvPr id="4" name="Picture 11" descr="Home2">
            <a:hlinkClick r:id="rId3" action="ppaction://hlinksldjump"/>
            <a:extLst>
              <a:ext uri="{FF2B5EF4-FFF2-40B4-BE49-F238E27FC236}">
                <a16:creationId xmlns:a16="http://schemas.microsoft.com/office/drawing/2014/main" id="{911BD00B-D973-D948-A265-BDA7924F4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38480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81881"/>
            <a:ext cx="10693188" cy="305918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Tasavvuf, 7. yüzyıldan itibaren her an Allah’la birlikte olma ve gafletten sakınma amacıyla ortaya çıkan bir akımdır. Tasavvuf ehli olan derviş, </a:t>
            </a:r>
            <a:r>
              <a:rPr lang="tr-TR" sz="3200" dirty="0" err="1">
                <a:cs typeface="Arial" charset="0"/>
              </a:rPr>
              <a:t>sufi</a:t>
            </a:r>
            <a:r>
              <a:rPr lang="tr-TR" sz="3200" dirty="0">
                <a:cs typeface="Arial" charset="0"/>
              </a:rPr>
              <a:t> ve erenler İslamiyet'in Horasan, Anadolu ve Balkanlar'da yayılmasında, özellikle sayıca çok kalabalık bir kesimi oluşturan göçebe Türklerin İslamlaşmasında etkili rol oynamışlardır.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1" y="333028"/>
            <a:ext cx="12192124"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a:cs typeface="Arial" charset="0"/>
              </a:rPr>
              <a:t>Horasan, Anadolu ve Balkanlar’da İslamiyet’in Yayılması</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43472" y="260648"/>
            <a:ext cx="9541060" cy="403244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Sınır boylarında ve stratejik mevkilerde bulunan askerî amaçlı sağlam yapılar olan </a:t>
            </a:r>
            <a:r>
              <a:rPr lang="tr-TR" sz="3200" dirty="0" err="1">
                <a:cs typeface="Arial" charset="0"/>
              </a:rPr>
              <a:t>ribatlar</a:t>
            </a:r>
            <a:r>
              <a:rPr lang="tr-TR" sz="3200" dirty="0">
                <a:cs typeface="Arial" charset="0"/>
              </a:rPr>
              <a:t>, İslamiyet'in </a:t>
            </a:r>
            <a:r>
              <a:rPr lang="tr-TR" sz="3200" dirty="0" err="1">
                <a:cs typeface="Arial" charset="0"/>
              </a:rPr>
              <a:t>Maveraünnehir</a:t>
            </a:r>
            <a:r>
              <a:rPr lang="tr-TR" sz="3200" dirty="0">
                <a:cs typeface="Arial" charset="0"/>
              </a:rPr>
              <a:t> ve Horasan’da güç kazanmasından sonra yeni bir işlev kazandı. Askerî eğitim ve hazırlıkların yerini zikir ve dinî eğitim aldı. </a:t>
            </a:r>
            <a:r>
              <a:rPr lang="tr-TR" sz="3200" dirty="0" err="1">
                <a:cs typeface="Arial" charset="0"/>
              </a:rPr>
              <a:t>Ribatlar</a:t>
            </a:r>
            <a:r>
              <a:rPr lang="tr-TR" sz="3200" dirty="0">
                <a:cs typeface="Arial" charset="0"/>
              </a:rPr>
              <a:t> giderek birer tekke ve zaviyeye dönüşerek derviş, </a:t>
            </a:r>
            <a:r>
              <a:rPr lang="tr-TR" sz="3200" dirty="0" err="1">
                <a:cs typeface="Arial" charset="0"/>
              </a:rPr>
              <a:t>sufi</a:t>
            </a:r>
            <a:r>
              <a:rPr lang="tr-TR" sz="3200" dirty="0">
                <a:cs typeface="Arial" charset="0"/>
              </a:rPr>
              <a:t> ve eren adı verilen mutasavvıflar için İslam’ı yayma faaliyetlerinin merkezî oldu.</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493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332656"/>
            <a:ext cx="9685076" cy="4968552"/>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Ticaret yolları üzerinde inşa edilen </a:t>
            </a:r>
            <a:r>
              <a:rPr lang="tr-TR" sz="3200" dirty="0" err="1">
                <a:cs typeface="Arial" charset="0"/>
              </a:rPr>
              <a:t>ribatlar</a:t>
            </a:r>
            <a:r>
              <a:rPr lang="tr-TR" sz="3200" dirty="0">
                <a:cs typeface="Arial" charset="0"/>
              </a:rPr>
              <a:t> da, İslamlaşmanın tamamlanmasından sonra kervanların yol güvenliğini ve konaklama ihtiyaçlarını sağlamaya yönelik birer kervansaray olarak hizmet vermeye başladılar. Böylece Hakk'a davet yanında halka hizmeti de görev olarak üstlendiler. Tekke, zaviye ve kervansaraylarda bulunan mutasavvıflar sayesinde Türkler İslamiyet'i kabul etmekle kalmayıp, İslam'a hizmet için askerî, sosyal, dinî ve fikrî her alanda etkin faaliyet gösterdiler.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451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224644"/>
            <a:ext cx="10333148" cy="5472608"/>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Gençlik, erlik, yiğitlik anlamında Arapça bir kelime olan </a:t>
            </a:r>
            <a:r>
              <a:rPr lang="tr-TR" sz="3200" dirty="0">
                <a:solidFill>
                  <a:srgbClr val="92D050"/>
                </a:solidFill>
                <a:cs typeface="Arial" charset="0"/>
              </a:rPr>
              <a:t>fütüvvet</a:t>
            </a:r>
            <a:r>
              <a:rPr lang="tr-TR" sz="3200" dirty="0">
                <a:cs typeface="Arial" charset="0"/>
              </a:rPr>
              <a:t>, bir çeşit fedakârlık, mertlik, yiğitlik teşkilatıdır. Başta Bağdat olmak üzere büyük İslam kentlerinde işsiz güçsüz dolaşan gençler fütüvvet teşkilatında toplanmıştır. Bu teşkilat başlangıçta tasavvuf ile iç içe iken zamanla mesleki bir teşekkül olan ahi teşkilatının temelini oluşturmuştur. </a:t>
            </a:r>
            <a:r>
              <a:rPr lang="tr-TR" sz="3200" dirty="0">
                <a:solidFill>
                  <a:srgbClr val="92D050"/>
                </a:solidFill>
                <a:cs typeface="Arial" charset="0"/>
              </a:rPr>
              <a:t>Ahi</a:t>
            </a:r>
            <a:r>
              <a:rPr lang="tr-TR" sz="3200" dirty="0">
                <a:cs typeface="Arial" charset="0"/>
              </a:rPr>
              <a:t> kelimesi ise Arapça “kardeş”, Türkçe “cömert” manasına gelmektedir. Ahi birliklerine aynı zamanda “fütüvvet birlikleri”, genç ahilere “</a:t>
            </a:r>
            <a:r>
              <a:rPr lang="tr-TR" sz="3200" dirty="0" err="1">
                <a:cs typeface="Arial" charset="0"/>
              </a:rPr>
              <a:t>feta</a:t>
            </a:r>
            <a:r>
              <a:rPr lang="tr-TR" sz="3200" dirty="0">
                <a:cs typeface="Arial" charset="0"/>
              </a:rPr>
              <a:t>”, ahi teşkilatının inanç, adap, ilke, kural ve esaslarının yazılı olduğu kaynaklara </a:t>
            </a:r>
            <a:r>
              <a:rPr lang="tr-TR" sz="3200" dirty="0" err="1">
                <a:solidFill>
                  <a:srgbClr val="92D050"/>
                </a:solidFill>
                <a:cs typeface="Arial" charset="0"/>
              </a:rPr>
              <a:t>fütüvvetname</a:t>
            </a:r>
            <a:r>
              <a:rPr lang="tr-TR" sz="3200" dirty="0">
                <a:cs typeface="Arial" charset="0"/>
              </a:rPr>
              <a:t> denir.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827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944725"/>
            <a:ext cx="10333148" cy="255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Türklerin İslamiyet’i kabul etmeleri, İslam tarihi ve dünya tarihi açısından neticeleri itibariyle çok önemlidir. Çünkü Türkler İslamiyet’i küçük bir grup olarak değil, bir millet olarak benimseyerek İslam medeniyetine yeni bir hayat verdiler.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603613" y="297025"/>
            <a:ext cx="6984650"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Türklerin Müslüman Olmaları</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FC0DEE-60AA-D34A-AF13-05E083986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031" y="2996951"/>
            <a:ext cx="3600169" cy="3865953"/>
          </a:xfrm>
          <a:prstGeom prst="rect">
            <a:avLst/>
          </a:prstGeom>
        </p:spPr>
      </p:pic>
    </p:spTree>
    <p:extLst>
      <p:ext uri="{BB962C8B-B14F-4D97-AF65-F5344CB8AC3E}">
        <p14:creationId xmlns:p14="http://schemas.microsoft.com/office/powerpoint/2010/main" val="2964764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260648"/>
            <a:ext cx="10333148" cy="4068452"/>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Fütüvvet öğretisini esas alan Ahilik teşkilatında, ahiler öncelikle Anadolu’ya göç eden Türkleri konuk ettiler. Daha sonra ihtiyaç sahiplerine yardımcı oldular. Mesleği olan Türkler için iş yerleri açarken, mesleği olmayanlara mesleki eğitim verdiler. Halkın dinî eğitimiyle ilgilendiler. Genç işçilere alçak gönüllülük, sosyal dayanışma, özveri, ustaya itaat gibi esnaf lonca örgütünün gerektirdiği bir ahlak eğitimi verdiler.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588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65DF0F-C90C-0B43-950C-39991EB54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645" y="26424"/>
            <a:ext cx="5684671" cy="6246892"/>
          </a:xfrm>
          <a:prstGeom prst="rect">
            <a:avLst/>
          </a:prstGeom>
        </p:spPr>
      </p:pic>
    </p:spTree>
    <p:extLst>
      <p:ext uri="{BB962C8B-B14F-4D97-AF65-F5344CB8AC3E}">
        <p14:creationId xmlns:p14="http://schemas.microsoft.com/office/powerpoint/2010/main" val="312640320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79476" y="1520788"/>
            <a:ext cx="9469052"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Anadolu’nun Türkleşmesinde ve İslamlaşmasında en büyük etken 11. asırda başlayan büyük göçtür. Bilhassa göçebeler arasında bulunan dervişlerin azami gayretleri Selçuklu Devleti'nin kuruluşunu gerçekleştirmiştir. Hacı Bektaş-ı Veli’nin Anadolu’da büyük bir nüfuz kazandığı, bilhassa tarikatının Osmanlı zamanında kuvvetlendiği bilinmektedir.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487488" y="297024"/>
            <a:ext cx="9216900" cy="1223763"/>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Milletimizin İslam Anlayışının Oluşmasında Etkili Olan Bazı Şahsiyetler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23492" y="332656"/>
            <a:ext cx="918102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Bektaşi tarikatı Osmanlı askerî teşkilatı içinde geniş bir yer tutan Yeniçeri Ocağı’nın manevi dayanağı olarak kabul edilmiştir. Anadolu’da etkili olan bir başka teşkilat da hiç şüphesiz Ahiliktir.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D76DCB6-0373-E94F-8DD3-29B866B7C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309" y="2420887"/>
            <a:ext cx="9469219" cy="4418969"/>
          </a:xfrm>
          <a:prstGeom prst="rect">
            <a:avLst/>
          </a:prstGeom>
        </p:spPr>
      </p:pic>
    </p:spTree>
    <p:extLst>
      <p:ext uri="{BB962C8B-B14F-4D97-AF65-F5344CB8AC3E}">
        <p14:creationId xmlns:p14="http://schemas.microsoft.com/office/powerpoint/2010/main" val="837657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332656"/>
            <a:ext cx="9325036" cy="3996444"/>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Türklerin İslam anlayışının oluşmasında ve bir İslam medeniyeti inşa etmelerinde etkili olan birçok sebep ve şahsiyet vardır. </a:t>
            </a:r>
            <a:r>
              <a:rPr lang="tr-TR" sz="3200" dirty="0" err="1">
                <a:cs typeface="Arial" charset="0"/>
              </a:rPr>
              <a:t>İtikadi</a:t>
            </a:r>
            <a:r>
              <a:rPr lang="tr-TR" sz="3200" dirty="0">
                <a:cs typeface="Arial" charset="0"/>
              </a:rPr>
              <a:t> konulardan fıkhi konulara, tasavvufi anlayıştan ahilik teşkilatına, fütüvvet anlayışından kardeşlik ahlakına kadar etki eden bütün bu şahsiyetler ortak değerlerimizdir. Milletimizin İslam anlayışının oluşmasında etkili olan bazı şahsiyetler şunlardır: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975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E2FEC-816B-3042-AB71-5F511FA43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0"/>
            <a:ext cx="9477375" cy="6858000"/>
          </a:xfrm>
          <a:prstGeom prst="rect">
            <a:avLst/>
          </a:prstGeom>
        </p:spPr>
      </p:pic>
    </p:spTree>
    <p:extLst>
      <p:ext uri="{BB962C8B-B14F-4D97-AF65-F5344CB8AC3E}">
        <p14:creationId xmlns:p14="http://schemas.microsoft.com/office/powerpoint/2010/main" val="340160082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81881"/>
            <a:ext cx="10693188" cy="161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000000"/>
                </a:solidFill>
                <a:cs typeface="Arial" charset="0"/>
              </a:rPr>
              <a:t>Asıl adı </a:t>
            </a:r>
            <a:r>
              <a:rPr lang="tr-TR" sz="3200" dirty="0">
                <a:solidFill>
                  <a:srgbClr val="FFC000"/>
                </a:solidFill>
                <a:cs typeface="Arial" charset="0"/>
              </a:rPr>
              <a:t>Numan </a:t>
            </a:r>
            <a:r>
              <a:rPr lang="tr-TR" sz="3200" dirty="0" err="1">
                <a:solidFill>
                  <a:srgbClr val="FFC000"/>
                </a:solidFill>
                <a:cs typeface="Arial" charset="0"/>
              </a:rPr>
              <a:t>ibn</a:t>
            </a:r>
            <a:r>
              <a:rPr lang="tr-TR" sz="3200" dirty="0">
                <a:solidFill>
                  <a:srgbClr val="FFC000"/>
                </a:solidFill>
                <a:cs typeface="Arial" charset="0"/>
              </a:rPr>
              <a:t> Sabit</a:t>
            </a:r>
            <a:r>
              <a:rPr lang="tr-TR" sz="3200" dirty="0">
                <a:solidFill>
                  <a:srgbClr val="000000"/>
                </a:solidFill>
                <a:cs typeface="Arial" charset="0"/>
              </a:rPr>
              <a:t>’tir. İslam’da hukuki düşüncenin ve içtihat anlayışının gelişmesinde önemli payı olup </a:t>
            </a:r>
            <a:r>
              <a:rPr lang="tr-TR" sz="3200" dirty="0">
                <a:solidFill>
                  <a:srgbClr val="FFC000"/>
                </a:solidFill>
                <a:cs typeface="Arial" charset="0"/>
              </a:rPr>
              <a:t>İmam-ı </a:t>
            </a:r>
            <a:r>
              <a:rPr lang="tr-TR" sz="3200" dirty="0" err="1">
                <a:solidFill>
                  <a:srgbClr val="FFC000"/>
                </a:solidFill>
                <a:cs typeface="Arial" charset="0"/>
              </a:rPr>
              <a:t>Âzam</a:t>
            </a:r>
            <a:r>
              <a:rPr lang="tr-TR" sz="3200" dirty="0">
                <a:solidFill>
                  <a:srgbClr val="000000"/>
                </a:solidFill>
                <a:cs typeface="Arial" charset="0"/>
              </a:rPr>
              <a:t> diye şöhret bulmuştur. 699 yılında </a:t>
            </a:r>
            <a:r>
              <a:rPr lang="tr-TR" sz="3200" dirty="0" err="1">
                <a:solidFill>
                  <a:srgbClr val="000000"/>
                </a:solidFill>
                <a:cs typeface="Arial" charset="0"/>
              </a:rPr>
              <a:t>Kûfe’de</a:t>
            </a:r>
            <a:r>
              <a:rPr lang="tr-TR" sz="3200" dirty="0">
                <a:solidFill>
                  <a:srgbClr val="000000"/>
                </a:solidFill>
                <a:cs typeface="Arial" charset="0"/>
              </a:rPr>
              <a:t> doğdu. </a:t>
            </a:r>
            <a:endParaRPr lang="tr-TR" sz="2800" dirty="0">
              <a:solidFill>
                <a:srgbClr val="000000"/>
              </a:solidFill>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691844" y="333028"/>
            <a:ext cx="2808438"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a:cs typeface="Arial" charset="0"/>
              </a:rPr>
              <a:t>Ebu Hanife</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684" y="2600908"/>
            <a:ext cx="5679775"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2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88640"/>
            <a:ext cx="9325036" cy="35283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Dini bilimleri öğrenmeye </a:t>
            </a:r>
            <a:r>
              <a:rPr lang="tr-TR" sz="3200" dirty="0" err="1">
                <a:cs typeface="Arial" charset="0"/>
              </a:rPr>
              <a:t>akaid</a:t>
            </a:r>
            <a:r>
              <a:rPr lang="tr-TR" sz="3200" dirty="0">
                <a:cs typeface="Arial" charset="0"/>
              </a:rPr>
              <a:t> ve kelamla başlayan Ebu Hanife daha sonra fıkıh alanında derinleşmiştir. Aynı zamanda ticaret hayatına da devam ederken dönemin en önemli fıkıh âlimi olmuştur. Ebu Hanife’nin aslen Türk, Fars veya Afganlı olduğuna ilişkin rivayetler bulunmaktadır. </a:t>
            </a:r>
            <a:r>
              <a:rPr lang="tr-TR" sz="3200" dirty="0">
                <a:solidFill>
                  <a:srgbClr val="92D050"/>
                </a:solidFill>
                <a:cs typeface="Arial" charset="0"/>
              </a:rPr>
              <a:t>Fakih</a:t>
            </a:r>
            <a:r>
              <a:rPr lang="tr-TR" sz="3200" dirty="0">
                <a:cs typeface="Arial" charset="0"/>
              </a:rPr>
              <a:t>, din bilgini, fıkıh </a:t>
            </a:r>
            <a:r>
              <a:rPr lang="tr-TR" sz="2800" i="1" dirty="0">
                <a:solidFill>
                  <a:schemeClr val="tx1">
                    <a:lumMod val="75000"/>
                  </a:schemeClr>
                </a:solidFill>
                <a:cs typeface="Arial" charset="0"/>
              </a:rPr>
              <a:t>(İslam Hukuku)</a:t>
            </a:r>
            <a:r>
              <a:rPr lang="tr-TR" sz="3200" dirty="0">
                <a:cs typeface="Arial" charset="0"/>
              </a:rPr>
              <a:t> alimi demektir.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301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a:spcBef>
                <a:spcPct val="0"/>
              </a:spcBef>
              <a:buClrTx/>
              <a:buFontTx/>
              <a:buNone/>
            </a:pPr>
            <a:endParaRPr lang="en-US" altLang="en-US" sz="2400">
              <a:solidFill>
                <a:srgbClr val="FFFFFF"/>
              </a:solidFill>
              <a:latin typeface="New York" charset="0"/>
            </a:endParaRPr>
          </a:p>
        </p:txBody>
      </p:sp>
      <p:sp>
        <p:nvSpPr>
          <p:cNvPr id="252931" name="Rectangle 3"/>
          <p:cNvSpPr>
            <a:spLocks noChangeArrowheads="1"/>
          </p:cNvSpPr>
          <p:nvPr/>
        </p:nvSpPr>
        <p:spPr bwMode="auto">
          <a:xfrm>
            <a:off x="659966" y="7888"/>
            <a:ext cx="11016654"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altLang="en-US" sz="2800">
                <a:solidFill>
                  <a:srgbClr val="FFFFFF"/>
                </a:solidFill>
                <a:latin typeface="Arial" charset="0"/>
                <a:ea typeface="Arial" charset="0"/>
                <a:cs typeface="Arial" charset="0"/>
              </a:rPr>
              <a:t>Ebu Hanife’nin üstün zekası, Kur’an ve sünneti iyi bilmesi, farklı kimliklerin birbiriyle çatışmadan beraberce yaşaması gerektiğine olan inancı ve yeni Müslüman olmuş insanların problemlerine uygun yorumlar geliştiren kabiliyetiyle Hanefilik, başta Türkler olmak üzere Arap olmayan halklar arasında daha fazla rağbet görmüştür.</a:t>
            </a:r>
          </a:p>
        </p:txBody>
      </p:sp>
      <p:pic>
        <p:nvPicPr>
          <p:cNvPr id="2765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085" t="6725" r="7890"/>
          <a:stretch/>
        </p:blipFill>
        <p:spPr bwMode="auto">
          <a:xfrm>
            <a:off x="1524000" y="2312988"/>
            <a:ext cx="9144000" cy="454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9" name="Rectangle 3"/>
          <p:cNvSpPr>
            <a:spLocks noChangeArrowheads="1"/>
          </p:cNvSpPr>
          <p:nvPr/>
        </p:nvSpPr>
        <p:spPr bwMode="auto">
          <a:xfrm>
            <a:off x="5195889" y="6381751"/>
            <a:ext cx="3455987" cy="28892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altLang="en-US" sz="1200">
                <a:solidFill>
                  <a:srgbClr val="000000"/>
                </a:solidFill>
                <a:latin typeface="New York" charset="0"/>
                <a:ea typeface="Arial" charset="0"/>
                <a:cs typeface="Arial" charset="0"/>
              </a:rPr>
              <a:t>İbadilik, Harici mezhebinin yaşayan bir koludur.</a:t>
            </a:r>
          </a:p>
        </p:txBody>
      </p:sp>
      <p:pic>
        <p:nvPicPr>
          <p:cNvPr id="6" name="Picture 11" descr="Home2">
            <a:hlinkClick r:id="rId3" action="ppaction://hlinksldjump"/>
            <a:extLst>
              <a:ext uri="{FF2B5EF4-FFF2-40B4-BE49-F238E27FC236}">
                <a16:creationId xmlns:a16="http://schemas.microsoft.com/office/drawing/2014/main" id="{359B133C-8D03-CD46-8FD4-E78A8E4E8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464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2931"/>
                                        </p:tgtEl>
                                        <p:attrNameLst>
                                          <p:attrName>style.visibility</p:attrName>
                                        </p:attrNameLst>
                                      </p:cBhvr>
                                      <p:to>
                                        <p:strVal val="visible"/>
                                      </p:to>
                                    </p:set>
                                    <p:animEffect transition="in" filter="fade">
                                      <p:cBhvr>
                                        <p:cTn id="7" dur="2000"/>
                                        <p:tgtEl>
                                          <p:spTgt spid="252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81881"/>
            <a:ext cx="10693188" cy="212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Cafer es-Sadık, Caferilik mezhebinin kurucusu olup soyu baba tarafından Hz. Ali’ye, anne tarafından Hz. Ebu Bekir’e dayanmaktadır. 702 yılında Medine’de doğmuş ve yine Medine’de 765 yılında vefat etmiştir.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367808" y="333028"/>
            <a:ext cx="345651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a:cs typeface="Arial" charset="0"/>
              </a:rPr>
              <a:t>Cafer es-Sadık</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B7080DD-92A9-FD41-8D1E-DE9D8026C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766" y="3096213"/>
            <a:ext cx="6669602" cy="3753167"/>
          </a:xfrm>
          <a:prstGeom prst="rect">
            <a:avLst/>
          </a:prstGeom>
        </p:spPr>
      </p:pic>
    </p:spTree>
    <p:extLst>
      <p:ext uri="{BB962C8B-B14F-4D97-AF65-F5344CB8AC3E}">
        <p14:creationId xmlns:p14="http://schemas.microsoft.com/office/powerpoint/2010/main" val="2497419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29379" name="Rectangle 3"/>
          <p:cNvSpPr>
            <a:spLocks noChangeArrowheads="1"/>
          </p:cNvSpPr>
          <p:nvPr/>
        </p:nvSpPr>
        <p:spPr bwMode="auto">
          <a:xfrm>
            <a:off x="1306960" y="224644"/>
            <a:ext cx="9577572" cy="253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FFFFFF"/>
                </a:solidFill>
                <a:latin typeface="Arial" charset="0"/>
                <a:ea typeface="Arial" charset="0"/>
                <a:cs typeface="Arial" charset="0"/>
              </a:rPr>
              <a:t>İslamiyet’in, Türklerin yoğun olarak yaşadığı coğrafyaya ulaştığı dönemlerde milli bir din haline gelen </a:t>
            </a:r>
            <a:r>
              <a:rPr lang="tr-TR" altLang="en-US" sz="3200" dirty="0" err="1">
                <a:solidFill>
                  <a:srgbClr val="92D050"/>
                </a:solidFill>
                <a:latin typeface="Arial" charset="0"/>
                <a:ea typeface="Arial" charset="0"/>
                <a:cs typeface="Arial" charset="0"/>
              </a:rPr>
              <a:t>Göktanrı</a:t>
            </a:r>
            <a:r>
              <a:rPr lang="tr-TR" altLang="en-US" sz="3200" dirty="0">
                <a:solidFill>
                  <a:srgbClr val="FFFFFF"/>
                </a:solidFill>
                <a:latin typeface="Arial" charset="0"/>
                <a:ea typeface="Arial" charset="0"/>
                <a:cs typeface="Arial" charset="0"/>
              </a:rPr>
              <a:t> dinini muhafaza eden Uygur, Hazar ve Bulgar </a:t>
            </a:r>
            <a:r>
              <a:rPr lang="tr-TR" altLang="en-US" sz="2800" i="1" dirty="0">
                <a:solidFill>
                  <a:schemeClr val="tx1">
                    <a:lumMod val="75000"/>
                  </a:schemeClr>
                </a:solidFill>
                <a:latin typeface="Arial" charset="0"/>
                <a:ea typeface="Arial" charset="0"/>
                <a:cs typeface="Arial" charset="0"/>
              </a:rPr>
              <a:t>(</a:t>
            </a:r>
            <a:r>
              <a:rPr lang="tr-TR" altLang="en-US" sz="2800" i="1" dirty="0" err="1">
                <a:solidFill>
                  <a:schemeClr val="tx1">
                    <a:lumMod val="75000"/>
                  </a:schemeClr>
                </a:solidFill>
                <a:latin typeface="Arial" charset="0"/>
                <a:ea typeface="Arial" charset="0"/>
                <a:cs typeface="Arial" charset="0"/>
              </a:rPr>
              <a:t>Bolkar</a:t>
            </a:r>
            <a:r>
              <a:rPr lang="tr-TR" altLang="en-US" sz="2800" i="1" dirty="0">
                <a:solidFill>
                  <a:schemeClr val="tx1">
                    <a:lumMod val="75000"/>
                  </a:schemeClr>
                </a:solidFill>
                <a:latin typeface="Arial" charset="0"/>
                <a:ea typeface="Arial" charset="0"/>
                <a:cs typeface="Arial" charset="0"/>
              </a:rPr>
              <a:t>)</a:t>
            </a:r>
            <a:r>
              <a:rPr lang="tr-TR" altLang="en-US" sz="3200" dirty="0">
                <a:solidFill>
                  <a:srgbClr val="FFFFFF"/>
                </a:solidFill>
                <a:latin typeface="Arial" charset="0"/>
                <a:ea typeface="Arial" charset="0"/>
                <a:cs typeface="Arial" charset="0"/>
              </a:rPr>
              <a:t> Türkleri, yabancı din ve kültürlere geçmeye başlamışlardı</a:t>
            </a:r>
            <a:r>
              <a:rPr lang="tr-TR" altLang="en-US" sz="1800" i="1" dirty="0">
                <a:solidFill>
                  <a:srgbClr val="370C5A">
                    <a:lumMod val="20000"/>
                    <a:lumOff val="80000"/>
                  </a:srgbClr>
                </a:solidFill>
                <a:latin typeface="Arial" charset="0"/>
                <a:ea typeface="Arial" charset="0"/>
                <a:cs typeface="Arial" charset="0"/>
              </a:rPr>
              <a:t> </a:t>
            </a:r>
            <a:r>
              <a:rPr lang="tr-TR" altLang="en-US" sz="1800" b="1" i="1" dirty="0">
                <a:solidFill>
                  <a:srgbClr val="370C5A">
                    <a:lumMod val="20000"/>
                    <a:lumOff val="80000"/>
                  </a:srgbClr>
                </a:solidFill>
                <a:latin typeface="Arial" charset="0"/>
                <a:ea typeface="Arial" charset="0"/>
                <a:cs typeface="Arial" charset="0"/>
              </a:rPr>
              <a:t>(Osman Turan, Selçuklular ve İslamiyet, 2-3)</a:t>
            </a:r>
            <a:r>
              <a:rPr lang="tr-TR" altLang="en-US" sz="1800" i="1" dirty="0">
                <a:solidFill>
                  <a:srgbClr val="370C5A">
                    <a:lumMod val="20000"/>
                    <a:lumOff val="80000"/>
                  </a:srgbClr>
                </a:solidFill>
                <a:latin typeface="Arial" charset="0"/>
                <a:ea typeface="Arial" charset="0"/>
                <a:cs typeface="Arial" charset="0"/>
              </a:rPr>
              <a:t>.</a:t>
            </a:r>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692" y="2762653"/>
            <a:ext cx="5544616" cy="40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11" descr="Home2">
            <a:hlinkClick r:id="rId3" action="ppaction://hlinksldjump"/>
            <a:extLst>
              <a:ext uri="{FF2B5EF4-FFF2-40B4-BE49-F238E27FC236}">
                <a16:creationId xmlns:a16="http://schemas.microsoft.com/office/drawing/2014/main" id="{8FDDD77B-4EB4-7C49-B380-8E2BBD716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900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29379"/>
                                        </p:tgtEl>
                                        <p:attrNameLst>
                                          <p:attrName>style.visibility</p:attrName>
                                        </p:attrNameLst>
                                      </p:cBhvr>
                                      <p:to>
                                        <p:strVal val="visible"/>
                                      </p:to>
                                    </p:set>
                                    <p:animEffect transition="in" filter="fade">
                                      <p:cBhvr>
                                        <p:cTn id="7" dur="2000"/>
                                        <p:tgtEl>
                                          <p:spTgt spid="229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224644"/>
            <a:ext cx="932503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Cafer es-Sadık, hadis ilminde otorite olarak kabul edilmiştir. İmam Malik ve Ebu Hanife ile görüş alışverişinde bulunmuş, fazilet ve takvasıyla tanınan bir kişi olmuştur. Caferilik mezhebi on iki imama inanmayı inanç konuları kapsamında değerlendiren bir mezheptir. </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23586FD-47B7-E64F-8991-E4224C0FD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575" y="3284984"/>
            <a:ext cx="5401725" cy="3573016"/>
          </a:xfrm>
          <a:prstGeom prst="rect">
            <a:avLst/>
          </a:prstGeom>
        </p:spPr>
      </p:pic>
    </p:spTree>
    <p:extLst>
      <p:ext uri="{BB962C8B-B14F-4D97-AF65-F5344CB8AC3E}">
        <p14:creationId xmlns:p14="http://schemas.microsoft.com/office/powerpoint/2010/main" val="12141965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88640"/>
            <a:ext cx="932503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Caferilik ekolüne göre; Kur’an-ı Kerim, ilk ve en önemli kaynaktır. Fakat sünnet konusunda diğer mezheplerden farklı olarak Hz. Muhammed’in sünnetinin yanı sıra, masum </a:t>
            </a:r>
            <a:r>
              <a:rPr lang="tr-TR" sz="2800" i="1" dirty="0">
                <a:solidFill>
                  <a:schemeClr val="tx1">
                    <a:lumMod val="75000"/>
                  </a:schemeClr>
                </a:solidFill>
                <a:cs typeface="Arial" charset="0"/>
              </a:rPr>
              <a:t>(günahsız)</a:t>
            </a:r>
            <a:r>
              <a:rPr lang="tr-TR" sz="3200" dirty="0">
                <a:cs typeface="Arial" charset="0"/>
              </a:rPr>
              <a:t> olarak kabul ettikleri on iki imamın söz ve fiillerini de sünnet olarak değerlendirirler.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056F65F-8688-DF49-9342-62B578FBB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291" y="3212976"/>
            <a:ext cx="5514017" cy="3639252"/>
          </a:xfrm>
          <a:prstGeom prst="rect">
            <a:avLst/>
          </a:prstGeom>
        </p:spPr>
      </p:pic>
    </p:spTree>
    <p:extLst>
      <p:ext uri="{BB962C8B-B14F-4D97-AF65-F5344CB8AC3E}">
        <p14:creationId xmlns:p14="http://schemas.microsoft.com/office/powerpoint/2010/main" val="2705901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981881"/>
            <a:ext cx="10693188" cy="212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Asıl adı Ebu Mansur </a:t>
            </a:r>
            <a:r>
              <a:rPr lang="tr-TR" sz="3200" dirty="0" err="1">
                <a:cs typeface="Arial" charset="0"/>
              </a:rPr>
              <a:t>ibn</a:t>
            </a:r>
            <a:r>
              <a:rPr lang="tr-TR" sz="3200" dirty="0">
                <a:cs typeface="Arial" charset="0"/>
              </a:rPr>
              <a:t> Muhammed olan </a:t>
            </a:r>
            <a:r>
              <a:rPr lang="tr-TR" sz="3200" dirty="0" err="1">
                <a:cs typeface="Arial" charset="0"/>
              </a:rPr>
              <a:t>Maturidi</a:t>
            </a:r>
            <a:r>
              <a:rPr lang="tr-TR" sz="3200" dirty="0">
                <a:cs typeface="Arial" charset="0"/>
              </a:rPr>
              <a:t>, 862'de Özbekistan’ın Semerkant şehrinin </a:t>
            </a:r>
            <a:r>
              <a:rPr lang="tr-TR" sz="3200" dirty="0" err="1">
                <a:cs typeface="Arial" charset="0"/>
              </a:rPr>
              <a:t>Maturid</a:t>
            </a:r>
            <a:r>
              <a:rPr lang="tr-TR" sz="3200" dirty="0">
                <a:cs typeface="Arial" charset="0"/>
              </a:rPr>
              <a:t> mahallesinde doğduğu için </a:t>
            </a:r>
            <a:r>
              <a:rPr lang="tr-TR" sz="3200" dirty="0" err="1">
                <a:cs typeface="Arial" charset="0"/>
              </a:rPr>
              <a:t>Maturidi</a:t>
            </a:r>
            <a:r>
              <a:rPr lang="tr-TR" sz="3200" dirty="0">
                <a:cs typeface="Arial" charset="0"/>
              </a:rPr>
              <a:t> ismiyle anılır. Ebu Hanife’nin inançlarındaki görüşleri etrafında </a:t>
            </a:r>
            <a:r>
              <a:rPr lang="tr-TR" sz="3200" dirty="0" err="1">
                <a:cs typeface="Arial" charset="0"/>
              </a:rPr>
              <a:t>Ehl</a:t>
            </a:r>
            <a:r>
              <a:rPr lang="tr-TR" sz="3200" dirty="0">
                <a:cs typeface="Arial" charset="0"/>
              </a:rPr>
              <a:t>-i sünnet itikadının sistemli hâle gelmesini sağlamıştır.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907868" y="333028"/>
            <a:ext cx="2376390"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a:cs typeface="Arial" charset="0"/>
              </a:rPr>
              <a:t>Matüridi</a:t>
            </a:r>
            <a:endParaRPr lang="tr-TR" sz="3400" b="1"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8255" y="3537012"/>
            <a:ext cx="4427986" cy="332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86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a:spcBef>
                <a:spcPct val="0"/>
              </a:spcBef>
              <a:buClrTx/>
              <a:buFontTx/>
              <a:buNone/>
            </a:pPr>
            <a:endParaRPr lang="en-US" altLang="en-US" sz="2400">
              <a:solidFill>
                <a:srgbClr val="FFFFFF"/>
              </a:solidFill>
              <a:latin typeface="New York" charset="0"/>
            </a:endParaRPr>
          </a:p>
        </p:txBody>
      </p:sp>
      <p:sp>
        <p:nvSpPr>
          <p:cNvPr id="254979" name="Rectangle 3"/>
          <p:cNvSpPr>
            <a:spLocks noChangeArrowheads="1"/>
          </p:cNvSpPr>
          <p:nvPr/>
        </p:nvSpPr>
        <p:spPr bwMode="auto">
          <a:xfrm>
            <a:off x="1415481" y="80964"/>
            <a:ext cx="9361042"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altLang="en-US" sz="3200" dirty="0" err="1">
                <a:solidFill>
                  <a:srgbClr val="FFFFFF"/>
                </a:solidFill>
                <a:latin typeface="Arial" charset="0"/>
                <a:ea typeface="Arial" charset="0"/>
                <a:cs typeface="Arial" charset="0"/>
              </a:rPr>
              <a:t>Maturidi’nin</a:t>
            </a:r>
            <a:r>
              <a:rPr lang="tr-TR" altLang="en-US" sz="3200" dirty="0">
                <a:solidFill>
                  <a:srgbClr val="FFFFFF"/>
                </a:solidFill>
                <a:latin typeface="Arial" charset="0"/>
                <a:ea typeface="Arial" charset="0"/>
                <a:cs typeface="Arial" charset="0"/>
              </a:rPr>
              <a:t> akılcılık ve hoşgörü temellerine dayalı dini anlama ve yorumlama biçimi, ilk önceleri Horasan ve </a:t>
            </a:r>
            <a:r>
              <a:rPr lang="tr-TR" altLang="en-US" sz="3200" dirty="0" err="1">
                <a:solidFill>
                  <a:srgbClr val="FFFFFF"/>
                </a:solidFill>
                <a:latin typeface="Arial" charset="0"/>
                <a:ea typeface="Arial" charset="0"/>
                <a:cs typeface="Arial" charset="0"/>
              </a:rPr>
              <a:t>Maveraünnehir’de</a:t>
            </a:r>
            <a:r>
              <a:rPr lang="tr-TR" altLang="en-US" sz="3200" dirty="0">
                <a:solidFill>
                  <a:srgbClr val="FFFFFF"/>
                </a:solidFill>
                <a:latin typeface="Arial" charset="0"/>
                <a:ea typeface="Arial" charset="0"/>
                <a:cs typeface="Arial" charset="0"/>
              </a:rPr>
              <a:t> sonraları da Afganistan, Pakistan, Hindistan, Doğu Türkistan, Malezya, Endonezya, Kafkaslar, Rusya, Türkiye, Ortadoğu ve Balkanlar’da yaşayan Müslümanların büyük bir kısmı tarafından benimsenmiştir. </a:t>
            </a:r>
          </a:p>
        </p:txBody>
      </p:sp>
      <p:pic>
        <p:nvPicPr>
          <p:cNvPr id="81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7728" y="3609020"/>
            <a:ext cx="4873470" cy="32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ome2">
            <a:hlinkClick r:id="rId3" action="ppaction://hlinksldjump"/>
            <a:extLst>
              <a:ext uri="{FF2B5EF4-FFF2-40B4-BE49-F238E27FC236}">
                <a16:creationId xmlns:a16="http://schemas.microsoft.com/office/drawing/2014/main" id="{D1B3FA60-800B-A147-9129-96375C069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656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4979"/>
                                        </p:tgtEl>
                                        <p:attrNameLst>
                                          <p:attrName>style.visibility</p:attrName>
                                        </p:attrNameLst>
                                      </p:cBhvr>
                                      <p:to>
                                        <p:strVal val="visible"/>
                                      </p:to>
                                    </p:set>
                                    <p:animEffect transition="in" filter="fade">
                                      <p:cBhvr>
                                        <p:cTn id="7" dur="2000"/>
                                        <p:tgtEl>
                                          <p:spTgt spid="254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a:spcBef>
                <a:spcPct val="0"/>
              </a:spcBef>
              <a:buClrTx/>
              <a:buFontTx/>
              <a:buNone/>
            </a:pPr>
            <a:endParaRPr lang="en-US" altLang="en-US" sz="2400">
              <a:solidFill>
                <a:srgbClr val="FFFFFF"/>
              </a:solidFill>
              <a:latin typeface="New York" charset="0"/>
            </a:endParaRPr>
          </a:p>
        </p:txBody>
      </p:sp>
      <p:sp>
        <p:nvSpPr>
          <p:cNvPr id="254979" name="Rectangle 3"/>
          <p:cNvSpPr>
            <a:spLocks noChangeArrowheads="1"/>
          </p:cNvSpPr>
          <p:nvPr/>
        </p:nvSpPr>
        <p:spPr bwMode="auto">
          <a:xfrm>
            <a:off x="1307468" y="80964"/>
            <a:ext cx="9691364" cy="2376487"/>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altLang="en-US" sz="3200" dirty="0" err="1">
                <a:solidFill>
                  <a:srgbClr val="FFFFFF"/>
                </a:solidFill>
                <a:latin typeface="Arial" charset="0"/>
                <a:ea typeface="Arial" charset="0"/>
                <a:cs typeface="Arial" charset="0"/>
              </a:rPr>
              <a:t>Maturidi’ye</a:t>
            </a:r>
            <a:r>
              <a:rPr lang="tr-TR" altLang="en-US" sz="3200" dirty="0">
                <a:solidFill>
                  <a:srgbClr val="FFFFFF"/>
                </a:solidFill>
                <a:latin typeface="Arial" charset="0"/>
                <a:ea typeface="Arial" charset="0"/>
                <a:cs typeface="Arial" charset="0"/>
              </a:rPr>
              <a:t> göre dinin öğrenilmesi için </a:t>
            </a:r>
            <a:r>
              <a:rPr lang="tr-TR" altLang="en-US" sz="3200" dirty="0">
                <a:solidFill>
                  <a:srgbClr val="92D050"/>
                </a:solidFill>
                <a:latin typeface="Arial" charset="0"/>
                <a:ea typeface="Arial" charset="0"/>
                <a:cs typeface="Arial" charset="0"/>
              </a:rPr>
              <a:t>nakil</a:t>
            </a:r>
            <a:r>
              <a:rPr lang="tr-TR" altLang="en-US" sz="3200" dirty="0">
                <a:solidFill>
                  <a:srgbClr val="FFFFFF"/>
                </a:solidFill>
                <a:latin typeface="Arial" charset="0"/>
                <a:ea typeface="Arial" charset="0"/>
                <a:cs typeface="Arial" charset="0"/>
              </a:rPr>
              <a:t> </a:t>
            </a:r>
            <a:r>
              <a:rPr lang="tr-TR" altLang="en-US" sz="2800" i="1" dirty="0">
                <a:solidFill>
                  <a:schemeClr val="tx1">
                    <a:lumMod val="75000"/>
                  </a:schemeClr>
                </a:solidFill>
                <a:latin typeface="Arial" charset="0"/>
                <a:ea typeface="Arial" charset="0"/>
                <a:cs typeface="Arial" charset="0"/>
              </a:rPr>
              <a:t>(Kur’an, Sünnet)</a:t>
            </a:r>
            <a:r>
              <a:rPr lang="tr-TR" altLang="en-US" sz="3200" dirty="0">
                <a:solidFill>
                  <a:srgbClr val="FFFFFF"/>
                </a:solidFill>
                <a:latin typeface="Arial" charset="0"/>
                <a:ea typeface="Arial" charset="0"/>
                <a:cs typeface="Arial" charset="0"/>
              </a:rPr>
              <a:t> ve </a:t>
            </a:r>
            <a:r>
              <a:rPr lang="tr-TR" altLang="en-US" sz="3200" dirty="0">
                <a:solidFill>
                  <a:srgbClr val="92D050"/>
                </a:solidFill>
                <a:latin typeface="Arial" charset="0"/>
                <a:ea typeface="Arial" charset="0"/>
                <a:cs typeface="Arial" charset="0"/>
              </a:rPr>
              <a:t>akıl</a:t>
            </a:r>
            <a:r>
              <a:rPr lang="tr-TR" altLang="en-US" sz="3200" dirty="0">
                <a:solidFill>
                  <a:srgbClr val="FFFFFF"/>
                </a:solidFill>
                <a:latin typeface="Arial" charset="0"/>
                <a:ea typeface="Arial" charset="0"/>
                <a:cs typeface="Arial" charset="0"/>
              </a:rPr>
              <a:t>dır. </a:t>
            </a:r>
            <a:r>
              <a:rPr lang="tr-TR" altLang="en-US" sz="3200" dirty="0" err="1">
                <a:solidFill>
                  <a:srgbClr val="FFFFFF"/>
                </a:solidFill>
                <a:latin typeface="Arial" charset="0"/>
                <a:ea typeface="Arial" charset="0"/>
                <a:cs typeface="Arial" charset="0"/>
              </a:rPr>
              <a:t>Maturidi</a:t>
            </a:r>
            <a:r>
              <a:rPr lang="tr-TR" altLang="en-US" sz="3200" dirty="0">
                <a:solidFill>
                  <a:srgbClr val="FFFFFF"/>
                </a:solidFill>
                <a:latin typeface="Arial" charset="0"/>
                <a:ea typeface="Arial" charset="0"/>
                <a:cs typeface="Arial" charset="0"/>
              </a:rPr>
              <a:t> dine; akıl, ilim, hoşgörü ve taassuptan uzak bir tavırla yaklaşır. İnancın ana ilkelerini ilgilendirmeyen eylem ve ibadet farklılıklarını hoşgörü ile karşılar, kelime-i şehadet getiren, </a:t>
            </a:r>
            <a:r>
              <a:rPr lang="tr-TR" altLang="en-US" sz="3200" dirty="0" err="1">
                <a:solidFill>
                  <a:srgbClr val="FFFFFF"/>
                </a:solidFill>
                <a:latin typeface="Arial" charset="0"/>
                <a:ea typeface="Arial" charset="0"/>
                <a:cs typeface="Arial" charset="0"/>
              </a:rPr>
              <a:t>Kıble’ye</a:t>
            </a:r>
            <a:r>
              <a:rPr lang="tr-TR" altLang="en-US" sz="3200" dirty="0">
                <a:solidFill>
                  <a:srgbClr val="FFFFFF"/>
                </a:solidFill>
                <a:latin typeface="Arial" charset="0"/>
                <a:ea typeface="Arial" charset="0"/>
                <a:cs typeface="Arial" charset="0"/>
              </a:rPr>
              <a:t> yönelen herkesi Mü’min olarak değerlendirir. En önemli eseri, </a:t>
            </a:r>
            <a:r>
              <a:rPr lang="tr-TR" altLang="en-US" sz="3200" dirty="0" err="1">
                <a:solidFill>
                  <a:srgbClr val="92D050"/>
                </a:solidFill>
                <a:latin typeface="Arial" charset="0"/>
                <a:ea typeface="Arial" charset="0"/>
                <a:cs typeface="Arial" charset="0"/>
              </a:rPr>
              <a:t>Kitabü’t-Tevhid</a:t>
            </a:r>
            <a:r>
              <a:rPr lang="tr-TR" altLang="en-US" sz="3200" dirty="0" err="1">
                <a:solidFill>
                  <a:srgbClr val="FFFFFF"/>
                </a:solidFill>
                <a:latin typeface="Arial" charset="0"/>
                <a:ea typeface="Arial" charset="0"/>
                <a:cs typeface="Arial" charset="0"/>
              </a:rPr>
              <a:t>’dir</a:t>
            </a:r>
            <a:r>
              <a:rPr lang="tr-TR" altLang="en-US" sz="3200" dirty="0">
                <a:solidFill>
                  <a:srgbClr val="FFFFFF"/>
                </a:solidFill>
                <a:latin typeface="Arial" charset="0"/>
                <a:ea typeface="Arial" charset="0"/>
                <a:cs typeface="Arial" charset="0"/>
              </a:rPr>
              <a:t>.</a:t>
            </a:r>
          </a:p>
        </p:txBody>
      </p:sp>
      <p:pic>
        <p:nvPicPr>
          <p:cNvPr id="9220" name="Picture 2" descr="http://www.bura.org.tr/haberler/images/ImamMaturidiTurbesi-IMG_1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740" y="3644900"/>
            <a:ext cx="481417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http://www.ottomanstore.com/product_img/82/2093/_big_11042406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644900"/>
            <a:ext cx="21288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Home2">
            <a:hlinkClick r:id="rId4" action="ppaction://hlinksldjump"/>
            <a:extLst>
              <a:ext uri="{FF2B5EF4-FFF2-40B4-BE49-F238E27FC236}">
                <a16:creationId xmlns:a16="http://schemas.microsoft.com/office/drawing/2014/main" id="{0119DC82-83E8-3B4D-AC19-7098AB2DD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18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4979"/>
                                        </p:tgtEl>
                                        <p:attrNameLst>
                                          <p:attrName>style.visibility</p:attrName>
                                        </p:attrNameLst>
                                      </p:cBhvr>
                                      <p:to>
                                        <p:strVal val="visible"/>
                                      </p:to>
                                    </p:set>
                                    <p:animEffect transition="in" filter="fade">
                                      <p:cBhvr>
                                        <p:cTn id="7" dur="2000"/>
                                        <p:tgtEl>
                                          <p:spTgt spid="254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defRPr/>
            </a:pPr>
            <a:endParaRPr lang="en-US" altLang="en-US">
              <a:solidFill>
                <a:srgbClr val="FFFFFF"/>
              </a:solidFill>
            </a:endParaRPr>
          </a:p>
        </p:txBody>
      </p:sp>
      <p:sp>
        <p:nvSpPr>
          <p:cNvPr id="251907" name="Rectangle 3"/>
          <p:cNvSpPr>
            <a:spLocks noChangeArrowheads="1"/>
          </p:cNvSpPr>
          <p:nvPr/>
        </p:nvSpPr>
        <p:spPr bwMode="auto">
          <a:xfrm>
            <a:off x="1976438" y="296864"/>
            <a:ext cx="5219700" cy="259238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sz="3200" dirty="0">
                <a:solidFill>
                  <a:srgbClr val="000000"/>
                </a:solidFill>
                <a:latin typeface="Arial" charset="0"/>
                <a:ea typeface="Arial" charset="0"/>
                <a:cs typeface="Arial" charset="0"/>
              </a:rPr>
              <a:t>İmam Şafiî 767 yılında Gazze’de doğmuş, 819 yılında Bağdat’ta vefat etmiştir. </a:t>
            </a:r>
            <a:r>
              <a:rPr lang="tr-TR" altLang="en-US" sz="3200" dirty="0">
                <a:solidFill>
                  <a:srgbClr val="000000"/>
                </a:solidFill>
                <a:latin typeface="Arial" charset="0"/>
                <a:ea typeface="Arial" charset="0"/>
                <a:cs typeface="Arial" charset="0"/>
              </a:rPr>
              <a:t>Abbasiler Döneminde yaşamıştır. Bu dönemde siyasi istikrar sağlanmış, bilimsel çalışmalar artmış, birçok fikir ve düşünce akımı ortaya çıkmıştır. </a:t>
            </a:r>
          </a:p>
        </p:txBody>
      </p:sp>
      <p:pic>
        <p:nvPicPr>
          <p:cNvPr id="317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138" y="1233488"/>
            <a:ext cx="347186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7824066" y="333028"/>
            <a:ext cx="180032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a:cs typeface="Arial" charset="0"/>
              </a:rPr>
              <a:t>Şafii</a:t>
            </a:r>
            <a:endParaRPr lang="tr-TR" sz="3400" b="1" dirty="0">
              <a:cs typeface="Arial" charset="0"/>
            </a:endParaRPr>
          </a:p>
        </p:txBody>
      </p:sp>
    </p:spTree>
    <p:extLst>
      <p:ext uri="{BB962C8B-B14F-4D97-AF65-F5344CB8AC3E}">
        <p14:creationId xmlns:p14="http://schemas.microsoft.com/office/powerpoint/2010/main" val="731745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51907"/>
                                        </p:tgtEl>
                                        <p:attrNameLst>
                                          <p:attrName>style.visibility</p:attrName>
                                        </p:attrNameLst>
                                      </p:cBhvr>
                                      <p:to>
                                        <p:strVal val="visible"/>
                                      </p:to>
                                    </p:set>
                                    <p:animEffect transition="in" filter="fade">
                                      <p:cBhvr>
                                        <p:cTn id="12" dur="20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defRPr/>
            </a:pPr>
            <a:endParaRPr lang="en-US" altLang="en-US">
              <a:solidFill>
                <a:srgbClr val="FFFFFF"/>
              </a:solidFill>
            </a:endParaRPr>
          </a:p>
        </p:txBody>
      </p:sp>
      <p:sp>
        <p:nvSpPr>
          <p:cNvPr id="257027" name="Rectangle 3"/>
          <p:cNvSpPr>
            <a:spLocks noChangeArrowheads="1"/>
          </p:cNvSpPr>
          <p:nvPr/>
        </p:nvSpPr>
        <p:spPr bwMode="auto">
          <a:xfrm>
            <a:off x="1271465" y="80964"/>
            <a:ext cx="9577636" cy="291623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altLang="en-US" sz="3200" dirty="0">
                <a:solidFill>
                  <a:srgbClr val="000000"/>
                </a:solidFill>
                <a:latin typeface="Arial" charset="0"/>
                <a:ea typeface="Arial" charset="0"/>
                <a:cs typeface="Arial" charset="0"/>
              </a:rPr>
              <a:t>Her türlü fikir ve düşüncenin tartışıldığı böyle bir ortamda İslam öncesi bazı dini ve felsefi akımlar, kendi görüşlerini İslam toplumunda yaymaya başlamış ve yaptıkları propagandalarla taraftar toplamışlardır. Bunun üzerine İmam Şafii, İslam toplumundaki fikir kargaşalarına son vermek amacıyla </a:t>
            </a:r>
            <a:r>
              <a:rPr lang="tr-TR" altLang="en-US" sz="3200" b="1" dirty="0">
                <a:solidFill>
                  <a:srgbClr val="C00000"/>
                </a:solidFill>
                <a:latin typeface="Arial" charset="0"/>
                <a:ea typeface="Arial" charset="0"/>
                <a:cs typeface="Arial" charset="0"/>
              </a:rPr>
              <a:t>er-Risale</a:t>
            </a:r>
            <a:r>
              <a:rPr lang="tr-TR" altLang="en-US" sz="3200" dirty="0">
                <a:solidFill>
                  <a:srgbClr val="000000"/>
                </a:solidFill>
                <a:latin typeface="Arial" charset="0"/>
                <a:ea typeface="Arial" charset="0"/>
                <a:cs typeface="Arial" charset="0"/>
              </a:rPr>
              <a:t> adlı eserini kaleme almıştır. Bu eser, Şafii mezhebinin temellerini oluşturmuştur. </a:t>
            </a:r>
          </a:p>
        </p:txBody>
      </p:sp>
      <p:pic>
        <p:nvPicPr>
          <p:cNvPr id="327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6915" b="12029"/>
          <a:stretch/>
        </p:blipFill>
        <p:spPr bwMode="auto">
          <a:xfrm>
            <a:off x="4872421" y="4108458"/>
            <a:ext cx="2447715" cy="274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60634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7027"/>
                                        </p:tgtEl>
                                        <p:attrNameLst>
                                          <p:attrName>style.visibility</p:attrName>
                                        </p:attrNameLst>
                                      </p:cBhvr>
                                      <p:to>
                                        <p:strVal val="visible"/>
                                      </p:to>
                                    </p:set>
                                    <p:animEffect transition="in" filter="fade">
                                      <p:cBhvr>
                                        <p:cTn id="7" dur="2000"/>
                                        <p:tgtEl>
                                          <p:spTgt spid="2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defRPr/>
            </a:pPr>
            <a:endParaRPr lang="en-US" altLang="en-US">
              <a:solidFill>
                <a:srgbClr val="FFFFFF"/>
              </a:solidFill>
            </a:endParaRPr>
          </a:p>
        </p:txBody>
      </p:sp>
      <p:sp>
        <p:nvSpPr>
          <p:cNvPr id="258051" name="Rectangle 3"/>
          <p:cNvSpPr>
            <a:spLocks noChangeArrowheads="1"/>
          </p:cNvSpPr>
          <p:nvPr/>
        </p:nvSpPr>
        <p:spPr bwMode="auto">
          <a:xfrm>
            <a:off x="1596008" y="188640"/>
            <a:ext cx="4823260" cy="410368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eaLnBrk="1" hangingPunct="1">
              <a:buClr>
                <a:srgbClr val="BAD41A"/>
              </a:buClr>
            </a:pPr>
            <a:r>
              <a:rPr lang="tr-TR" sz="3200" dirty="0">
                <a:latin typeface="Arial" charset="0"/>
                <a:ea typeface="Arial" charset="0"/>
                <a:cs typeface="Arial" charset="0"/>
              </a:rPr>
              <a:t>Şafiî’nin düşünce yapısında genel olarak vahiy, özel olarak </a:t>
            </a:r>
            <a:r>
              <a:rPr lang="tr-TR" sz="3200" dirty="0" err="1">
                <a:latin typeface="Arial" charset="0"/>
                <a:ea typeface="Arial" charset="0"/>
                <a:cs typeface="Arial" charset="0"/>
              </a:rPr>
              <a:t>Rasulullah’ın</a:t>
            </a:r>
            <a:r>
              <a:rPr lang="tr-TR" sz="3200" dirty="0">
                <a:latin typeface="Arial" charset="0"/>
                <a:ea typeface="Arial" charset="0"/>
                <a:cs typeface="Arial" charset="0"/>
              </a:rPr>
              <a:t> sünneti merkezî bir konuma sahiptir. </a:t>
            </a:r>
          </a:p>
          <a:p>
            <a:pPr eaLnBrk="1" hangingPunct="1">
              <a:buClr>
                <a:srgbClr val="BAD41A"/>
              </a:buClr>
            </a:pPr>
            <a:r>
              <a:rPr lang="tr-TR" altLang="en-US" sz="3200" dirty="0">
                <a:solidFill>
                  <a:srgbClr val="FFFFFF"/>
                </a:solidFill>
                <a:latin typeface="Arial" charset="0"/>
                <a:ea typeface="Arial" charset="0"/>
                <a:cs typeface="Arial" charset="0"/>
              </a:rPr>
              <a:t>İmam Şafii’nin görüşleri Mısır, Suriye, Hicaz, Kuzey Afrika’nın bazı bölgeleri ile Anadolu ve Horasan gibi bölgelerde yaygındır.</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267" y="0"/>
            <a:ext cx="4732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8053" name="Rectangle 5"/>
          <p:cNvSpPr>
            <a:spLocks noChangeArrowheads="1"/>
          </p:cNvSpPr>
          <p:nvPr/>
        </p:nvSpPr>
        <p:spPr bwMode="auto">
          <a:xfrm>
            <a:off x="8436260" y="80628"/>
            <a:ext cx="2952750" cy="395288"/>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spcBef>
                <a:spcPct val="20000"/>
              </a:spcBef>
              <a:buClr>
                <a:schemeClr val="tx2"/>
              </a:buClr>
              <a:buFont typeface="Times" charset="0"/>
              <a:defRPr sz="2600">
                <a:solidFill>
                  <a:schemeClr val="tx1"/>
                </a:solidFill>
                <a:latin typeface="Tahoma" charset="0"/>
              </a:defRPr>
            </a:lvl1pPr>
            <a:lvl2pPr marL="742950" indent="-285750">
              <a:spcBef>
                <a:spcPct val="20000"/>
              </a:spcBef>
              <a:buClr>
                <a:schemeClr val="accent2"/>
              </a:buClr>
              <a:buFont typeface="Times" charset="0"/>
              <a:defRPr sz="2800">
                <a:solidFill>
                  <a:schemeClr val="tx1"/>
                </a:solidFill>
                <a:latin typeface="Times" charset="0"/>
              </a:defRPr>
            </a:lvl2pPr>
            <a:lvl3pPr marL="1143000" indent="-228600">
              <a:spcBef>
                <a:spcPct val="20000"/>
              </a:spcBef>
              <a:buClr>
                <a:schemeClr val="tx1"/>
              </a:buClr>
              <a:buFont typeface="Times" charset="0"/>
              <a:defRPr sz="2400">
                <a:solidFill>
                  <a:schemeClr val="tx1"/>
                </a:solidFill>
                <a:latin typeface="Times" charset="0"/>
              </a:defRPr>
            </a:lvl3pPr>
            <a:lvl4pPr marL="1600200" indent="-228600">
              <a:spcBef>
                <a:spcPct val="20000"/>
              </a:spcBef>
              <a:buClr>
                <a:schemeClr val="tx2"/>
              </a:buClr>
              <a:buFont typeface="Wingdings" charset="2"/>
              <a:defRPr sz="2000">
                <a:solidFill>
                  <a:schemeClr val="tx1"/>
                </a:solidFill>
                <a:latin typeface="Times" charset="0"/>
              </a:defRPr>
            </a:lvl4pPr>
            <a:lvl5pPr marL="2057400" indent="-228600">
              <a:spcBef>
                <a:spcPct val="20000"/>
              </a:spcBef>
              <a:buFont typeface="Wingdings" charset="2"/>
              <a:defRPr sz="2000">
                <a:solidFill>
                  <a:schemeClr val="tx1"/>
                </a:solidFill>
                <a:latin typeface="Times" charset="0"/>
              </a:defRPr>
            </a:lvl5pPr>
            <a:lvl6pPr marL="2514600" indent="-228600" eaLnBrk="0" fontAlgn="base" hangingPunct="0">
              <a:spcBef>
                <a:spcPct val="20000"/>
              </a:spcBef>
              <a:spcAft>
                <a:spcPct val="0"/>
              </a:spcAft>
              <a:buFont typeface="Wingdings" charset="2"/>
              <a:defRPr sz="2000">
                <a:solidFill>
                  <a:schemeClr val="tx1"/>
                </a:solidFill>
                <a:latin typeface="Times" charset="0"/>
              </a:defRPr>
            </a:lvl6pPr>
            <a:lvl7pPr marL="2971800" indent="-228600" eaLnBrk="0" fontAlgn="base" hangingPunct="0">
              <a:spcBef>
                <a:spcPct val="20000"/>
              </a:spcBef>
              <a:spcAft>
                <a:spcPct val="0"/>
              </a:spcAft>
              <a:buFont typeface="Wingdings" charset="2"/>
              <a:defRPr sz="2000">
                <a:solidFill>
                  <a:schemeClr val="tx1"/>
                </a:solidFill>
                <a:latin typeface="Times" charset="0"/>
              </a:defRPr>
            </a:lvl7pPr>
            <a:lvl8pPr marL="3429000" indent="-228600" eaLnBrk="0" fontAlgn="base" hangingPunct="0">
              <a:spcBef>
                <a:spcPct val="20000"/>
              </a:spcBef>
              <a:spcAft>
                <a:spcPct val="0"/>
              </a:spcAft>
              <a:buFont typeface="Wingdings" charset="2"/>
              <a:defRPr sz="2000">
                <a:solidFill>
                  <a:schemeClr val="tx1"/>
                </a:solidFill>
                <a:latin typeface="Times" charset="0"/>
              </a:defRPr>
            </a:lvl8pPr>
            <a:lvl9pPr marL="3886200" indent="-228600" eaLnBrk="0" fontAlgn="base" hangingPunct="0">
              <a:spcBef>
                <a:spcPct val="20000"/>
              </a:spcBef>
              <a:spcAft>
                <a:spcPct val="0"/>
              </a:spcAft>
              <a:buFont typeface="Wingdings" charset="2"/>
              <a:defRPr sz="2000">
                <a:solidFill>
                  <a:schemeClr val="tx1"/>
                </a:solidFill>
                <a:latin typeface="Times" charset="0"/>
              </a:defRPr>
            </a:lvl9pPr>
          </a:lstStyle>
          <a:p>
            <a:pPr algn="ctr" eaLnBrk="1" hangingPunct="1">
              <a:buClr>
                <a:srgbClr val="BAD41A"/>
              </a:buClr>
            </a:pPr>
            <a:r>
              <a:rPr lang="tr-TR" altLang="en-US" sz="2000">
                <a:solidFill>
                  <a:srgbClr val="FFFFFF"/>
                </a:solidFill>
                <a:latin typeface="Arial" charset="0"/>
                <a:ea typeface="Arial" charset="0"/>
                <a:cs typeface="Arial" charset="0"/>
              </a:rPr>
              <a:t>İmam Şafii’nin Türbesi</a:t>
            </a:r>
          </a:p>
        </p:txBody>
      </p:sp>
      <p:pic>
        <p:nvPicPr>
          <p:cNvPr id="6" name="Picture 11" descr="Home2">
            <a:hlinkClick r:id="rId3" action="ppaction://hlinksldjump"/>
            <a:extLst>
              <a:ext uri="{FF2B5EF4-FFF2-40B4-BE49-F238E27FC236}">
                <a16:creationId xmlns:a16="http://schemas.microsoft.com/office/drawing/2014/main" id="{3BDE90BC-550A-4049-A02A-AFAB1DB65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860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3"/>
                                        </p:tgtEl>
                                        <p:attrNameLst>
                                          <p:attrName>style.visibility</p:attrName>
                                        </p:attrNameLst>
                                      </p:cBhvr>
                                      <p:to>
                                        <p:strVal val="visible"/>
                                      </p:to>
                                    </p:set>
                                    <p:animEffect transition="in" filter="fade">
                                      <p:cBhvr>
                                        <p:cTn id="7" dur="2000"/>
                                        <p:tgtEl>
                                          <p:spTgt spid="258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58051"/>
                                        </p:tgtEl>
                                        <p:attrNameLst>
                                          <p:attrName>style.visibility</p:attrName>
                                        </p:attrNameLst>
                                      </p:cBhvr>
                                      <p:to>
                                        <p:strVal val="visible"/>
                                      </p:to>
                                    </p:set>
                                    <p:animEffect transition="in" filter="fade">
                                      <p:cBhvr>
                                        <p:cTn id="12" dur="2000"/>
                                        <p:tgtEl>
                                          <p:spTgt spid="258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59075" name="Rectangle 3"/>
          <p:cNvSpPr>
            <a:spLocks noChangeArrowheads="1"/>
          </p:cNvSpPr>
          <p:nvPr/>
        </p:nvSpPr>
        <p:spPr bwMode="auto">
          <a:xfrm>
            <a:off x="1631504" y="116632"/>
            <a:ext cx="4536504" cy="3528392"/>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874 yılında Basra’da </a:t>
            </a:r>
            <a:r>
              <a:rPr lang="tr-TR" altLang="en-US" i="1" dirty="0">
                <a:solidFill>
                  <a:srgbClr val="FFFFFF">
                    <a:lumMod val="75000"/>
                  </a:srgbClr>
                </a:solidFill>
                <a:latin typeface="Arial" charset="0"/>
                <a:ea typeface="Arial" charset="0"/>
                <a:cs typeface="Arial" charset="0"/>
              </a:rPr>
              <a:t>(Irak)</a:t>
            </a:r>
            <a:r>
              <a:rPr lang="tr-TR" altLang="en-US" sz="2800" i="1" dirty="0">
                <a:solidFill>
                  <a:srgbClr val="FFFFFF">
                    <a:lumMod val="75000"/>
                  </a:srgbClr>
                </a:solidFill>
                <a:latin typeface="Arial" charset="0"/>
                <a:ea typeface="Arial" charset="0"/>
                <a:cs typeface="Arial" charset="0"/>
              </a:rPr>
              <a:t> </a:t>
            </a:r>
            <a:r>
              <a:rPr lang="tr-TR" altLang="en-US" sz="2800" dirty="0">
                <a:solidFill>
                  <a:srgbClr val="FFFFFF"/>
                </a:solidFill>
                <a:latin typeface="Arial" charset="0"/>
                <a:ea typeface="Arial" charset="0"/>
                <a:cs typeface="Arial" charset="0"/>
              </a:rPr>
              <a:t>doğmuştur. Yemenli meşhur </a:t>
            </a:r>
            <a:r>
              <a:rPr lang="tr-TR" altLang="en-US" sz="2800" dirty="0" err="1">
                <a:solidFill>
                  <a:srgbClr val="FFFFFF"/>
                </a:solidFill>
                <a:latin typeface="Arial" charset="0"/>
                <a:ea typeface="Arial" charset="0"/>
                <a:cs typeface="Arial" charset="0"/>
              </a:rPr>
              <a:t>sahabi</a:t>
            </a:r>
            <a:r>
              <a:rPr lang="tr-TR" altLang="en-US" sz="2800" dirty="0">
                <a:solidFill>
                  <a:srgbClr val="FFFFFF"/>
                </a:solidFill>
                <a:latin typeface="Arial" charset="0"/>
                <a:ea typeface="Arial" charset="0"/>
                <a:cs typeface="Arial" charset="0"/>
              </a:rPr>
              <a:t>, Ebu Musa el-</a:t>
            </a:r>
            <a:r>
              <a:rPr lang="tr-TR" altLang="en-US" sz="2800" dirty="0" err="1">
                <a:solidFill>
                  <a:srgbClr val="FFFFFF"/>
                </a:solidFill>
                <a:latin typeface="Arial" charset="0"/>
                <a:ea typeface="Arial" charset="0"/>
                <a:cs typeface="Arial" charset="0"/>
              </a:rPr>
              <a:t>Eş’ari’nin</a:t>
            </a:r>
            <a:r>
              <a:rPr lang="tr-TR" altLang="en-US" sz="2800" dirty="0">
                <a:solidFill>
                  <a:srgbClr val="FFFFFF"/>
                </a:solidFill>
                <a:latin typeface="Arial" charset="0"/>
                <a:ea typeface="Arial" charset="0"/>
                <a:cs typeface="Arial" charset="0"/>
              </a:rPr>
              <a:t> soyundan gelir. Önceleri </a:t>
            </a:r>
            <a:r>
              <a:rPr lang="tr-TR" altLang="en-US" sz="2800" dirty="0" err="1">
                <a:solidFill>
                  <a:srgbClr val="FFFFFF"/>
                </a:solidFill>
                <a:latin typeface="Arial" charset="0"/>
                <a:ea typeface="Arial" charset="0"/>
                <a:cs typeface="Arial" charset="0"/>
              </a:rPr>
              <a:t>Mu’tezile</a:t>
            </a:r>
            <a:r>
              <a:rPr lang="tr-TR" altLang="en-US" sz="2800" dirty="0">
                <a:solidFill>
                  <a:srgbClr val="FFFFFF"/>
                </a:solidFill>
                <a:latin typeface="Arial" charset="0"/>
                <a:ea typeface="Arial" charset="0"/>
                <a:cs typeface="Arial" charset="0"/>
              </a:rPr>
              <a:t> mezhebindeyken, sonraları fikir ayrılıkları yüzünden bu mezhepten ayrıldı. </a:t>
            </a:r>
          </a:p>
        </p:txBody>
      </p:sp>
      <p:sp>
        <p:nvSpPr>
          <p:cNvPr id="6" name="Rectangle 5">
            <a:extLst>
              <a:ext uri="{FF2B5EF4-FFF2-40B4-BE49-F238E27FC236}">
                <a16:creationId xmlns:a16="http://schemas.microsoft.com/office/drawing/2014/main" id="{5E6D20E3-6316-5C49-B12C-E106625D3853}"/>
              </a:ext>
            </a:extLst>
          </p:cNvPr>
          <p:cNvSpPr>
            <a:spLocks noChangeArrowheads="1"/>
          </p:cNvSpPr>
          <p:nvPr/>
        </p:nvSpPr>
        <p:spPr bwMode="auto">
          <a:xfrm>
            <a:off x="8220236" y="332656"/>
            <a:ext cx="180032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err="1">
                <a:cs typeface="Arial" charset="0"/>
              </a:rPr>
              <a:t>Eş’ari</a:t>
            </a:r>
            <a:endParaRPr lang="tr-TR" sz="3400" b="1" dirty="0">
              <a:cs typeface="Arial" charset="0"/>
            </a:endParaRPr>
          </a:p>
        </p:txBody>
      </p:sp>
    </p:spTree>
    <p:extLst>
      <p:ext uri="{BB962C8B-B14F-4D97-AF65-F5344CB8AC3E}">
        <p14:creationId xmlns:p14="http://schemas.microsoft.com/office/powerpoint/2010/main" val="11385647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59075"/>
                                        </p:tgtEl>
                                        <p:attrNameLst>
                                          <p:attrName>style.visibility</p:attrName>
                                        </p:attrNameLst>
                                      </p:cBhvr>
                                      <p:to>
                                        <p:strVal val="visible"/>
                                      </p:to>
                                    </p:set>
                                    <p:animEffect transition="in" filter="fade">
                                      <p:cBhvr>
                                        <p:cTn id="12" dur="2000"/>
                                        <p:tgtEl>
                                          <p:spTgt spid="259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88640"/>
            <a:ext cx="932503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Akıl yürütmeyi ve mantığı çok iyi kullandığı için yaptığı münazaralarda genellikle ustun gelirdi. Müslümanların </a:t>
            </a:r>
            <a:r>
              <a:rPr lang="tr-TR" sz="3200" dirty="0" err="1">
                <a:cs typeface="Arial" charset="0"/>
              </a:rPr>
              <a:t>itikadi</a:t>
            </a:r>
            <a:r>
              <a:rPr lang="tr-TR" sz="3200" dirty="0">
                <a:cs typeface="Arial" charset="0"/>
              </a:rPr>
              <a:t> konulardaki ihtilaflarını </a:t>
            </a:r>
            <a:r>
              <a:rPr lang="tr-TR" sz="3200" dirty="0" err="1">
                <a:cs typeface="Arial" charset="0"/>
              </a:rPr>
              <a:t>Makalâtül-İslamiyyin</a:t>
            </a:r>
            <a:r>
              <a:rPr lang="tr-TR" sz="3200" dirty="0">
                <a:cs typeface="Arial" charset="0"/>
              </a:rPr>
              <a:t> adlı eserinde bir araya toplamıştır. İmam </a:t>
            </a:r>
            <a:r>
              <a:rPr lang="tr-TR" sz="3200" dirty="0" err="1">
                <a:cs typeface="Arial" charset="0"/>
              </a:rPr>
              <a:t>Eş’ari’nin</a:t>
            </a:r>
            <a:r>
              <a:rPr lang="tr-TR" sz="3200" dirty="0">
                <a:cs typeface="Arial" charset="0"/>
              </a:rPr>
              <a:t> görüşleri doğrultusunda </a:t>
            </a:r>
            <a:r>
              <a:rPr lang="tr-TR" sz="3200" dirty="0" err="1">
                <a:cs typeface="Arial" charset="0"/>
              </a:rPr>
              <a:t>Eş’arilik</a:t>
            </a:r>
            <a:r>
              <a:rPr lang="tr-TR" sz="3200" dirty="0">
                <a:cs typeface="Arial" charset="0"/>
              </a:rPr>
              <a:t> mezhebi oluşmuştur.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B1A1F4A-C030-304D-84BA-37F6569FF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696" y="3212976"/>
            <a:ext cx="5504539" cy="3643481"/>
          </a:xfrm>
          <a:prstGeom prst="rect">
            <a:avLst/>
          </a:prstGeom>
        </p:spPr>
      </p:pic>
    </p:spTree>
    <p:extLst>
      <p:ext uri="{BB962C8B-B14F-4D97-AF65-F5344CB8AC3E}">
        <p14:creationId xmlns:p14="http://schemas.microsoft.com/office/powerpoint/2010/main" val="612963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75DD-4DA8-504B-ADFB-A74A02F45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224644"/>
            <a:ext cx="10333148" cy="504056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Türklerin İslam’ı benimsemesinde pek çok unsur etkili olmuştur. Bunlardan ilki, Türklerin </a:t>
            </a:r>
            <a:r>
              <a:rPr lang="tr-TR" sz="3200" dirty="0" err="1">
                <a:solidFill>
                  <a:srgbClr val="92D050"/>
                </a:solidFill>
                <a:cs typeface="Arial" charset="0"/>
              </a:rPr>
              <a:t>Göktanrı</a:t>
            </a:r>
            <a:r>
              <a:rPr lang="tr-TR" sz="3200" dirty="0">
                <a:cs typeface="Arial" charset="0"/>
              </a:rPr>
              <a:t> inançları ile İslam’ın Allah inancı arasında yakın benzerliklerin bulunmasıdır. İkincisi ise, İslam dininin Türklerin karakterleri, düşünce ve ideallerine uygun olmasıdır. Zira Türkler, inandıkları </a:t>
            </a:r>
            <a:r>
              <a:rPr lang="tr-TR" sz="3200" dirty="0" err="1">
                <a:solidFill>
                  <a:srgbClr val="92D050"/>
                </a:solidFill>
                <a:cs typeface="Arial" charset="0"/>
              </a:rPr>
              <a:t>Göktanrı</a:t>
            </a:r>
            <a:r>
              <a:rPr lang="tr-TR" sz="3200" dirty="0">
                <a:cs typeface="Arial" charset="0"/>
              </a:rPr>
              <a:t> ile İslamiyet’teki Allah inancı arasında benzerlik kurmuşlardır. Ayrıca Türkler ahiret inancına sahiplerdi. İslamiyet’teki cihat ve cihadın ahirette sağlayacağı mükâfat, Türklerin ideallerine, </a:t>
            </a:r>
            <a:r>
              <a:rPr lang="tr-TR" sz="3200" dirty="0" err="1">
                <a:cs typeface="Arial" charset="0"/>
              </a:rPr>
              <a:t>alplik</a:t>
            </a:r>
            <a:r>
              <a:rPr lang="tr-TR" sz="3200" dirty="0">
                <a:cs typeface="Arial" charset="0"/>
              </a:rPr>
              <a:t> ülküsüne ve gaza ruhuna uygundu.</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650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0099" name="Rectangle 3"/>
          <p:cNvSpPr>
            <a:spLocks noChangeArrowheads="1"/>
          </p:cNvSpPr>
          <p:nvPr/>
        </p:nvSpPr>
        <p:spPr bwMode="auto">
          <a:xfrm>
            <a:off x="1271910" y="80630"/>
            <a:ext cx="9648626" cy="311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err="1">
                <a:solidFill>
                  <a:srgbClr val="FFFFFF"/>
                </a:solidFill>
                <a:latin typeface="Arial" charset="0"/>
                <a:ea typeface="Arial" charset="0"/>
                <a:cs typeface="Arial" charset="0"/>
              </a:rPr>
              <a:t>Eş’ari’nin</a:t>
            </a:r>
            <a:r>
              <a:rPr lang="tr-TR" altLang="en-US" sz="3200" dirty="0">
                <a:solidFill>
                  <a:srgbClr val="FFFFFF"/>
                </a:solidFill>
                <a:latin typeface="Arial" charset="0"/>
                <a:ea typeface="Arial" charset="0"/>
                <a:cs typeface="Arial" charset="0"/>
              </a:rPr>
              <a:t> inanç esaslarını akli metotlarla görüşlerini savunması Irak’ta büyük yankı uyandırmış ve </a:t>
            </a:r>
            <a:r>
              <a:rPr lang="tr-TR" altLang="en-US" sz="3200" dirty="0">
                <a:solidFill>
                  <a:srgbClr val="92D050"/>
                </a:solidFill>
                <a:latin typeface="Arial" charset="0"/>
                <a:ea typeface="Arial" charset="0"/>
                <a:cs typeface="Arial" charset="0"/>
              </a:rPr>
              <a:t>alimleri</a:t>
            </a:r>
            <a:r>
              <a:rPr lang="tr-TR" altLang="en-US" sz="3200" dirty="0">
                <a:solidFill>
                  <a:srgbClr val="FFFFFF"/>
                </a:solidFill>
                <a:latin typeface="Arial" charset="0"/>
                <a:ea typeface="Arial" charset="0"/>
                <a:cs typeface="Arial" charset="0"/>
              </a:rPr>
              <a:t> </a:t>
            </a:r>
            <a:r>
              <a:rPr lang="tr-TR" altLang="en-US" sz="2800" i="1" dirty="0">
                <a:solidFill>
                  <a:schemeClr val="tx1">
                    <a:lumMod val="75000"/>
                  </a:schemeClr>
                </a:solidFill>
                <a:latin typeface="Arial" charset="0"/>
                <a:ea typeface="Arial" charset="0"/>
                <a:cs typeface="Arial" charset="0"/>
              </a:rPr>
              <a:t>(bilginleri)</a:t>
            </a:r>
            <a:r>
              <a:rPr lang="tr-TR" altLang="en-US" sz="3200" dirty="0">
                <a:solidFill>
                  <a:srgbClr val="FFFFFF"/>
                </a:solidFill>
                <a:latin typeface="Arial" charset="0"/>
                <a:ea typeface="Arial" charset="0"/>
                <a:cs typeface="Arial" charset="0"/>
              </a:rPr>
              <a:t> de etkilemiştir. Türklerin İslamiyet anlayışı üzerinde önemli etkileri olan </a:t>
            </a:r>
            <a:r>
              <a:rPr lang="tr-TR" altLang="en-US" sz="3200" dirty="0" err="1">
                <a:solidFill>
                  <a:srgbClr val="FFFFFF"/>
                </a:solidFill>
                <a:latin typeface="Arial" charset="0"/>
                <a:ea typeface="Arial" charset="0"/>
                <a:cs typeface="Arial" charset="0"/>
              </a:rPr>
              <a:t>Eş’ari’nin</a:t>
            </a:r>
            <a:r>
              <a:rPr lang="tr-TR" altLang="en-US" sz="3200" dirty="0">
                <a:solidFill>
                  <a:srgbClr val="FFFFFF"/>
                </a:solidFill>
                <a:latin typeface="Arial" charset="0"/>
                <a:ea typeface="Arial" charset="0"/>
                <a:cs typeface="Arial" charset="0"/>
              </a:rPr>
              <a:t> görüşleri, Hindistan’dan Endülüs’e kadar uzanan bir coğrafyada yaşayan ve farklı etnik kökenlere mensup olan çok sayıda Müslüman tarafından benimsenmiştir. </a:t>
            </a:r>
          </a:p>
        </p:txBody>
      </p:sp>
      <p:pic>
        <p:nvPicPr>
          <p:cNvPr id="3" name="Picture 2">
            <a:extLst>
              <a:ext uri="{FF2B5EF4-FFF2-40B4-BE49-F238E27FC236}">
                <a16:creationId xmlns:a16="http://schemas.microsoft.com/office/drawing/2014/main" id="{AD31EF2A-4C53-3B46-A7DD-68F7B8ED2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2" y="3561272"/>
            <a:ext cx="6516724" cy="3295494"/>
          </a:xfrm>
          <a:prstGeom prst="rect">
            <a:avLst/>
          </a:prstGeom>
        </p:spPr>
      </p:pic>
      <p:pic>
        <p:nvPicPr>
          <p:cNvPr id="7" name="Picture 11" descr="Home2">
            <a:hlinkClick r:id="rId3" action="ppaction://hlinksldjump"/>
            <a:extLst>
              <a:ext uri="{FF2B5EF4-FFF2-40B4-BE49-F238E27FC236}">
                <a16:creationId xmlns:a16="http://schemas.microsoft.com/office/drawing/2014/main" id="{C04285C1-A6EF-3740-983B-F1390FA2E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592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0099"/>
                                        </p:tgtEl>
                                        <p:attrNameLst>
                                          <p:attrName>style.visibility</p:attrName>
                                        </p:attrNameLst>
                                      </p:cBhvr>
                                      <p:to>
                                        <p:strVal val="visible"/>
                                      </p:to>
                                    </p:set>
                                    <p:animEffect transition="in" filter="fade">
                                      <p:cBhvr>
                                        <p:cTn id="7" dur="2000"/>
                                        <p:tgtEl>
                                          <p:spTgt spid="260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1123" name="Rectangle 3"/>
          <p:cNvSpPr>
            <a:spLocks noChangeArrowheads="1"/>
          </p:cNvSpPr>
          <p:nvPr/>
        </p:nvSpPr>
        <p:spPr bwMode="auto">
          <a:xfrm>
            <a:off x="1091445" y="1808820"/>
            <a:ext cx="5616624" cy="3528392"/>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chemeClr val="tx2"/>
              </a:buClr>
              <a:defRPr/>
            </a:pPr>
            <a:r>
              <a:rPr lang="tr-TR" sz="3200" dirty="0">
                <a:latin typeface="Arial" charset="0"/>
                <a:ea typeface="Arial" charset="0"/>
                <a:cs typeface="Arial" charset="0"/>
              </a:rPr>
              <a:t>Doğum tarihi kesin olarak bilinmemekle birlikte muhtemelen 1093 yılında bugünkü Kazakistan sınırları içinde yer alan Türkistan’ın </a:t>
            </a:r>
            <a:r>
              <a:rPr lang="tr-TR" sz="3200" dirty="0" err="1">
                <a:latin typeface="Arial" charset="0"/>
                <a:ea typeface="Arial" charset="0"/>
                <a:cs typeface="Arial" charset="0"/>
              </a:rPr>
              <a:t>Yesi</a:t>
            </a:r>
            <a:r>
              <a:rPr lang="tr-TR" sz="3200" dirty="0">
                <a:latin typeface="Arial" charset="0"/>
                <a:ea typeface="Arial" charset="0"/>
                <a:cs typeface="Arial" charset="0"/>
              </a:rPr>
              <a:t> kasabasında doğmuş ve 1166 yılında vefat etmiştir.</a:t>
            </a:r>
          </a:p>
        </p:txBody>
      </p:sp>
      <p:sp>
        <p:nvSpPr>
          <p:cNvPr id="6" name="Rectangle 5">
            <a:extLst>
              <a:ext uri="{FF2B5EF4-FFF2-40B4-BE49-F238E27FC236}">
                <a16:creationId xmlns:a16="http://schemas.microsoft.com/office/drawing/2014/main" id="{5E6D20E3-6316-5C49-B12C-E106625D3853}"/>
              </a:ext>
            </a:extLst>
          </p:cNvPr>
          <p:cNvSpPr>
            <a:spLocks noChangeArrowheads="1"/>
          </p:cNvSpPr>
          <p:nvPr/>
        </p:nvSpPr>
        <p:spPr bwMode="auto">
          <a:xfrm>
            <a:off x="4403812" y="333028"/>
            <a:ext cx="338450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a:cs typeface="Arial" charset="0"/>
              </a:rPr>
              <a:t>Ahmet </a:t>
            </a:r>
            <a:r>
              <a:rPr lang="tr-TR" sz="3400" b="1" dirty="0" err="1">
                <a:cs typeface="Arial" charset="0"/>
              </a:rPr>
              <a:t>Yesevi</a:t>
            </a:r>
            <a:endParaRPr lang="tr-TR" sz="3400" b="1" dirty="0">
              <a:cs typeface="Arial" charset="0"/>
            </a:endParaRPr>
          </a:p>
        </p:txBody>
      </p:sp>
    </p:spTree>
    <p:extLst>
      <p:ext uri="{BB962C8B-B14F-4D97-AF65-F5344CB8AC3E}">
        <p14:creationId xmlns:p14="http://schemas.microsoft.com/office/powerpoint/2010/main" val="1986592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61123"/>
                                        </p:tgtEl>
                                        <p:attrNameLst>
                                          <p:attrName>style.visibility</p:attrName>
                                        </p:attrNameLst>
                                      </p:cBhvr>
                                      <p:to>
                                        <p:strVal val="visible"/>
                                      </p:to>
                                    </p:set>
                                    <p:animEffect transition="in" filter="fade">
                                      <p:cBhvr>
                                        <p:cTn id="12" dur="20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152636"/>
            <a:ext cx="1026114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a:t>Ahmet </a:t>
            </a:r>
            <a:r>
              <a:rPr lang="en-US" sz="3200" dirty="0" err="1"/>
              <a:t>Yesevi</a:t>
            </a:r>
            <a:r>
              <a:rPr lang="en-US" sz="3200" dirty="0"/>
              <a:t>, Yusuf </a:t>
            </a:r>
            <a:r>
              <a:rPr lang="en-US" sz="3200" dirty="0" err="1"/>
              <a:t>Hemedani’nin</a:t>
            </a:r>
            <a:r>
              <a:rPr lang="en-US" sz="3200" dirty="0"/>
              <a:t> </a:t>
            </a:r>
            <a:r>
              <a:rPr lang="en-US" sz="2800" i="1" dirty="0">
                <a:solidFill>
                  <a:schemeClr val="tx1">
                    <a:lumMod val="75000"/>
                  </a:schemeClr>
                </a:solidFill>
              </a:rPr>
              <a:t>(ö.1140) </a:t>
            </a:r>
            <a:r>
              <a:rPr lang="en-US" sz="3200" dirty="0" err="1"/>
              <a:t>talebelerinden</a:t>
            </a:r>
            <a:r>
              <a:rPr lang="en-US" sz="3200" dirty="0"/>
              <a:t> </a:t>
            </a:r>
            <a:r>
              <a:rPr lang="en-US" sz="3200" dirty="0" err="1"/>
              <a:t>olup</a:t>
            </a:r>
            <a:r>
              <a:rPr lang="en-US" sz="3200" dirty="0"/>
              <a:t> </a:t>
            </a:r>
            <a:r>
              <a:rPr lang="en-US" sz="3200" dirty="0" err="1"/>
              <a:t>Orta</a:t>
            </a:r>
            <a:r>
              <a:rPr lang="en-US" sz="3200" dirty="0"/>
              <a:t> </a:t>
            </a:r>
            <a:r>
              <a:rPr lang="en-US" sz="3200" dirty="0" err="1"/>
              <a:t>Asya</a:t>
            </a:r>
            <a:r>
              <a:rPr lang="en-US" sz="3200" dirty="0"/>
              <a:t> </a:t>
            </a:r>
            <a:r>
              <a:rPr lang="en-US" sz="3200" dirty="0" err="1"/>
              <a:t>Türkleri</a:t>
            </a:r>
            <a:r>
              <a:rPr lang="en-US" sz="3200" dirty="0"/>
              <a:t> </a:t>
            </a:r>
            <a:r>
              <a:rPr lang="en-US" sz="3200" dirty="0" err="1"/>
              <a:t>arasında</a:t>
            </a:r>
            <a:r>
              <a:rPr lang="en-US" sz="3200" dirty="0"/>
              <a:t> </a:t>
            </a:r>
            <a:r>
              <a:rPr lang="en-US" sz="3200" dirty="0" err="1"/>
              <a:t>İslam’ın</a:t>
            </a:r>
            <a:r>
              <a:rPr lang="en-US" sz="3200" dirty="0"/>
              <a:t> </a:t>
            </a:r>
            <a:r>
              <a:rPr lang="en-US" sz="3200" dirty="0" err="1"/>
              <a:t>ve</a:t>
            </a:r>
            <a:r>
              <a:rPr lang="en-US" sz="3200" dirty="0"/>
              <a:t> </a:t>
            </a:r>
            <a:r>
              <a:rPr lang="en-US" sz="3200" dirty="0" err="1"/>
              <a:t>tasavvufun</a:t>
            </a:r>
            <a:r>
              <a:rPr lang="en-US" sz="3200" dirty="0"/>
              <a:t> </a:t>
            </a:r>
            <a:r>
              <a:rPr lang="en-US" sz="3200" dirty="0" err="1"/>
              <a:t>yayılmasında</a:t>
            </a:r>
            <a:r>
              <a:rPr lang="en-US" sz="3200" dirty="0"/>
              <a:t> </a:t>
            </a:r>
            <a:r>
              <a:rPr lang="en-US" sz="3200" dirty="0" err="1"/>
              <a:t>büyük</a:t>
            </a:r>
            <a:r>
              <a:rPr lang="en-US" sz="3200" dirty="0"/>
              <a:t> </a:t>
            </a:r>
            <a:r>
              <a:rPr lang="en-US" sz="3200" dirty="0" err="1"/>
              <a:t>hizmeti</a:t>
            </a:r>
            <a:r>
              <a:rPr lang="en-US" sz="3200" dirty="0"/>
              <a:t> </a:t>
            </a:r>
            <a:r>
              <a:rPr lang="en-US" sz="3200" dirty="0" err="1"/>
              <a:t>olmuştur</a:t>
            </a:r>
            <a:r>
              <a:rPr lang="en-US" sz="3200" dirty="0"/>
              <a:t>. </a:t>
            </a:r>
            <a:r>
              <a:rPr lang="en-US" sz="3200" dirty="0" err="1"/>
              <a:t>Kendi</a:t>
            </a:r>
            <a:r>
              <a:rPr lang="en-US" sz="3200" dirty="0"/>
              <a:t> </a:t>
            </a:r>
            <a:r>
              <a:rPr lang="en-US" sz="3200" dirty="0" err="1"/>
              <a:t>adıyla</a:t>
            </a:r>
            <a:r>
              <a:rPr lang="en-US" sz="3200" dirty="0"/>
              <a:t> </a:t>
            </a:r>
            <a:r>
              <a:rPr lang="en-US" sz="3200" dirty="0" err="1"/>
              <a:t>anılan</a:t>
            </a:r>
            <a:r>
              <a:rPr lang="en-US" sz="3200" dirty="0"/>
              <a:t> </a:t>
            </a:r>
            <a:r>
              <a:rPr lang="en-US" sz="3200" dirty="0" err="1"/>
              <a:t>Yeseviyye</a:t>
            </a:r>
            <a:r>
              <a:rPr lang="en-US" sz="3200" dirty="0"/>
              <a:t> </a:t>
            </a:r>
            <a:r>
              <a:rPr lang="en-US" sz="3200" dirty="0" err="1"/>
              <a:t>tarikatının</a:t>
            </a:r>
            <a:r>
              <a:rPr lang="en-US" sz="3200" dirty="0"/>
              <a:t> </a:t>
            </a:r>
            <a:r>
              <a:rPr lang="en-US" sz="3200" dirty="0" err="1"/>
              <a:t>kurucusudur</a:t>
            </a:r>
            <a:r>
              <a:rPr lang="en-US" sz="3200" dirty="0"/>
              <a:t>. </a:t>
            </a:r>
            <a:r>
              <a:rPr lang="en-US" sz="3200" dirty="0" err="1">
                <a:solidFill>
                  <a:srgbClr val="92D050"/>
                </a:solidFill>
              </a:rPr>
              <a:t>Tasavvuf</a:t>
            </a:r>
            <a:r>
              <a:rPr lang="en-US" sz="3200" dirty="0"/>
              <a:t>, </a:t>
            </a:r>
            <a:r>
              <a:rPr lang="en-US" sz="3200" dirty="0" err="1"/>
              <a:t>Kur’an’da</a:t>
            </a:r>
            <a:r>
              <a:rPr lang="en-US" sz="3200" dirty="0"/>
              <a:t> </a:t>
            </a:r>
            <a:r>
              <a:rPr lang="en-US" sz="3200" dirty="0" err="1"/>
              <a:t>önerilen</a:t>
            </a:r>
            <a:r>
              <a:rPr lang="en-US" sz="3200" dirty="0"/>
              <a:t> </a:t>
            </a:r>
            <a:r>
              <a:rPr lang="en-US" sz="3200" dirty="0" err="1"/>
              <a:t>ve</a:t>
            </a:r>
            <a:r>
              <a:rPr lang="en-US" sz="3200" dirty="0"/>
              <a:t> </a:t>
            </a:r>
            <a:r>
              <a:rPr lang="en-US" sz="3200" dirty="0" err="1"/>
              <a:t>peygamberin</a:t>
            </a:r>
            <a:r>
              <a:rPr lang="en-US" sz="3200" dirty="0"/>
              <a:t> </a:t>
            </a:r>
            <a:r>
              <a:rPr lang="en-US" sz="3200" dirty="0" err="1"/>
              <a:t>hayatında</a:t>
            </a:r>
            <a:r>
              <a:rPr lang="en-US" sz="3200" dirty="0"/>
              <a:t> </a:t>
            </a:r>
            <a:r>
              <a:rPr lang="en-US" sz="3200" dirty="0" err="1"/>
              <a:t>uygulamaları</a:t>
            </a:r>
            <a:r>
              <a:rPr lang="en-US" sz="3200" dirty="0"/>
              <a:t> </a:t>
            </a:r>
            <a:r>
              <a:rPr lang="en-US" sz="3200" dirty="0" err="1"/>
              <a:t>görülen</a:t>
            </a:r>
            <a:r>
              <a:rPr lang="en-US" sz="3200" dirty="0"/>
              <a:t> </a:t>
            </a:r>
            <a:r>
              <a:rPr lang="en-US" sz="3200" dirty="0" err="1"/>
              <a:t>hayat</a:t>
            </a:r>
            <a:r>
              <a:rPr lang="en-US" sz="3200" dirty="0"/>
              <a:t> </a:t>
            </a:r>
            <a:r>
              <a:rPr lang="en-US" sz="3200" dirty="0" err="1"/>
              <a:t>tarzını</a:t>
            </a:r>
            <a:r>
              <a:rPr lang="en-US" sz="3200" dirty="0"/>
              <a:t> </a:t>
            </a:r>
            <a:r>
              <a:rPr lang="en-US" sz="3200" dirty="0" err="1"/>
              <a:t>yaşama</a:t>
            </a:r>
            <a:r>
              <a:rPr lang="en-US" sz="3200" dirty="0"/>
              <a:t> </a:t>
            </a:r>
            <a:r>
              <a:rPr lang="en-US" sz="3200" dirty="0" err="1"/>
              <a:t>gayretidir</a:t>
            </a:r>
            <a:r>
              <a:rPr lang="en-US" sz="3200" dirty="0"/>
              <a:t>. </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43D6936-0829-244E-822F-453E21AB6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684" y="3248980"/>
            <a:ext cx="5722152" cy="3607443"/>
          </a:xfrm>
          <a:prstGeom prst="rect">
            <a:avLst/>
          </a:prstGeom>
        </p:spPr>
      </p:pic>
    </p:spTree>
    <p:extLst>
      <p:ext uri="{BB962C8B-B14F-4D97-AF65-F5344CB8AC3E}">
        <p14:creationId xmlns:p14="http://schemas.microsoft.com/office/powerpoint/2010/main" val="628654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224644"/>
            <a:ext cx="9325036" cy="3996444"/>
          </a:xfrm>
          <a:prstGeom prst="rect">
            <a:avLst/>
          </a:prstGeom>
          <a:solidFill>
            <a:srgbClr val="000000">
              <a:alpha val="61000"/>
            </a:srgbClr>
          </a:solidFill>
          <a:ln>
            <a:noFill/>
          </a:ln>
          <a:extLst/>
        </p:spPr>
        <p:txBody>
          <a:bodyPr/>
          <a:lstStyle/>
          <a:p>
            <a:r>
              <a:rPr lang="en-US" sz="3200" dirty="0" err="1"/>
              <a:t>Hoca</a:t>
            </a:r>
            <a:r>
              <a:rPr lang="en-US" sz="3200" dirty="0"/>
              <a:t> Ahmet </a:t>
            </a:r>
            <a:r>
              <a:rPr lang="en-US" sz="3200" dirty="0" err="1"/>
              <a:t>Yesevi’nin</a:t>
            </a:r>
            <a:r>
              <a:rPr lang="en-US" sz="3200" dirty="0"/>
              <a:t> İslam </a:t>
            </a:r>
            <a:r>
              <a:rPr lang="en-US" sz="3200" dirty="0" err="1"/>
              <a:t>hukuk</a:t>
            </a:r>
            <a:r>
              <a:rPr lang="en-US" sz="3200" dirty="0"/>
              <a:t> </a:t>
            </a:r>
            <a:r>
              <a:rPr lang="en-US" sz="3200" dirty="0" err="1"/>
              <a:t>kuralları</a:t>
            </a:r>
            <a:r>
              <a:rPr lang="en-US" sz="3200" dirty="0"/>
              <a:t> </a:t>
            </a:r>
            <a:r>
              <a:rPr lang="en-US" sz="3200" dirty="0" err="1"/>
              <a:t>ile</a:t>
            </a:r>
            <a:r>
              <a:rPr lang="en-US" sz="3200" dirty="0"/>
              <a:t> </a:t>
            </a:r>
            <a:r>
              <a:rPr lang="en-US" sz="3200" dirty="0" err="1"/>
              <a:t>tarikatı</a:t>
            </a:r>
            <a:r>
              <a:rPr lang="en-US" sz="3200" dirty="0"/>
              <a:t> </a:t>
            </a:r>
            <a:r>
              <a:rPr lang="en-US" sz="3200" dirty="0" err="1"/>
              <a:t>kolayca</a:t>
            </a:r>
            <a:r>
              <a:rPr lang="en-US" sz="3200" dirty="0"/>
              <a:t> </a:t>
            </a:r>
            <a:r>
              <a:rPr lang="en-US" sz="3200" dirty="0" err="1"/>
              <a:t>bir</a:t>
            </a:r>
            <a:r>
              <a:rPr lang="en-US" sz="3200" dirty="0"/>
              <a:t> </a:t>
            </a:r>
            <a:r>
              <a:rPr lang="en-US" sz="3200" dirty="0" err="1"/>
              <a:t>araya</a:t>
            </a:r>
            <a:r>
              <a:rPr lang="en-US" sz="3200" dirty="0"/>
              <a:t> </a:t>
            </a:r>
            <a:r>
              <a:rPr lang="en-US" sz="3200" dirty="0" err="1"/>
              <a:t>getirmesi</a:t>
            </a:r>
            <a:r>
              <a:rPr lang="en-US" sz="3200" dirty="0"/>
              <a:t>, </a:t>
            </a:r>
            <a:r>
              <a:rPr lang="en-US" sz="3200" dirty="0" err="1"/>
              <a:t>Yeseviliğin</a:t>
            </a:r>
            <a:r>
              <a:rPr lang="en-US" sz="3200" dirty="0"/>
              <a:t> </a:t>
            </a:r>
            <a:r>
              <a:rPr lang="en-US" sz="3200" dirty="0" err="1"/>
              <a:t>Türkler</a:t>
            </a:r>
            <a:r>
              <a:rPr lang="en-US" sz="3200" dirty="0"/>
              <a:t> </a:t>
            </a:r>
            <a:r>
              <a:rPr lang="en-US" sz="3200" dirty="0" err="1"/>
              <a:t>arasında</a:t>
            </a:r>
            <a:r>
              <a:rPr lang="en-US" sz="3200" dirty="0"/>
              <a:t> </a:t>
            </a:r>
            <a:r>
              <a:rPr lang="en-US" sz="3200" dirty="0" err="1"/>
              <a:t>hızla</a:t>
            </a:r>
            <a:r>
              <a:rPr lang="en-US" sz="3200" dirty="0"/>
              <a:t> </a:t>
            </a:r>
            <a:r>
              <a:rPr lang="en-US" sz="3200" dirty="0" err="1"/>
              <a:t>yayılıp</a:t>
            </a:r>
            <a:r>
              <a:rPr lang="en-US" sz="3200" dirty="0"/>
              <a:t> </a:t>
            </a:r>
            <a:r>
              <a:rPr lang="en-US" sz="3200" dirty="0" err="1"/>
              <a:t>yerleşmesinin</a:t>
            </a:r>
            <a:r>
              <a:rPr lang="en-US" sz="3200" dirty="0"/>
              <a:t> </a:t>
            </a:r>
            <a:r>
              <a:rPr lang="en-US" sz="3200" dirty="0" err="1"/>
              <a:t>ve</a:t>
            </a:r>
            <a:r>
              <a:rPr lang="en-US" sz="3200" dirty="0"/>
              <a:t> </a:t>
            </a:r>
            <a:r>
              <a:rPr lang="en-US" sz="3200" dirty="0" err="1"/>
              <a:t>daha</a:t>
            </a:r>
            <a:r>
              <a:rPr lang="en-US" sz="3200" dirty="0"/>
              <a:t> </a:t>
            </a:r>
            <a:r>
              <a:rPr lang="en-US" sz="3200" dirty="0" err="1"/>
              <a:t>sonra</a:t>
            </a:r>
            <a:r>
              <a:rPr lang="en-US" sz="3200" dirty="0"/>
              <a:t> </a:t>
            </a:r>
            <a:r>
              <a:rPr lang="en-US" sz="3200" dirty="0" err="1"/>
              <a:t>ortaya</a:t>
            </a:r>
            <a:r>
              <a:rPr lang="en-US" sz="3200" dirty="0"/>
              <a:t> </a:t>
            </a:r>
            <a:r>
              <a:rPr lang="en-US" sz="3200" dirty="0" err="1"/>
              <a:t>çıkan</a:t>
            </a:r>
            <a:r>
              <a:rPr lang="en-US" sz="3200" dirty="0"/>
              <a:t> </a:t>
            </a:r>
            <a:r>
              <a:rPr lang="en-US" sz="3200" dirty="0" err="1"/>
              <a:t>birçok</a:t>
            </a:r>
            <a:r>
              <a:rPr lang="en-US" sz="3200" dirty="0"/>
              <a:t> </a:t>
            </a:r>
            <a:r>
              <a:rPr lang="en-US" sz="3200" dirty="0" err="1"/>
              <a:t>tarikata</a:t>
            </a:r>
            <a:r>
              <a:rPr lang="en-US" sz="3200" dirty="0"/>
              <a:t> </a:t>
            </a:r>
            <a:r>
              <a:rPr lang="en-US" sz="3200" dirty="0" err="1"/>
              <a:t>tesir</a:t>
            </a:r>
            <a:r>
              <a:rPr lang="en-US" sz="3200" dirty="0"/>
              <a:t> </a:t>
            </a:r>
            <a:r>
              <a:rPr lang="en-US" sz="3200" dirty="0" err="1"/>
              <a:t>etmesinin</a:t>
            </a:r>
            <a:r>
              <a:rPr lang="en-US" sz="3200" dirty="0"/>
              <a:t> </a:t>
            </a:r>
            <a:r>
              <a:rPr lang="en-US" sz="3200" dirty="0" err="1"/>
              <a:t>başlıca</a:t>
            </a:r>
            <a:r>
              <a:rPr lang="en-US" sz="3200" dirty="0"/>
              <a:t> </a:t>
            </a:r>
            <a:r>
              <a:rPr lang="en-US" sz="3200" dirty="0" err="1"/>
              <a:t>sebeplerindendir</a:t>
            </a:r>
            <a:r>
              <a:rPr lang="en-US" sz="3200" dirty="0"/>
              <a:t>. Ahmet </a:t>
            </a:r>
            <a:r>
              <a:rPr lang="en-US" sz="3200" dirty="0" err="1"/>
              <a:t>Yesevi</a:t>
            </a:r>
            <a:r>
              <a:rPr lang="en-US" sz="3200" dirty="0"/>
              <a:t> </a:t>
            </a:r>
            <a:r>
              <a:rPr lang="en-US" sz="3200" dirty="0" err="1"/>
              <a:t>çok</a:t>
            </a:r>
            <a:r>
              <a:rPr lang="en-US" sz="3200" dirty="0"/>
              <a:t> </a:t>
            </a:r>
            <a:r>
              <a:rPr lang="en-US" sz="3200" dirty="0" err="1"/>
              <a:t>iyi</a:t>
            </a:r>
            <a:r>
              <a:rPr lang="en-US" sz="3200" dirty="0"/>
              <a:t> </a:t>
            </a:r>
            <a:r>
              <a:rPr lang="en-US" sz="3200" dirty="0" err="1"/>
              <a:t>derecede</a:t>
            </a:r>
            <a:r>
              <a:rPr lang="en-US" sz="3200" dirty="0"/>
              <a:t> </a:t>
            </a:r>
            <a:r>
              <a:rPr lang="en-US" sz="3200" dirty="0" err="1"/>
              <a:t>Arapça</a:t>
            </a:r>
            <a:r>
              <a:rPr lang="en-US" sz="3200" dirty="0"/>
              <a:t> </a:t>
            </a:r>
            <a:r>
              <a:rPr lang="en-US" sz="3200" dirty="0" err="1"/>
              <a:t>ve</a:t>
            </a:r>
            <a:r>
              <a:rPr lang="en-US" sz="3200" dirty="0"/>
              <a:t> </a:t>
            </a:r>
            <a:r>
              <a:rPr lang="en-US" sz="3200" dirty="0" err="1"/>
              <a:t>Farsça</a:t>
            </a:r>
            <a:r>
              <a:rPr lang="en-US" sz="3200" dirty="0"/>
              <a:t> </a:t>
            </a:r>
            <a:r>
              <a:rPr lang="en-US" sz="3200" dirty="0" err="1"/>
              <a:t>bilmesine</a:t>
            </a:r>
            <a:r>
              <a:rPr lang="en-US" sz="3200" dirty="0"/>
              <a:t> </a:t>
            </a:r>
            <a:r>
              <a:rPr lang="en-US" sz="3200" dirty="0" err="1"/>
              <a:t>rağmen</a:t>
            </a:r>
            <a:r>
              <a:rPr lang="en-US" sz="3200" dirty="0"/>
              <a:t> </a:t>
            </a:r>
            <a:r>
              <a:rPr lang="en-US" sz="3200" dirty="0" err="1"/>
              <a:t>eserlerini</a:t>
            </a:r>
            <a:r>
              <a:rPr lang="en-US" sz="3200" dirty="0"/>
              <a:t> </a:t>
            </a:r>
            <a:r>
              <a:rPr lang="en-US" sz="3200" dirty="0" err="1"/>
              <a:t>ve</a:t>
            </a:r>
            <a:r>
              <a:rPr lang="en-US" sz="3200" dirty="0"/>
              <a:t> </a:t>
            </a:r>
            <a:r>
              <a:rPr lang="en-US" sz="3200" dirty="0" err="1"/>
              <a:t>sohbetlerini</a:t>
            </a:r>
            <a:r>
              <a:rPr lang="en-US" sz="3200" dirty="0"/>
              <a:t> </a:t>
            </a:r>
            <a:r>
              <a:rPr lang="en-US" sz="3200" dirty="0" err="1"/>
              <a:t>Türkçe</a:t>
            </a:r>
            <a:r>
              <a:rPr lang="en-US" sz="3200" dirty="0"/>
              <a:t> </a:t>
            </a:r>
            <a:r>
              <a:rPr lang="en-US" sz="3200" dirty="0" err="1"/>
              <a:t>yapmıştır</a:t>
            </a:r>
            <a:r>
              <a:rPr lang="en-US" sz="3200" dirty="0"/>
              <a:t>. </a:t>
            </a:r>
            <a:r>
              <a:rPr lang="en-US" sz="3200" dirty="0" err="1"/>
              <a:t>Onun</a:t>
            </a:r>
            <a:r>
              <a:rPr lang="en-US" sz="3200" dirty="0"/>
              <a:t> </a:t>
            </a:r>
            <a:r>
              <a:rPr lang="en-US" sz="3200" dirty="0" err="1"/>
              <a:t>en</a:t>
            </a:r>
            <a:r>
              <a:rPr lang="en-US" sz="3200" dirty="0"/>
              <a:t> </a:t>
            </a:r>
            <a:r>
              <a:rPr lang="en-US" sz="3200" dirty="0" err="1"/>
              <a:t>önemli</a:t>
            </a:r>
            <a:r>
              <a:rPr lang="en-US" sz="3200" dirty="0"/>
              <a:t> </a:t>
            </a:r>
            <a:r>
              <a:rPr lang="en-US" sz="3200" dirty="0" err="1"/>
              <a:t>eseri</a:t>
            </a:r>
            <a:r>
              <a:rPr lang="en-US" sz="3200" dirty="0"/>
              <a:t> Divan-</a:t>
            </a:r>
            <a:r>
              <a:rPr lang="en-US" sz="3200" dirty="0" err="1"/>
              <a:t>ı</a:t>
            </a:r>
            <a:r>
              <a:rPr lang="en-US" sz="3200" dirty="0"/>
              <a:t> </a:t>
            </a:r>
            <a:r>
              <a:rPr lang="en-US" sz="3200" dirty="0" err="1"/>
              <a:t>Hikmet’tir</a:t>
            </a:r>
            <a:r>
              <a:rPr lang="en-US" sz="3200" dirty="0"/>
              <a:t>.</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3577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2914650"/>
            <a:ext cx="550545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2147" name="Rectangle 3"/>
          <p:cNvSpPr>
            <a:spLocks noChangeArrowheads="1"/>
          </p:cNvSpPr>
          <p:nvPr/>
        </p:nvSpPr>
        <p:spPr bwMode="auto">
          <a:xfrm>
            <a:off x="1163452" y="368822"/>
            <a:ext cx="9901100" cy="212407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000000"/>
                </a:solidFill>
                <a:latin typeface="Arial" charset="0"/>
                <a:ea typeface="Arial" charset="0"/>
                <a:cs typeface="Arial" charset="0"/>
              </a:rPr>
              <a:t>Ahmet </a:t>
            </a:r>
            <a:r>
              <a:rPr lang="tr-TR" altLang="en-US" sz="3200" dirty="0" err="1">
                <a:solidFill>
                  <a:srgbClr val="000000"/>
                </a:solidFill>
                <a:latin typeface="Arial" charset="0"/>
                <a:ea typeface="Arial" charset="0"/>
                <a:cs typeface="Arial" charset="0"/>
              </a:rPr>
              <a:t>Yesevi</a:t>
            </a:r>
            <a:r>
              <a:rPr lang="tr-TR" altLang="en-US" sz="3200" dirty="0">
                <a:solidFill>
                  <a:srgbClr val="000000"/>
                </a:solidFill>
                <a:latin typeface="Arial" charset="0"/>
                <a:ea typeface="Arial" charset="0"/>
                <a:cs typeface="Arial" charset="0"/>
              </a:rPr>
              <a:t>, söylediği hikmet dolu sözlerle İslam’ı Orta Asya’da yaşayan Türkler arasında yaymış ve bugünkü Kırgızistan, Kazakistan, Özbekistan ve Türkmenistan gibi devletlerde yaşayan Türklerin Müslümanlık anlayışını şekillendirmiştir.</a:t>
            </a:r>
          </a:p>
        </p:txBody>
      </p:sp>
      <p:pic>
        <p:nvPicPr>
          <p:cNvPr id="163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2528888"/>
            <a:ext cx="1236662" cy="123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36240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2147"/>
                                        </p:tgtEl>
                                        <p:attrNameLst>
                                          <p:attrName>style.visibility</p:attrName>
                                        </p:attrNameLst>
                                      </p:cBhvr>
                                      <p:to>
                                        <p:strVal val="visible"/>
                                      </p:to>
                                    </p:set>
                                    <p:animEffect transition="in" filter="fade">
                                      <p:cBhvr>
                                        <p:cTn id="7" dur="2000"/>
                                        <p:tgtEl>
                                          <p:spTgt spid="262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3171" name="Rectangle 3"/>
          <p:cNvSpPr>
            <a:spLocks noChangeArrowheads="1"/>
          </p:cNvSpPr>
          <p:nvPr/>
        </p:nvSpPr>
        <p:spPr bwMode="auto">
          <a:xfrm>
            <a:off x="1902792" y="260649"/>
            <a:ext cx="8441680" cy="136842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92D050"/>
                </a:solidFill>
                <a:latin typeface="Arial" charset="0"/>
                <a:ea typeface="Arial" charset="0"/>
                <a:cs typeface="Arial" charset="0"/>
              </a:rPr>
              <a:t>Hoca Ahmet </a:t>
            </a:r>
            <a:r>
              <a:rPr lang="tr-TR" altLang="en-US" sz="3200" dirty="0" err="1">
                <a:solidFill>
                  <a:srgbClr val="92D050"/>
                </a:solidFill>
                <a:latin typeface="Arial" charset="0"/>
                <a:ea typeface="Arial" charset="0"/>
                <a:cs typeface="Arial" charset="0"/>
              </a:rPr>
              <a:t>Yesevi</a:t>
            </a:r>
            <a:r>
              <a:rPr lang="tr-TR" altLang="en-US" sz="3200" dirty="0" err="1">
                <a:solidFill>
                  <a:srgbClr val="FFFFFF"/>
                </a:solidFill>
                <a:latin typeface="Arial" charset="0"/>
                <a:ea typeface="Arial" charset="0"/>
                <a:cs typeface="Arial" charset="0"/>
              </a:rPr>
              <a:t>’nin</a:t>
            </a:r>
            <a:r>
              <a:rPr lang="tr-TR" altLang="en-US" sz="3200" dirty="0">
                <a:solidFill>
                  <a:srgbClr val="FFFFFF"/>
                </a:solidFill>
                <a:latin typeface="Arial" charset="0"/>
                <a:ea typeface="Arial" charset="0"/>
                <a:cs typeface="Arial" charset="0"/>
              </a:rPr>
              <a:t> en belirgin yönü, İslam’ı tasavvufi bir yaklaşımla Türk boylarının anlayabilecekleri basit bir dille ifade etmesidir </a:t>
            </a:r>
            <a:r>
              <a:rPr lang="tr-TR" altLang="en-US" sz="1800" b="1" i="1" dirty="0">
                <a:solidFill>
                  <a:srgbClr val="370C5A">
                    <a:lumMod val="20000"/>
                    <a:lumOff val="80000"/>
                  </a:srgbClr>
                </a:solidFill>
                <a:latin typeface="Arial" charset="0"/>
                <a:ea typeface="Arial" charset="0"/>
                <a:cs typeface="Arial" charset="0"/>
              </a:rPr>
              <a:t>(Ahmet Yaşar Ocak, Türk </a:t>
            </a:r>
            <a:r>
              <a:rPr lang="tr-TR" altLang="en-US" sz="1800" b="1" i="1" dirty="0" err="1">
                <a:solidFill>
                  <a:srgbClr val="370C5A">
                    <a:lumMod val="20000"/>
                    <a:lumOff val="80000"/>
                  </a:srgbClr>
                </a:solidFill>
                <a:latin typeface="Arial" charset="0"/>
                <a:ea typeface="Arial" charset="0"/>
                <a:cs typeface="Arial" charset="0"/>
              </a:rPr>
              <a:t>Sufiliğine</a:t>
            </a:r>
            <a:r>
              <a:rPr lang="tr-TR" altLang="en-US" sz="1800" b="1" i="1" dirty="0">
                <a:solidFill>
                  <a:srgbClr val="370C5A">
                    <a:lumMod val="20000"/>
                    <a:lumOff val="80000"/>
                  </a:srgbClr>
                </a:solidFill>
                <a:latin typeface="Arial" charset="0"/>
                <a:ea typeface="Arial" charset="0"/>
                <a:cs typeface="Arial" charset="0"/>
              </a:rPr>
              <a:t> Bakışlar, 32)</a:t>
            </a:r>
            <a:r>
              <a:rPr lang="tr-TR" altLang="en-US" sz="3200" i="1" dirty="0">
                <a:solidFill>
                  <a:srgbClr val="370C5A">
                    <a:lumMod val="20000"/>
                    <a:lumOff val="80000"/>
                  </a:srgbClr>
                </a:solidFill>
                <a:latin typeface="Arial" charset="0"/>
                <a:ea typeface="Arial" charset="0"/>
                <a:cs typeface="Arial" charset="0"/>
              </a:rPr>
              <a:t>.</a:t>
            </a:r>
          </a:p>
        </p:txBody>
      </p:sp>
      <p:pic>
        <p:nvPicPr>
          <p:cNvPr id="3" name="Picture 2">
            <a:extLst>
              <a:ext uri="{FF2B5EF4-FFF2-40B4-BE49-F238E27FC236}">
                <a16:creationId xmlns:a16="http://schemas.microsoft.com/office/drawing/2014/main" id="{D60F8AA9-B083-F64D-BAB2-435BB76BF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508" y="2437538"/>
            <a:ext cx="8840924" cy="4420462"/>
          </a:xfrm>
          <a:prstGeom prst="rect">
            <a:avLst/>
          </a:prstGeom>
        </p:spPr>
      </p:pic>
      <p:pic>
        <p:nvPicPr>
          <p:cNvPr id="7" name="Picture 11" descr="Home2">
            <a:hlinkClick r:id="rId3" action="ppaction://hlinksldjump"/>
            <a:extLst>
              <a:ext uri="{FF2B5EF4-FFF2-40B4-BE49-F238E27FC236}">
                <a16:creationId xmlns:a16="http://schemas.microsoft.com/office/drawing/2014/main" id="{9A0964E0-3C82-3A4F-9A87-66A006BAE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035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3171"/>
                                        </p:tgtEl>
                                        <p:attrNameLst>
                                          <p:attrName>style.visibility</p:attrName>
                                        </p:attrNameLst>
                                      </p:cBhvr>
                                      <p:to>
                                        <p:strVal val="visible"/>
                                      </p:to>
                                    </p:set>
                                    <p:animEffect transition="in" filter="fade">
                                      <p:cBhvr>
                                        <p:cTn id="7" dur="2000"/>
                                        <p:tgtEl>
                                          <p:spTgt spid="263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4195" name="Rectangle 3"/>
          <p:cNvSpPr>
            <a:spLocks noChangeArrowheads="1"/>
          </p:cNvSpPr>
          <p:nvPr/>
        </p:nvSpPr>
        <p:spPr bwMode="auto">
          <a:xfrm>
            <a:off x="1955540" y="116794"/>
            <a:ext cx="8316924" cy="2232087"/>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Hoca Ahmet </a:t>
            </a:r>
            <a:r>
              <a:rPr lang="tr-TR" altLang="en-US" sz="2800" dirty="0" err="1">
                <a:solidFill>
                  <a:srgbClr val="FFFFFF"/>
                </a:solidFill>
                <a:latin typeface="Arial" charset="0"/>
                <a:ea typeface="Arial" charset="0"/>
                <a:cs typeface="Arial" charset="0"/>
              </a:rPr>
              <a:t>Yesevi</a:t>
            </a:r>
            <a:r>
              <a:rPr lang="tr-TR" altLang="en-US" sz="2800" dirty="0">
                <a:solidFill>
                  <a:srgbClr val="FFFFFF"/>
                </a:solidFill>
                <a:latin typeface="Arial" charset="0"/>
                <a:ea typeface="Arial" charset="0"/>
                <a:cs typeface="Arial" charset="0"/>
              </a:rPr>
              <a:t>, İslamiyet’i yeni benimsemiş Türkler arasında sade bir dille anlatarak dini ve ahlaki prensiplerin yaygınlaşmasını sağlamıştır. Onun </a:t>
            </a:r>
            <a:r>
              <a:rPr lang="tr-TR" altLang="en-US" sz="2800" b="1" dirty="0">
                <a:solidFill>
                  <a:srgbClr val="92D050"/>
                </a:solidFill>
                <a:latin typeface="Arial" charset="0"/>
                <a:ea typeface="Arial" charset="0"/>
                <a:cs typeface="Arial" charset="0"/>
              </a:rPr>
              <a:t>Divan-ı Hikmet</a:t>
            </a:r>
            <a:r>
              <a:rPr lang="tr-TR" altLang="en-US" sz="2800" dirty="0">
                <a:solidFill>
                  <a:srgbClr val="FFFFFF"/>
                </a:solidFill>
                <a:latin typeface="Arial" charset="0"/>
                <a:ea typeface="Arial" charset="0"/>
                <a:cs typeface="Arial" charset="0"/>
              </a:rPr>
              <a:t>’i özellikle Özbekler, Kırgızlar ve Volga Türkleri arasında elden ele dolaşmıştır. </a:t>
            </a:r>
          </a:p>
        </p:txBody>
      </p:sp>
    </p:spTree>
    <p:extLst>
      <p:ext uri="{BB962C8B-B14F-4D97-AF65-F5344CB8AC3E}">
        <p14:creationId xmlns:p14="http://schemas.microsoft.com/office/powerpoint/2010/main" val="1577358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4195"/>
                                        </p:tgtEl>
                                        <p:attrNameLst>
                                          <p:attrName>style.visibility</p:attrName>
                                        </p:attrNameLst>
                                      </p:cBhvr>
                                      <p:to>
                                        <p:strVal val="visible"/>
                                      </p:to>
                                    </p:set>
                                    <p:animEffect transition="in" filter="fade">
                                      <p:cBhvr>
                                        <p:cTn id="7" dur="20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E2EB0-CD2F-6344-99DB-D6C155EE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393" y="0"/>
            <a:ext cx="4905214" cy="6858000"/>
          </a:xfrm>
          <a:prstGeom prst="rect">
            <a:avLst/>
          </a:prstGeom>
        </p:spPr>
      </p:pic>
      <p:pic>
        <p:nvPicPr>
          <p:cNvPr id="4" name="Picture 11" descr="Home2">
            <a:hlinkClick r:id="rId3" action="ppaction://hlinksldjump"/>
            <a:extLst>
              <a:ext uri="{FF2B5EF4-FFF2-40B4-BE49-F238E27FC236}">
                <a16:creationId xmlns:a16="http://schemas.microsoft.com/office/drawing/2014/main" id="{76DEB402-0DF2-DC4A-9C6A-14C2F9588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00106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052736"/>
            <a:ext cx="10693188" cy="212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solidFill>
                  <a:srgbClr val="000000"/>
                </a:solidFill>
                <a:cs typeface="Arial" charset="0"/>
              </a:rPr>
              <a:t>1207 yılında Horasan’ın </a:t>
            </a:r>
            <a:r>
              <a:rPr lang="tr-TR" sz="3200" dirty="0" err="1">
                <a:solidFill>
                  <a:srgbClr val="000000"/>
                </a:solidFill>
                <a:cs typeface="Arial" charset="0"/>
              </a:rPr>
              <a:t>Belh</a:t>
            </a:r>
            <a:r>
              <a:rPr lang="tr-TR" sz="3200" dirty="0">
                <a:solidFill>
                  <a:srgbClr val="000000"/>
                </a:solidFill>
                <a:cs typeface="Arial" charset="0"/>
              </a:rPr>
              <a:t> şehrinde doğdu. Asıl adı Muhammed, lakabı </a:t>
            </a:r>
            <a:r>
              <a:rPr lang="tr-TR" sz="3200" dirty="0" err="1">
                <a:solidFill>
                  <a:srgbClr val="000000"/>
                </a:solidFill>
                <a:cs typeface="Arial" charset="0"/>
              </a:rPr>
              <a:t>Celaleddin’dir</a:t>
            </a:r>
            <a:r>
              <a:rPr lang="tr-TR" sz="3200" dirty="0">
                <a:solidFill>
                  <a:srgbClr val="000000"/>
                </a:solidFill>
                <a:cs typeface="Arial" charset="0"/>
              </a:rPr>
              <a:t>. Anadolu’da ömrünü geçirmesinden dolayı Rumi, </a:t>
            </a:r>
            <a:r>
              <a:rPr lang="tr-TR" sz="3200" dirty="0" err="1">
                <a:solidFill>
                  <a:srgbClr val="000000"/>
                </a:solidFill>
                <a:cs typeface="Arial" charset="0"/>
              </a:rPr>
              <a:t>Belh</a:t>
            </a:r>
            <a:r>
              <a:rPr lang="tr-TR" sz="3200" dirty="0">
                <a:solidFill>
                  <a:srgbClr val="000000"/>
                </a:solidFill>
                <a:cs typeface="Arial" charset="0"/>
              </a:rPr>
              <a:t> şehrinde doğmasından dolayı </a:t>
            </a:r>
            <a:r>
              <a:rPr lang="tr-TR" sz="3200" dirty="0" err="1">
                <a:solidFill>
                  <a:srgbClr val="000000"/>
                </a:solidFill>
                <a:cs typeface="Arial" charset="0"/>
              </a:rPr>
              <a:t>Belhî</a:t>
            </a:r>
            <a:r>
              <a:rPr lang="tr-TR" sz="3200" dirty="0">
                <a:solidFill>
                  <a:srgbClr val="000000"/>
                </a:solidFill>
                <a:cs typeface="Arial" charset="0"/>
              </a:rPr>
              <a:t> adıyla anılır.</a:t>
            </a:r>
            <a:endParaRPr lang="tr-TR" sz="2800" dirty="0">
              <a:solidFill>
                <a:srgbClr val="000000"/>
              </a:solidFill>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2963652" y="333028"/>
            <a:ext cx="626482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err="1">
                <a:cs typeface="Arial" charset="0"/>
              </a:rPr>
              <a:t>Celaleddin</a:t>
            </a:r>
            <a:r>
              <a:rPr lang="tr-TR" sz="3400" b="1" dirty="0">
                <a:cs typeface="Arial" charset="0"/>
              </a:rPr>
              <a:t>-i Rumi </a:t>
            </a:r>
            <a:r>
              <a:rPr lang="tr-TR" sz="3400" b="1" i="1" dirty="0">
                <a:cs typeface="Arial" charset="0"/>
              </a:rPr>
              <a:t>(Mevlana)</a:t>
            </a:r>
            <a:endParaRPr lang="tr-TR" sz="3400" b="1" dirty="0">
              <a:cs typeface="Arial" charset="0"/>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932" y="2748557"/>
            <a:ext cx="3022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84227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332656"/>
            <a:ext cx="932503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a:t>Divan-</a:t>
            </a:r>
            <a:r>
              <a:rPr lang="en-US" sz="3200" dirty="0" err="1"/>
              <a:t>ı</a:t>
            </a:r>
            <a:r>
              <a:rPr lang="en-US" sz="3200" dirty="0"/>
              <a:t> </a:t>
            </a:r>
            <a:r>
              <a:rPr lang="en-US" sz="3200" dirty="0" err="1"/>
              <a:t>Kebir</a:t>
            </a:r>
            <a:r>
              <a:rPr lang="en-US" sz="3200" dirty="0"/>
              <a:t>, </a:t>
            </a:r>
            <a:r>
              <a:rPr lang="en-US" sz="3200" dirty="0" err="1"/>
              <a:t>Mesnevi</a:t>
            </a:r>
            <a:r>
              <a:rPr lang="en-US" sz="3200" dirty="0"/>
              <a:t>, </a:t>
            </a:r>
            <a:r>
              <a:rPr lang="en-US" sz="3200" dirty="0" err="1"/>
              <a:t>Fîhi</a:t>
            </a:r>
            <a:r>
              <a:rPr lang="en-US" sz="3200" dirty="0"/>
              <a:t> </a:t>
            </a:r>
            <a:r>
              <a:rPr lang="en-US" sz="3200" dirty="0" err="1"/>
              <a:t>Mâ</a:t>
            </a:r>
            <a:r>
              <a:rPr lang="en-US" sz="3200" dirty="0"/>
              <a:t> </a:t>
            </a:r>
            <a:r>
              <a:rPr lang="en-US" sz="3200" dirty="0" err="1"/>
              <a:t>fîh</a:t>
            </a:r>
            <a:r>
              <a:rPr lang="en-US" sz="3200" dirty="0"/>
              <a:t> </a:t>
            </a:r>
            <a:r>
              <a:rPr lang="en-US" sz="3200" dirty="0" err="1"/>
              <a:t>gibi</a:t>
            </a:r>
            <a:r>
              <a:rPr lang="en-US" sz="3200" dirty="0"/>
              <a:t> </a:t>
            </a:r>
            <a:r>
              <a:rPr lang="en-US" sz="3200" dirty="0" err="1"/>
              <a:t>eserleri</a:t>
            </a:r>
            <a:r>
              <a:rPr lang="en-US" sz="3200" dirty="0"/>
              <a:t> </a:t>
            </a:r>
            <a:r>
              <a:rPr lang="en-US" sz="3200" dirty="0" err="1"/>
              <a:t>vardır</a:t>
            </a:r>
            <a:r>
              <a:rPr lang="en-US" sz="3200" dirty="0"/>
              <a:t>. </a:t>
            </a:r>
            <a:r>
              <a:rPr lang="en-US" sz="3200" dirty="0" err="1"/>
              <a:t>Mevlana’nın</a:t>
            </a:r>
            <a:r>
              <a:rPr lang="en-US" sz="3200" dirty="0"/>
              <a:t> </a:t>
            </a:r>
            <a:r>
              <a:rPr lang="en-US" sz="3200" dirty="0" err="1"/>
              <a:t>düşünce</a:t>
            </a:r>
            <a:r>
              <a:rPr lang="en-US" sz="3200" dirty="0"/>
              <a:t> </a:t>
            </a:r>
            <a:r>
              <a:rPr lang="en-US" sz="3200" dirty="0" err="1"/>
              <a:t>sistemi</a:t>
            </a:r>
            <a:r>
              <a:rPr lang="en-US" sz="3200" dirty="0"/>
              <a:t> </a:t>
            </a:r>
            <a:r>
              <a:rPr lang="en-US" sz="3200" dirty="0" err="1"/>
              <a:t>kendisinden</a:t>
            </a:r>
            <a:r>
              <a:rPr lang="en-US" sz="3200" dirty="0"/>
              <a:t> </a:t>
            </a:r>
            <a:r>
              <a:rPr lang="en-US" sz="3200" dirty="0" err="1"/>
              <a:t>sonra</a:t>
            </a:r>
            <a:r>
              <a:rPr lang="en-US" sz="3200" dirty="0"/>
              <a:t> </a:t>
            </a:r>
            <a:r>
              <a:rPr lang="en-US" sz="3200" dirty="0" err="1"/>
              <a:t>Mevlevilik</a:t>
            </a:r>
            <a:r>
              <a:rPr lang="en-US" sz="3200" dirty="0"/>
              <a:t> </a:t>
            </a:r>
            <a:r>
              <a:rPr lang="en-US" sz="3200" dirty="0" err="1"/>
              <a:t>adıyla</a:t>
            </a:r>
            <a:r>
              <a:rPr lang="en-US" sz="3200" dirty="0"/>
              <a:t> </a:t>
            </a:r>
            <a:r>
              <a:rPr lang="en-US" sz="3200" dirty="0" err="1"/>
              <a:t>sistemli</a:t>
            </a:r>
            <a:r>
              <a:rPr lang="en-US" sz="3200" dirty="0"/>
              <a:t> </a:t>
            </a:r>
            <a:r>
              <a:rPr lang="en-US" sz="3200" dirty="0" err="1"/>
              <a:t>hâle</a:t>
            </a:r>
            <a:r>
              <a:rPr lang="en-US" sz="3200" dirty="0"/>
              <a:t> </a:t>
            </a:r>
            <a:r>
              <a:rPr lang="en-US" sz="3200" dirty="0" err="1"/>
              <a:t>gelmiştir</a:t>
            </a:r>
            <a:r>
              <a:rPr lang="en-US" sz="3200" dirty="0"/>
              <a:t>.</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B9F5DEA-94DF-044B-A7F1-D6FFD2698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802" y="2096851"/>
            <a:ext cx="3537586" cy="4761203"/>
          </a:xfrm>
          <a:prstGeom prst="rect">
            <a:avLst/>
          </a:prstGeom>
        </p:spPr>
      </p:pic>
    </p:spTree>
    <p:extLst>
      <p:ext uri="{BB962C8B-B14F-4D97-AF65-F5344CB8AC3E}">
        <p14:creationId xmlns:p14="http://schemas.microsoft.com/office/powerpoint/2010/main" val="673707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FAFDC-303F-3947-91D6-988BEEC6D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0676" cy="689008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224644"/>
            <a:ext cx="10045116" cy="403244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Bu nedenle Türkler İslamiyet’i benimsemekte çok zorlanmamışlardır. Tüm bunların yanında, Müslümanlarla kurulan olumlu ilişkiler, onların ticaretteki güzel ahlakı, dürüstlüğü ve tanıştıkları mutasavvıfların insan sevgisi, sabır, tevekkül gibi İslam’ın ahlak ilkelerine vurgu yaparak giriştikleri tebliğ faaliyetleri de çok etkili olmuştur. Göçebe Türklerin İslamlaşmasında derviş ve erenlerin de rolü büyüktür.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6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78531" name="Rectangle 3"/>
          <p:cNvSpPr>
            <a:spLocks noChangeArrowheads="1"/>
          </p:cNvSpPr>
          <p:nvPr/>
        </p:nvSpPr>
        <p:spPr bwMode="auto">
          <a:xfrm>
            <a:off x="2316350" y="152636"/>
            <a:ext cx="7596075" cy="2233054"/>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err="1">
                <a:solidFill>
                  <a:srgbClr val="FFFFFF"/>
                </a:solidFill>
                <a:latin typeface="Arial" charset="0"/>
                <a:ea typeface="Arial" charset="0"/>
                <a:cs typeface="Arial" charset="0"/>
              </a:rPr>
              <a:t>Celaleddin</a:t>
            </a:r>
            <a:r>
              <a:rPr lang="tr-TR" altLang="en-US" sz="2800" dirty="0">
                <a:solidFill>
                  <a:srgbClr val="FFFFFF"/>
                </a:solidFill>
                <a:latin typeface="Arial" charset="0"/>
                <a:ea typeface="Arial" charset="0"/>
                <a:cs typeface="Arial" charset="0"/>
              </a:rPr>
              <a:t>-i Rumi, dönemin ünlü </a:t>
            </a:r>
            <a:r>
              <a:rPr lang="tr-TR" altLang="en-US" sz="2800" dirty="0" err="1">
                <a:solidFill>
                  <a:srgbClr val="FFFFFF"/>
                </a:solidFill>
                <a:latin typeface="Arial" charset="0"/>
                <a:ea typeface="Arial" charset="0"/>
                <a:cs typeface="Arial" charset="0"/>
              </a:rPr>
              <a:t>sufilerinden</a:t>
            </a:r>
            <a:r>
              <a:rPr lang="tr-TR" altLang="en-US" sz="2800" dirty="0">
                <a:solidFill>
                  <a:srgbClr val="FFFFFF"/>
                </a:solidFill>
                <a:latin typeface="Arial" charset="0"/>
                <a:ea typeface="Arial" charset="0"/>
                <a:cs typeface="Arial" charset="0"/>
              </a:rPr>
              <a:t> biri olan </a:t>
            </a:r>
            <a:r>
              <a:rPr lang="tr-TR" altLang="en-US" sz="2800" dirty="0">
                <a:solidFill>
                  <a:srgbClr val="92D050"/>
                </a:solidFill>
                <a:latin typeface="Arial" charset="0"/>
                <a:ea typeface="Arial" charset="0"/>
                <a:cs typeface="Arial" charset="0"/>
              </a:rPr>
              <a:t>Şems-i </a:t>
            </a:r>
            <a:r>
              <a:rPr lang="tr-TR" altLang="en-US" sz="2800" dirty="0" err="1">
                <a:solidFill>
                  <a:srgbClr val="92D050"/>
                </a:solidFill>
                <a:latin typeface="Arial" charset="0"/>
                <a:ea typeface="Arial" charset="0"/>
                <a:cs typeface="Arial" charset="0"/>
              </a:rPr>
              <a:t>Tebrizi</a:t>
            </a:r>
            <a:r>
              <a:rPr lang="tr-TR" altLang="en-US" sz="2800" dirty="0">
                <a:solidFill>
                  <a:srgbClr val="FFFFFF"/>
                </a:solidFill>
                <a:latin typeface="Arial" charset="0"/>
                <a:ea typeface="Arial" charset="0"/>
                <a:cs typeface="Arial" charset="0"/>
              </a:rPr>
              <a:t> ile tanıştıktan sonra, halkla olan ilişkisini kesmiş, medresedeki tüm görevlerini bırakarak zamanının tamamını onunla sohbet ederek geçirmiştir.</a:t>
            </a:r>
          </a:p>
        </p:txBody>
      </p:sp>
    </p:spTree>
    <p:extLst>
      <p:ext uri="{BB962C8B-B14F-4D97-AF65-F5344CB8AC3E}">
        <p14:creationId xmlns:p14="http://schemas.microsoft.com/office/powerpoint/2010/main" val="2111376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78531"/>
                                        </p:tgtEl>
                                        <p:attrNameLst>
                                          <p:attrName>style.visibility</p:attrName>
                                        </p:attrNameLst>
                                      </p:cBhvr>
                                      <p:to>
                                        <p:strVal val="visible"/>
                                      </p:to>
                                    </p:set>
                                    <p:animEffect transition="in" filter="fade">
                                      <p:cBhvr>
                                        <p:cTn id="7" dur="20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79555" name="Rectangle 3"/>
          <p:cNvSpPr>
            <a:spLocks noChangeArrowheads="1"/>
          </p:cNvSpPr>
          <p:nvPr/>
        </p:nvSpPr>
        <p:spPr bwMode="auto">
          <a:xfrm>
            <a:off x="1631504" y="115888"/>
            <a:ext cx="8964996" cy="2268996"/>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Uzun yıllar uzlete </a:t>
            </a:r>
            <a:r>
              <a:rPr lang="tr-TR" altLang="en-US" i="1" dirty="0">
                <a:solidFill>
                  <a:srgbClr val="FFFFFF">
                    <a:lumMod val="75000"/>
                  </a:srgbClr>
                </a:solidFill>
                <a:latin typeface="Arial" charset="0"/>
                <a:ea typeface="Arial" charset="0"/>
                <a:cs typeface="Arial" charset="0"/>
              </a:rPr>
              <a:t>(yalnızlığa)</a:t>
            </a:r>
            <a:r>
              <a:rPr lang="tr-TR" altLang="en-US" sz="2800" dirty="0">
                <a:solidFill>
                  <a:srgbClr val="FFFFFF"/>
                </a:solidFill>
                <a:latin typeface="Arial" charset="0"/>
                <a:ea typeface="Arial" charset="0"/>
                <a:cs typeface="Arial" charset="0"/>
              </a:rPr>
              <a:t> çekildikten sonra, meşhur eseri </a:t>
            </a:r>
            <a:r>
              <a:rPr lang="tr-TR" altLang="en-US" sz="2800" dirty="0">
                <a:solidFill>
                  <a:srgbClr val="92D050"/>
                </a:solidFill>
                <a:latin typeface="Arial" charset="0"/>
                <a:ea typeface="Arial" charset="0"/>
                <a:cs typeface="Arial" charset="0"/>
              </a:rPr>
              <a:t>Mesnevi</a:t>
            </a:r>
            <a:r>
              <a:rPr lang="tr-TR" altLang="en-US" sz="2800" dirty="0">
                <a:solidFill>
                  <a:srgbClr val="FFFFFF"/>
                </a:solidFill>
                <a:latin typeface="Arial" charset="0"/>
                <a:ea typeface="Arial" charset="0"/>
                <a:cs typeface="Arial" charset="0"/>
              </a:rPr>
              <a:t>’yi kaleme almış, şiirleriyle ve hikmetli sözleriyle çevresini aydınlatmıştır. Bu eseri, Türk-İslam kültürünün en önemli eserleri arasında yer alır ve tasavvuf düşüncesinin ana konularını içerir. </a:t>
            </a:r>
          </a:p>
        </p:txBody>
      </p:sp>
    </p:spTree>
    <p:extLst>
      <p:ext uri="{BB962C8B-B14F-4D97-AF65-F5344CB8AC3E}">
        <p14:creationId xmlns:p14="http://schemas.microsoft.com/office/powerpoint/2010/main" val="876716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79555"/>
                                        </p:tgtEl>
                                        <p:attrNameLst>
                                          <p:attrName>style.visibility</p:attrName>
                                        </p:attrNameLst>
                                      </p:cBhvr>
                                      <p:to>
                                        <p:strVal val="visible"/>
                                      </p:to>
                                    </p:set>
                                    <p:animEffect transition="in" filter="fade">
                                      <p:cBhvr>
                                        <p:cTn id="7" dur="20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81603" name="Rectangle 3"/>
          <p:cNvSpPr>
            <a:spLocks noChangeArrowheads="1"/>
          </p:cNvSpPr>
          <p:nvPr/>
        </p:nvSpPr>
        <p:spPr bwMode="auto">
          <a:xfrm>
            <a:off x="1954213" y="44625"/>
            <a:ext cx="8355012" cy="3062163"/>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Hayatını, </a:t>
            </a:r>
            <a:r>
              <a:rPr lang="tr-TR" altLang="en-US" sz="2800" dirty="0">
                <a:solidFill>
                  <a:srgbClr val="92D050"/>
                </a:solidFill>
                <a:latin typeface="Arial" charset="0"/>
                <a:ea typeface="Arial" charset="0"/>
                <a:cs typeface="Arial" charset="0"/>
              </a:rPr>
              <a:t>‘‘Hamdım, piştim, yandım!’’</a:t>
            </a:r>
            <a:r>
              <a:rPr lang="tr-TR" altLang="en-US" sz="2800" dirty="0">
                <a:solidFill>
                  <a:srgbClr val="FFFFFF"/>
                </a:solidFill>
                <a:latin typeface="Arial" charset="0"/>
                <a:ea typeface="Arial" charset="0"/>
                <a:cs typeface="Arial" charset="0"/>
              </a:rPr>
              <a:t> sözleri ile özetleyen </a:t>
            </a:r>
            <a:r>
              <a:rPr lang="tr-TR" altLang="en-US" sz="2800" dirty="0" err="1">
                <a:solidFill>
                  <a:srgbClr val="FFFFFF"/>
                </a:solidFill>
                <a:latin typeface="Arial" charset="0"/>
                <a:ea typeface="Arial" charset="0"/>
                <a:cs typeface="Arial" charset="0"/>
              </a:rPr>
              <a:t>Celaleddin</a:t>
            </a:r>
            <a:r>
              <a:rPr lang="tr-TR" altLang="en-US" sz="2800" dirty="0">
                <a:solidFill>
                  <a:srgbClr val="FFFFFF"/>
                </a:solidFill>
                <a:latin typeface="Arial" charset="0"/>
                <a:ea typeface="Arial" charset="0"/>
                <a:cs typeface="Arial" charset="0"/>
              </a:rPr>
              <a:t>-i Rumi, 1273 tarihinde vefat etti. Ölüm gününü, çok sevdiği Allah’a kavuşacağı gün olarak gören Rumi, bu günü, yeniden doğuş günü kabul ediyordu. Bundan dolayı da ölüm günü için ‘gelin gecesi’ anlamına gelen </a:t>
            </a:r>
            <a:r>
              <a:rPr lang="tr-TR" altLang="en-US" sz="2800" b="1" dirty="0" err="1">
                <a:solidFill>
                  <a:srgbClr val="FF99FF"/>
                </a:solidFill>
                <a:latin typeface="Arial" charset="0"/>
                <a:ea typeface="Arial" charset="0"/>
                <a:cs typeface="Arial" charset="0"/>
              </a:rPr>
              <a:t>Şebi</a:t>
            </a:r>
            <a:r>
              <a:rPr lang="tr-TR" altLang="en-US" sz="2800" b="1" dirty="0">
                <a:solidFill>
                  <a:srgbClr val="FF99FF"/>
                </a:solidFill>
                <a:latin typeface="Arial" charset="0"/>
                <a:ea typeface="Arial" charset="0"/>
                <a:cs typeface="Arial" charset="0"/>
              </a:rPr>
              <a:t> </a:t>
            </a:r>
            <a:r>
              <a:rPr lang="tr-TR" altLang="en-US" sz="2800" b="1" dirty="0" err="1">
                <a:solidFill>
                  <a:srgbClr val="FF99FF"/>
                </a:solidFill>
                <a:latin typeface="Arial" charset="0"/>
                <a:ea typeface="Arial" charset="0"/>
                <a:cs typeface="Arial" charset="0"/>
              </a:rPr>
              <a:t>arus</a:t>
            </a:r>
            <a:r>
              <a:rPr lang="tr-TR" altLang="en-US" sz="2800" dirty="0">
                <a:solidFill>
                  <a:srgbClr val="FF99FF"/>
                </a:solidFill>
                <a:latin typeface="Arial" charset="0"/>
                <a:ea typeface="Arial" charset="0"/>
                <a:cs typeface="Arial" charset="0"/>
              </a:rPr>
              <a:t> </a:t>
            </a:r>
            <a:r>
              <a:rPr lang="tr-TR" altLang="en-US" sz="2800" dirty="0">
                <a:solidFill>
                  <a:srgbClr val="FFFFFF"/>
                </a:solidFill>
                <a:latin typeface="Arial" charset="0"/>
                <a:ea typeface="Arial" charset="0"/>
                <a:cs typeface="Arial" charset="0"/>
              </a:rPr>
              <a:t>ifadesini kullanmıştır. </a:t>
            </a:r>
          </a:p>
        </p:txBody>
      </p:sp>
    </p:spTree>
    <p:extLst>
      <p:ext uri="{BB962C8B-B14F-4D97-AF65-F5344CB8AC3E}">
        <p14:creationId xmlns:p14="http://schemas.microsoft.com/office/powerpoint/2010/main" val="1663451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81603"/>
                                        </p:tgtEl>
                                        <p:attrNameLst>
                                          <p:attrName>style.visibility</p:attrName>
                                        </p:attrNameLst>
                                      </p:cBhvr>
                                      <p:to>
                                        <p:strVal val="visible"/>
                                      </p:to>
                                    </p:set>
                                    <p:animEffect transition="in" filter="fade">
                                      <p:cBhvr>
                                        <p:cTn id="7" dur="2000"/>
                                        <p:tgtEl>
                                          <p:spTgt spid="28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BAFCA8-5900-7449-9FB3-08AED7FFF3AB}"/>
              </a:ext>
            </a:extLst>
          </p:cNvPr>
          <p:cNvSpPr/>
          <p:nvPr/>
        </p:nvSpPr>
        <p:spPr bwMode="auto">
          <a:xfrm>
            <a:off x="9912424" y="6345324"/>
            <a:ext cx="2279576" cy="216024"/>
          </a:xfrm>
          <a:prstGeom prst="rect">
            <a:avLst/>
          </a:prstGeom>
          <a:solidFill>
            <a:srgbClr val="FFEB8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2400" b="0" i="0" u="none" strike="noStrike" cap="none" normalizeH="0" baseline="0">
              <a:ln>
                <a:noFill/>
              </a:ln>
              <a:solidFill>
                <a:schemeClr val="tx1"/>
              </a:solidFill>
              <a:effectLst/>
              <a:latin typeface="New York" charset="-94"/>
            </a:endParaRPr>
          </a:p>
        </p:txBody>
      </p:sp>
    </p:spTree>
    <p:extLst>
      <p:ext uri="{BB962C8B-B14F-4D97-AF65-F5344CB8AC3E}">
        <p14:creationId xmlns:p14="http://schemas.microsoft.com/office/powerpoint/2010/main" val="169527760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806" y="0"/>
            <a:ext cx="4708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980728"/>
            <a:ext cx="651672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err="1"/>
              <a:t>Ahilik</a:t>
            </a:r>
            <a:r>
              <a:rPr lang="en-US" sz="3200" dirty="0"/>
              <a:t> </a:t>
            </a:r>
            <a:r>
              <a:rPr lang="en-US" sz="3200" dirty="0" err="1"/>
              <a:t>teşkilatının</a:t>
            </a:r>
            <a:r>
              <a:rPr lang="en-US" sz="3200" dirty="0"/>
              <a:t> </a:t>
            </a:r>
            <a:r>
              <a:rPr lang="en-US" sz="3200" dirty="0" err="1"/>
              <a:t>Anadolu'daki</a:t>
            </a:r>
            <a:r>
              <a:rPr lang="en-US" sz="3200" dirty="0"/>
              <a:t> </a:t>
            </a:r>
            <a:r>
              <a:rPr lang="en-US" sz="3200" dirty="0" err="1"/>
              <a:t>kurucularından</a:t>
            </a:r>
            <a:r>
              <a:rPr lang="en-US" sz="3200" dirty="0"/>
              <a:t> </a:t>
            </a:r>
            <a:r>
              <a:rPr lang="en-US" sz="3200" dirty="0" err="1"/>
              <a:t>olan</a:t>
            </a:r>
            <a:r>
              <a:rPr lang="en-US" sz="3200" dirty="0"/>
              <a:t> Ahi </a:t>
            </a:r>
            <a:r>
              <a:rPr lang="en-US" sz="3200" dirty="0" err="1"/>
              <a:t>Evran</a:t>
            </a:r>
            <a:r>
              <a:rPr lang="en-US" sz="3200" dirty="0"/>
              <a:t> </a:t>
            </a:r>
            <a:r>
              <a:rPr lang="en-US" sz="3200" dirty="0" err="1"/>
              <a:t>bu</a:t>
            </a:r>
            <a:r>
              <a:rPr lang="en-US" sz="3200" dirty="0"/>
              <a:t> </a:t>
            </a:r>
            <a:r>
              <a:rPr lang="en-US" sz="3200" dirty="0" err="1"/>
              <a:t>teşkilatın</a:t>
            </a:r>
            <a:r>
              <a:rPr lang="en-US" sz="3200" dirty="0"/>
              <a:t> </a:t>
            </a:r>
            <a:r>
              <a:rPr lang="en-US" sz="3200" dirty="0" err="1"/>
              <a:t>piri</a:t>
            </a:r>
            <a:r>
              <a:rPr lang="en-US" sz="3200" dirty="0"/>
              <a:t> </a:t>
            </a:r>
            <a:r>
              <a:rPr lang="en-US" sz="3200" dirty="0" err="1"/>
              <a:t>kabul</a:t>
            </a:r>
            <a:r>
              <a:rPr lang="en-US" sz="3200" dirty="0"/>
              <a:t> </a:t>
            </a:r>
            <a:r>
              <a:rPr lang="en-US" sz="3200" dirty="0" err="1"/>
              <a:t>edilen</a:t>
            </a:r>
            <a:r>
              <a:rPr lang="en-US" sz="3200" dirty="0"/>
              <a:t>, </a:t>
            </a:r>
            <a:r>
              <a:rPr lang="en-US" sz="3200" dirty="0" err="1"/>
              <a:t>âlim</a:t>
            </a:r>
            <a:r>
              <a:rPr lang="en-US" sz="3200" dirty="0"/>
              <a:t> </a:t>
            </a:r>
            <a:r>
              <a:rPr lang="en-US" sz="3200" dirty="0" err="1"/>
              <a:t>ve</a:t>
            </a:r>
            <a:r>
              <a:rPr lang="en-US" sz="3200" dirty="0"/>
              <a:t> </a:t>
            </a:r>
            <a:r>
              <a:rPr lang="en-US" sz="3200" dirty="0" err="1"/>
              <a:t>mutasavvıf</a:t>
            </a:r>
            <a:r>
              <a:rPr lang="en-US" sz="3200" dirty="0"/>
              <a:t> </a:t>
            </a:r>
            <a:r>
              <a:rPr lang="en-US" sz="3200" dirty="0" err="1"/>
              <a:t>bir</a:t>
            </a:r>
            <a:r>
              <a:rPr lang="en-US" sz="3200" dirty="0"/>
              <a:t> </a:t>
            </a:r>
            <a:r>
              <a:rPr lang="en-US" sz="3200" dirty="0" err="1"/>
              <a:t>şahsiyettir</a:t>
            </a:r>
            <a:r>
              <a:rPr lang="en-US" sz="3200" dirty="0"/>
              <a:t>. </a:t>
            </a:r>
            <a:r>
              <a:rPr lang="en-US" sz="3200" dirty="0" err="1"/>
              <a:t>Asya’dan</a:t>
            </a:r>
            <a:r>
              <a:rPr lang="en-US" sz="3200" dirty="0"/>
              <a:t> </a:t>
            </a:r>
            <a:r>
              <a:rPr lang="en-US" sz="3200" dirty="0" err="1"/>
              <a:t>gelerek</a:t>
            </a:r>
            <a:r>
              <a:rPr lang="en-US" sz="3200" dirty="0"/>
              <a:t> </a:t>
            </a:r>
            <a:r>
              <a:rPr lang="en-US" sz="3200" dirty="0" err="1"/>
              <a:t>Anadolu’da</a:t>
            </a:r>
            <a:r>
              <a:rPr lang="en-US" sz="3200" dirty="0"/>
              <a:t> </a:t>
            </a:r>
            <a:r>
              <a:rPr lang="en-US" sz="3200" dirty="0" err="1"/>
              <a:t>birçok</a:t>
            </a:r>
            <a:r>
              <a:rPr lang="en-US" sz="3200" dirty="0"/>
              <a:t> </a:t>
            </a:r>
            <a:r>
              <a:rPr lang="en-US" sz="3200" dirty="0" err="1"/>
              <a:t>şehri</a:t>
            </a:r>
            <a:r>
              <a:rPr lang="en-US" sz="3200" dirty="0"/>
              <a:t> </a:t>
            </a:r>
            <a:r>
              <a:rPr lang="en-US" sz="3200" dirty="0" err="1"/>
              <a:t>dolaştıktan</a:t>
            </a:r>
            <a:r>
              <a:rPr lang="en-US" sz="3200" dirty="0"/>
              <a:t> </a:t>
            </a:r>
            <a:r>
              <a:rPr lang="en-US" sz="3200" dirty="0" err="1"/>
              <a:t>sonra</a:t>
            </a:r>
            <a:r>
              <a:rPr lang="en-US" sz="3200" dirty="0"/>
              <a:t> </a:t>
            </a:r>
            <a:r>
              <a:rPr lang="en-US" sz="3200" dirty="0" err="1"/>
              <a:t>Kırşehir’e</a:t>
            </a:r>
            <a:r>
              <a:rPr lang="en-US" sz="3200" dirty="0"/>
              <a:t> </a:t>
            </a:r>
            <a:r>
              <a:rPr lang="en-US" sz="3200" dirty="0" err="1"/>
              <a:t>yerleşti</a:t>
            </a:r>
            <a:r>
              <a:rPr lang="en-US" sz="3200" dirty="0"/>
              <a:t> </a:t>
            </a:r>
            <a:r>
              <a:rPr lang="en-US" sz="3200" dirty="0" err="1"/>
              <a:t>ve</a:t>
            </a:r>
            <a:r>
              <a:rPr lang="en-US" sz="3200" dirty="0"/>
              <a:t> </a:t>
            </a:r>
            <a:r>
              <a:rPr lang="en-US" sz="3200" dirty="0" err="1"/>
              <a:t>ahilik</a:t>
            </a:r>
            <a:r>
              <a:rPr lang="en-US" sz="3200" dirty="0"/>
              <a:t> </a:t>
            </a:r>
            <a:r>
              <a:rPr lang="en-US" sz="3200" dirty="0" err="1"/>
              <a:t>teşkilatının</a:t>
            </a:r>
            <a:r>
              <a:rPr lang="en-US" sz="3200" dirty="0"/>
              <a:t> </a:t>
            </a:r>
            <a:r>
              <a:rPr lang="en-US" sz="3200" dirty="0" err="1"/>
              <a:t>yayılmasında</a:t>
            </a:r>
            <a:r>
              <a:rPr lang="en-US" sz="3200" dirty="0"/>
              <a:t> </a:t>
            </a:r>
            <a:r>
              <a:rPr lang="en-US" sz="3200" dirty="0" err="1"/>
              <a:t>önemli</a:t>
            </a:r>
            <a:r>
              <a:rPr lang="en-US" sz="3200" dirty="0"/>
              <a:t> </a:t>
            </a:r>
            <a:r>
              <a:rPr lang="en-US" sz="3200" dirty="0" err="1"/>
              <a:t>hizmetler</a:t>
            </a:r>
            <a:r>
              <a:rPr lang="en-US" sz="3200" dirty="0"/>
              <a:t> </a:t>
            </a:r>
            <a:r>
              <a:rPr lang="en-US" sz="3200" dirty="0" err="1"/>
              <a:t>yaptı</a:t>
            </a:r>
            <a:r>
              <a:rPr lang="en-US" sz="3200" dirty="0"/>
              <a:t>.</a:t>
            </a:r>
          </a:p>
        </p:txBody>
      </p:sp>
      <p:sp>
        <p:nvSpPr>
          <p:cNvPr id="7" name="Rectangle 6">
            <a:extLst>
              <a:ext uri="{FF2B5EF4-FFF2-40B4-BE49-F238E27FC236}">
                <a16:creationId xmlns:a16="http://schemas.microsoft.com/office/drawing/2014/main" id="{326AECE3-E52E-384C-8F7E-FF8CD7CC87FC}"/>
              </a:ext>
            </a:extLst>
          </p:cNvPr>
          <p:cNvSpPr>
            <a:spLocks noChangeArrowheads="1"/>
          </p:cNvSpPr>
          <p:nvPr/>
        </p:nvSpPr>
        <p:spPr bwMode="auto">
          <a:xfrm>
            <a:off x="4835860" y="260648"/>
            <a:ext cx="252040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a:cs typeface="Arial" charset="0"/>
              </a:rPr>
              <a:t>Ahi Evran</a:t>
            </a:r>
            <a:endParaRPr lang="tr-TR" sz="3400" b="1" dirty="0">
              <a:cs typeface="Arial" charset="0"/>
            </a:endParaRPr>
          </a:p>
        </p:txBody>
      </p:sp>
    </p:spTree>
    <p:extLst>
      <p:ext uri="{BB962C8B-B14F-4D97-AF65-F5344CB8AC3E}">
        <p14:creationId xmlns:p14="http://schemas.microsoft.com/office/powerpoint/2010/main" val="18450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224644"/>
            <a:ext cx="982909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err="1"/>
              <a:t>Bir</a:t>
            </a:r>
            <a:r>
              <a:rPr lang="en-US" sz="3200" dirty="0"/>
              <a:t> </a:t>
            </a:r>
            <a:r>
              <a:rPr lang="en-US" sz="3200" dirty="0" err="1"/>
              <a:t>taraftan</a:t>
            </a:r>
            <a:r>
              <a:rPr lang="en-US" sz="3200" dirty="0"/>
              <a:t> </a:t>
            </a:r>
            <a:r>
              <a:rPr lang="en-US" sz="3200" dirty="0" err="1"/>
              <a:t>tasavvufi</a:t>
            </a:r>
            <a:r>
              <a:rPr lang="en-US" sz="3200" dirty="0"/>
              <a:t> </a:t>
            </a:r>
            <a:r>
              <a:rPr lang="en-US" sz="3200" dirty="0" err="1"/>
              <a:t>düşünceye</a:t>
            </a:r>
            <a:r>
              <a:rPr lang="en-US" sz="3200" dirty="0"/>
              <a:t> </a:t>
            </a:r>
            <a:r>
              <a:rPr lang="en-US" sz="3200" dirty="0" err="1"/>
              <a:t>ve</a:t>
            </a:r>
            <a:r>
              <a:rPr lang="en-US" sz="3200" dirty="0"/>
              <a:t> </a:t>
            </a:r>
            <a:r>
              <a:rPr lang="en-US" sz="3200" dirty="0" err="1">
                <a:solidFill>
                  <a:srgbClr val="92D050"/>
                </a:solidFill>
              </a:rPr>
              <a:t>fütüvvet</a:t>
            </a:r>
            <a:r>
              <a:rPr lang="en-US" sz="3200" dirty="0"/>
              <a:t> </a:t>
            </a:r>
            <a:r>
              <a:rPr lang="en-US" sz="3200" dirty="0" err="1"/>
              <a:t>ilkelerine</a:t>
            </a:r>
            <a:r>
              <a:rPr lang="en-US" sz="3200" dirty="0"/>
              <a:t> </a:t>
            </a:r>
            <a:r>
              <a:rPr lang="en-US" sz="3200" dirty="0" err="1"/>
              <a:t>bağlı</a:t>
            </a:r>
            <a:r>
              <a:rPr lang="en-US" sz="3200" dirty="0"/>
              <a:t> </a:t>
            </a:r>
            <a:r>
              <a:rPr lang="en-US" sz="3200" dirty="0" err="1"/>
              <a:t>kalarak</a:t>
            </a:r>
            <a:r>
              <a:rPr lang="en-US" sz="3200" dirty="0"/>
              <a:t> </a:t>
            </a:r>
            <a:r>
              <a:rPr lang="en-US" sz="3200" dirty="0" err="1"/>
              <a:t>tekke</a:t>
            </a:r>
            <a:r>
              <a:rPr lang="en-US" sz="3200" dirty="0"/>
              <a:t> </a:t>
            </a:r>
            <a:r>
              <a:rPr lang="en-US" sz="3200" dirty="0" err="1"/>
              <a:t>ve</a:t>
            </a:r>
            <a:r>
              <a:rPr lang="en-US" sz="3200" dirty="0"/>
              <a:t> </a:t>
            </a:r>
            <a:r>
              <a:rPr lang="en-US" sz="3200" dirty="0" err="1"/>
              <a:t>zaviyelerde</a:t>
            </a:r>
            <a:r>
              <a:rPr lang="en-US" sz="3200" dirty="0"/>
              <a:t> </a:t>
            </a:r>
            <a:r>
              <a:rPr lang="en-US" sz="3200" dirty="0" err="1"/>
              <a:t>şeyh</a:t>
            </a:r>
            <a:r>
              <a:rPr lang="en-US" sz="3200" dirty="0"/>
              <a:t> </a:t>
            </a:r>
            <a:r>
              <a:rPr lang="en-US" sz="3200" dirty="0" err="1"/>
              <a:t>mürit</a:t>
            </a:r>
            <a:r>
              <a:rPr lang="en-US" sz="3200" dirty="0"/>
              <a:t> </a:t>
            </a:r>
            <a:r>
              <a:rPr lang="en-US" sz="3200" dirty="0" err="1"/>
              <a:t>ilişkilerini</a:t>
            </a:r>
            <a:r>
              <a:rPr lang="en-US" sz="3200" dirty="0"/>
              <a:t> </a:t>
            </a:r>
            <a:r>
              <a:rPr lang="en-US" sz="3200" dirty="0" err="1"/>
              <a:t>düzenlemiştir</a:t>
            </a:r>
            <a:r>
              <a:rPr lang="en-US" sz="3200" dirty="0"/>
              <a:t>. </a:t>
            </a:r>
            <a:r>
              <a:rPr lang="en-US" sz="3200" dirty="0" err="1"/>
              <a:t>Diğer</a:t>
            </a:r>
            <a:r>
              <a:rPr lang="en-US" sz="3200" dirty="0"/>
              <a:t> </a:t>
            </a:r>
            <a:r>
              <a:rPr lang="en-US" sz="3200" dirty="0" err="1"/>
              <a:t>taraftan</a:t>
            </a:r>
            <a:r>
              <a:rPr lang="en-US" sz="3200" dirty="0"/>
              <a:t> </a:t>
            </a:r>
            <a:r>
              <a:rPr lang="en-US" sz="3200" dirty="0" err="1"/>
              <a:t>iş</a:t>
            </a:r>
            <a:r>
              <a:rPr lang="en-US" sz="3200" dirty="0"/>
              <a:t> </a:t>
            </a:r>
            <a:r>
              <a:rPr lang="en-US" sz="3200" dirty="0" err="1"/>
              <a:t>yerlerinde</a:t>
            </a:r>
            <a:r>
              <a:rPr lang="en-US" sz="3200" dirty="0"/>
              <a:t> </a:t>
            </a:r>
            <a:r>
              <a:rPr lang="en-US" sz="3200" dirty="0" err="1"/>
              <a:t>usta</a:t>
            </a:r>
            <a:r>
              <a:rPr lang="en-US" sz="3200" dirty="0"/>
              <a:t>, </a:t>
            </a:r>
            <a:r>
              <a:rPr lang="en-US" sz="3200" dirty="0" err="1"/>
              <a:t>kalfa</a:t>
            </a:r>
            <a:r>
              <a:rPr lang="en-US" sz="3200" dirty="0"/>
              <a:t> </a:t>
            </a:r>
            <a:r>
              <a:rPr lang="en-US" sz="3200" dirty="0" err="1"/>
              <a:t>ve</a:t>
            </a:r>
            <a:r>
              <a:rPr lang="en-US" sz="3200" dirty="0"/>
              <a:t> </a:t>
            </a:r>
            <a:r>
              <a:rPr lang="en-US" sz="3200" dirty="0" err="1"/>
              <a:t>çırak</a:t>
            </a:r>
            <a:r>
              <a:rPr lang="en-US" sz="3200" dirty="0"/>
              <a:t> </a:t>
            </a:r>
            <a:r>
              <a:rPr lang="en-US" sz="3200" dirty="0" err="1"/>
              <a:t>münasebetlerini</a:t>
            </a:r>
            <a:r>
              <a:rPr lang="en-US" sz="3200" dirty="0"/>
              <a:t> </a:t>
            </a:r>
            <a:r>
              <a:rPr lang="en-US" sz="3200" dirty="0" err="1"/>
              <a:t>ve</a:t>
            </a:r>
            <a:r>
              <a:rPr lang="en-US" sz="3200" dirty="0"/>
              <a:t> </a:t>
            </a:r>
            <a:r>
              <a:rPr lang="en-US" sz="3200" dirty="0" err="1"/>
              <a:t>buna</a:t>
            </a:r>
            <a:r>
              <a:rPr lang="en-US" sz="3200" dirty="0"/>
              <a:t> </a:t>
            </a:r>
            <a:r>
              <a:rPr lang="en-US" sz="3200" dirty="0" err="1"/>
              <a:t>bağlı</a:t>
            </a:r>
            <a:r>
              <a:rPr lang="en-US" sz="3200" dirty="0"/>
              <a:t> </a:t>
            </a:r>
            <a:r>
              <a:rPr lang="en-US" sz="3200" dirty="0" err="1"/>
              <a:t>olarak</a:t>
            </a:r>
            <a:r>
              <a:rPr lang="en-US" sz="3200" dirty="0"/>
              <a:t> </a:t>
            </a:r>
            <a:r>
              <a:rPr lang="en-US" sz="3200" dirty="0" err="1"/>
              <a:t>iktisadi</a:t>
            </a:r>
            <a:r>
              <a:rPr lang="en-US" sz="3200" dirty="0"/>
              <a:t> </a:t>
            </a:r>
            <a:r>
              <a:rPr lang="en-US" sz="3200" dirty="0" err="1"/>
              <a:t>hayatı</a:t>
            </a:r>
            <a:r>
              <a:rPr lang="en-US" sz="3200" dirty="0"/>
              <a:t> </a:t>
            </a:r>
            <a:r>
              <a:rPr lang="en-US" sz="3200" dirty="0" err="1"/>
              <a:t>düzenleyen</a:t>
            </a:r>
            <a:r>
              <a:rPr lang="en-US" sz="3200" dirty="0"/>
              <a:t> </a:t>
            </a:r>
            <a:r>
              <a:rPr lang="en-US" sz="3200" dirty="0" err="1"/>
              <a:t>ahiliğin</a:t>
            </a:r>
            <a:r>
              <a:rPr lang="en-US" sz="3200" dirty="0"/>
              <a:t> </a:t>
            </a:r>
            <a:r>
              <a:rPr lang="en-US" sz="3200" dirty="0" err="1"/>
              <a:t>Anadolu’da</a:t>
            </a:r>
            <a:r>
              <a:rPr lang="en-US" sz="3200" dirty="0"/>
              <a:t> </a:t>
            </a:r>
            <a:r>
              <a:rPr lang="en-US" sz="3200" dirty="0" err="1"/>
              <a:t>kurulup</a:t>
            </a:r>
            <a:r>
              <a:rPr lang="en-US" sz="3200" dirty="0"/>
              <a:t> </a:t>
            </a:r>
            <a:r>
              <a:rPr lang="en-US" sz="3200" dirty="0" err="1"/>
              <a:t>gelişmesinde</a:t>
            </a:r>
            <a:r>
              <a:rPr lang="en-US" sz="3200" dirty="0"/>
              <a:t> </a:t>
            </a:r>
            <a:r>
              <a:rPr lang="en-US" sz="3200" dirty="0" err="1"/>
              <a:t>büyük</a:t>
            </a:r>
            <a:r>
              <a:rPr lang="en-US" sz="3200" dirty="0"/>
              <a:t> </a:t>
            </a:r>
            <a:r>
              <a:rPr lang="en-US" sz="3200" dirty="0" err="1"/>
              <a:t>rolü</a:t>
            </a:r>
            <a:r>
              <a:rPr lang="en-US" sz="3200" dirty="0"/>
              <a:t> </a:t>
            </a:r>
            <a:r>
              <a:rPr lang="en-US" sz="3200" dirty="0" err="1"/>
              <a:t>olmuştur</a:t>
            </a:r>
            <a:r>
              <a:rPr lang="en-US" sz="3200" dirty="0"/>
              <a:t>. </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2D5C9D5-B2CC-AC45-80F1-2D96C2EA2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0820" y="3423318"/>
            <a:ext cx="6479536" cy="3434681"/>
          </a:xfrm>
          <a:prstGeom prst="rect">
            <a:avLst/>
          </a:prstGeom>
        </p:spPr>
      </p:pic>
    </p:spTree>
    <p:extLst>
      <p:ext uri="{BB962C8B-B14F-4D97-AF65-F5344CB8AC3E}">
        <p14:creationId xmlns:p14="http://schemas.microsoft.com/office/powerpoint/2010/main" val="73511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3D584-8C11-D142-A468-048BA4E13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5661"/>
            <a:ext cx="12192000" cy="4462339"/>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332656"/>
            <a:ext cx="932503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a:t>Ahi </a:t>
            </a:r>
            <a:r>
              <a:rPr lang="en-US" sz="3200" dirty="0" err="1"/>
              <a:t>Evran</a:t>
            </a:r>
            <a:r>
              <a:rPr lang="en-US" sz="3200" dirty="0"/>
              <a:t>, Fatma </a:t>
            </a:r>
            <a:r>
              <a:rPr lang="en-US" sz="3200" dirty="0" err="1"/>
              <a:t>Bacı</a:t>
            </a:r>
            <a:r>
              <a:rPr lang="en-US" sz="3200" dirty="0"/>
              <a:t> </a:t>
            </a:r>
            <a:r>
              <a:rPr lang="en-US" sz="3200" dirty="0" err="1"/>
              <a:t>ile</a:t>
            </a:r>
            <a:r>
              <a:rPr lang="en-US" sz="3200" dirty="0"/>
              <a:t> </a:t>
            </a:r>
            <a:r>
              <a:rPr lang="en-US" sz="3200" dirty="0" err="1"/>
              <a:t>evlendi</a:t>
            </a:r>
            <a:r>
              <a:rPr lang="en-US" sz="3200" dirty="0"/>
              <a:t>. </a:t>
            </a:r>
            <a:r>
              <a:rPr lang="en-US" sz="3200" dirty="0" err="1"/>
              <a:t>Anadolu’da</a:t>
            </a:r>
            <a:r>
              <a:rPr lang="en-US" sz="3200" dirty="0"/>
              <a:t> </a:t>
            </a:r>
            <a:r>
              <a:rPr lang="en-US" sz="3200" dirty="0" err="1"/>
              <a:t>esnafa</a:t>
            </a:r>
            <a:r>
              <a:rPr lang="en-US" sz="3200" dirty="0"/>
              <a:t> </a:t>
            </a:r>
            <a:r>
              <a:rPr lang="en-US" sz="3200" dirty="0" err="1"/>
              <a:t>İslamiyet’i</a:t>
            </a:r>
            <a:r>
              <a:rPr lang="en-US" sz="3200" dirty="0"/>
              <a:t> </a:t>
            </a:r>
            <a:r>
              <a:rPr lang="en-US" sz="3200" dirty="0" err="1"/>
              <a:t>anlatarak</a:t>
            </a:r>
            <a:r>
              <a:rPr lang="en-US" sz="3200" dirty="0"/>
              <a:t> </a:t>
            </a:r>
            <a:r>
              <a:rPr lang="en-US" sz="3200" dirty="0" err="1"/>
              <a:t>dünya</a:t>
            </a:r>
            <a:r>
              <a:rPr lang="en-US" sz="3200" dirty="0"/>
              <a:t> </a:t>
            </a:r>
            <a:r>
              <a:rPr lang="en-US" sz="3200" dirty="0" err="1"/>
              <a:t>ve</a:t>
            </a:r>
            <a:r>
              <a:rPr lang="en-US" sz="3200" dirty="0"/>
              <a:t> </a:t>
            </a:r>
            <a:r>
              <a:rPr lang="en-US" sz="3200" dirty="0" err="1"/>
              <a:t>ahiret</a:t>
            </a:r>
            <a:r>
              <a:rPr lang="en-US" sz="3200" dirty="0"/>
              <a:t> </a:t>
            </a:r>
            <a:r>
              <a:rPr lang="en-US" sz="3200" dirty="0" err="1"/>
              <a:t>işlerini</a:t>
            </a:r>
            <a:r>
              <a:rPr lang="en-US" sz="3200" dirty="0"/>
              <a:t> </a:t>
            </a:r>
            <a:r>
              <a:rPr lang="en-US" sz="3200" dirty="0" err="1"/>
              <a:t>düzenli</a:t>
            </a:r>
            <a:r>
              <a:rPr lang="en-US" sz="3200" dirty="0"/>
              <a:t> hale </a:t>
            </a:r>
            <a:r>
              <a:rPr lang="en-US" sz="3200" dirty="0" err="1"/>
              <a:t>getirmeleri</a:t>
            </a:r>
            <a:r>
              <a:rPr lang="en-US" sz="3200" dirty="0"/>
              <a:t> </a:t>
            </a:r>
            <a:r>
              <a:rPr lang="en-US" sz="3200" dirty="0" err="1"/>
              <a:t>için</a:t>
            </a:r>
            <a:r>
              <a:rPr lang="en-US" sz="3200" dirty="0"/>
              <a:t> </a:t>
            </a:r>
            <a:r>
              <a:rPr lang="en-US" sz="3200" dirty="0" err="1"/>
              <a:t>nasihatte</a:t>
            </a:r>
            <a:r>
              <a:rPr lang="en-US" sz="3200" dirty="0"/>
              <a:t> </a:t>
            </a:r>
            <a:r>
              <a:rPr lang="en-US" sz="3200" dirty="0" err="1"/>
              <a:t>bulunmuştu</a:t>
            </a:r>
            <a:r>
              <a:rPr lang="en-US" sz="3200" dirty="0"/>
              <a:t>. </a:t>
            </a:r>
          </a:p>
        </p:txBody>
      </p:sp>
    </p:spTree>
    <p:extLst>
      <p:ext uri="{BB962C8B-B14F-4D97-AF65-F5344CB8AC3E}">
        <p14:creationId xmlns:p14="http://schemas.microsoft.com/office/powerpoint/2010/main" val="703859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224644"/>
            <a:ext cx="1018913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a:t>Ahi </a:t>
            </a:r>
            <a:r>
              <a:rPr lang="en-US" sz="3200" dirty="0" err="1"/>
              <a:t>Evran</a:t>
            </a:r>
            <a:r>
              <a:rPr lang="en-US" sz="3200" dirty="0"/>
              <a:t>, 32 </a:t>
            </a:r>
            <a:r>
              <a:rPr lang="en-US" sz="3200" dirty="0" err="1"/>
              <a:t>çeşit</a:t>
            </a:r>
            <a:r>
              <a:rPr lang="en-US" sz="3200" dirty="0"/>
              <a:t> </a:t>
            </a:r>
            <a:r>
              <a:rPr lang="en-US" sz="3200" dirty="0" err="1"/>
              <a:t>esnafı</a:t>
            </a:r>
            <a:r>
              <a:rPr lang="en-US" sz="3200" dirty="0"/>
              <a:t> </a:t>
            </a:r>
            <a:r>
              <a:rPr lang="en-US" sz="3200" dirty="0" err="1"/>
              <a:t>teşkilatlandırarak</a:t>
            </a:r>
            <a:r>
              <a:rPr lang="en-US" sz="3200" dirty="0"/>
              <a:t> </a:t>
            </a:r>
            <a:r>
              <a:rPr lang="en-US" sz="3200" dirty="0" err="1"/>
              <a:t>Selçuklu</a:t>
            </a:r>
            <a:r>
              <a:rPr lang="en-US" sz="3200" dirty="0"/>
              <a:t> </a:t>
            </a:r>
            <a:r>
              <a:rPr lang="en-US" sz="3200" dirty="0" err="1"/>
              <a:t>ve</a:t>
            </a:r>
            <a:r>
              <a:rPr lang="en-US" sz="3200" dirty="0"/>
              <a:t> </a:t>
            </a:r>
            <a:r>
              <a:rPr lang="en-US" sz="3200" dirty="0" err="1"/>
              <a:t>Osmanlı</a:t>
            </a:r>
            <a:r>
              <a:rPr lang="en-US" sz="3200" dirty="0"/>
              <a:t> </a:t>
            </a:r>
            <a:r>
              <a:rPr lang="en-US" sz="3200" dirty="0" err="1"/>
              <a:t>coğrafyasında</a:t>
            </a:r>
            <a:r>
              <a:rPr lang="en-US" sz="3200" dirty="0"/>
              <a:t> İslam </a:t>
            </a:r>
            <a:r>
              <a:rPr lang="en-US" sz="3200" dirty="0" err="1"/>
              <a:t>medeniyetine</a:t>
            </a:r>
            <a:r>
              <a:rPr lang="en-US" sz="3200" dirty="0"/>
              <a:t> </a:t>
            </a:r>
            <a:r>
              <a:rPr lang="en-US" sz="3200" dirty="0" err="1"/>
              <a:t>katkılar</a:t>
            </a:r>
            <a:r>
              <a:rPr lang="en-US" sz="3200" dirty="0"/>
              <a:t> </a:t>
            </a:r>
            <a:r>
              <a:rPr lang="en-US" sz="3200" dirty="0" err="1"/>
              <a:t>sundu</a:t>
            </a:r>
            <a:r>
              <a:rPr lang="en-US" sz="3200" dirty="0"/>
              <a:t>. Ahi </a:t>
            </a:r>
            <a:r>
              <a:rPr lang="en-US" sz="3200" dirty="0" err="1"/>
              <a:t>Evran</a:t>
            </a:r>
            <a:r>
              <a:rPr lang="en-US" sz="3200" dirty="0"/>
              <a:t> </a:t>
            </a:r>
            <a:r>
              <a:rPr lang="en-US" sz="3200" dirty="0" err="1"/>
              <a:t>Zaviyesi</a:t>
            </a:r>
            <a:r>
              <a:rPr lang="en-US" sz="3200" dirty="0"/>
              <a:t>, 20. </a:t>
            </a:r>
            <a:r>
              <a:rPr lang="en-US" sz="3200" dirty="0" err="1"/>
              <a:t>yüzyılın</a:t>
            </a:r>
            <a:r>
              <a:rPr lang="en-US" sz="3200" dirty="0"/>
              <a:t> </a:t>
            </a:r>
            <a:r>
              <a:rPr lang="en-US" sz="3200" dirty="0" err="1"/>
              <a:t>başlarına</a:t>
            </a:r>
            <a:r>
              <a:rPr lang="en-US" sz="3200" dirty="0"/>
              <a:t> </a:t>
            </a:r>
            <a:r>
              <a:rPr lang="en-US" sz="3200" dirty="0" err="1"/>
              <a:t>kadar</a:t>
            </a:r>
            <a:r>
              <a:rPr lang="en-US" sz="3200" dirty="0"/>
              <a:t> </a:t>
            </a:r>
            <a:r>
              <a:rPr lang="en-US" sz="3200" dirty="0" err="1"/>
              <a:t>esnaf</a:t>
            </a:r>
            <a:r>
              <a:rPr lang="en-US" sz="3200" dirty="0"/>
              <a:t> </a:t>
            </a:r>
            <a:r>
              <a:rPr lang="en-US" sz="3200" dirty="0" err="1"/>
              <a:t>zümresi</a:t>
            </a:r>
            <a:r>
              <a:rPr lang="en-US" sz="3200" dirty="0"/>
              <a:t> </a:t>
            </a:r>
            <a:r>
              <a:rPr lang="en-US" sz="3200" dirty="0" err="1"/>
              <a:t>üzerindeki</a:t>
            </a:r>
            <a:r>
              <a:rPr lang="en-US" sz="3200" dirty="0"/>
              <a:t> </a:t>
            </a:r>
            <a:r>
              <a:rPr lang="en-US" sz="3200" dirty="0" err="1"/>
              <a:t>manevi</a:t>
            </a:r>
            <a:r>
              <a:rPr lang="en-US" sz="3200" dirty="0"/>
              <a:t> </a:t>
            </a:r>
            <a:r>
              <a:rPr lang="en-US" sz="3200" dirty="0" err="1"/>
              <a:t>tesirini</a:t>
            </a:r>
            <a:r>
              <a:rPr lang="en-US" sz="3200" dirty="0"/>
              <a:t> </a:t>
            </a:r>
            <a:r>
              <a:rPr lang="en-US" sz="3200" dirty="0" err="1"/>
              <a:t>devam</a:t>
            </a:r>
            <a:r>
              <a:rPr lang="en-US" sz="3200" dirty="0"/>
              <a:t> </a:t>
            </a:r>
            <a:r>
              <a:rPr lang="en-US" sz="3200" dirty="0" err="1"/>
              <a:t>ettirmiştir</a:t>
            </a:r>
            <a:r>
              <a:rPr lang="en-US" sz="3200" dirty="0"/>
              <a:t>.</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339" y="2420888"/>
            <a:ext cx="6498289" cy="44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Rectangle 6"/>
          <p:cNvSpPr>
            <a:spLocks noChangeArrowheads="1"/>
          </p:cNvSpPr>
          <p:nvPr/>
        </p:nvSpPr>
        <p:spPr bwMode="auto">
          <a:xfrm>
            <a:off x="3476625" y="2492896"/>
            <a:ext cx="5264150" cy="395287"/>
          </a:xfrm>
          <a:prstGeom prst="rect">
            <a:avLst/>
          </a:prstGeom>
          <a:solidFill>
            <a:srgbClr val="000000">
              <a:alpha val="60000"/>
            </a:srgbClr>
          </a:solidFill>
          <a:ln>
            <a:noFill/>
          </a:ln>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lgn="ctr" eaLnBrk="1" hangingPunct="1">
              <a:spcBef>
                <a:spcPct val="20000"/>
              </a:spcBef>
              <a:buClr>
                <a:srgbClr val="BAD41A"/>
              </a:buClr>
              <a:buFont typeface="Times" charset="0"/>
              <a:buNone/>
            </a:pPr>
            <a:r>
              <a:rPr lang="tr-TR" altLang="en-US" sz="1800">
                <a:solidFill>
                  <a:srgbClr val="FFFFFF"/>
                </a:solidFill>
                <a:latin typeface="Arial" charset="0"/>
                <a:ea typeface="Arial" charset="0"/>
                <a:cs typeface="Arial" charset="0"/>
              </a:rPr>
              <a:t>Ahilik Haftasında </a:t>
            </a:r>
            <a:r>
              <a:rPr lang="tr-TR" altLang="en-US" sz="1800">
                <a:solidFill>
                  <a:srgbClr val="92D050"/>
                </a:solidFill>
                <a:latin typeface="Arial" charset="0"/>
                <a:ea typeface="Arial" charset="0"/>
                <a:cs typeface="Arial" charset="0"/>
              </a:rPr>
              <a:t>Şet </a:t>
            </a:r>
            <a:r>
              <a:rPr lang="tr-TR" altLang="en-US" sz="1600">
                <a:solidFill>
                  <a:srgbClr val="92D050"/>
                </a:solidFill>
                <a:latin typeface="Arial" charset="0"/>
                <a:ea typeface="Arial" charset="0"/>
                <a:cs typeface="Arial" charset="0"/>
              </a:rPr>
              <a:t>(Kuşak)</a:t>
            </a:r>
            <a:r>
              <a:rPr lang="tr-TR" altLang="en-US" sz="1800">
                <a:solidFill>
                  <a:srgbClr val="92D050"/>
                </a:solidFill>
                <a:latin typeface="Arial" charset="0"/>
                <a:ea typeface="Arial" charset="0"/>
                <a:cs typeface="Arial" charset="0"/>
              </a:rPr>
              <a:t> kuşatma Töreni</a:t>
            </a:r>
          </a:p>
        </p:txBody>
      </p:sp>
    </p:spTree>
    <p:extLst>
      <p:ext uri="{BB962C8B-B14F-4D97-AF65-F5344CB8AC3E}">
        <p14:creationId xmlns:p14="http://schemas.microsoft.com/office/powerpoint/2010/main" val="259594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8291" name="Rectangle 3"/>
          <p:cNvSpPr>
            <a:spLocks noChangeArrowheads="1"/>
          </p:cNvSpPr>
          <p:nvPr/>
        </p:nvSpPr>
        <p:spPr bwMode="auto">
          <a:xfrm>
            <a:off x="2351584" y="152636"/>
            <a:ext cx="7574024"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FFFFFF"/>
                </a:solidFill>
                <a:latin typeface="Arial" charset="0"/>
                <a:ea typeface="Arial" charset="0"/>
                <a:cs typeface="Arial" charset="0"/>
              </a:rPr>
              <a:t>Dünyada ilk kooperatifçilik, sendikacılık, sosyal güvenlik teşkilatı olan Ahilik, ekonomik hayatın düzeni için tasavvufi düşüncenin ahlaki boyutunu ön plana çıkarmıştır</a:t>
            </a:r>
          </a:p>
        </p:txBody>
      </p:sp>
      <p:pic>
        <p:nvPicPr>
          <p:cNvPr id="21508" name="Picture 5" descr="http://www.kocaeliaydinlarocagi.org.tr/YaziResimleri/20097133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39" y="2204864"/>
            <a:ext cx="5518861" cy="37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http://www.mahmutlu.com/evren/ahilik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3443293"/>
            <a:ext cx="5489562" cy="341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Home2">
            <a:hlinkClick r:id="rId4" action="ppaction://hlinksldjump"/>
            <a:extLst>
              <a:ext uri="{FF2B5EF4-FFF2-40B4-BE49-F238E27FC236}">
                <a16:creationId xmlns:a16="http://schemas.microsoft.com/office/drawing/2014/main" id="{09E0C509-E074-3646-9513-7245A54D63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28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8291"/>
                                        </p:tgtEl>
                                        <p:attrNameLst>
                                          <p:attrName>style.visibility</p:attrName>
                                        </p:attrNameLst>
                                      </p:cBhvr>
                                      <p:to>
                                        <p:strVal val="visible"/>
                                      </p:to>
                                    </p:set>
                                    <p:animEffect transition="in" filter="fade">
                                      <p:cBhvr>
                                        <p:cTn id="7" dur="2000"/>
                                        <p:tgtEl>
                                          <p:spTgt spid="268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8291" name="Rectangle 3"/>
          <p:cNvSpPr>
            <a:spLocks noChangeArrowheads="1"/>
          </p:cNvSpPr>
          <p:nvPr/>
        </p:nvSpPr>
        <p:spPr bwMode="auto">
          <a:xfrm>
            <a:off x="1579728" y="260648"/>
            <a:ext cx="916078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FFFFFF"/>
                </a:solidFill>
                <a:latin typeface="Arial" charset="0"/>
                <a:ea typeface="Arial" charset="0"/>
                <a:cs typeface="Arial" charset="0"/>
              </a:rPr>
              <a:t>Ahi Evran’ın eşi Fatma Ana tarafından kurulan </a:t>
            </a:r>
            <a:r>
              <a:rPr lang="tr-TR" altLang="en-US" sz="3200" dirty="0" err="1">
                <a:solidFill>
                  <a:srgbClr val="92D050"/>
                </a:solidFill>
                <a:latin typeface="Arial" charset="0"/>
                <a:ea typeface="Arial" charset="0"/>
                <a:cs typeface="Arial" charset="0"/>
              </a:rPr>
              <a:t>Bâcıyân</a:t>
            </a:r>
            <a:r>
              <a:rPr lang="tr-TR" altLang="en-US" sz="3200" dirty="0">
                <a:solidFill>
                  <a:srgbClr val="92D050"/>
                </a:solidFill>
                <a:latin typeface="Arial" charset="0"/>
                <a:ea typeface="Arial" charset="0"/>
                <a:cs typeface="Arial" charset="0"/>
              </a:rPr>
              <a:t>-ı </a:t>
            </a:r>
            <a:r>
              <a:rPr lang="tr-TR" altLang="en-US" sz="3200" dirty="0" err="1">
                <a:solidFill>
                  <a:srgbClr val="92D050"/>
                </a:solidFill>
                <a:latin typeface="Arial" charset="0"/>
                <a:ea typeface="Arial" charset="0"/>
                <a:cs typeface="Arial" charset="0"/>
              </a:rPr>
              <a:t>Rûm</a:t>
            </a:r>
            <a:r>
              <a:rPr lang="tr-TR" altLang="en-US" sz="3200" dirty="0">
                <a:solidFill>
                  <a:srgbClr val="FFFFFF"/>
                </a:solidFill>
                <a:latin typeface="Arial" charset="0"/>
                <a:ea typeface="Arial" charset="0"/>
                <a:cs typeface="Arial" charset="0"/>
              </a:rPr>
              <a:t> </a:t>
            </a:r>
            <a:r>
              <a:rPr lang="tr-TR" altLang="en-US" sz="2800" i="1" dirty="0">
                <a:solidFill>
                  <a:srgbClr val="FFFFFF">
                    <a:lumMod val="75000"/>
                  </a:srgbClr>
                </a:solidFill>
                <a:latin typeface="Arial" charset="0"/>
                <a:ea typeface="Arial" charset="0"/>
                <a:cs typeface="Arial" charset="0"/>
              </a:rPr>
              <a:t>(Anadolu Kadınlar Birliği)</a:t>
            </a:r>
            <a:r>
              <a:rPr lang="tr-TR" altLang="en-US" sz="3200" dirty="0">
                <a:solidFill>
                  <a:srgbClr val="FFFFFF"/>
                </a:solidFill>
                <a:latin typeface="Arial" charset="0"/>
                <a:ea typeface="Arial" charset="0"/>
                <a:cs typeface="Arial" charset="0"/>
              </a:rPr>
              <a:t>, dünyanın ilk kadın teşkilatı olarak bilinir. Anadolu kadınlarının sosyal ve ekonomik hayata katılımlarını sağlamak amacıyla kurulmuştur.</a:t>
            </a:r>
          </a:p>
        </p:txBody>
      </p:sp>
      <p:pic>
        <p:nvPicPr>
          <p:cNvPr id="22532" name="Picture 2" descr="http://www.haberyoruk.com/yoruk/wp-content/uploads/kad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668" y="2924944"/>
            <a:ext cx="5909965" cy="392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ome2">
            <a:hlinkClick r:id="rId3" action="ppaction://hlinksldjump"/>
            <a:extLst>
              <a:ext uri="{FF2B5EF4-FFF2-40B4-BE49-F238E27FC236}">
                <a16:creationId xmlns:a16="http://schemas.microsoft.com/office/drawing/2014/main" id="{C33A0C4B-FAC3-2C4E-8B9C-DEF37B827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189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8291"/>
                                        </p:tgtEl>
                                        <p:attrNameLst>
                                          <p:attrName>style.visibility</p:attrName>
                                        </p:attrNameLst>
                                      </p:cBhvr>
                                      <p:to>
                                        <p:strVal val="visible"/>
                                      </p:to>
                                    </p:set>
                                    <p:animEffect transition="in" filter="fade">
                                      <p:cBhvr>
                                        <p:cTn id="7" dur="2000"/>
                                        <p:tgtEl>
                                          <p:spTgt spid="268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717" y="3129694"/>
            <a:ext cx="5159983" cy="372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43715" name="Rectangle 3"/>
          <p:cNvSpPr>
            <a:spLocks noChangeArrowheads="1"/>
          </p:cNvSpPr>
          <p:nvPr/>
        </p:nvSpPr>
        <p:spPr bwMode="auto">
          <a:xfrm>
            <a:off x="1639950" y="80963"/>
            <a:ext cx="89565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FFFFFF"/>
                </a:solidFill>
                <a:latin typeface="Arial" charset="0"/>
                <a:ea typeface="Arial" charset="0"/>
                <a:cs typeface="Arial" charset="0"/>
              </a:rPr>
              <a:t>Türkler, Müslüman Araplarla ilk olarak </a:t>
            </a:r>
            <a:r>
              <a:rPr lang="tr-TR" altLang="en-US" sz="3200" dirty="0" err="1">
                <a:solidFill>
                  <a:srgbClr val="92D050"/>
                </a:solidFill>
                <a:latin typeface="Arial" charset="0"/>
                <a:ea typeface="Arial" charset="0"/>
                <a:cs typeface="Arial" charset="0"/>
              </a:rPr>
              <a:t>Emeviler</a:t>
            </a:r>
            <a:r>
              <a:rPr lang="tr-TR" altLang="en-US" sz="3200" dirty="0">
                <a:solidFill>
                  <a:srgbClr val="FFFFFF"/>
                </a:solidFill>
                <a:latin typeface="Arial" charset="0"/>
                <a:ea typeface="Arial" charset="0"/>
                <a:cs typeface="Arial" charset="0"/>
              </a:rPr>
              <a:t> döneminde karşılaşmışlardı. Fakat Türkistan’da hüküm sürmeye başlayan </a:t>
            </a:r>
            <a:r>
              <a:rPr lang="tr-TR" altLang="en-US" sz="3200" dirty="0" err="1">
                <a:solidFill>
                  <a:srgbClr val="FFFFFF"/>
                </a:solidFill>
                <a:latin typeface="Arial" charset="0"/>
                <a:ea typeface="Arial" charset="0"/>
                <a:cs typeface="Arial" charset="0"/>
              </a:rPr>
              <a:t>Emevi</a:t>
            </a:r>
            <a:r>
              <a:rPr lang="tr-TR" altLang="en-US" sz="3200" dirty="0">
                <a:solidFill>
                  <a:srgbClr val="FFFFFF"/>
                </a:solidFill>
                <a:latin typeface="Arial" charset="0"/>
                <a:ea typeface="Arial" charset="0"/>
                <a:cs typeface="Arial" charset="0"/>
              </a:rPr>
              <a:t> idaresinin siyasi baskıları ve âdil olmayan davranışlarından dolayı Türkler, yüz yüze geldikleri bu yeni dine karşı mesafeli durmaya başladılar. </a:t>
            </a:r>
          </a:p>
        </p:txBody>
      </p:sp>
      <p:pic>
        <p:nvPicPr>
          <p:cNvPr id="5" name="Picture 11" descr="Home2">
            <a:hlinkClick r:id="rId3" action="ppaction://hlinksldjump"/>
            <a:extLst>
              <a:ext uri="{FF2B5EF4-FFF2-40B4-BE49-F238E27FC236}">
                <a16:creationId xmlns:a16="http://schemas.microsoft.com/office/drawing/2014/main" id="{DC21740F-EF0D-2D42-9797-D7C1C70F7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358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3715"/>
                                        </p:tgtEl>
                                        <p:attrNameLst>
                                          <p:attrName>style.visibility</p:attrName>
                                        </p:attrNameLst>
                                      </p:cBhvr>
                                      <p:to>
                                        <p:strVal val="visible"/>
                                      </p:to>
                                    </p:set>
                                    <p:animEffect transition="in" filter="fade">
                                      <p:cBhvr>
                                        <p:cTn id="7" dur="2000"/>
                                        <p:tgtEl>
                                          <p:spTgt spid="243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67267" name="Rectangle 3"/>
          <p:cNvSpPr>
            <a:spLocks noChangeArrowheads="1"/>
          </p:cNvSpPr>
          <p:nvPr/>
        </p:nvSpPr>
        <p:spPr bwMode="auto">
          <a:xfrm>
            <a:off x="1739900" y="225426"/>
            <a:ext cx="8712200" cy="212407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a:solidFill>
                  <a:srgbClr val="000000"/>
                </a:solidFill>
                <a:latin typeface="Arial" charset="0"/>
                <a:ea typeface="Arial" charset="0"/>
                <a:cs typeface="Arial" charset="0"/>
              </a:rPr>
              <a:t>Ahi Evran, Osmanlı Devleti döneminde esnafın piri olarak şöhret bulmuş ve onun Kırşehir’de kurduğu Ahilik teşkilatı, Moğol istilasından kaçarak Anadolu’ya yerleşen sanatkâr ve tüccarların dayanışmasını ve kendi aralarında sağlam bir birlik oluşturarak kaliteli mal üretmelerine öncülük yapmıştır. </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548" y="2852936"/>
            <a:ext cx="5376599" cy="403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7269" name="Rectangle 5"/>
          <p:cNvSpPr>
            <a:spLocks noChangeArrowheads="1"/>
          </p:cNvSpPr>
          <p:nvPr/>
        </p:nvSpPr>
        <p:spPr bwMode="auto">
          <a:xfrm>
            <a:off x="6382718" y="2961706"/>
            <a:ext cx="2161555" cy="39528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lgn="ctr" eaLnBrk="1" hangingPunct="1">
              <a:spcBef>
                <a:spcPct val="20000"/>
              </a:spcBef>
              <a:buClr>
                <a:srgbClr val="BAD41A"/>
              </a:buClr>
              <a:buFont typeface="Times" charset="0"/>
              <a:buNone/>
            </a:pPr>
            <a:r>
              <a:rPr lang="tr-TR" altLang="en-US" sz="2000">
                <a:solidFill>
                  <a:srgbClr val="FFFFFF"/>
                </a:solidFill>
                <a:latin typeface="Arial" charset="0"/>
                <a:ea typeface="Arial" charset="0"/>
                <a:cs typeface="Arial" charset="0"/>
              </a:rPr>
              <a:t>Kırşehir Ahi Evran Camii</a:t>
            </a:r>
          </a:p>
        </p:txBody>
      </p:sp>
    </p:spTree>
    <p:extLst>
      <p:ext uri="{BB962C8B-B14F-4D97-AF65-F5344CB8AC3E}">
        <p14:creationId xmlns:p14="http://schemas.microsoft.com/office/powerpoint/2010/main" val="1870861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7267"/>
                                        </p:tgtEl>
                                        <p:attrNameLst>
                                          <p:attrName>style.visibility</p:attrName>
                                        </p:attrNameLst>
                                      </p:cBhvr>
                                      <p:to>
                                        <p:strVal val="visible"/>
                                      </p:to>
                                    </p:set>
                                    <p:animEffect transition="in" filter="fade">
                                      <p:cBhvr>
                                        <p:cTn id="7" dur="2000"/>
                                        <p:tgtEl>
                                          <p:spTgt spid="267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7269"/>
                                        </p:tgtEl>
                                        <p:attrNameLst>
                                          <p:attrName>style.visibility</p:attrName>
                                        </p:attrNameLst>
                                      </p:cBhvr>
                                      <p:to>
                                        <p:strVal val="visible"/>
                                      </p:to>
                                    </p:set>
                                    <p:animEffect transition="in" filter="fade">
                                      <p:cBhvr>
                                        <p:cTn id="12" dur="2000"/>
                                        <p:tgtEl>
                                          <p:spTgt spid="26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P spid="26726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FBAEF-64B5-644F-BB2A-31A007B12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pic>
        <p:nvPicPr>
          <p:cNvPr id="4" name="Picture 11" descr="Home2">
            <a:hlinkClick r:id="rId3" action="ppaction://hlinksldjump"/>
            <a:extLst>
              <a:ext uri="{FF2B5EF4-FFF2-40B4-BE49-F238E27FC236}">
                <a16:creationId xmlns:a16="http://schemas.microsoft.com/office/drawing/2014/main" id="{45351362-825B-4D41-B7BB-30F20B3D3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771856"/>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F43F1-5A8B-C545-AAB9-9A74A2CDB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968" y="0"/>
            <a:ext cx="6412032"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659396" y="981881"/>
            <a:ext cx="7308812" cy="39952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Hacı Bektaş-ı Veli, Bektaşiliğin kurucusu olup Horasan erenlerindendir. Asıl adı Muhammed olan Hacı Bektaş, 1247 yılında </a:t>
            </a:r>
            <a:r>
              <a:rPr lang="tr-TR" sz="3200" dirty="0" err="1">
                <a:cs typeface="Arial" charset="0"/>
              </a:rPr>
              <a:t>Nişabur’da</a:t>
            </a:r>
            <a:r>
              <a:rPr lang="tr-TR" sz="3200" dirty="0">
                <a:cs typeface="Arial" charset="0"/>
              </a:rPr>
              <a:t> doğdu. Tasavvuf geleneği içinde eğitimini tamamladıktan sonra Anadolu’ya gelerek </a:t>
            </a:r>
            <a:r>
              <a:rPr lang="tr-TR" sz="3200" dirty="0" err="1">
                <a:cs typeface="Arial" charset="0"/>
              </a:rPr>
              <a:t>Sulucakarahöyük’e</a:t>
            </a:r>
            <a:r>
              <a:rPr lang="tr-TR" sz="3200" dirty="0">
                <a:cs typeface="Arial" charset="0"/>
              </a:rPr>
              <a:t> yerleşti. 1337 yılında vefat etti.</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043772" y="333028"/>
            <a:ext cx="4104582"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a:cs typeface="Arial" charset="0"/>
              </a:rPr>
              <a:t>Hacı Bektaş-ı Veli</a:t>
            </a:r>
            <a:endParaRPr lang="tr-TR" sz="3400" b="1" dirty="0">
              <a:cs typeface="Arial" charset="0"/>
            </a:endParaRPr>
          </a:p>
        </p:txBody>
      </p:sp>
    </p:spTree>
    <p:extLst>
      <p:ext uri="{BB962C8B-B14F-4D97-AF65-F5344CB8AC3E}">
        <p14:creationId xmlns:p14="http://schemas.microsoft.com/office/powerpoint/2010/main" val="578756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03412" y="188640"/>
            <a:ext cx="1062118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err="1"/>
              <a:t>Ölümünden</a:t>
            </a:r>
            <a:r>
              <a:rPr lang="en-US" sz="3200" dirty="0"/>
              <a:t> </a:t>
            </a:r>
            <a:r>
              <a:rPr lang="en-US" sz="3200" dirty="0" err="1"/>
              <a:t>sonra</a:t>
            </a:r>
            <a:r>
              <a:rPr lang="en-US" sz="3200" dirty="0"/>
              <a:t> </a:t>
            </a:r>
            <a:r>
              <a:rPr lang="en-US" sz="3200" dirty="0" err="1"/>
              <a:t>Hacı</a:t>
            </a:r>
            <a:r>
              <a:rPr lang="en-US" sz="3200" dirty="0"/>
              <a:t> </a:t>
            </a:r>
            <a:r>
              <a:rPr lang="en-US" sz="3200" dirty="0" err="1"/>
              <a:t>Bektaş-ı</a:t>
            </a:r>
            <a:r>
              <a:rPr lang="en-US" sz="3200" dirty="0"/>
              <a:t> </a:t>
            </a:r>
            <a:r>
              <a:rPr lang="en-US" sz="3200" dirty="0" err="1"/>
              <a:t>Veli</a:t>
            </a:r>
            <a:r>
              <a:rPr lang="en-US" sz="3200" dirty="0"/>
              <a:t> </a:t>
            </a:r>
            <a:r>
              <a:rPr lang="en-US" sz="3200" dirty="0" err="1"/>
              <a:t>diye</a:t>
            </a:r>
            <a:r>
              <a:rPr lang="en-US" sz="3200" dirty="0"/>
              <a:t> </a:t>
            </a:r>
            <a:r>
              <a:rPr lang="en-US" sz="3200" dirty="0" err="1"/>
              <a:t>şöhret</a:t>
            </a:r>
            <a:r>
              <a:rPr lang="en-US" sz="3200" dirty="0"/>
              <a:t> </a:t>
            </a:r>
            <a:r>
              <a:rPr lang="en-US" sz="3200" dirty="0" err="1"/>
              <a:t>buldu</a:t>
            </a:r>
            <a:r>
              <a:rPr lang="en-US" sz="3200" dirty="0"/>
              <a:t>. 14. </a:t>
            </a:r>
            <a:r>
              <a:rPr lang="en-US" sz="3200" dirty="0" err="1"/>
              <a:t>yüzyılda</a:t>
            </a:r>
            <a:r>
              <a:rPr lang="en-US" sz="3200" dirty="0"/>
              <a:t> </a:t>
            </a:r>
            <a:r>
              <a:rPr lang="en-US" sz="3200" dirty="0" err="1"/>
              <a:t>Yeniçeri</a:t>
            </a:r>
            <a:r>
              <a:rPr lang="en-US" sz="3200" dirty="0"/>
              <a:t> </a:t>
            </a:r>
            <a:r>
              <a:rPr lang="en-US" sz="3200" dirty="0" err="1"/>
              <a:t>Ocağının</a:t>
            </a:r>
            <a:r>
              <a:rPr lang="en-US" sz="3200" dirty="0"/>
              <a:t> </a:t>
            </a:r>
            <a:r>
              <a:rPr lang="en-US" sz="3200" dirty="0" err="1"/>
              <a:t>kuruluşuna</a:t>
            </a:r>
            <a:r>
              <a:rPr lang="en-US" sz="3200" dirty="0"/>
              <a:t>, 16. </a:t>
            </a:r>
            <a:r>
              <a:rPr lang="en-US" sz="3200" dirty="0" err="1"/>
              <a:t>yüzyılda</a:t>
            </a:r>
            <a:r>
              <a:rPr lang="en-US" sz="3200" dirty="0"/>
              <a:t> </a:t>
            </a:r>
            <a:r>
              <a:rPr lang="en-US" sz="3200" dirty="0" err="1"/>
              <a:t>kendi</a:t>
            </a:r>
            <a:r>
              <a:rPr lang="en-US" sz="3200" dirty="0"/>
              <a:t> </a:t>
            </a:r>
            <a:r>
              <a:rPr lang="en-US" sz="3200" dirty="0" err="1"/>
              <a:t>adını</a:t>
            </a:r>
            <a:r>
              <a:rPr lang="en-US" sz="3200" dirty="0"/>
              <a:t> </a:t>
            </a:r>
            <a:r>
              <a:rPr lang="en-US" sz="3200" dirty="0" err="1"/>
              <a:t>alacak</a:t>
            </a:r>
            <a:r>
              <a:rPr lang="en-US" sz="3200" dirty="0"/>
              <a:t> </a:t>
            </a:r>
            <a:r>
              <a:rPr lang="en-US" sz="3200" dirty="0" err="1"/>
              <a:t>olan</a:t>
            </a:r>
            <a:r>
              <a:rPr lang="en-US" sz="3200" dirty="0"/>
              <a:t> </a:t>
            </a:r>
            <a:r>
              <a:rPr lang="en-US" sz="3200" dirty="0" err="1"/>
              <a:t>Bektaşilik</a:t>
            </a:r>
            <a:r>
              <a:rPr lang="en-US" sz="3200" dirty="0"/>
              <a:t> </a:t>
            </a:r>
            <a:r>
              <a:rPr lang="en-US" sz="3200" dirty="0" err="1"/>
              <a:t>tarikatının</a:t>
            </a:r>
            <a:r>
              <a:rPr lang="en-US" sz="3200" dirty="0"/>
              <a:t> </a:t>
            </a:r>
            <a:r>
              <a:rPr lang="en-US" sz="3200" dirty="0" err="1"/>
              <a:t>oluşmasına</a:t>
            </a:r>
            <a:r>
              <a:rPr lang="en-US" sz="3200" dirty="0"/>
              <a:t> </a:t>
            </a:r>
            <a:r>
              <a:rPr lang="en-US" sz="3200" dirty="0" err="1"/>
              <a:t>adını</a:t>
            </a:r>
            <a:r>
              <a:rPr lang="en-US" sz="3200" dirty="0"/>
              <a:t> </a:t>
            </a:r>
            <a:r>
              <a:rPr lang="en-US" sz="3200" dirty="0" err="1"/>
              <a:t>veren</a:t>
            </a:r>
            <a:r>
              <a:rPr lang="en-US" sz="3200" dirty="0"/>
              <a:t> </a:t>
            </a:r>
            <a:r>
              <a:rPr lang="en-US" sz="3200" dirty="0" err="1"/>
              <a:t>Hacı</a:t>
            </a:r>
            <a:r>
              <a:rPr lang="en-US" sz="3200" dirty="0"/>
              <a:t> </a:t>
            </a:r>
            <a:r>
              <a:rPr lang="en-US" sz="3200" dirty="0" err="1"/>
              <a:t>Bektaş-ı</a:t>
            </a:r>
            <a:r>
              <a:rPr lang="en-US" sz="3200" dirty="0"/>
              <a:t> </a:t>
            </a:r>
            <a:r>
              <a:rPr lang="en-US" sz="3200" dirty="0" err="1"/>
              <a:t>Veli’nin</a:t>
            </a:r>
            <a:r>
              <a:rPr lang="en-US" sz="3200" dirty="0"/>
              <a:t>, </a:t>
            </a:r>
            <a:r>
              <a:rPr lang="en-US" sz="3200" dirty="0" err="1"/>
              <a:t>devrinin</a:t>
            </a:r>
            <a:r>
              <a:rPr lang="en-US" sz="3200" dirty="0"/>
              <a:t> </a:t>
            </a:r>
            <a:r>
              <a:rPr lang="en-US" sz="3200" dirty="0" err="1"/>
              <a:t>kaynaklarında</a:t>
            </a:r>
            <a:r>
              <a:rPr lang="en-US" sz="3200" dirty="0"/>
              <a:t> </a:t>
            </a:r>
            <a:r>
              <a:rPr lang="en-US" sz="3200" dirty="0" err="1"/>
              <a:t>hemen</a:t>
            </a:r>
            <a:r>
              <a:rPr lang="en-US" sz="3200" dirty="0"/>
              <a:t> </a:t>
            </a:r>
            <a:r>
              <a:rPr lang="en-US" sz="3200" dirty="0" err="1"/>
              <a:t>hiçbir</a:t>
            </a:r>
            <a:r>
              <a:rPr lang="en-US" sz="3200" dirty="0"/>
              <a:t> </a:t>
            </a:r>
            <a:r>
              <a:rPr lang="en-US" sz="3200" dirty="0" err="1"/>
              <a:t>iz</a:t>
            </a:r>
            <a:r>
              <a:rPr lang="en-US" sz="3200" dirty="0"/>
              <a:t> </a:t>
            </a:r>
            <a:r>
              <a:rPr lang="en-US" sz="3200" dirty="0" err="1"/>
              <a:t>bırakmadığına</a:t>
            </a:r>
            <a:r>
              <a:rPr lang="en-US" sz="3200" dirty="0"/>
              <a:t> </a:t>
            </a:r>
            <a:r>
              <a:rPr lang="en-US" sz="3200" dirty="0" err="1"/>
              <a:t>bakılırsa</a:t>
            </a:r>
            <a:r>
              <a:rPr lang="en-US" sz="3200" dirty="0"/>
              <a:t> </a:t>
            </a:r>
            <a:r>
              <a:rPr lang="en-US" sz="3200" dirty="0" err="1"/>
              <a:t>yaşadığı</a:t>
            </a:r>
            <a:r>
              <a:rPr lang="en-US" sz="3200" dirty="0"/>
              <a:t> </a:t>
            </a:r>
            <a:r>
              <a:rPr lang="en-US" sz="3200" dirty="0" err="1"/>
              <a:t>dönemde</a:t>
            </a:r>
            <a:r>
              <a:rPr lang="en-US" sz="3200" dirty="0"/>
              <a:t> </a:t>
            </a:r>
            <a:r>
              <a:rPr lang="en-US" sz="3200" dirty="0" err="1"/>
              <a:t>yaygın</a:t>
            </a:r>
            <a:r>
              <a:rPr lang="en-US" sz="3200" dirty="0"/>
              <a:t> </a:t>
            </a:r>
            <a:r>
              <a:rPr lang="en-US" sz="3200" dirty="0" err="1"/>
              <a:t>bir</a:t>
            </a:r>
            <a:r>
              <a:rPr lang="en-US" sz="3200" dirty="0"/>
              <a:t> </a:t>
            </a:r>
            <a:r>
              <a:rPr lang="en-US" sz="3200" dirty="0" err="1"/>
              <a:t>şöhrete</a:t>
            </a:r>
            <a:r>
              <a:rPr lang="en-US" sz="3200" dirty="0"/>
              <a:t> </a:t>
            </a:r>
            <a:r>
              <a:rPr lang="en-US" sz="3200" dirty="0" err="1"/>
              <a:t>sahip</a:t>
            </a:r>
            <a:r>
              <a:rPr lang="en-US" sz="3200" dirty="0"/>
              <a:t> </a:t>
            </a:r>
            <a:r>
              <a:rPr lang="en-US" sz="3200" dirty="0" err="1"/>
              <a:t>olmadığı</a:t>
            </a:r>
            <a:r>
              <a:rPr lang="en-US" sz="3200" dirty="0"/>
              <a:t> </a:t>
            </a:r>
            <a:r>
              <a:rPr lang="en-US" sz="3200" dirty="0" err="1"/>
              <a:t>söylenebilir</a:t>
            </a:r>
            <a:r>
              <a:rPr lang="en-US" sz="3200" dirty="0"/>
              <a:t>.</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FADE148-EE85-8C46-961B-0A9E78001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377" y="3284984"/>
            <a:ext cx="6381975" cy="3589861"/>
          </a:xfrm>
          <a:prstGeom prst="rect">
            <a:avLst/>
          </a:prstGeom>
        </p:spPr>
      </p:pic>
    </p:spTree>
    <p:extLst>
      <p:ext uri="{BB962C8B-B14F-4D97-AF65-F5344CB8AC3E}">
        <p14:creationId xmlns:p14="http://schemas.microsoft.com/office/powerpoint/2010/main" val="247877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2141842"/>
            <a:ext cx="6288672" cy="471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9315" name="Rectangle 3"/>
          <p:cNvSpPr>
            <a:spLocks noChangeArrowheads="1"/>
          </p:cNvSpPr>
          <p:nvPr/>
        </p:nvSpPr>
        <p:spPr bwMode="auto">
          <a:xfrm>
            <a:off x="1739901" y="115888"/>
            <a:ext cx="8748713" cy="1333500"/>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FFFFFF"/>
                </a:solidFill>
                <a:latin typeface="Arial" charset="0"/>
                <a:ea typeface="Arial" charset="0"/>
                <a:cs typeface="Arial" charset="0"/>
              </a:rPr>
              <a:t>Anadolu’nun Müslümanlaşmasında ve Türklerin bir araya gelmesinde, büyük bir hoşgörü, iman ve insan sevgisi gibi değerlerin kök salmasında Hacı Bektaş’ın büyük etkisi vardır. </a:t>
            </a:r>
          </a:p>
        </p:txBody>
      </p:sp>
      <p:sp>
        <p:nvSpPr>
          <p:cNvPr id="16389" name="Rectangle 5"/>
          <p:cNvSpPr>
            <a:spLocks noChangeArrowheads="1"/>
          </p:cNvSpPr>
          <p:nvPr/>
        </p:nvSpPr>
        <p:spPr bwMode="auto">
          <a:xfrm>
            <a:off x="6564052" y="2312876"/>
            <a:ext cx="2484437" cy="395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lgn="ctr" eaLnBrk="1" hangingPunct="1">
              <a:spcBef>
                <a:spcPct val="20000"/>
              </a:spcBef>
              <a:buClr>
                <a:srgbClr val="BAD41A"/>
              </a:buClr>
              <a:buFont typeface="Times" charset="0"/>
              <a:buNone/>
            </a:pPr>
            <a:r>
              <a:rPr lang="tr-TR" altLang="en-US" sz="1600" dirty="0">
                <a:solidFill>
                  <a:srgbClr val="FFFFFF"/>
                </a:solidFill>
                <a:latin typeface="Arial" charset="0"/>
                <a:ea typeface="Arial" charset="0"/>
                <a:cs typeface="Arial" charset="0"/>
              </a:rPr>
              <a:t>Hacı Bektaş Müzesinden</a:t>
            </a:r>
          </a:p>
        </p:txBody>
      </p:sp>
      <p:pic>
        <p:nvPicPr>
          <p:cNvPr id="6" name="Picture 11" descr="Home2">
            <a:hlinkClick r:id="rId3" action="ppaction://hlinksldjump"/>
            <a:extLst>
              <a:ext uri="{FF2B5EF4-FFF2-40B4-BE49-F238E27FC236}">
                <a16:creationId xmlns:a16="http://schemas.microsoft.com/office/drawing/2014/main" id="{8DFB815D-4AAA-4841-9C3E-428B510BA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296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73411" name="Rectangle 3"/>
          <p:cNvSpPr>
            <a:spLocks noChangeArrowheads="1"/>
          </p:cNvSpPr>
          <p:nvPr/>
        </p:nvSpPr>
        <p:spPr bwMode="auto">
          <a:xfrm>
            <a:off x="6600192" y="80628"/>
            <a:ext cx="3960304" cy="4752528"/>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algn="r" eaLnBrk="1" hangingPunct="1">
              <a:spcBef>
                <a:spcPct val="20000"/>
              </a:spcBef>
              <a:buClr>
                <a:srgbClr val="BAD41A"/>
              </a:buClr>
              <a:buFont typeface="Times" charset="0"/>
              <a:buNone/>
            </a:pPr>
            <a:r>
              <a:rPr lang="tr-TR" altLang="en-US" sz="2800">
                <a:solidFill>
                  <a:srgbClr val="FFFFFF"/>
                </a:solidFill>
                <a:latin typeface="Arial" charset="0"/>
                <a:ea typeface="Arial" charset="0"/>
                <a:cs typeface="Arial" charset="0"/>
              </a:rPr>
              <a:t>Hacı Bektaş Veli’nin hoşgörü ve insan sevgisine dayalı olan düşünce sistemi sayesinde, bir yandan Moğol istilasından diğer yandan siyasi ve ekonomik buhrandan sıkıntıya düşen Anadolu halkı rahat bir nefes almıştır. </a:t>
            </a:r>
          </a:p>
        </p:txBody>
      </p:sp>
    </p:spTree>
    <p:extLst>
      <p:ext uri="{BB962C8B-B14F-4D97-AF65-F5344CB8AC3E}">
        <p14:creationId xmlns:p14="http://schemas.microsoft.com/office/powerpoint/2010/main" val="670353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73411"/>
                                        </p:tgtEl>
                                        <p:attrNameLst>
                                          <p:attrName>style.visibility</p:attrName>
                                        </p:attrNameLst>
                                      </p:cBhvr>
                                      <p:to>
                                        <p:strVal val="visible"/>
                                      </p:to>
                                    </p:set>
                                    <p:animEffect transition="in" filter="fade">
                                      <p:cBhvr>
                                        <p:cTn id="7" dur="2000"/>
                                        <p:tgtEl>
                                          <p:spTgt spid="273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593B1D"/>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71363" name="Rectangle 3"/>
          <p:cNvSpPr>
            <a:spLocks noChangeArrowheads="1"/>
          </p:cNvSpPr>
          <p:nvPr/>
        </p:nvSpPr>
        <p:spPr bwMode="auto">
          <a:xfrm>
            <a:off x="2352675" y="296653"/>
            <a:ext cx="7488238" cy="136842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a:solidFill>
                  <a:srgbClr val="FFFFFF"/>
                </a:solidFill>
                <a:latin typeface="Arial" charset="0"/>
                <a:ea typeface="Arial" charset="0"/>
                <a:cs typeface="Arial" charset="0"/>
              </a:rPr>
              <a:t>Hacı Bektaş Veli, Anadolu’da sosyal, dini, iktisadi ve askeri bir yapılanma olan Ahilik teşkilatı içinde yer almış ve faaliyetleriyle ünü, tüm Osmanlı gazileri arasında yayılmıştır. </a:t>
            </a:r>
          </a:p>
        </p:txBody>
      </p:sp>
      <p:pic>
        <p:nvPicPr>
          <p:cNvPr id="17412" name="Picture 4"/>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220914" y="2600326"/>
            <a:ext cx="7799387"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143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71363"/>
                                        </p:tgtEl>
                                        <p:attrNameLst>
                                          <p:attrName>style.visibility</p:attrName>
                                        </p:attrNameLst>
                                      </p:cBhvr>
                                      <p:to>
                                        <p:strVal val="visible"/>
                                      </p:to>
                                    </p:set>
                                    <p:animEffect transition="in" filter="fade">
                                      <p:cBhvr>
                                        <p:cTn id="7" dur="2000"/>
                                        <p:tgtEl>
                                          <p:spTgt spid="27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72387" name="Rectangle 3"/>
          <p:cNvSpPr>
            <a:spLocks noChangeArrowheads="1"/>
          </p:cNvSpPr>
          <p:nvPr/>
        </p:nvSpPr>
        <p:spPr bwMode="auto">
          <a:xfrm>
            <a:off x="2063750" y="188641"/>
            <a:ext cx="8135938" cy="2125663"/>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a:solidFill>
                  <a:srgbClr val="000000"/>
                </a:solidFill>
                <a:latin typeface="Arial" charset="0"/>
                <a:ea typeface="Arial" charset="0"/>
                <a:cs typeface="Arial" charset="0"/>
              </a:rPr>
              <a:t>Osmanlı sultanları, Yeniçeriliği kurdukları zaman Hacı Bektaş’ın, gaziler arasındaki saygınlığı sebebiyle bu ocağı, ona bağlamışlardı. </a:t>
            </a:r>
            <a:r>
              <a:rPr lang="tr-TR" altLang="en-US" sz="2800" dirty="0">
                <a:solidFill>
                  <a:srgbClr val="000000"/>
                </a:solidFill>
                <a:latin typeface="Arial" charset="0"/>
                <a:ea typeface="Arial" charset="0"/>
                <a:cs typeface="Arial" charset="0"/>
              </a:rPr>
              <a:t>Böylece Hacı Bektaş’ın hatırası, Anadolu’dan Balkanlar’a kadar uzanan geniş bir coğrafyada yaşatılmıştır. </a:t>
            </a:r>
          </a:p>
        </p:txBody>
      </p:sp>
      <p:pic>
        <p:nvPicPr>
          <p:cNvPr id="18436" name="Picture 4"/>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292475" y="3160714"/>
            <a:ext cx="5575300"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18380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72387"/>
                                        </p:tgtEl>
                                        <p:attrNameLst>
                                          <p:attrName>style.visibility</p:attrName>
                                        </p:attrNameLst>
                                      </p:cBhvr>
                                      <p:to>
                                        <p:strVal val="visible"/>
                                      </p:to>
                                    </p:set>
                                    <p:animEffect transition="in" filter="fade">
                                      <p:cBhvr>
                                        <p:cTn id="7" dur="2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31404" y="188640"/>
            <a:ext cx="1076519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err="1"/>
              <a:t>Osmanlıların</a:t>
            </a:r>
            <a:r>
              <a:rPr lang="en-US" sz="3200" dirty="0"/>
              <a:t> </a:t>
            </a:r>
            <a:r>
              <a:rPr lang="en-US" sz="3200" dirty="0" err="1"/>
              <a:t>en</a:t>
            </a:r>
            <a:r>
              <a:rPr lang="en-US" sz="3200" dirty="0"/>
              <a:t> </a:t>
            </a:r>
            <a:r>
              <a:rPr lang="en-US" sz="3200" dirty="0" err="1"/>
              <a:t>önemli</a:t>
            </a:r>
            <a:r>
              <a:rPr lang="en-US" sz="3200" dirty="0"/>
              <a:t> </a:t>
            </a:r>
            <a:r>
              <a:rPr lang="en-US" sz="3200" dirty="0" err="1"/>
              <a:t>askerî</a:t>
            </a:r>
            <a:r>
              <a:rPr lang="en-US" sz="3200" dirty="0"/>
              <a:t> </a:t>
            </a:r>
            <a:r>
              <a:rPr lang="en-US" sz="3200" dirty="0" err="1"/>
              <a:t>gücü</a:t>
            </a:r>
            <a:r>
              <a:rPr lang="en-US" sz="3200" dirty="0"/>
              <a:t> </a:t>
            </a:r>
            <a:r>
              <a:rPr lang="en-US" sz="3200" dirty="0" err="1"/>
              <a:t>olan</a:t>
            </a:r>
            <a:r>
              <a:rPr lang="en-US" sz="3200" dirty="0"/>
              <a:t> </a:t>
            </a:r>
            <a:r>
              <a:rPr lang="en-US" sz="3200" dirty="0" err="1"/>
              <a:t>Yeniçerilerin</a:t>
            </a:r>
            <a:r>
              <a:rPr lang="en-US" sz="3200" dirty="0"/>
              <a:t> </a:t>
            </a:r>
            <a:r>
              <a:rPr lang="en-US" sz="3200" dirty="0" err="1"/>
              <a:t>tamamı</a:t>
            </a:r>
            <a:r>
              <a:rPr lang="en-US" sz="3200" dirty="0"/>
              <a:t>, </a:t>
            </a:r>
            <a:r>
              <a:rPr lang="en-US" sz="3200" dirty="0" err="1"/>
              <a:t>sınır</a:t>
            </a:r>
            <a:r>
              <a:rPr lang="en-US" sz="3200" dirty="0"/>
              <a:t> </a:t>
            </a:r>
            <a:r>
              <a:rPr lang="en-US" sz="3200" dirty="0" err="1"/>
              <a:t>boylarında</a:t>
            </a:r>
            <a:r>
              <a:rPr lang="en-US" sz="3200" dirty="0"/>
              <a:t> </a:t>
            </a:r>
            <a:r>
              <a:rPr lang="en-US" sz="3200" dirty="0" err="1"/>
              <a:t>faaliyet</a:t>
            </a:r>
            <a:r>
              <a:rPr lang="en-US" sz="3200" dirty="0"/>
              <a:t> </a:t>
            </a:r>
            <a:r>
              <a:rPr lang="en-US" sz="3200" dirty="0" err="1"/>
              <a:t>gösteren</a:t>
            </a:r>
            <a:r>
              <a:rPr lang="en-US" sz="3200" dirty="0"/>
              <a:t> </a:t>
            </a:r>
            <a:r>
              <a:rPr lang="en-US" sz="3200" dirty="0" err="1"/>
              <a:t>Türkmenlerin</a:t>
            </a:r>
            <a:r>
              <a:rPr lang="en-US" sz="3200" dirty="0"/>
              <a:t> </a:t>
            </a:r>
            <a:r>
              <a:rPr lang="en-US" sz="3200" dirty="0" err="1"/>
              <a:t>ise</a:t>
            </a:r>
            <a:r>
              <a:rPr lang="en-US" sz="3200" dirty="0"/>
              <a:t> </a:t>
            </a:r>
            <a:r>
              <a:rPr lang="en-US" sz="3200" dirty="0" err="1"/>
              <a:t>büyük</a:t>
            </a:r>
            <a:r>
              <a:rPr lang="en-US" sz="3200" dirty="0"/>
              <a:t> </a:t>
            </a:r>
            <a:r>
              <a:rPr lang="en-US" sz="3200" dirty="0" err="1"/>
              <a:t>kısmı</a:t>
            </a:r>
            <a:r>
              <a:rPr lang="en-US" sz="3200" dirty="0"/>
              <a:t> </a:t>
            </a:r>
            <a:r>
              <a:rPr lang="en-US" sz="3200" dirty="0" err="1"/>
              <a:t>Bektaşi</a:t>
            </a:r>
            <a:r>
              <a:rPr lang="en-US" sz="3200" dirty="0"/>
              <a:t> </a:t>
            </a:r>
            <a:r>
              <a:rPr lang="en-US" sz="3200" dirty="0" err="1"/>
              <a:t>idi</a:t>
            </a:r>
            <a:r>
              <a:rPr lang="en-US" sz="3200" dirty="0"/>
              <a:t>. </a:t>
            </a:r>
            <a:r>
              <a:rPr lang="en-US" sz="3200" dirty="0" err="1"/>
              <a:t>Yani</a:t>
            </a:r>
            <a:r>
              <a:rPr lang="en-US" sz="3200" dirty="0"/>
              <a:t> </a:t>
            </a:r>
            <a:r>
              <a:rPr lang="en-US" sz="3200" dirty="0" err="1"/>
              <a:t>yeniçeriler</a:t>
            </a:r>
            <a:r>
              <a:rPr lang="en-US" sz="3200" dirty="0"/>
              <a:t> hem asker hem de </a:t>
            </a:r>
            <a:r>
              <a:rPr lang="en-US" sz="3200" dirty="0" err="1"/>
              <a:t>mürittiler</a:t>
            </a:r>
            <a:r>
              <a:rPr lang="en-US" sz="3200" dirty="0"/>
              <a:t>. </a:t>
            </a:r>
            <a:r>
              <a:rPr lang="en-US" sz="3200" dirty="0" err="1"/>
              <a:t>Tarikatın</a:t>
            </a:r>
            <a:r>
              <a:rPr lang="en-US" sz="3200" dirty="0"/>
              <a:t> </a:t>
            </a:r>
            <a:r>
              <a:rPr lang="en-US" sz="3200" dirty="0" err="1"/>
              <a:t>şeyhi</a:t>
            </a:r>
            <a:r>
              <a:rPr lang="en-US" sz="3200" dirty="0"/>
              <a:t> </a:t>
            </a:r>
            <a:r>
              <a:rPr lang="en-US" sz="3200" dirty="0" err="1"/>
              <a:t>aynı</a:t>
            </a:r>
            <a:r>
              <a:rPr lang="en-US" sz="3200" dirty="0"/>
              <a:t> </a:t>
            </a:r>
            <a:r>
              <a:rPr lang="en-US" sz="3200" dirty="0" err="1"/>
              <a:t>zamanda</a:t>
            </a:r>
            <a:r>
              <a:rPr lang="en-US" sz="3200" dirty="0"/>
              <a:t> </a:t>
            </a:r>
            <a:r>
              <a:rPr lang="en-US" sz="3200" dirty="0" err="1"/>
              <a:t>komutandı</a:t>
            </a:r>
            <a:r>
              <a:rPr lang="en-US" sz="3200" dirty="0"/>
              <a:t>. </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A7E217C-6178-E943-8774-024305D3CEE0}"/>
              </a:ext>
            </a:extLst>
          </p:cNvPr>
          <p:cNvPicPr>
            <a:picLocks noChangeAspect="1"/>
          </p:cNvPicPr>
          <p:nvPr/>
        </p:nvPicPr>
        <p:blipFill rotWithShape="1">
          <a:blip r:embed="rId4">
            <a:extLst>
              <a:ext uri="{28A0092B-C50C-407E-A947-70E740481C1C}">
                <a14:useLocalDpi xmlns:a14="http://schemas.microsoft.com/office/drawing/2010/main" val="0"/>
              </a:ext>
            </a:extLst>
          </a:blip>
          <a:srcRect t="21423"/>
          <a:stretch/>
        </p:blipFill>
        <p:spPr>
          <a:xfrm>
            <a:off x="1091444" y="2420888"/>
            <a:ext cx="10038872" cy="4437112"/>
          </a:xfrm>
          <a:prstGeom prst="rect">
            <a:avLst/>
          </a:prstGeom>
        </p:spPr>
      </p:pic>
    </p:spTree>
    <p:extLst>
      <p:ext uri="{BB962C8B-B14F-4D97-AF65-F5344CB8AC3E}">
        <p14:creationId xmlns:p14="http://schemas.microsoft.com/office/powerpoint/2010/main" val="1443763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51484" y="152636"/>
            <a:ext cx="932503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dirty="0" err="1"/>
              <a:t>Hacı</a:t>
            </a:r>
            <a:r>
              <a:rPr lang="en-US" sz="3200" dirty="0"/>
              <a:t> </a:t>
            </a:r>
            <a:r>
              <a:rPr lang="en-US" sz="3200" dirty="0" err="1"/>
              <a:t>Bektaş-ı</a:t>
            </a:r>
            <a:r>
              <a:rPr lang="en-US" sz="3200" dirty="0"/>
              <a:t> </a:t>
            </a:r>
            <a:r>
              <a:rPr lang="en-US" sz="3200" dirty="0" err="1"/>
              <a:t>Veli’nin</a:t>
            </a:r>
            <a:r>
              <a:rPr lang="en-US" sz="3200" dirty="0"/>
              <a:t> </a:t>
            </a:r>
            <a:r>
              <a:rPr lang="en-US" sz="3200" dirty="0" err="1"/>
              <a:t>en</a:t>
            </a:r>
            <a:r>
              <a:rPr lang="en-US" sz="3200" dirty="0"/>
              <a:t> </a:t>
            </a:r>
            <a:r>
              <a:rPr lang="en-US" sz="3200" dirty="0" err="1"/>
              <a:t>önemli</a:t>
            </a:r>
            <a:r>
              <a:rPr lang="en-US" sz="3200" dirty="0"/>
              <a:t> </a:t>
            </a:r>
            <a:r>
              <a:rPr lang="en-US" sz="3200" dirty="0" err="1"/>
              <a:t>eseri</a:t>
            </a:r>
            <a:r>
              <a:rPr lang="en-US" sz="3200" dirty="0"/>
              <a:t> </a:t>
            </a:r>
            <a:r>
              <a:rPr lang="en-US" sz="3200" dirty="0" err="1"/>
              <a:t>olan</a:t>
            </a:r>
            <a:r>
              <a:rPr lang="en-US" sz="3200" dirty="0"/>
              <a:t> </a:t>
            </a:r>
            <a:r>
              <a:rPr lang="en-US" sz="3200" dirty="0" err="1"/>
              <a:t>Makâlât</a:t>
            </a:r>
            <a:r>
              <a:rPr lang="en-US" sz="3200" dirty="0"/>
              <a:t> </a:t>
            </a:r>
            <a:r>
              <a:rPr lang="en-US" sz="3200" dirty="0" err="1"/>
              <a:t>incelendiğinde</a:t>
            </a:r>
            <a:r>
              <a:rPr lang="en-US" sz="3200" dirty="0"/>
              <a:t> </a:t>
            </a:r>
            <a:r>
              <a:rPr lang="en-US" sz="3200" dirty="0" err="1"/>
              <a:t>onun</a:t>
            </a:r>
            <a:r>
              <a:rPr lang="en-US" sz="3200" dirty="0"/>
              <a:t> Ahmet </a:t>
            </a:r>
            <a:r>
              <a:rPr lang="en-US" sz="3200" dirty="0" err="1"/>
              <a:t>Yesevi’nin</a:t>
            </a:r>
            <a:r>
              <a:rPr lang="en-US" sz="3200" dirty="0"/>
              <a:t> </a:t>
            </a:r>
            <a:r>
              <a:rPr lang="en-US" sz="3200" dirty="0" err="1"/>
              <a:t>yanında</a:t>
            </a:r>
            <a:r>
              <a:rPr lang="en-US" sz="3200" dirty="0"/>
              <a:t> 13. </a:t>
            </a:r>
            <a:r>
              <a:rPr lang="en-US" sz="3200" dirty="0" err="1"/>
              <a:t>ve</a:t>
            </a:r>
            <a:r>
              <a:rPr lang="en-US" sz="3200" dirty="0"/>
              <a:t> 14. </a:t>
            </a:r>
            <a:r>
              <a:rPr lang="en-US" sz="3200" dirty="0" err="1"/>
              <a:t>yüzyılda</a:t>
            </a:r>
            <a:r>
              <a:rPr lang="en-US" sz="3200" dirty="0"/>
              <a:t> </a:t>
            </a:r>
            <a:r>
              <a:rPr lang="en-US" sz="3200" dirty="0" err="1"/>
              <a:t>Anadolu’da</a:t>
            </a:r>
            <a:r>
              <a:rPr lang="en-US" sz="3200" dirty="0"/>
              <a:t> </a:t>
            </a:r>
            <a:r>
              <a:rPr lang="en-US" sz="3200" dirty="0" err="1"/>
              <a:t>yaşayan</a:t>
            </a:r>
            <a:r>
              <a:rPr lang="en-US" sz="3200" dirty="0"/>
              <a:t> İbn </a:t>
            </a:r>
            <a:r>
              <a:rPr lang="en-US" sz="3200" dirty="0" err="1"/>
              <a:t>Arâbî</a:t>
            </a:r>
            <a:r>
              <a:rPr lang="en-US" sz="3200" dirty="0"/>
              <a:t>, </a:t>
            </a:r>
            <a:r>
              <a:rPr lang="en-US" sz="3200" dirty="0" err="1"/>
              <a:t>Celaleddin-i</a:t>
            </a:r>
            <a:r>
              <a:rPr lang="en-US" sz="3200" dirty="0"/>
              <a:t> Rumi, Ahi </a:t>
            </a:r>
            <a:r>
              <a:rPr lang="en-US" sz="3200" dirty="0" err="1"/>
              <a:t>Evran</a:t>
            </a:r>
            <a:r>
              <a:rPr lang="en-US" sz="3200" dirty="0"/>
              <a:t> </a:t>
            </a:r>
            <a:r>
              <a:rPr lang="en-US" sz="3200" dirty="0" err="1"/>
              <a:t>ve</a:t>
            </a:r>
            <a:r>
              <a:rPr lang="en-US" sz="3200" dirty="0"/>
              <a:t> </a:t>
            </a:r>
            <a:r>
              <a:rPr lang="en-US" sz="3200" dirty="0" err="1"/>
              <a:t>Yunus</a:t>
            </a:r>
            <a:r>
              <a:rPr lang="en-US" sz="3200" dirty="0"/>
              <a:t> </a:t>
            </a:r>
            <a:r>
              <a:rPr lang="en-US" sz="3200" dirty="0" err="1"/>
              <a:t>Emre</a:t>
            </a:r>
            <a:r>
              <a:rPr lang="en-US" sz="3200" dirty="0"/>
              <a:t> </a:t>
            </a:r>
            <a:r>
              <a:rPr lang="en-US" sz="3200" dirty="0" err="1"/>
              <a:t>gibi</a:t>
            </a:r>
            <a:r>
              <a:rPr lang="en-US" sz="3200" dirty="0"/>
              <a:t> </a:t>
            </a:r>
            <a:r>
              <a:rPr lang="en-US" sz="3200" dirty="0" err="1"/>
              <a:t>mutasavvıflardan</a:t>
            </a:r>
            <a:r>
              <a:rPr lang="en-US" sz="3200" dirty="0"/>
              <a:t> da </a:t>
            </a:r>
            <a:r>
              <a:rPr lang="en-US" sz="3200" dirty="0" err="1"/>
              <a:t>etkilendiği</a:t>
            </a:r>
            <a:r>
              <a:rPr lang="en-US" sz="3200" dirty="0"/>
              <a:t> </a:t>
            </a:r>
            <a:r>
              <a:rPr lang="en-US" sz="3200" dirty="0" err="1"/>
              <a:t>görülmektedir</a:t>
            </a:r>
            <a:r>
              <a:rPr lang="en-US" sz="3200" dirty="0"/>
              <a:t>.</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5D6E7F-8948-E24E-993D-6BB903357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624" y="2731344"/>
            <a:ext cx="7318784" cy="4118036"/>
          </a:xfrm>
          <a:prstGeom prst="rect">
            <a:avLst/>
          </a:prstGeom>
        </p:spPr>
      </p:pic>
    </p:spTree>
    <p:extLst>
      <p:ext uri="{BB962C8B-B14F-4D97-AF65-F5344CB8AC3E}">
        <p14:creationId xmlns:p14="http://schemas.microsoft.com/office/powerpoint/2010/main" val="154003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44739" name="Rectangle 3"/>
          <p:cNvSpPr>
            <a:spLocks noChangeArrowheads="1"/>
          </p:cNvSpPr>
          <p:nvPr/>
        </p:nvSpPr>
        <p:spPr bwMode="auto">
          <a:xfrm>
            <a:off x="1235460" y="115889"/>
            <a:ext cx="99011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FFFFFF"/>
                </a:solidFill>
                <a:latin typeface="Arial" charset="0"/>
                <a:ea typeface="Arial" charset="0"/>
                <a:cs typeface="Arial" charset="0"/>
              </a:rPr>
              <a:t>Baskılardan bunalan geniş halk desteğini arkasına alan Abbasiler, </a:t>
            </a:r>
            <a:r>
              <a:rPr lang="tr-TR" altLang="en-US" sz="3200" dirty="0" err="1">
                <a:solidFill>
                  <a:srgbClr val="FFFFFF"/>
                </a:solidFill>
                <a:latin typeface="Arial" charset="0"/>
                <a:ea typeface="Arial" charset="0"/>
                <a:cs typeface="Arial" charset="0"/>
              </a:rPr>
              <a:t>Emevi</a:t>
            </a:r>
            <a:r>
              <a:rPr lang="tr-TR" altLang="en-US" sz="3200" dirty="0">
                <a:solidFill>
                  <a:srgbClr val="FFFFFF"/>
                </a:solidFill>
                <a:latin typeface="Arial" charset="0"/>
                <a:ea typeface="Arial" charset="0"/>
                <a:cs typeface="Arial" charset="0"/>
              </a:rPr>
              <a:t> iktidarına son verdiler. </a:t>
            </a:r>
            <a:r>
              <a:rPr lang="tr-TR" altLang="en-US" sz="3200" dirty="0">
                <a:solidFill>
                  <a:srgbClr val="92D050"/>
                </a:solidFill>
                <a:latin typeface="Arial" charset="0"/>
                <a:ea typeface="Arial" charset="0"/>
                <a:cs typeface="Arial" charset="0"/>
              </a:rPr>
              <a:t>Abbasi Devleti</a:t>
            </a:r>
            <a:r>
              <a:rPr lang="tr-TR" altLang="en-US" sz="3200" dirty="0">
                <a:solidFill>
                  <a:srgbClr val="FFFFFF"/>
                </a:solidFill>
                <a:latin typeface="Arial" charset="0"/>
                <a:ea typeface="Arial" charset="0"/>
                <a:cs typeface="Arial" charset="0"/>
              </a:rPr>
              <a:t>’nin kurulmasıyla birlikte Türkler, İslam dinine daha yakın ilgi duymaya başladılar ve gruplar halinde hızla İslamiyet’i benimsediler. </a:t>
            </a:r>
            <a:r>
              <a:rPr lang="tr-TR" altLang="en-US" sz="3200" dirty="0">
                <a:solidFill>
                  <a:srgbClr val="92D050"/>
                </a:solidFill>
                <a:latin typeface="Arial" charset="0"/>
                <a:ea typeface="Arial" charset="0"/>
                <a:cs typeface="Arial" charset="0"/>
              </a:rPr>
              <a:t>Talas Savaşı </a:t>
            </a:r>
            <a:r>
              <a:rPr lang="tr-TR" altLang="en-US" sz="3200" dirty="0">
                <a:solidFill>
                  <a:srgbClr val="FFFFFF"/>
                </a:solidFill>
                <a:latin typeface="Arial" charset="0"/>
                <a:ea typeface="Arial" charset="0"/>
                <a:cs typeface="Arial" charset="0"/>
              </a:rPr>
              <a:t>esnasında Türkler, Abbasi devletinin yanında yer alarak hem bu savaşın sonucunu hem de kendi tarihlerinin yönünü değiştirdiler. </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844" y="3588482"/>
            <a:ext cx="2808312" cy="32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ome2">
            <a:hlinkClick r:id="rId3" action="ppaction://hlinksldjump"/>
            <a:extLst>
              <a:ext uri="{FF2B5EF4-FFF2-40B4-BE49-F238E27FC236}">
                <a16:creationId xmlns:a16="http://schemas.microsoft.com/office/drawing/2014/main" id="{F6501131-D870-9041-BD2B-F1D80C469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25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4739"/>
                                        </p:tgtEl>
                                        <p:attrNameLst>
                                          <p:attrName>style.visibility</p:attrName>
                                        </p:attrNameLst>
                                      </p:cBhvr>
                                      <p:to>
                                        <p:strVal val="visible"/>
                                      </p:to>
                                    </p:set>
                                    <p:animEffect transition="in" filter="fade">
                                      <p:cBhvr>
                                        <p:cTn id="7" dur="2000"/>
                                        <p:tgtEl>
                                          <p:spTgt spid="244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57027" name="Rectangle 3"/>
          <p:cNvSpPr>
            <a:spLocks noChangeArrowheads="1"/>
          </p:cNvSpPr>
          <p:nvPr/>
        </p:nvSpPr>
        <p:spPr bwMode="auto">
          <a:xfrm>
            <a:off x="2603426" y="152637"/>
            <a:ext cx="6984962" cy="4500227"/>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b="1" dirty="0">
                <a:solidFill>
                  <a:srgbClr val="FFFF66"/>
                </a:solidFill>
                <a:latin typeface="Arial" charset="0"/>
                <a:ea typeface="Arial" charset="0"/>
                <a:cs typeface="Arial" charset="0"/>
              </a:rPr>
              <a:t>Hacı Bektaş </a:t>
            </a:r>
            <a:r>
              <a:rPr lang="tr-TR" altLang="en-US" sz="2800" b="1" dirty="0" err="1">
                <a:solidFill>
                  <a:srgbClr val="FFFF66"/>
                </a:solidFill>
                <a:latin typeface="Arial" charset="0"/>
                <a:ea typeface="Arial" charset="0"/>
                <a:cs typeface="Arial" charset="0"/>
              </a:rPr>
              <a:t>Makâlât’da</a:t>
            </a:r>
            <a:r>
              <a:rPr lang="tr-TR" altLang="en-US" sz="2800" b="1" dirty="0">
                <a:solidFill>
                  <a:srgbClr val="FFFF66"/>
                </a:solidFill>
                <a:latin typeface="Arial" charset="0"/>
                <a:ea typeface="Arial" charset="0"/>
                <a:cs typeface="Arial" charset="0"/>
              </a:rPr>
              <a:t> Diyor Ki</a:t>
            </a:r>
            <a:r>
              <a:rPr lang="tr-TR" altLang="en-US" sz="2800" dirty="0">
                <a:solidFill>
                  <a:srgbClr val="FFFFFF"/>
                </a:solidFill>
                <a:latin typeface="Arial" charset="0"/>
                <a:ea typeface="Arial" charset="0"/>
                <a:cs typeface="Arial" charset="0"/>
              </a:rPr>
              <a:t>:</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Allah ile gönül arasında perde yoktur.</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Bizim erkanımız: Ahlak-ı Muhammedi ve </a:t>
            </a:r>
            <a:r>
              <a:rPr lang="tr-TR" altLang="en-US" sz="2800" dirty="0" err="1">
                <a:solidFill>
                  <a:srgbClr val="FFFFFF"/>
                </a:solidFill>
                <a:latin typeface="Arial" charset="0"/>
                <a:ea typeface="Arial" charset="0"/>
                <a:cs typeface="Arial" charset="0"/>
              </a:rPr>
              <a:t>edeb</a:t>
            </a:r>
            <a:r>
              <a:rPr lang="tr-TR" altLang="en-US" sz="2800" dirty="0">
                <a:solidFill>
                  <a:srgbClr val="FFFFFF"/>
                </a:solidFill>
                <a:latin typeface="Arial" charset="0"/>
                <a:ea typeface="Arial" charset="0"/>
                <a:cs typeface="Arial" charset="0"/>
              </a:rPr>
              <a:t>-i Ali’dir. </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Çalışmadan geçinenler bizden değildir</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Edep elbisesini sırtınızdan ölünceye kadar çıkartmayınız.</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İlimden gidilmeyen yolun sonu karanlıktır. </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En yüce servet, ilimdir.</a:t>
            </a:r>
          </a:p>
        </p:txBody>
      </p:sp>
    </p:spTree>
    <p:extLst>
      <p:ext uri="{BB962C8B-B14F-4D97-AF65-F5344CB8AC3E}">
        <p14:creationId xmlns:p14="http://schemas.microsoft.com/office/powerpoint/2010/main" val="45478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7027"/>
                                        </p:tgtEl>
                                        <p:attrNameLst>
                                          <p:attrName>style.visibility</p:attrName>
                                        </p:attrNameLst>
                                      </p:cBhvr>
                                      <p:to>
                                        <p:strVal val="visible"/>
                                      </p:to>
                                    </p:set>
                                    <p:animEffect transition="in" filter="fade">
                                      <p:cBhvr>
                                        <p:cTn id="7" dur="2000"/>
                                        <p:tgtEl>
                                          <p:spTgt spid="2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57027" name="Rectangle 3"/>
          <p:cNvSpPr>
            <a:spLocks noChangeArrowheads="1"/>
          </p:cNvSpPr>
          <p:nvPr/>
        </p:nvSpPr>
        <p:spPr bwMode="auto">
          <a:xfrm>
            <a:off x="2279390" y="116633"/>
            <a:ext cx="7669038" cy="4428219"/>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İman bir hazinedir. Akıl, </a:t>
            </a:r>
            <a:r>
              <a:rPr lang="tr-TR" altLang="en-US" sz="2800" dirty="0" err="1">
                <a:solidFill>
                  <a:srgbClr val="FFFFFF"/>
                </a:solidFill>
                <a:latin typeface="Arial" charset="0"/>
                <a:ea typeface="Arial" charset="0"/>
                <a:cs typeface="Arial" charset="0"/>
              </a:rPr>
              <a:t>hazinedârdır</a:t>
            </a:r>
            <a:r>
              <a:rPr lang="tr-TR" altLang="en-US" sz="2800" dirty="0">
                <a:solidFill>
                  <a:srgbClr val="FFFFFF"/>
                </a:solidFill>
                <a:latin typeface="Arial" charset="0"/>
                <a:ea typeface="Arial" charset="0"/>
                <a:cs typeface="Arial" charset="0"/>
              </a:rPr>
              <a:t> </a:t>
            </a:r>
            <a:r>
              <a:rPr lang="tr-TR" altLang="en-US" i="1" dirty="0">
                <a:solidFill>
                  <a:schemeClr val="tx1">
                    <a:lumMod val="75000"/>
                  </a:schemeClr>
                </a:solidFill>
                <a:latin typeface="Arial" charset="0"/>
                <a:ea typeface="Arial" charset="0"/>
                <a:cs typeface="Arial" charset="0"/>
              </a:rPr>
              <a:t>(Hazineyi bekleyendir).</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Nefsine, hiddetine, eline, beline, diline sahip ol.</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Düşmanınızın dahi insan olduğunu unutmayınız.</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Bir olalım, iri olalım, diri olalım.</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İncinsen de incitme.</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Doğruluk, dost kapısıdır. </a:t>
            </a:r>
          </a:p>
          <a:p>
            <a:pPr eaLnBrk="1" hangingPunct="1">
              <a:spcBef>
                <a:spcPct val="20000"/>
              </a:spcBef>
              <a:buClr>
                <a:srgbClr val="BAD41A"/>
              </a:buClr>
              <a:buFont typeface="Times" charset="0"/>
              <a:buNone/>
            </a:pPr>
            <a:r>
              <a:rPr lang="tr-TR" altLang="en-US" sz="2800" dirty="0">
                <a:solidFill>
                  <a:srgbClr val="FFFFFF"/>
                </a:solidFill>
                <a:latin typeface="Arial" charset="0"/>
                <a:ea typeface="Arial" charset="0"/>
                <a:cs typeface="Arial" charset="0"/>
              </a:rPr>
              <a:t>Hizmet eden, hizmet görür. </a:t>
            </a:r>
          </a:p>
        </p:txBody>
      </p:sp>
    </p:spTree>
    <p:extLst>
      <p:ext uri="{BB962C8B-B14F-4D97-AF65-F5344CB8AC3E}">
        <p14:creationId xmlns:p14="http://schemas.microsoft.com/office/powerpoint/2010/main" val="6652791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7027"/>
                                        </p:tgtEl>
                                        <p:attrNameLst>
                                          <p:attrName>style.visibility</p:attrName>
                                        </p:attrNameLst>
                                      </p:cBhvr>
                                      <p:to>
                                        <p:strVal val="visible"/>
                                      </p:to>
                                    </p:set>
                                    <p:animEffect transition="in" filter="fade">
                                      <p:cBhvr>
                                        <p:cTn id="7" dur="2000"/>
                                        <p:tgtEl>
                                          <p:spTgt spid="2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981881"/>
            <a:ext cx="9649072" cy="3059187"/>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Hayatı, tarihî şahsiyeti ve eserleri hakkında birçok farklı rivayet olan Yunus Emre, 1240 yılında doğmuş, 1320 yılında vefat etmiştir. Yunus Emre’nin arı bir Türkçe ile yazdığı şiirleri olmasına rağmen birçok kaynak onun okuma yazma bilmez birisi olduğunu söylemektedir.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475820" y="333028"/>
            <a:ext cx="324048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a:cs typeface="Arial" charset="0"/>
              </a:rPr>
              <a:t>Yunus Emre</a:t>
            </a:r>
            <a:endParaRPr lang="tr-TR" sz="3400" b="1" dirty="0">
              <a:cs typeface="Arial" charset="0"/>
            </a:endParaRP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157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57027" name="Rectangle 3"/>
          <p:cNvSpPr>
            <a:spLocks noChangeArrowheads="1"/>
          </p:cNvSpPr>
          <p:nvPr/>
        </p:nvSpPr>
        <p:spPr bwMode="auto">
          <a:xfrm>
            <a:off x="1596008" y="80628"/>
            <a:ext cx="2519772" cy="6048672"/>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000" dirty="0">
                <a:solidFill>
                  <a:srgbClr val="FFFFFF"/>
                </a:solidFill>
                <a:cs typeface="Arial" charset="0"/>
              </a:rPr>
              <a:t>Türk tasavvuf edebiyatın büyük şairi Yunus Emre, Türkçeyi çok sade bir şekilde kullanmış ve şiirleri tüm Anadolu’da halkın dilinden eksik olmamıştır. </a:t>
            </a:r>
          </a:p>
        </p:txBody>
      </p:sp>
      <p:sp>
        <p:nvSpPr>
          <p:cNvPr id="257029" name="Rectangle 5"/>
          <p:cNvSpPr>
            <a:spLocks noChangeArrowheads="1"/>
          </p:cNvSpPr>
          <p:nvPr/>
        </p:nvSpPr>
        <p:spPr bwMode="auto">
          <a:xfrm>
            <a:off x="4907868" y="5084763"/>
            <a:ext cx="5041900" cy="3603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ctr" eaLnBrk="1" hangingPunct="1">
              <a:spcBef>
                <a:spcPct val="20000"/>
              </a:spcBef>
              <a:buClr>
                <a:srgbClr val="BAD41A"/>
              </a:buClr>
            </a:pPr>
            <a:r>
              <a:rPr lang="tr-TR" sz="1600">
                <a:solidFill>
                  <a:srgbClr val="FFFFFF"/>
                </a:solidFill>
                <a:cs typeface="Arial" charset="0"/>
              </a:rPr>
              <a:t>Yunus Emre Çeşmesi – Türkenschanzpark Viyana</a:t>
            </a:r>
          </a:p>
        </p:txBody>
      </p:sp>
      <p:pic>
        <p:nvPicPr>
          <p:cNvPr id="5" name="Picture 11" descr="Home2">
            <a:hlinkClick r:id="rId3" action="ppaction://hlinksldjump"/>
            <a:extLst>
              <a:ext uri="{FF2B5EF4-FFF2-40B4-BE49-F238E27FC236}">
                <a16:creationId xmlns:a16="http://schemas.microsoft.com/office/drawing/2014/main" id="{174D1E28-09DA-B547-B588-5798510E8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27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57027"/>
                                        </p:tgtEl>
                                        <p:attrNameLst>
                                          <p:attrName>style.visibility</p:attrName>
                                        </p:attrNameLst>
                                      </p:cBhvr>
                                      <p:to>
                                        <p:strVal val="visible"/>
                                      </p:to>
                                    </p:set>
                                    <p:animEffect transition="in" filter="fade">
                                      <p:cBhvr>
                                        <p:cTn id="7" dur="2000"/>
                                        <p:tgtEl>
                                          <p:spTgt spid="257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7029"/>
                                        </p:tgtEl>
                                        <p:attrNameLst>
                                          <p:attrName>style.visibility</p:attrName>
                                        </p:attrNameLst>
                                      </p:cBhvr>
                                      <p:to>
                                        <p:strVal val="visible"/>
                                      </p:to>
                                    </p:set>
                                    <p:animEffect transition="in" filter="fade">
                                      <p:cBhvr>
                                        <p:cTn id="12" dur="2000"/>
                                        <p:tgtEl>
                                          <p:spTgt spid="25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animBg="1"/>
      <p:bldP spid="2570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84675" name="Rectangle 3"/>
          <p:cNvSpPr>
            <a:spLocks noChangeArrowheads="1"/>
          </p:cNvSpPr>
          <p:nvPr/>
        </p:nvSpPr>
        <p:spPr bwMode="auto">
          <a:xfrm>
            <a:off x="1681162" y="332657"/>
            <a:ext cx="3843338" cy="4573587"/>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a:solidFill>
                  <a:srgbClr val="FFFFFF"/>
                </a:solidFill>
                <a:cs typeface="Arial" charset="0"/>
              </a:rPr>
              <a:t>Yunus Emre, şekli değil manayı önemseyen ve ilahi aşkı en güzel bir şekilde ifade eden bir tasavvuf şairidir. Düşünce ve eylem bakımından </a:t>
            </a:r>
            <a:r>
              <a:rPr lang="tr-TR" sz="3200">
                <a:solidFill>
                  <a:srgbClr val="92D050"/>
                </a:solidFill>
                <a:cs typeface="Arial" charset="0"/>
              </a:rPr>
              <a:t>Ahmet Yesevi</a:t>
            </a:r>
            <a:r>
              <a:rPr lang="tr-TR" sz="3200">
                <a:solidFill>
                  <a:srgbClr val="FFFFFF"/>
                </a:solidFill>
                <a:cs typeface="Arial" charset="0"/>
              </a:rPr>
              <a:t> ekolünün Anadolu’daki bir devamıdır.</a:t>
            </a:r>
          </a:p>
        </p:txBody>
      </p:sp>
      <p:pic>
        <p:nvPicPr>
          <p:cNvPr id="153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descr="Home2">
            <a:hlinkClick r:id="rId3" action="ppaction://hlinksldjump"/>
            <a:extLst>
              <a:ext uri="{FF2B5EF4-FFF2-40B4-BE49-F238E27FC236}">
                <a16:creationId xmlns:a16="http://schemas.microsoft.com/office/drawing/2014/main" id="{CC5C3F51-B422-9B49-A8B2-F2AEFEFD1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53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84675"/>
                                        </p:tgtEl>
                                        <p:attrNameLst>
                                          <p:attrName>style.visibility</p:attrName>
                                        </p:attrNameLst>
                                      </p:cBhvr>
                                      <p:to>
                                        <p:strVal val="visible"/>
                                      </p:to>
                                    </p:set>
                                    <p:animEffect transition="in" filter="fade">
                                      <p:cBhvr>
                                        <p:cTn id="7" dur="2000"/>
                                        <p:tgtEl>
                                          <p:spTgt spid="284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85699" name="Rectangle 3"/>
          <p:cNvSpPr>
            <a:spLocks noChangeArrowheads="1"/>
          </p:cNvSpPr>
          <p:nvPr/>
        </p:nvSpPr>
        <p:spPr bwMode="auto">
          <a:xfrm>
            <a:off x="5807968" y="188641"/>
            <a:ext cx="4608512" cy="5292725"/>
          </a:xfrm>
          <a:prstGeom prst="rect">
            <a:avLst/>
          </a:prstGeom>
          <a:noFill/>
          <a:ln>
            <a:noFill/>
          </a:ln>
          <a:extLst>
            <a:ext uri="{909E8E84-426E-40DD-AFC4-6F175D3DCCD1}">
              <a14:hiddenFill xmlns:a14="http://schemas.microsoft.com/office/drawing/2010/main">
                <a:solidFill>
                  <a:srgbClr val="000000">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r" eaLnBrk="1" hangingPunct="1">
              <a:spcBef>
                <a:spcPct val="20000"/>
              </a:spcBef>
              <a:buClr>
                <a:srgbClr val="BAD41A"/>
              </a:buClr>
            </a:pPr>
            <a:r>
              <a:rPr lang="tr-TR" sz="3200" dirty="0">
                <a:solidFill>
                  <a:srgbClr val="000000"/>
                </a:solidFill>
                <a:cs typeface="Arial" charset="0"/>
              </a:rPr>
              <a:t>İslam kültürünün, güzel ahlakın ve ilahi sevginin halk arasında yaygınlaşmasında Yunus Emre’nin büyük bir rolü vardır. İçtenlikle Allah sevgisini ifade etmiş ve bu dünyaya kavga için değil, sevgi için geldiğine inanmıştır. </a:t>
            </a: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508" y="1432768"/>
            <a:ext cx="3930650" cy="530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568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85699"/>
                                        </p:tgtEl>
                                        <p:attrNameLst>
                                          <p:attrName>style.visibility</p:attrName>
                                        </p:attrNameLst>
                                      </p:cBhvr>
                                      <p:to>
                                        <p:strVal val="visible"/>
                                      </p:to>
                                    </p:set>
                                    <p:animEffect transition="in" filter="fade">
                                      <p:cBhvr>
                                        <p:cTn id="7" dur="2000"/>
                                        <p:tgtEl>
                                          <p:spTgt spid="28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86723" name="Rectangle 3"/>
          <p:cNvSpPr>
            <a:spLocks noChangeArrowheads="1"/>
          </p:cNvSpPr>
          <p:nvPr/>
        </p:nvSpPr>
        <p:spPr bwMode="auto">
          <a:xfrm>
            <a:off x="1343472" y="368660"/>
            <a:ext cx="9469052" cy="1116124"/>
          </a:xfrm>
          <a:prstGeom prst="rect">
            <a:avLst/>
          </a:prstGeom>
          <a:noFill/>
          <a:ln>
            <a:noFill/>
          </a:ln>
          <a:extLst/>
        </p:spPr>
        <p:txBody>
          <a:bodyPr/>
          <a:lstStyle/>
          <a:p>
            <a:pPr marL="1588" indent="19050" eaLnBrk="1" hangingPunct="1">
              <a:spcBef>
                <a:spcPct val="20000"/>
              </a:spcBef>
              <a:buClr>
                <a:srgbClr val="BAD41A"/>
              </a:buClr>
            </a:pPr>
            <a:r>
              <a:rPr lang="tr-TR" sz="2800" dirty="0">
                <a:solidFill>
                  <a:srgbClr val="FFFFFF"/>
                </a:solidFill>
                <a:cs typeface="Arial" charset="0"/>
              </a:rPr>
              <a:t>Yunus Emre Anadolu’da, Haçlı ve Moğol saldırılarıyla dağılan Türk boylarının birlik ve beraberliği için çalışmıştır. </a:t>
            </a:r>
          </a:p>
        </p:txBody>
      </p:sp>
      <p:pic>
        <p:nvPicPr>
          <p:cNvPr id="4" name="Picture 3">
            <a:extLst>
              <a:ext uri="{FF2B5EF4-FFF2-40B4-BE49-F238E27FC236}">
                <a16:creationId xmlns:a16="http://schemas.microsoft.com/office/drawing/2014/main" id="{41E47D50-E498-8E46-BAA6-9EE92615A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50" y="2451100"/>
            <a:ext cx="7404100" cy="4406900"/>
          </a:xfrm>
          <a:prstGeom prst="rect">
            <a:avLst/>
          </a:prstGeom>
        </p:spPr>
      </p:pic>
      <p:pic>
        <p:nvPicPr>
          <p:cNvPr id="5" name="Picture 11" descr="Home2">
            <a:hlinkClick r:id="rId3" action="ppaction://hlinksldjump"/>
            <a:extLst>
              <a:ext uri="{FF2B5EF4-FFF2-40B4-BE49-F238E27FC236}">
                <a16:creationId xmlns:a16="http://schemas.microsoft.com/office/drawing/2014/main" id="{251EE3A4-BC19-694E-970C-5E91FCE17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871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86723"/>
                                        </p:tgtEl>
                                        <p:attrNameLst>
                                          <p:attrName>style.visibility</p:attrName>
                                        </p:attrNameLst>
                                      </p:cBhvr>
                                      <p:to>
                                        <p:strVal val="visible"/>
                                      </p:to>
                                    </p:set>
                                    <p:animEffect transition="in" filter="fade">
                                      <p:cBhvr>
                                        <p:cTn id="7" dur="2000"/>
                                        <p:tgtEl>
                                          <p:spTgt spid="286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t="30000" r="-5000" b="-30000"/>
          </a:stretch>
        </a:blip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87747" name="Rectangle 3"/>
          <p:cNvSpPr>
            <a:spLocks noChangeArrowheads="1"/>
          </p:cNvSpPr>
          <p:nvPr/>
        </p:nvSpPr>
        <p:spPr bwMode="auto">
          <a:xfrm>
            <a:off x="2171564" y="80628"/>
            <a:ext cx="8244916"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000" b="1" dirty="0">
                <a:solidFill>
                  <a:srgbClr val="00B050"/>
                </a:solidFill>
                <a:cs typeface="Arial" charset="0"/>
              </a:rPr>
              <a:t>Yunus’un temel felsefesi; insanı sevmek ve insanlar arasında din, mezhep, ırk, dil, renk ve sınıf ayrımı yapmaksızın Yaradan’dan ötürü yaratılanı hoş görmektir. </a:t>
            </a:r>
          </a:p>
        </p:txBody>
      </p:sp>
    </p:spTree>
    <p:extLst>
      <p:ext uri="{BB962C8B-B14F-4D97-AF65-F5344CB8AC3E}">
        <p14:creationId xmlns:p14="http://schemas.microsoft.com/office/powerpoint/2010/main" val="1429153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87747"/>
                                        </p:tgtEl>
                                        <p:attrNameLst>
                                          <p:attrName>style.visibility</p:attrName>
                                        </p:attrNameLst>
                                      </p:cBhvr>
                                      <p:to>
                                        <p:strVal val="visible"/>
                                      </p:to>
                                    </p:set>
                                    <p:animEffect transition="in" filter="fade">
                                      <p:cBhvr>
                                        <p:cTn id="7" dur="2000"/>
                                        <p:tgtEl>
                                          <p:spTgt spid="287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60648"/>
            <a:ext cx="9649072"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Anadolu’nun birçok yerinde hatta Azerbaycan’da Yunus Emre’nin kabri kabul edilen makamı vardır. Bu durum, Yunus Emre’nin Anadolu’da ve Türklerin yaşadığı coğrafyalarda ne kadar büyük bir iz bıraktığının açık kanıtı sayılır.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98CC374-2BEB-3D42-AFDF-634DD18B4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076" y="2240868"/>
            <a:ext cx="4617132" cy="4617132"/>
          </a:xfrm>
          <a:prstGeom prst="rect">
            <a:avLst/>
          </a:prstGeom>
        </p:spPr>
      </p:pic>
    </p:spTree>
    <p:extLst>
      <p:ext uri="{BB962C8B-B14F-4D97-AF65-F5344CB8AC3E}">
        <p14:creationId xmlns:p14="http://schemas.microsoft.com/office/powerpoint/2010/main" val="625815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981881"/>
            <a:ext cx="10225136"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Anadolu ve Balkanlar’ın Türkleşip Müslümanlaşmasındaki etkisiyle adı etrafında menkıbeler oluşmuş bir alperendir. Kaynaklarda “mücahit-gazi, gazi-derviş, alperen, mübarek zat, ermiş” gibi sıfatlarla anılan Sarı Saltuk Anadolu ve Rumeli’nin Türkleşip İslamlaşmasında etkin rol oynamıştır.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4655840" y="333028"/>
            <a:ext cx="288044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a:cs typeface="Arial" charset="0"/>
              </a:rPr>
              <a:t>Sarı Saltuk</a:t>
            </a: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7DF81D7-C8B0-EF4C-9E28-D0483CCCE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212" y="4000500"/>
            <a:ext cx="3810000" cy="2857500"/>
          </a:xfrm>
          <a:prstGeom prst="rect">
            <a:avLst/>
          </a:prstGeom>
        </p:spPr>
      </p:pic>
    </p:spTree>
    <p:extLst>
      <p:ext uri="{BB962C8B-B14F-4D97-AF65-F5344CB8AC3E}">
        <p14:creationId xmlns:p14="http://schemas.microsoft.com/office/powerpoint/2010/main" val="184731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endParaRPr lang="en-US" altLang="en-US">
              <a:solidFill>
                <a:srgbClr val="FFFFFF"/>
              </a:solidFill>
            </a:endParaRPr>
          </a:p>
        </p:txBody>
      </p:sp>
      <p:sp>
        <p:nvSpPr>
          <p:cNvPr id="245763" name="Rectangle 3"/>
          <p:cNvSpPr>
            <a:spLocks noChangeArrowheads="1"/>
          </p:cNvSpPr>
          <p:nvPr/>
        </p:nvSpPr>
        <p:spPr bwMode="auto">
          <a:xfrm>
            <a:off x="6852084" y="117760"/>
            <a:ext cx="3816424"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588" indent="19050">
              <a:defRPr sz="2400">
                <a:solidFill>
                  <a:schemeClr val="tx1"/>
                </a:solidFill>
                <a:latin typeface="New York" charset="0"/>
              </a:defRPr>
            </a:lvl1pPr>
            <a:lvl2pPr marL="742950" indent="-285750">
              <a:defRPr sz="2400">
                <a:solidFill>
                  <a:schemeClr val="tx1"/>
                </a:solidFill>
                <a:latin typeface="New York" charset="0"/>
              </a:defRPr>
            </a:lvl2pPr>
            <a:lvl3pPr marL="1143000" indent="-228600">
              <a:defRPr sz="2400">
                <a:solidFill>
                  <a:schemeClr val="tx1"/>
                </a:solidFill>
                <a:latin typeface="New York" charset="0"/>
              </a:defRPr>
            </a:lvl3pPr>
            <a:lvl4pPr marL="1600200" indent="-228600">
              <a:defRPr sz="2400">
                <a:solidFill>
                  <a:schemeClr val="tx1"/>
                </a:solidFill>
                <a:latin typeface="New York" charset="0"/>
              </a:defRPr>
            </a:lvl4pPr>
            <a:lvl5pPr marL="2057400" indent="-228600">
              <a:defRPr sz="2400">
                <a:solidFill>
                  <a:schemeClr val="tx1"/>
                </a:solidFill>
                <a:latin typeface="New York" charset="0"/>
              </a:defRPr>
            </a:lvl5pPr>
            <a:lvl6pPr marL="2514600" indent="-228600" eaLnBrk="0" fontAlgn="base" hangingPunct="0">
              <a:spcBef>
                <a:spcPct val="0"/>
              </a:spcBef>
              <a:spcAft>
                <a:spcPct val="0"/>
              </a:spcAft>
              <a:defRPr sz="2400">
                <a:solidFill>
                  <a:schemeClr val="tx1"/>
                </a:solidFill>
                <a:latin typeface="New York" charset="0"/>
              </a:defRPr>
            </a:lvl6pPr>
            <a:lvl7pPr marL="2971800" indent="-228600" eaLnBrk="0" fontAlgn="base" hangingPunct="0">
              <a:spcBef>
                <a:spcPct val="0"/>
              </a:spcBef>
              <a:spcAft>
                <a:spcPct val="0"/>
              </a:spcAft>
              <a:defRPr sz="2400">
                <a:solidFill>
                  <a:schemeClr val="tx1"/>
                </a:solidFill>
                <a:latin typeface="New York" charset="0"/>
              </a:defRPr>
            </a:lvl7pPr>
            <a:lvl8pPr marL="3429000" indent="-228600" eaLnBrk="0" fontAlgn="base" hangingPunct="0">
              <a:spcBef>
                <a:spcPct val="0"/>
              </a:spcBef>
              <a:spcAft>
                <a:spcPct val="0"/>
              </a:spcAft>
              <a:defRPr sz="2400">
                <a:solidFill>
                  <a:schemeClr val="tx1"/>
                </a:solidFill>
                <a:latin typeface="New York" charset="0"/>
              </a:defRPr>
            </a:lvl8pPr>
            <a:lvl9pPr marL="3886200" indent="-228600" eaLnBrk="0" fontAlgn="base" hangingPunct="0">
              <a:spcBef>
                <a:spcPct val="0"/>
              </a:spcBef>
              <a:spcAft>
                <a:spcPct val="0"/>
              </a:spcAft>
              <a:defRPr sz="2400">
                <a:solidFill>
                  <a:schemeClr val="tx1"/>
                </a:solidFill>
                <a:latin typeface="New York" charset="0"/>
              </a:defRPr>
            </a:lvl9pPr>
          </a:lstStyle>
          <a:p>
            <a:pPr eaLnBrk="1" hangingPunct="1">
              <a:spcBef>
                <a:spcPct val="20000"/>
              </a:spcBef>
              <a:buClr>
                <a:srgbClr val="BAD41A"/>
              </a:buClr>
              <a:buFont typeface="Times" charset="0"/>
              <a:buNone/>
            </a:pPr>
            <a:r>
              <a:rPr lang="tr-TR" altLang="en-US" sz="3200" dirty="0">
                <a:solidFill>
                  <a:srgbClr val="000000"/>
                </a:solidFill>
                <a:latin typeface="Arial" charset="0"/>
                <a:ea typeface="Arial" charset="0"/>
                <a:cs typeface="Arial" charset="0"/>
              </a:rPr>
              <a:t>Eğer Türkler, Orta Asya’ya doğru ilerleyen ve kendilerini de tehdit eden Çin ordusu karşısında zayıf düşen Müslüman ordularına yardım etmeselerdi, Abbasi Devleti büyük bir yenilgiye uğrayabilirdi. </a:t>
            </a: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017"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885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45763"/>
                                        </p:tgtEl>
                                        <p:attrNameLst>
                                          <p:attrName>style.visibility</p:attrName>
                                        </p:attrNameLst>
                                      </p:cBhvr>
                                      <p:to>
                                        <p:strVal val="visible"/>
                                      </p:to>
                                    </p:set>
                                    <p:animEffect transition="in" filter="fade">
                                      <p:cBhvr>
                                        <p:cTn id="7" dur="2000"/>
                                        <p:tgtEl>
                                          <p:spTgt spid="24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39516" y="152636"/>
            <a:ext cx="8712968"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Tarihî kaynaklara göre Sarı Saltuk, </a:t>
            </a:r>
            <a:r>
              <a:rPr lang="tr-TR" sz="3200" dirty="0" err="1">
                <a:cs typeface="Arial" charset="0"/>
              </a:rPr>
              <a:t>Dobruca’ya</a:t>
            </a:r>
            <a:r>
              <a:rPr lang="tr-TR" sz="3200" dirty="0">
                <a:cs typeface="Arial" charset="0"/>
              </a:rPr>
              <a:t> yerleşmesinden vefatına kadar irşat faaliyetlerini sürdürmek amacıyla çeşitli tekke ve zaviyeler açmıştır. </a:t>
            </a:r>
            <a:r>
              <a:rPr lang="tr-TR" sz="3200" dirty="0">
                <a:solidFill>
                  <a:srgbClr val="92D050"/>
                </a:solidFill>
                <a:cs typeface="Arial" charset="0"/>
              </a:rPr>
              <a:t>Veli</a:t>
            </a:r>
            <a:r>
              <a:rPr lang="tr-TR" sz="3200" dirty="0">
                <a:cs typeface="Arial" charset="0"/>
              </a:rPr>
              <a:t>, ermiş demektir. </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2256CEF-A380-764F-8B9A-BA5784B99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612" y="2239085"/>
            <a:ext cx="6948772" cy="4632514"/>
          </a:xfrm>
          <a:prstGeom prst="rect">
            <a:avLst/>
          </a:prstGeom>
        </p:spPr>
      </p:pic>
    </p:spTree>
    <p:extLst>
      <p:ext uri="{BB962C8B-B14F-4D97-AF65-F5344CB8AC3E}">
        <p14:creationId xmlns:p14="http://schemas.microsoft.com/office/powerpoint/2010/main" val="5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89795" name="Rectangle 3"/>
          <p:cNvSpPr>
            <a:spLocks noChangeArrowheads="1"/>
          </p:cNvSpPr>
          <p:nvPr/>
        </p:nvSpPr>
        <p:spPr bwMode="auto">
          <a:xfrm>
            <a:off x="7572164" y="117190"/>
            <a:ext cx="3780420" cy="550805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r" eaLnBrk="1" hangingPunct="1">
              <a:spcBef>
                <a:spcPct val="20000"/>
              </a:spcBef>
              <a:buClr>
                <a:srgbClr val="BAD41A"/>
              </a:buClr>
            </a:pPr>
            <a:r>
              <a:rPr lang="tr-TR" sz="3200" dirty="0">
                <a:solidFill>
                  <a:srgbClr val="FFFFFF"/>
                </a:solidFill>
                <a:cs typeface="Arial" charset="0"/>
              </a:rPr>
              <a:t>Hacı Bayram Veli, 1352 yılında Ankara’da doğmuştur. Anadolu’da ortaya çıkan ilk Türk tasavvuf teşkilatı olarak kabul edilen </a:t>
            </a:r>
            <a:r>
              <a:rPr lang="tr-TR" sz="3200" dirty="0" err="1">
                <a:solidFill>
                  <a:srgbClr val="92D050"/>
                </a:solidFill>
                <a:cs typeface="Arial" charset="0"/>
              </a:rPr>
              <a:t>Bayramiyye</a:t>
            </a:r>
            <a:r>
              <a:rPr lang="tr-TR" sz="3200" dirty="0">
                <a:solidFill>
                  <a:srgbClr val="FFFFFF"/>
                </a:solidFill>
                <a:cs typeface="Arial" charset="0"/>
              </a:rPr>
              <a:t> tarikatının kurucusudur. </a:t>
            </a:r>
          </a:p>
        </p:txBody>
      </p:sp>
      <p:sp>
        <p:nvSpPr>
          <p:cNvPr id="6" name="Rectangle 5">
            <a:extLst>
              <a:ext uri="{FF2B5EF4-FFF2-40B4-BE49-F238E27FC236}">
                <a16:creationId xmlns:a16="http://schemas.microsoft.com/office/drawing/2014/main" id="{708422DD-84F6-F44F-AEA9-4BBA020DD278}"/>
              </a:ext>
            </a:extLst>
          </p:cNvPr>
          <p:cNvSpPr>
            <a:spLocks noChangeArrowheads="1"/>
          </p:cNvSpPr>
          <p:nvPr/>
        </p:nvSpPr>
        <p:spPr bwMode="auto">
          <a:xfrm>
            <a:off x="1775394" y="296652"/>
            <a:ext cx="4320606" cy="647700"/>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3400" b="1" dirty="0">
                <a:cs typeface="Arial" charset="0"/>
              </a:rPr>
              <a:t>Hacı Bayram-ı Veli</a:t>
            </a:r>
          </a:p>
        </p:txBody>
      </p:sp>
    </p:spTree>
    <p:extLst>
      <p:ext uri="{BB962C8B-B14F-4D97-AF65-F5344CB8AC3E}">
        <p14:creationId xmlns:p14="http://schemas.microsoft.com/office/powerpoint/2010/main" val="120657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289795"/>
                                        </p:tgtEl>
                                        <p:attrNameLst>
                                          <p:attrName>style.visibility</p:attrName>
                                        </p:attrNameLst>
                                      </p:cBhvr>
                                      <p:to>
                                        <p:strVal val="visible"/>
                                      </p:to>
                                    </p:set>
                                    <p:animEffect transition="in" filter="fade">
                                      <p:cBhvr>
                                        <p:cTn id="12" dur="20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60648"/>
            <a:ext cx="9649072"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Hacı Bayram-ı Veli, gençlik yılları boyunca tefsir, fıkıh, hadis, tasavvuf, matematik, astronomi, felsefe, edebiyat ve dil dersleri aldı. Ankara’da Kara Medresede müderrislik </a:t>
            </a:r>
            <a:r>
              <a:rPr lang="tr-TR" sz="2800" i="1" dirty="0">
                <a:solidFill>
                  <a:schemeClr val="tx1">
                    <a:lumMod val="75000"/>
                  </a:schemeClr>
                </a:solidFill>
                <a:cs typeface="Arial" charset="0"/>
              </a:rPr>
              <a:t>(profesörlük) </a:t>
            </a:r>
            <a:r>
              <a:rPr lang="tr-TR" sz="3200" dirty="0">
                <a:cs typeface="Arial" charset="0"/>
              </a:rPr>
              <a:t>yapmıştır. </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91C6EA-0914-0F47-B262-D2F2E4055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628" y="2407837"/>
            <a:ext cx="7940812" cy="4450163"/>
          </a:xfrm>
          <a:prstGeom prst="rect">
            <a:avLst/>
          </a:prstGeom>
        </p:spPr>
      </p:pic>
    </p:spTree>
    <p:extLst>
      <p:ext uri="{BB962C8B-B14F-4D97-AF65-F5344CB8AC3E}">
        <p14:creationId xmlns:p14="http://schemas.microsoft.com/office/powerpoint/2010/main" val="375704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224644"/>
            <a:ext cx="9217024"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Tasavvuf eğitimine Somuncu Baba yanına gitmiştir. Şeyhinin yanında on yıl kalan Hacı Bayram, şeyhinin manevi terbiyesi altına girdikten sonra, kendini her yönüyle topluma adamış, toplum için çırpınmış ve tasavvuf ile diğer ilimleri birleştirerek yeni bir bakış açısı oluşturmuştur.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624408A-23B5-D044-A79C-855B52D75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640" y="3303166"/>
            <a:ext cx="6408712" cy="3549440"/>
          </a:xfrm>
          <a:prstGeom prst="rect">
            <a:avLst/>
          </a:prstGeom>
        </p:spPr>
      </p:pic>
    </p:spTree>
    <p:extLst>
      <p:ext uri="{BB962C8B-B14F-4D97-AF65-F5344CB8AC3E}">
        <p14:creationId xmlns:p14="http://schemas.microsoft.com/office/powerpoint/2010/main" val="867743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90819" name="Rectangle 3"/>
          <p:cNvSpPr>
            <a:spLocks noChangeArrowheads="1"/>
          </p:cNvSpPr>
          <p:nvPr/>
        </p:nvSpPr>
        <p:spPr bwMode="auto">
          <a:xfrm>
            <a:off x="1667508" y="80628"/>
            <a:ext cx="8784976" cy="2556284"/>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a:solidFill>
                  <a:srgbClr val="FFFFFF"/>
                </a:solidFill>
                <a:cs typeface="Arial" charset="0"/>
              </a:rPr>
              <a:t>Hacı Bayram ilim tahsilini tamamladıktan sonra Ankara’da hocalık yapmış ve </a:t>
            </a:r>
            <a:r>
              <a:rPr lang="tr-TR" sz="3200">
                <a:solidFill>
                  <a:srgbClr val="92D050"/>
                </a:solidFill>
                <a:cs typeface="Arial" charset="0"/>
              </a:rPr>
              <a:t>Somuncu Baba</a:t>
            </a:r>
            <a:r>
              <a:rPr lang="tr-TR" sz="3200">
                <a:solidFill>
                  <a:srgbClr val="FFFFFF"/>
                </a:solidFill>
                <a:cs typeface="Arial" charset="0"/>
              </a:rPr>
              <a:t>’ya bağlanmıştır. Çevresindeki birçok kişiyi yetiştirmiş ve İslamiyet’in Anadolu’da yayılmasına önemli katkılar sağlamıştır. </a:t>
            </a:r>
          </a:p>
        </p:txBody>
      </p:sp>
      <p:pic>
        <p:nvPicPr>
          <p:cNvPr id="4" name="Picture 11" descr="Home2">
            <a:hlinkClick r:id="rId3" action="ppaction://hlinksldjump"/>
            <a:extLst>
              <a:ext uri="{FF2B5EF4-FFF2-40B4-BE49-F238E27FC236}">
                <a16:creationId xmlns:a16="http://schemas.microsoft.com/office/drawing/2014/main" id="{ACFB0799-73C0-2743-AB06-56C7A7C4D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98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90819"/>
                                        </p:tgtEl>
                                        <p:attrNameLst>
                                          <p:attrName>style.visibility</p:attrName>
                                        </p:attrNameLst>
                                      </p:cBhvr>
                                      <p:to>
                                        <p:strVal val="visible"/>
                                      </p:to>
                                    </p:set>
                                    <p:animEffect transition="in" filter="fade">
                                      <p:cBhvr>
                                        <p:cTn id="7" dur="2000"/>
                                        <p:tgtEl>
                                          <p:spTgt spid="290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60648"/>
            <a:ext cx="9649072"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Şehrin içinde çarşılarda dolaşarak esnafın zekât ve sadakalarını toplar sonra da onu ihtiyaç sahiplerine ulaştırırdı. Orta Asya tasavvuf geleneğinin bir parçası olarak tekkesinde sürekli çorba kaynar, gelen geçen herkes karnını doyururdu.</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9219792-7B07-8849-BB5B-ED50816D2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704" y="2834934"/>
            <a:ext cx="5364088" cy="4023066"/>
          </a:xfrm>
          <a:prstGeom prst="rect">
            <a:avLst/>
          </a:prstGeom>
        </p:spPr>
      </p:pic>
    </p:spTree>
    <p:extLst>
      <p:ext uri="{BB962C8B-B14F-4D97-AF65-F5344CB8AC3E}">
        <p14:creationId xmlns:p14="http://schemas.microsoft.com/office/powerpoint/2010/main" val="12574182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92867" name="Rectangle 3"/>
          <p:cNvSpPr>
            <a:spLocks noChangeArrowheads="1"/>
          </p:cNvSpPr>
          <p:nvPr/>
        </p:nvSpPr>
        <p:spPr bwMode="auto">
          <a:xfrm>
            <a:off x="1703388" y="3032956"/>
            <a:ext cx="8856662" cy="288032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000">
                <a:solidFill>
                  <a:srgbClr val="FFFFFF"/>
                </a:solidFill>
                <a:cs typeface="Arial" charset="0"/>
              </a:rPr>
              <a:t>Çiftçilik yaparak geçinen ve pazarlarda dolaşarak yoksullara, borçlulara dağıtmak üzere yardım toplayan Hacı Bayram, birer ilim-irfan meclisi olan sohbetleriyle de Anadolu halkını aydınlatmıştır. Öğrencilerini disiplinli yetiştirmiş, çalışmayı, dini ve ahlaki değerlere bağlı kalmayı teşvik etmiştir. </a:t>
            </a:r>
          </a:p>
        </p:txBody>
      </p:sp>
    </p:spTree>
    <p:extLst>
      <p:ext uri="{BB962C8B-B14F-4D97-AF65-F5344CB8AC3E}">
        <p14:creationId xmlns:p14="http://schemas.microsoft.com/office/powerpoint/2010/main" val="716206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92867"/>
                                        </p:tgtEl>
                                        <p:attrNameLst>
                                          <p:attrName>style.visibility</p:attrName>
                                        </p:attrNameLst>
                                      </p:cBhvr>
                                      <p:to>
                                        <p:strVal val="visible"/>
                                      </p:to>
                                    </p:set>
                                    <p:animEffect transition="in" filter="fade">
                                      <p:cBhvr>
                                        <p:cTn id="7" dur="2000"/>
                                        <p:tgtEl>
                                          <p:spTgt spid="292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60648"/>
            <a:ext cx="9649072"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Bayram-ı Veli toplumun iki kesimi olan zenginler ile fakirler arasında köprü̈ vazifesi görerek sosyal yardımlaşma görevini yerine getiren bir yapıyı hayata geçirmiştir. Hacı Bayram-ı Veli döneminde Anadolu’da siyasi karışıklıkların olduğu bir ortamda Hacı Bayram-ı Veli'nin müderrisliği bırakıp tasavvuf yolunu seçerek halkı ahlaki yönden diriltmeye çalışması Osmanlı Devletinin yeniden ihyasını sağlamıştır.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7AE4BA2-1CBA-134C-992E-B15198DC9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780" y="4221088"/>
            <a:ext cx="3924706" cy="2636912"/>
          </a:xfrm>
          <a:prstGeom prst="rect">
            <a:avLst/>
          </a:prstGeom>
        </p:spPr>
      </p:pic>
    </p:spTree>
    <p:extLst>
      <p:ext uri="{BB962C8B-B14F-4D97-AF65-F5344CB8AC3E}">
        <p14:creationId xmlns:p14="http://schemas.microsoft.com/office/powerpoint/2010/main" val="41604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D617D9-2345-1E49-8C68-B963D96BE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0582"/>
            <a:ext cx="12192000" cy="3607837"/>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260648"/>
            <a:ext cx="9649072" cy="30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Hacı Bayram-ı Veli, Orta Asya’dan gelen </a:t>
            </a:r>
            <a:r>
              <a:rPr lang="tr-TR" sz="3200" dirty="0" err="1">
                <a:cs typeface="Arial" charset="0"/>
              </a:rPr>
              <a:t>Türk</a:t>
            </a:r>
            <a:r>
              <a:rPr lang="tr-TR" sz="3200" dirty="0">
                <a:cs typeface="Arial" charset="0"/>
              </a:rPr>
              <a:t> göçerlerin yerleşik hayata geçmesini sağlamış¸ böylece Anadolu Türk birliğinin tesisinde ve Anadolu’nun iktisadi bakımdan gelişip kalkınmasında önemli bir rolün sahibi olmuştur.</a:t>
            </a:r>
            <a:endParaRPr lang="tr-TR" sz="2800" dirty="0">
              <a:cs typeface="Arial" charset="0"/>
            </a:endParaRPr>
          </a:p>
        </p:txBody>
      </p:sp>
    </p:spTree>
    <p:extLst>
      <p:ext uri="{BB962C8B-B14F-4D97-AF65-F5344CB8AC3E}">
        <p14:creationId xmlns:p14="http://schemas.microsoft.com/office/powerpoint/2010/main" val="1317604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263900" y="7378700"/>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solidFill>
                <a:srgbClr val="FFFFFF"/>
              </a:solidFill>
              <a:latin typeface="New York" charset="-94"/>
            </a:endParaRPr>
          </a:p>
        </p:txBody>
      </p:sp>
      <p:sp>
        <p:nvSpPr>
          <p:cNvPr id="291843" name="Rectangle 3"/>
          <p:cNvSpPr>
            <a:spLocks noChangeArrowheads="1"/>
          </p:cNvSpPr>
          <p:nvPr/>
        </p:nvSpPr>
        <p:spPr bwMode="auto">
          <a:xfrm>
            <a:off x="1811524" y="8620"/>
            <a:ext cx="8676964" cy="3024336"/>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rgbClr val="BAD41A"/>
              </a:buClr>
            </a:pPr>
            <a:r>
              <a:rPr lang="tr-TR" sz="3200">
                <a:solidFill>
                  <a:srgbClr val="FFFFFF"/>
                </a:solidFill>
                <a:cs typeface="Arial" charset="0"/>
              </a:rPr>
              <a:t>Osmanlı padişahlarından </a:t>
            </a:r>
            <a:r>
              <a:rPr lang="tr-TR" sz="3200">
                <a:solidFill>
                  <a:srgbClr val="92D050"/>
                </a:solidFill>
                <a:cs typeface="Arial" charset="0"/>
              </a:rPr>
              <a:t>I. Murat</a:t>
            </a:r>
            <a:r>
              <a:rPr lang="tr-TR" sz="3200">
                <a:solidFill>
                  <a:srgbClr val="FFFFFF"/>
                </a:solidFill>
                <a:cs typeface="Arial" charset="0"/>
              </a:rPr>
              <a:t>, </a:t>
            </a:r>
            <a:r>
              <a:rPr lang="tr-TR" sz="3200">
                <a:solidFill>
                  <a:srgbClr val="92D050"/>
                </a:solidFill>
                <a:cs typeface="Arial" charset="0"/>
              </a:rPr>
              <a:t>Yıldırım Bayezid</a:t>
            </a:r>
            <a:r>
              <a:rPr lang="tr-TR" sz="3200">
                <a:solidFill>
                  <a:srgbClr val="FFFFFF"/>
                </a:solidFill>
                <a:cs typeface="Arial" charset="0"/>
              </a:rPr>
              <a:t>, </a:t>
            </a:r>
            <a:r>
              <a:rPr lang="tr-TR" sz="3200">
                <a:solidFill>
                  <a:srgbClr val="92D050"/>
                </a:solidFill>
                <a:cs typeface="Arial" charset="0"/>
              </a:rPr>
              <a:t>Çelebi Mehmet</a:t>
            </a:r>
            <a:r>
              <a:rPr lang="tr-TR" sz="3200">
                <a:solidFill>
                  <a:srgbClr val="FFFFFF"/>
                </a:solidFill>
                <a:cs typeface="Arial" charset="0"/>
              </a:rPr>
              <a:t> ve </a:t>
            </a:r>
            <a:r>
              <a:rPr lang="tr-TR" sz="3200">
                <a:solidFill>
                  <a:srgbClr val="92D050"/>
                </a:solidFill>
                <a:cs typeface="Arial" charset="0"/>
              </a:rPr>
              <a:t>II. Murat</a:t>
            </a:r>
            <a:r>
              <a:rPr lang="tr-TR" sz="3200">
                <a:solidFill>
                  <a:srgbClr val="FFFFFF"/>
                </a:solidFill>
                <a:cs typeface="Arial" charset="0"/>
              </a:rPr>
              <a:t> dönemlerine tanıklık eden Hacı Bayram sevgiye, dayanışmayı ve iyiliği öğütleyen düşünceleriyle Anadolu’nun dini ve ahlaki yapısının şekillenmesinde rol oynamıştır. </a:t>
            </a:r>
          </a:p>
        </p:txBody>
      </p:sp>
    </p:spTree>
    <p:extLst>
      <p:ext uri="{BB962C8B-B14F-4D97-AF65-F5344CB8AC3E}">
        <p14:creationId xmlns:p14="http://schemas.microsoft.com/office/powerpoint/2010/main" val="634299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91843"/>
                                        </p:tgtEl>
                                        <p:attrNameLst>
                                          <p:attrName>style.visibility</p:attrName>
                                        </p:attrNameLst>
                                      </p:cBhvr>
                                      <p:to>
                                        <p:strVal val="visible"/>
                                      </p:to>
                                    </p:set>
                                    <p:animEffect transition="in" filter="fade">
                                      <p:cBhvr>
                                        <p:cTn id="7" dur="20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47428" y="224644"/>
            <a:ext cx="10333148" cy="306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Ticaret için </a:t>
            </a:r>
            <a:r>
              <a:rPr lang="tr-TR" sz="3200" dirty="0" err="1">
                <a:cs typeface="Arial" charset="0"/>
              </a:rPr>
              <a:t>Maveraünnehir’e</a:t>
            </a:r>
            <a:r>
              <a:rPr lang="tr-TR" sz="3200" dirty="0">
                <a:cs typeface="Arial" charset="0"/>
              </a:rPr>
              <a:t> gelen Türkler bu bölgede İslam’ı tanıma fırsatı buldular. Hazarlar ve İdil </a:t>
            </a:r>
            <a:r>
              <a:rPr lang="tr-TR" sz="2800" i="1" dirty="0">
                <a:solidFill>
                  <a:schemeClr val="tx1">
                    <a:lumMod val="75000"/>
                  </a:schemeClr>
                </a:solidFill>
                <a:cs typeface="Arial" charset="0"/>
              </a:rPr>
              <a:t>(Volga)</a:t>
            </a:r>
            <a:r>
              <a:rPr lang="tr-TR" sz="3200" dirty="0">
                <a:cs typeface="Arial" charset="0"/>
              </a:rPr>
              <a:t> Bulgarları da yine ticari ilişkiler vesilesi ile İslam’la tanıştılar. X. yüzyılda </a:t>
            </a:r>
            <a:r>
              <a:rPr lang="tr-TR" sz="3200" dirty="0">
                <a:solidFill>
                  <a:srgbClr val="92D050"/>
                </a:solidFill>
                <a:cs typeface="Arial" charset="0"/>
              </a:rPr>
              <a:t>İdil Bulgarları</a:t>
            </a:r>
            <a:r>
              <a:rPr lang="tr-TR" sz="3200" dirty="0">
                <a:cs typeface="Arial" charset="0"/>
              </a:rPr>
              <a:t>, </a:t>
            </a:r>
            <a:r>
              <a:rPr lang="tr-TR" sz="3200" dirty="0" err="1">
                <a:cs typeface="Arial" charset="0"/>
              </a:rPr>
              <a:t>Harezmli</a:t>
            </a:r>
            <a:r>
              <a:rPr lang="tr-TR" sz="3200" dirty="0">
                <a:cs typeface="Arial" charset="0"/>
              </a:rPr>
              <a:t> tüccarlar vesilesi ile tanıdıkları İslamiyet’i kabul ederek İslam’ı devlet dini olarak benimsediler.</a:t>
            </a:r>
            <a:endParaRPr lang="tr-TR" sz="2800" dirty="0">
              <a:cs typeface="Arial" charset="0"/>
            </a:endParaRP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C10DF7-3B9F-A640-8090-5D7D94605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64" y="3279182"/>
            <a:ext cx="4300314" cy="3578817"/>
          </a:xfrm>
          <a:prstGeom prst="rect">
            <a:avLst/>
          </a:prstGeom>
        </p:spPr>
      </p:pic>
    </p:spTree>
    <p:extLst>
      <p:ext uri="{BB962C8B-B14F-4D97-AF65-F5344CB8AC3E}">
        <p14:creationId xmlns:p14="http://schemas.microsoft.com/office/powerpoint/2010/main" val="2873447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54422-8DD3-6F41-BB7A-89CDF811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548" y="6260"/>
            <a:ext cx="8136904" cy="6102678"/>
          </a:xfrm>
          <a:prstGeom prst="rect">
            <a:avLst/>
          </a:prstGeom>
        </p:spPr>
      </p:pic>
      <p:pic>
        <p:nvPicPr>
          <p:cNvPr id="4" name="Picture 11" descr="Home2">
            <a:hlinkClick r:id="rId3" action="ppaction://hlinksldjump"/>
            <a:extLst>
              <a:ext uri="{FF2B5EF4-FFF2-40B4-BE49-F238E27FC236}">
                <a16:creationId xmlns:a16="http://schemas.microsoft.com/office/drawing/2014/main" id="{D1DF1405-9B10-DB4A-86FF-4A20CF227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337858"/>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59496" y="944725"/>
            <a:ext cx="9109012" cy="2124235"/>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‘‘Kim Allah’a ve </a:t>
            </a:r>
            <a:r>
              <a:rPr lang="tr-TR" sz="3200" dirty="0" err="1">
                <a:solidFill>
                  <a:srgbClr val="FFFF00"/>
                </a:solidFill>
                <a:cs typeface="Arial" charset="0"/>
              </a:rPr>
              <a:t>Rasulüne</a:t>
            </a:r>
            <a:r>
              <a:rPr lang="tr-TR" sz="3200" dirty="0">
                <a:solidFill>
                  <a:srgbClr val="FFFF00"/>
                </a:solidFill>
                <a:cs typeface="Arial" charset="0"/>
              </a:rPr>
              <a:t> </a:t>
            </a:r>
            <a:r>
              <a:rPr lang="tr-TR" sz="2800" i="1" dirty="0">
                <a:solidFill>
                  <a:srgbClr val="FFFF00"/>
                </a:solidFill>
                <a:cs typeface="Arial" charset="0"/>
              </a:rPr>
              <a:t>(elçisine) </a:t>
            </a:r>
            <a:r>
              <a:rPr lang="tr-TR" sz="3200" dirty="0">
                <a:solidFill>
                  <a:srgbClr val="FFFF00"/>
                </a:solidFill>
                <a:cs typeface="Arial" charset="0"/>
              </a:rPr>
              <a:t>itaat ederse, işte onlar, Allah’ın kendilerine nimet verdiği nebilerle, </a:t>
            </a:r>
            <a:r>
              <a:rPr lang="tr-TR" sz="3200" dirty="0" err="1">
                <a:solidFill>
                  <a:srgbClr val="FFFF00"/>
                </a:solidFill>
                <a:cs typeface="Arial" charset="0"/>
              </a:rPr>
              <a:t>sıddıklarla</a:t>
            </a:r>
            <a:r>
              <a:rPr lang="tr-TR" sz="3200" dirty="0">
                <a:solidFill>
                  <a:srgbClr val="FFFF00"/>
                </a:solidFill>
                <a:cs typeface="Arial" charset="0"/>
              </a:rPr>
              <a:t>, şehitlerle ve </a:t>
            </a:r>
            <a:r>
              <a:rPr lang="tr-TR" sz="3200" dirty="0" err="1">
                <a:solidFill>
                  <a:srgbClr val="FFFF00"/>
                </a:solidFill>
                <a:cs typeface="Arial" charset="0"/>
              </a:rPr>
              <a:t>salihlerle</a:t>
            </a:r>
            <a:r>
              <a:rPr lang="tr-TR" sz="3200" dirty="0">
                <a:solidFill>
                  <a:srgbClr val="FFFF00"/>
                </a:solidFill>
                <a:cs typeface="Arial" charset="0"/>
              </a:rPr>
              <a:t> birliktedirler. Bunlar ne güzel arkadaştır.” </a:t>
            </a:r>
            <a:r>
              <a:rPr lang="tr-TR" sz="1800" b="1" i="1" dirty="0">
                <a:solidFill>
                  <a:schemeClr val="bg1">
                    <a:lumMod val="20000"/>
                    <a:lumOff val="80000"/>
                  </a:schemeClr>
                </a:solidFill>
                <a:cs typeface="Arial" charset="0"/>
              </a:rPr>
              <a:t>(Nisa [4] 69).</a:t>
            </a:r>
            <a:endParaRPr lang="tr-TR" sz="1600" b="1" i="1" dirty="0">
              <a:solidFill>
                <a:schemeClr val="bg1">
                  <a:lumMod val="20000"/>
                  <a:lumOff val="80000"/>
                </a:schemeClr>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359696" y="297025"/>
            <a:ext cx="5472484" cy="64770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a:cs typeface="Arial" charset="0"/>
              </a:rPr>
              <a:t>Kur’an’dan Mesajlar</a:t>
            </a:r>
            <a:endParaRPr lang="tr-TR" sz="3600" b="1" dirty="0">
              <a:cs typeface="Arial" charset="0"/>
            </a:endParaRPr>
          </a:p>
        </p:txBody>
      </p:sp>
    </p:spTree>
    <p:extLst>
      <p:ext uri="{BB962C8B-B14F-4D97-AF65-F5344CB8AC3E}">
        <p14:creationId xmlns:p14="http://schemas.microsoft.com/office/powerpoint/2010/main" val="1318125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New York" charset="-94"/>
              <a:ea typeface="+mn-ea"/>
              <a:cs typeface="+mn-cs"/>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701" y="4971183"/>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044138" y="6525703"/>
            <a:ext cx="2028526" cy="3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marR="0" lvl="0" indent="19050" algn="ctr" defTabSz="914400" rtl="0" eaLnBrk="1" fontAlgn="base" latinLnBrk="0" hangingPunct="1">
              <a:lnSpc>
                <a:spcPct val="100000"/>
              </a:lnSpc>
              <a:spcBef>
                <a:spcPct val="20000"/>
              </a:spcBef>
              <a:spcAft>
                <a:spcPct val="0"/>
              </a:spcAft>
              <a:buClr>
                <a:srgbClr val="BAD41A"/>
              </a:buClr>
              <a:buSzTx/>
              <a:buFontTx/>
              <a:buNone/>
              <a:tabLst/>
              <a:defRPr/>
            </a:pPr>
            <a:r>
              <a:rPr kumimoji="0" lang="tr-TR" sz="1400" b="0" i="0" u="none" strike="noStrike" kern="1200" cap="none" spc="0" normalizeH="0" baseline="0" noProof="0" dirty="0">
                <a:ln>
                  <a:noFill/>
                </a:ln>
                <a:solidFill>
                  <a:srgbClr val="FFFFFF"/>
                </a:solidFill>
                <a:effectLst/>
                <a:uLnTx/>
                <a:uFillTx/>
                <a:latin typeface="Arial" charset="0"/>
                <a:ea typeface="+mn-ea"/>
                <a:cs typeface="Arial" charset="0"/>
              </a:rPr>
              <a:t>Ekim 2018</a:t>
            </a:r>
            <a:endParaRPr kumimoji="0" lang="tr-TR" sz="1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178" name="Rectangle 4"/>
          <p:cNvSpPr>
            <a:spLocks noChangeArrowheads="1"/>
          </p:cNvSpPr>
          <p:nvPr/>
        </p:nvSpPr>
        <p:spPr bwMode="auto">
          <a:xfrm>
            <a:off x="1163452" y="874192"/>
            <a:ext cx="9834872" cy="187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eaLnBrk="1" hangingPunct="1">
              <a:spcBef>
                <a:spcPct val="20000"/>
              </a:spcBef>
              <a:buClr>
                <a:schemeClr val="tx2"/>
              </a:buClr>
              <a:buFont typeface="Times" pitchFamily="18" charset="0"/>
              <a:buChar char="•"/>
            </a:pPr>
            <a:r>
              <a:rPr lang="tr-TR" sz="2000" dirty="0">
                <a:solidFill>
                  <a:srgbClr val="FFFFFF"/>
                </a:solidFill>
              </a:rPr>
              <a:t>Ali </a:t>
            </a:r>
            <a:r>
              <a:rPr lang="tr-TR" sz="2000" dirty="0" err="1">
                <a:solidFill>
                  <a:srgbClr val="FFFFFF"/>
                </a:solidFill>
              </a:rPr>
              <a:t>Kuzudişli</a:t>
            </a:r>
            <a:r>
              <a:rPr lang="tr-TR" sz="2000" dirty="0">
                <a:solidFill>
                  <a:srgbClr val="FFFFFF"/>
                </a:solidFill>
              </a:rPr>
              <a:t>, </a:t>
            </a:r>
            <a:r>
              <a:rPr lang="tr-TR" sz="2000" dirty="0">
                <a:solidFill>
                  <a:srgbClr val="FFFF00"/>
                </a:solidFill>
              </a:rPr>
              <a:t>Din Kültürü ve Ahlak Bilgisi, 12. Sınıf</a:t>
            </a:r>
            <a:r>
              <a:rPr lang="tr-TR" sz="2000" dirty="0">
                <a:solidFill>
                  <a:srgbClr val="FFFFFF"/>
                </a:solidFill>
              </a:rPr>
              <a:t>, Eksen Yay., Ankara 2018.</a:t>
            </a:r>
          </a:p>
          <a:p>
            <a:pPr marL="184150" indent="-184150" eaLnBrk="1" hangingPunct="1">
              <a:spcBef>
                <a:spcPct val="20000"/>
              </a:spcBef>
              <a:buClr>
                <a:schemeClr val="tx2"/>
              </a:buClr>
              <a:buFont typeface="Times" pitchFamily="18" charset="0"/>
              <a:buChar char="•"/>
            </a:pPr>
            <a:r>
              <a:rPr lang="tr-TR" sz="2000" dirty="0" err="1">
                <a:solidFill>
                  <a:srgbClr val="FFFFFF"/>
                </a:solidFill>
              </a:rPr>
              <a:t>Feramuz</a:t>
            </a:r>
            <a:r>
              <a:rPr lang="tr-TR" sz="2000" dirty="0">
                <a:solidFill>
                  <a:srgbClr val="FFFFFF"/>
                </a:solidFill>
              </a:rPr>
              <a:t> Yılmaz, H. İsmail Doğan vd., </a:t>
            </a:r>
            <a:r>
              <a:rPr lang="tr-TR" sz="2000" dirty="0">
                <a:solidFill>
                  <a:srgbClr val="FFFF00"/>
                </a:solidFill>
              </a:rPr>
              <a:t>Din Kültürü ve Ahlak Bilgisi</a:t>
            </a:r>
            <a:r>
              <a:rPr lang="tr-TR" sz="2000" dirty="0">
                <a:solidFill>
                  <a:srgbClr val="FFFFFF"/>
                </a:solidFill>
              </a:rPr>
              <a:t>, </a:t>
            </a:r>
            <a:r>
              <a:rPr lang="tr-TR" sz="2000" dirty="0">
                <a:solidFill>
                  <a:srgbClr val="FFFF00"/>
                </a:solidFill>
              </a:rPr>
              <a:t>12. Sınıf</a:t>
            </a:r>
            <a:r>
              <a:rPr lang="tr-TR" sz="2000" dirty="0">
                <a:solidFill>
                  <a:srgbClr val="FFFFFF"/>
                </a:solidFill>
              </a:rPr>
              <a:t>, MEB, Ankara 2018. </a:t>
            </a:r>
          </a:p>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p:txBody>
      </p:sp>
      <p:sp>
        <p:nvSpPr>
          <p:cNvPr id="7179" name="Rectangle 3"/>
          <p:cNvSpPr>
            <a:spLocks noChangeArrowheads="1"/>
          </p:cNvSpPr>
          <p:nvPr/>
        </p:nvSpPr>
        <p:spPr bwMode="auto">
          <a:xfrm>
            <a:off x="4835860" y="188640"/>
            <a:ext cx="2520628" cy="68555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BAD41A"/>
              </a:buClr>
              <a:buSzTx/>
              <a:buFont typeface="Times" pitchFamily="18" charset="0"/>
              <a:buNone/>
              <a:tabLst/>
              <a:defRPr/>
            </a:pPr>
            <a:r>
              <a:rPr kumimoji="0" lang="tr-TR" sz="3600" b="1" i="0" u="none" strike="noStrike" kern="1200" cap="none" spc="0" normalizeH="0" baseline="0" noProof="0" dirty="0">
                <a:ln>
                  <a:noFill/>
                </a:ln>
                <a:solidFill>
                  <a:srgbClr val="FFFFFF"/>
                </a:solidFill>
                <a:effectLst/>
                <a:uLnTx/>
                <a:uFillTx/>
                <a:latin typeface="Arial" charset="0"/>
                <a:ea typeface="+mn-ea"/>
                <a:cs typeface="+mn-cs"/>
              </a:rPr>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558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400" b="0" i="0" u="none" strike="noStrike" cap="none" normalizeH="0" baseline="0" smtClean="0">
            <a:ln>
              <a:noFill/>
            </a:ln>
            <a:solidFill>
              <a:schemeClr val="tx1"/>
            </a:solidFill>
            <a:effectLst/>
            <a:latin typeface="New York" charset="-94"/>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Spæce Star:Programlar:Microsoft Office 2001:Templates:Presentations:Designs:Shimmer</Template>
  <TotalTime>10050</TotalTime>
  <Words>3406</Words>
  <Application>Microsoft Macintosh PowerPoint</Application>
  <PresentationFormat>Widescreen</PresentationFormat>
  <Paragraphs>126</Paragraphs>
  <Slides>92</Slides>
  <Notes>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92</vt:i4>
      </vt:variant>
    </vt:vector>
  </HeadingPairs>
  <TitlesOfParts>
    <vt:vector size="105" baseType="lpstr">
      <vt:lpstr>Arial</vt:lpstr>
      <vt:lpstr>Calibri</vt:lpstr>
      <vt:lpstr>New York</vt:lpstr>
      <vt:lpstr>Tahoma</vt:lpstr>
      <vt:lpstr>Times</vt:lpstr>
      <vt:lpstr>Wingdings</vt:lpstr>
      <vt:lpstr>Shimmer</vt:lpstr>
      <vt:lpstr>1_Shimmer</vt:lpstr>
      <vt:lpstr>2_Shimmer</vt:lpstr>
      <vt:lpstr>3_Shimmer</vt:lpstr>
      <vt:lpstr>4_Shimmer</vt:lpstr>
      <vt:lpstr>5_Shimmer</vt:lpstr>
      <vt:lpstr>6_Shimmer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12.2 Anadoluda İslam</dc:title>
  <dc:subject/>
  <dc:creator/>
  <cp:keywords/>
  <dc:description>TulipAndRose.net</dc:description>
  <cp:lastModifiedBy>Ph.D. Nurullah ABALI</cp:lastModifiedBy>
  <cp:revision>795</cp:revision>
  <dcterms:created xsi:type="dcterms:W3CDTF">2003-04-28T22:14:44Z</dcterms:created>
  <dcterms:modified xsi:type="dcterms:W3CDTF">2018-10-07T14:39:13Z</dcterms:modified>
  <cp:category/>
</cp:coreProperties>
</file>