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974" r:id="rId3"/>
    <p:sldId id="684" r:id="rId4"/>
    <p:sldId id="685" r:id="rId5"/>
    <p:sldId id="911" r:id="rId6"/>
    <p:sldId id="687" r:id="rId7"/>
    <p:sldId id="688" r:id="rId8"/>
    <p:sldId id="689" r:id="rId9"/>
    <p:sldId id="916" r:id="rId10"/>
    <p:sldId id="912" r:id="rId11"/>
    <p:sldId id="917" r:id="rId12"/>
    <p:sldId id="690" r:id="rId13"/>
    <p:sldId id="919" r:id="rId14"/>
    <p:sldId id="92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5537AE-757F-42C4-8CF2-AC29E108B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8B3CA6-2E94-4AE9-9013-64F3D4BBE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78239F-0F39-440F-B92C-B975237A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393443-86C7-4DC6-8AF7-27DE8656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A213E3-A86A-4133-895D-C7C1468E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75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02102-7639-4823-B1D5-B0031F18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AB59A1-9348-44D8-BF3B-A7A8648C7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7DDD01-304E-434A-B227-9419160B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D5A74A-A1C7-4E3B-BC47-4421BB6C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D28313-B665-4649-86BF-C246D831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4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ADDBA07-ABF2-4B5D-AC3B-A07DE914E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988D2C-2C1D-4051-A06E-531923EE0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917FFE-19C0-4823-81B6-7A4B8C28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E0DCD9-F28D-4505-A50B-ED75D6F1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56FE80-3D96-4503-A3FD-02540D44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7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C9CDC-7493-44A3-81E6-711AC660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BB60A2-A950-43DE-BF74-498CA952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488C8E-1D6B-46B2-B445-105F0FF8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CE81C1-EB5A-4EFE-B5B5-563E7C42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E66527-0D10-480B-B2D9-CA68630A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31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51160C-0F97-46BB-9EBE-1EBD7865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0CEC99-39EC-4F14-853C-D0CB108CD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FE3435-1B81-4964-A85D-D37C821C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FC1213-6F12-495B-A405-DCC70917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FE90D5-B5F7-4B3A-AF15-552BAFFB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5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17740D-F04A-4A67-B566-6EE8C6F7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A24B68-7600-42A6-BE19-896DC6301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D28EBC-3DE2-4742-AA30-B0DE3D73A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8B5129E-DC05-4F4D-B69F-32CB4C8E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C5B8B2-DD09-4668-9FFE-6381A311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43061B-314B-42F7-A53F-3DFFC23C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3D118E-36AF-432B-8101-9DC9097F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3A6417-B3E3-4781-992D-447E77A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2C32E82-42A1-477B-83BE-49915E620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8B42B4F-82F9-40A9-9F93-2E668F7F8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4964351-8135-40F4-A292-5BF2E9885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70197F1-3579-4635-B26D-1408D385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8869452-9D4E-4864-A59F-A3604E01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CD66ED4-13CF-4135-AA18-74A11C04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70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44F8F6-E49C-48F0-BEB9-04B5B65F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231C8CD-066F-4633-ACEB-EC952BF3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E982964-EB9F-4FC2-BAA5-BC20AB8D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B9CF804-F8AA-4C95-AEFD-48D25FC8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10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69A4B2-1B4C-4F68-AE83-6B43FD9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EFB2C3-CFE3-4BD3-9955-680CF20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C588BE-17BC-4448-B97C-EBF6E07D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06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ECA248-FF22-4981-8F47-88FB391D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F39FEB-14DB-4B8A-A829-7E244EED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36EFAB-DA01-47EA-9934-203677B3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7982CB6-F1FD-43FA-B454-B69702C3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27503D-7F6D-4AAB-A668-92C00815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FE3CBB-160D-43B3-AA1C-2C4A8CC2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99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73DCE3-3ACA-42FC-85A3-1B3D366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083B7D0-FEC3-457D-809E-3C50E40FD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D3577A4-C34A-4E99-A7E8-6D6AB4061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0DB031-DE1D-49BF-B63A-291DE312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0F1377-8B98-4054-9E83-116AD416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92892C-7BC2-41C1-9F33-FDE5B6EF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0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C8E2357-2D44-402F-B243-3C69CCC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68A3E9-2D5D-4792-8AC2-0B39ED6DA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4D7C24-6F60-452C-85D9-0413999C2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0BED-C48D-4E59-9A34-3F6C6F72BC88}" type="datetimeFigureOut">
              <a:rPr lang="tr-TR" smtClean="0"/>
              <a:t>16.08.2020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499303-6AE8-4C2D-90B4-394DC73FA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131DA9-DC0D-4825-8892-A4A528FBF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98AA-102D-4CA2-ADB8-84D8436475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1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etin kutusu"/>
          <p:cNvSpPr txBox="1"/>
          <p:nvPr/>
        </p:nvSpPr>
        <p:spPr>
          <a:xfrm>
            <a:off x="5915257" y="2581361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267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DİN KÜLTÜRÜ VE AHLAK BİLGİSİ 10</a:t>
            </a:r>
          </a:p>
          <a:p>
            <a:endParaRPr lang="tr-TR" sz="3733" b="1" dirty="0">
              <a:solidFill>
                <a:srgbClr val="DB0D1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r-TR" sz="3733" b="1" dirty="0">
              <a:solidFill>
                <a:srgbClr val="7E97A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FB32-6CEE-440A-8667-1BFBA69D222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8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258171" y="2671064"/>
            <a:ext cx="5758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Hz. Peygamber’in vefatından sonra kimin halife olacağıyla ilgili tartışmalar, ileri sürülen görüşler ve her görüşün ayet ve hadislerle </a:t>
            </a:r>
            <a:r>
              <a:rPr lang="tr-T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delillendirilmesi</a:t>
            </a: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yönündeki çabalar birçok mezhebi ortaya çıkarmıştır.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C3EDD3-6E35-44DE-AF33-4487AC7F5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667" r="98067">
                        <a14:foregroundMark x1="8333" y1="32333" x2="8333" y2="32333"/>
                        <a14:foregroundMark x1="15667" y1="21000" x2="15667" y2="21000"/>
                        <a14:foregroundMark x1="15667" y1="20476" x2="8600" y2="28333"/>
                        <a14:foregroundMark x1="8600" y1="28333" x2="8533" y2="34333"/>
                        <a14:foregroundMark x1="22067" y1="19238" x2="22067" y2="19238"/>
                        <a14:foregroundMark x1="22067" y1="19238" x2="22067" y2="19238"/>
                        <a14:foregroundMark x1="69400" y1="24381" x2="65133" y2="33571"/>
                        <a14:foregroundMark x1="65133" y1="33571" x2="81533" y2="37000"/>
                        <a14:foregroundMark x1="81533" y1="37000" x2="83133" y2="46476"/>
                        <a14:foregroundMark x1="83133" y1="46476" x2="81667" y2="46857"/>
                        <a14:foregroundMark x1="15467" y1="59238" x2="31000" y2="64571"/>
                        <a14:foregroundMark x1="31000" y1="64571" x2="24333" y2="73476"/>
                        <a14:foregroundMark x1="24333" y1="73476" x2="35067" y2="79905"/>
                        <a14:foregroundMark x1="35067" y1="79905" x2="38867" y2="77429"/>
                        <a14:foregroundMark x1="74333" y1="61667" x2="81267" y2="69810"/>
                        <a14:foregroundMark x1="81267" y1="69810" x2="68667" y2="74476"/>
                        <a14:foregroundMark x1="68667" y1="74476" x2="82000" y2="80286"/>
                        <a14:foregroundMark x1="82000" y1="80286" x2="90867" y2="72238"/>
                        <a14:foregroundMark x1="90867" y1="72238" x2="85267" y2="63286"/>
                        <a14:foregroundMark x1="85267" y1="63286" x2="72467" y2="58762"/>
                        <a14:foregroundMark x1="72467" y1="58762" x2="59533" y2="62333"/>
                        <a14:foregroundMark x1="59533" y1="62333" x2="61867" y2="71476"/>
                        <a14:foregroundMark x1="61867" y1="71476" x2="74600" y2="76762"/>
                        <a14:foregroundMark x1="74600" y1="76762" x2="75667" y2="76762"/>
                        <a14:foregroundMark x1="97867" y1="69381" x2="97867" y2="69381"/>
                        <a14:foregroundMark x1="97867" y1="69381" x2="97867" y2="69381"/>
                        <a14:foregroundMark x1="4733" y1="41476" x2="4733" y2="41476"/>
                        <a14:foregroundMark x1="4733" y1="41476" x2="4733" y2="41476"/>
                        <a14:foregroundMark x1="4733" y1="41333" x2="4733" y2="41333"/>
                        <a14:foregroundMark x1="4733" y1="41333" x2="4733" y2="41333"/>
                        <a14:foregroundMark x1="98067" y1="34762" x2="98067" y2="34762"/>
                        <a14:foregroundMark x1="98067" y1="34762" x2="98067" y2="34762"/>
                      </a14:backgroundRemoval>
                    </a14:imgEffect>
                  </a14:imgLayer>
                </a14:imgProps>
              </a:ext>
            </a:extLst>
          </a:blip>
          <a:srcRect t="16700" b="10635"/>
          <a:stretch/>
        </p:blipFill>
        <p:spPr>
          <a:xfrm>
            <a:off x="6703897" y="810849"/>
            <a:ext cx="4898572" cy="49833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0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E936FE4-AD63-440D-9039-6F93D6933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10641"/>
          <a:stretch/>
        </p:blipFill>
        <p:spPr>
          <a:xfrm>
            <a:off x="0" y="-113122"/>
            <a:ext cx="12201056" cy="6954187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-184282" y="2227999"/>
            <a:ext cx="12248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Hz. Ali ile Hz. Aişe arasında meydana gelen Cemel Vakası ile Hz. Ali ve Muâviye arasında meydana gelen Sıffîn Savaşı; Haricilik ve Şiilik gibi siyasi-</a:t>
            </a:r>
            <a:r>
              <a:rPr lang="tr-TR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itikadi</a:t>
            </a: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ekollerin ortaya çıkmasında etkili olmuştur. 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Ayrıca bu savaşlarda ölen ve öldürülen Müslümanların dünya ve ahiretteki durumlarının ne olacağıyla ilgili tartışmalar da Mürcie ve Mutezile gibi itikadi yorumların doğmasına zemin hazırlamıştır.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7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-253024" y="2974955"/>
            <a:ext cx="82171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Ayet ve hadislerin tamamı anlam bakımından herkesin anlayacağı kadar açık değildir. 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Bazıları daha kolay anlaşılırken bazılarının anlamı kapalıdır ve bu sebeple yoruma ihtiyaç duyar. 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metinlerde geçen bazı kavram ve ifadeler, farklı anlayış ve yorumların ortaya çıkmasında etkili olmuştur.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61C5CD1-E9BF-483A-835B-7528B44BF543}"/>
              </a:ext>
            </a:extLst>
          </p:cNvPr>
          <p:cNvSpPr/>
          <p:nvPr/>
        </p:nvSpPr>
        <p:spPr>
          <a:xfrm>
            <a:off x="2018344" y="605008"/>
            <a:ext cx="3997280" cy="4247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E983482-FC7B-41B4-B0E6-5CFC824B2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5" r="26433" b="6172"/>
          <a:stretch/>
        </p:blipFill>
        <p:spPr>
          <a:xfrm>
            <a:off x="8472117" y="1936954"/>
            <a:ext cx="3294412" cy="40187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559363" y="1650121"/>
            <a:ext cx="4818207" cy="1324834"/>
            <a:chOff x="419522" y="1237590"/>
            <a:chExt cx="3613655" cy="993626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522" y="1237590"/>
              <a:ext cx="3613655" cy="993626"/>
            </a:xfrm>
            <a:prstGeom prst="rect">
              <a:avLst/>
            </a:prstGeom>
          </p:spPr>
        </p:pic>
        <p:sp>
          <p:nvSpPr>
            <p:cNvPr id="10" name="Dikdörtgen 9"/>
            <p:cNvSpPr/>
            <p:nvPr/>
          </p:nvSpPr>
          <p:spPr>
            <a:xfrm>
              <a:off x="546606" y="1369458"/>
              <a:ext cx="3359485" cy="567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Dinî Metinlerden Kaynaklanan Sebepler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23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234AADC-9631-4C7E-AD72-B5AB49E06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9" b="91146" l="9961" r="89844">
                        <a14:foregroundMark x1="46289" y1="12109" x2="46289" y2="12109"/>
                        <a14:foregroundMark x1="45703" y1="5729" x2="45703" y2="5729"/>
                        <a14:foregroundMark x1="55371" y1="21484" x2="55371" y2="21484"/>
                        <a14:foregroundMark x1="74414" y1="23438" x2="74414" y2="23438"/>
                        <a14:foregroundMark x1="81445" y1="16016" x2="81445" y2="16016"/>
                        <a14:foregroundMark x1="19629" y1="91146" x2="19629" y2="91146"/>
                        <a14:foregroundMark x1="57422" y1="23438" x2="57422" y2="23438"/>
                        <a14:foregroundMark x1="47754" y1="35026" x2="47754" y2="35026"/>
                      </a14:backgroundRemoval>
                    </a14:imgEffect>
                  </a14:imgLayer>
                </a14:imgProps>
              </a:ext>
            </a:extLst>
          </a:blip>
          <a:srcRect r="11481"/>
          <a:stretch/>
        </p:blipFill>
        <p:spPr>
          <a:xfrm flipH="1">
            <a:off x="5063613" y="1221839"/>
            <a:ext cx="7160615" cy="6067048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17ACE5F-A608-4060-BBEE-2D1A25FBEAF4}"/>
              </a:ext>
            </a:extLst>
          </p:cNvPr>
          <p:cNvSpPr/>
          <p:nvPr/>
        </p:nvSpPr>
        <p:spPr>
          <a:xfrm>
            <a:off x="626534" y="3429001"/>
            <a:ext cx="6366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 anlayışında ortaya çıkan farklı yorumlar bir zenginliktir. 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0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B569D34-CFA5-41F7-B82C-41613B990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0"/>
          <a:stretch/>
        </p:blipFill>
        <p:spPr>
          <a:xfrm>
            <a:off x="0" y="0"/>
            <a:ext cx="12192000" cy="6847115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195E6607-1AB3-4E96-AEB0-17A67C4559B5}"/>
              </a:ext>
            </a:extLst>
          </p:cNvPr>
          <p:cNvSpPr/>
          <p:nvPr/>
        </p:nvSpPr>
        <p:spPr>
          <a:xfrm>
            <a:off x="1" y="2203615"/>
            <a:ext cx="8357420" cy="3416320"/>
          </a:xfrm>
          <a:prstGeom prst="rect">
            <a:avLst/>
          </a:prstGeom>
          <a:solidFill>
            <a:schemeClr val="bg1">
              <a:alpha val="77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Yorum farklılıkları düşünce alanında bir dinamizme ve canlılığa neden olur. 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İslam toplumlarında ortaya çıkan farklı anlayışlar dini anlamayı ve uygulamayı kolaylaştıran bir işlev görmüştür.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Yorum farklılıkları, farklı kültür ve milletlerin İslam’ı kolayca benimsemesinde etkili olmuştur.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0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351-4926-4BE8-8836-9599F1801911}" type="slidenum">
              <a:rPr lang="tr-TR" smtClean="0"/>
              <a:t>2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57" y="755818"/>
            <a:ext cx="11480673" cy="493298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074819" y="2289941"/>
            <a:ext cx="2249747" cy="186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133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İslam Düşüncesinde Yorum Farklılıklarının Ortaya Çıkış Sebepleri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353355" y="863727"/>
            <a:ext cx="2841524" cy="683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133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İnsanın Yapısından Kaynaklanan Sebepler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610600" y="1080081"/>
            <a:ext cx="2166619" cy="38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133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Coğrafi Sebepler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05531" y="2992342"/>
            <a:ext cx="2078453" cy="38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133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 Sebepler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9284012" y="2992342"/>
            <a:ext cx="1991379" cy="38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133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Siyasi Sebepler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551356" y="4949061"/>
            <a:ext cx="2239396" cy="38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133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Kültürel Sebepler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8153400" y="4710269"/>
            <a:ext cx="2776233" cy="97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r-TR" sz="2133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Dinî Metinlerden Kaynaklanan Sebepler</a:t>
            </a:r>
          </a:p>
        </p:txBody>
      </p:sp>
    </p:spTree>
    <p:extLst>
      <p:ext uri="{BB962C8B-B14F-4D97-AF65-F5344CB8AC3E}">
        <p14:creationId xmlns:p14="http://schemas.microsoft.com/office/powerpoint/2010/main" val="34618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-265471" y="2819683"/>
            <a:ext cx="81411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İnsanların kabiliyetleri, huyları, ilgileri, ihtiyaç ve beklentileri, dünyaya bakışları ve algılamaları birbirinden farklıdır.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İnsanın yapısındaki farklılıklar, dini anlama ve açıklamalarına da yansır. 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durum çeşitli ekol ve mezheplerin ortaya çıkmasına neden olur.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4251CC0-69B6-4120-A6DC-458909813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7" r="10399"/>
          <a:stretch/>
        </p:blipFill>
        <p:spPr>
          <a:xfrm>
            <a:off x="8013291" y="1749986"/>
            <a:ext cx="3908733" cy="44223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563041" y="1632156"/>
            <a:ext cx="4860599" cy="1093090"/>
            <a:chOff x="422280" y="1224116"/>
            <a:chExt cx="3645449" cy="819817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280" y="1224116"/>
              <a:ext cx="3645449" cy="819817"/>
            </a:xfrm>
            <a:prstGeom prst="rect">
              <a:avLst/>
            </a:prstGeom>
          </p:spPr>
        </p:pic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B5478173-29AF-43B1-8B46-FF1089D213B5}"/>
                </a:ext>
              </a:extLst>
            </p:cNvPr>
            <p:cNvSpPr/>
            <p:nvPr/>
          </p:nvSpPr>
          <p:spPr>
            <a:xfrm>
              <a:off x="889212" y="1294945"/>
              <a:ext cx="2783136" cy="56784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İnsanın Yapısından Kaynaklanan Sebepler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2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70364B-622C-4C11-B822-CF0F5C24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" b="-646"/>
          <a:stretch/>
        </p:blipFill>
        <p:spPr>
          <a:xfrm>
            <a:off x="6666270" y="2234839"/>
            <a:ext cx="5337385" cy="3650647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-172212" y="3108855"/>
            <a:ext cx="66418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 bir ortam içinde yaşayan insanın sürekli bir değişim ve yenilenme içinde olması kaçınılmazdır.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 hayatın kendine özgü yapısı her alanda olduğu gibi İslam düşüncesinde de farklı yorum biçimlerinin ortaya çıkmasında etkili olmuştur.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1014285" y="1729539"/>
            <a:ext cx="4080944" cy="1372473"/>
            <a:chOff x="760714" y="1297154"/>
            <a:chExt cx="3060708" cy="1029355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14" y="1297154"/>
              <a:ext cx="3060708" cy="1029355"/>
            </a:xfrm>
            <a:prstGeom prst="rect">
              <a:avLst/>
            </a:prstGeom>
          </p:spPr>
        </p:pic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D727B807-25CE-40B7-89D9-FB4C97496A4F}"/>
                </a:ext>
              </a:extLst>
            </p:cNvPr>
            <p:cNvSpPr/>
            <p:nvPr/>
          </p:nvSpPr>
          <p:spPr>
            <a:xfrm>
              <a:off x="1281222" y="1593342"/>
              <a:ext cx="2160615" cy="318549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Sosyal Sebepler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9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0D93D87-E903-4AC8-8CF8-90D00581B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82"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0" y="2886859"/>
            <a:ext cx="11511555" cy="830997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Toplumları derinden etkileyen savaş, doğal afet, siyasi ve ekonomik krizler de çeşitli yorumların ortaya çıkmasında etkili olmuştur.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3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2" y="2854629"/>
            <a:ext cx="1176228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Müslümanların yaşadığı bölgeler birbirlerinden oldukça farklı kültürel ortamlara sahiptir.</a:t>
            </a: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sebeple Müslümanlar aynı dinî sorunlara farklı çözümler üretmişlerdir.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559364" y="1650121"/>
            <a:ext cx="4141123" cy="1138807"/>
            <a:chOff x="419523" y="1237590"/>
            <a:chExt cx="3105842" cy="854105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523" y="1237590"/>
              <a:ext cx="3105842" cy="854105"/>
            </a:xfrm>
            <a:prstGeom prst="rect">
              <a:avLst/>
            </a:prstGeom>
          </p:spPr>
        </p:pic>
        <p:sp>
          <p:nvSpPr>
            <p:cNvPr id="9" name="Dikdörtgen 8"/>
            <p:cNvSpPr/>
            <p:nvPr/>
          </p:nvSpPr>
          <p:spPr>
            <a:xfrm>
              <a:off x="895706" y="1452752"/>
              <a:ext cx="2153474" cy="318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Kültürel Sebepler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1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FEC69EF2-3BCE-4644-BC5D-F6F6EA71F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5" b="1002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23000"/>
            </a:schemeClr>
          </a:solidFill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0" y="3760784"/>
            <a:ext cx="7334864" cy="230832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Çeşitli coğrafyalarda yaşayan Müslümanların yaşam şekilleri bulundukları bölgenin özel koşullarından etkilenmiştir. </a:t>
            </a:r>
          </a:p>
          <a:p>
            <a:pPr marL="457189" lvl="1" defTabSz="914377">
              <a:defRPr/>
            </a:pPr>
            <a:endParaRPr lang="tr-TR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durum değişik dinî yorum ve uygulamaların ortaya çıkmasına neden olmuştur.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grpSp>
        <p:nvGrpSpPr>
          <p:cNvPr id="4" name="Grup 3"/>
          <p:cNvGrpSpPr/>
          <p:nvPr/>
        </p:nvGrpSpPr>
        <p:grpSpPr>
          <a:xfrm>
            <a:off x="750986" y="2080081"/>
            <a:ext cx="4408135" cy="1479649"/>
            <a:chOff x="563239" y="1560060"/>
            <a:chExt cx="3306101" cy="1109737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239" y="1560060"/>
              <a:ext cx="3306101" cy="1109737"/>
            </a:xfrm>
            <a:prstGeom prst="rect">
              <a:avLst/>
            </a:prstGeom>
          </p:spPr>
        </p:pic>
        <p:sp>
          <p:nvSpPr>
            <p:cNvPr id="10" name="Dikdörtgen 9"/>
            <p:cNvSpPr/>
            <p:nvPr/>
          </p:nvSpPr>
          <p:spPr>
            <a:xfrm>
              <a:off x="1151573" y="1914977"/>
              <a:ext cx="2129429" cy="318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Coğrafi  Sebepler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68CA794-98B8-49FE-864B-457C4F1B11CC}"/>
              </a:ext>
            </a:extLst>
          </p:cNvPr>
          <p:cNvSpPr/>
          <p:nvPr/>
        </p:nvSpPr>
        <p:spPr>
          <a:xfrm>
            <a:off x="316272" y="3600444"/>
            <a:ext cx="558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8179" lvl="1" indent="-380990" defTabSz="914377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Siyasi sebepler dinin anlaşılması ve uygulanmasında doğrudan veya dolaylı olarak etkisini göstermiştir.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0330D9D-CC91-49BD-83DD-C10F71BD7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8415" y1="52500" x2="68415" y2="52500"/>
                        <a14:foregroundMark x1="72292" y1="18871" x2="72292" y2="18871"/>
                        <a14:foregroundMark x1="46693" y1="28145" x2="46693" y2="28145"/>
                        <a14:foregroundMark x1="23831" y1="46371" x2="23831" y2="46371"/>
                        <a14:foregroundMark x1="38198" y1="66210" x2="38198" y2="66210"/>
                        <a14:foregroundMark x1="35804" y1="56532" x2="35804" y2="56532"/>
                        <a14:foregroundMark x1="40878" y1="56290" x2="40878" y2="56290"/>
                        <a14:foregroundMark x1="44641" y1="56935" x2="44641" y2="56935"/>
                        <a14:foregroundMark x1="14823" y1="68790" x2="14823" y2="68790"/>
                        <a14:foregroundMark x1="18130" y1="66452" x2="18130" y2="66452"/>
                        <a14:foregroundMark x1="16363" y1="64355" x2="16363" y2="64355"/>
                        <a14:foregroundMark x1="11859" y1="64355" x2="11859" y2="64355"/>
                        <a14:foregroundMark x1="15735" y1="19032" x2="15735" y2="19032"/>
                        <a14:foregroundMark x1="14082" y1="13952" x2="14082" y2="13952"/>
                        <a14:foregroundMark x1="18586" y1="13790" x2="18586" y2="13790"/>
                        <a14:foregroundMark x1="89510" y1="64758" x2="89510" y2="64758"/>
                        <a14:foregroundMark x1="85747" y1="54355" x2="85747" y2="54355"/>
                        <a14:foregroundMark x1="88426" y1="58226" x2="88426" y2="58226"/>
                        <a14:foregroundMark x1="82782" y1="54194" x2="82782" y2="54194"/>
                        <a14:foregroundMark x1="73432" y1="50968" x2="73432" y2="50968"/>
                        <a14:foregroundMark x1="71209" y1="49355" x2="71209" y2="49355"/>
                        <a14:foregroundMark x1="63626" y1="51532" x2="63626" y2="51532"/>
                        <a14:foregroundMark x1="77309" y1="50565" x2="77309" y2="50565"/>
                        <a14:foregroundMark x1="72691" y1="14274" x2="72691" y2="14274"/>
                        <a14:foregroundMark x1="75485" y1="12097" x2="75485" y2="12097"/>
                        <a14:foregroundMark x1="80217" y1="12500" x2="80217" y2="12500"/>
                        <a14:foregroundMark x1="82326" y1="15081" x2="82326" y2="15081"/>
                        <a14:foregroundMark x1="68301" y1="13790" x2="68301" y2="13790"/>
                        <a14:foregroundMark x1="51539" y1="19355" x2="51539" y2="19355"/>
                        <a14:foregroundMark x1="84379" y1="18145" x2="84379" y2="18145"/>
                        <a14:foregroundMark x1="49373" y1="17903" x2="49373" y2="17903"/>
                        <a14:foregroundMark x1="79989" y1="30645" x2="79989" y2="30645"/>
                        <a14:foregroundMark x1="74914" y1="13710" x2="74914" y2="13710"/>
                        <a14:foregroundMark x1="68871" y1="15806" x2="68871" y2="15806"/>
                        <a14:foregroundMark x1="44869" y1="19274" x2="44869" y2="19274"/>
                        <a14:foregroundMark x1="42930" y1="20081" x2="42930" y2="20081"/>
                        <a14:foregroundMark x1="42588" y1="22419" x2="42588" y2="22419"/>
                        <a14:foregroundMark x1="51539" y1="21532" x2="51539" y2="21532"/>
                        <a14:foregroundMark x1="40878" y1="57903" x2="40878" y2="57903"/>
                        <a14:foregroundMark x1="35975" y1="58145" x2="35975" y2="58145"/>
                        <a14:foregroundMark x1="24629" y1="36048" x2="24629" y2="36048"/>
                        <a14:foregroundMark x1="22007" y1="38306" x2="22007" y2="38306"/>
                        <a14:foregroundMark x1="23717" y1="39194" x2="23717" y2="39194"/>
                        <a14:foregroundMark x1="26454" y1="39032" x2="26454" y2="39032"/>
                        <a14:foregroundMark x1="25713" y1="38145" x2="25713" y2="38145"/>
                        <a14:foregroundMark x1="25713" y1="38145" x2="25713" y2="38145"/>
                        <a14:foregroundMark x1="25314" y1="38145" x2="24629" y2="42742"/>
                        <a14:foregroundMark x1="21893" y1="40000" x2="23204" y2="45161"/>
                        <a14:foregroundMark x1="42474" y1="21855" x2="41790" y2="25887"/>
                      </a14:backgroundRemoval>
                    </a14:imgEffect>
                  </a14:imgLayer>
                </a14:imgProps>
              </a:ext>
            </a:extLst>
          </a:blip>
          <a:srcRect l="7594" t="7154" r="46031" b="11291"/>
          <a:stretch/>
        </p:blipFill>
        <p:spPr>
          <a:xfrm>
            <a:off x="7405328" y="1629915"/>
            <a:ext cx="3948472" cy="490899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871257" y="1965749"/>
            <a:ext cx="4080944" cy="1372473"/>
            <a:chOff x="653443" y="1474311"/>
            <a:chExt cx="3060708" cy="1029355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443" y="1474311"/>
              <a:ext cx="3060708" cy="1029355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1233297" y="1788022"/>
              <a:ext cx="1901001" cy="318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r-TR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Siyasi Sebepler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5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>
            <a:extLst>
              <a:ext uri="{FF2B5EF4-FFF2-40B4-BE49-F238E27FC236}">
                <a16:creationId xmlns:a16="http://schemas.microsoft.com/office/drawing/2014/main" id="{340FF958-F4F8-485A-9FAC-54FAC0E22FFA}"/>
              </a:ext>
            </a:extLst>
          </p:cNvPr>
          <p:cNvGrpSpPr/>
          <p:nvPr/>
        </p:nvGrpSpPr>
        <p:grpSpPr>
          <a:xfrm>
            <a:off x="408451" y="1531459"/>
            <a:ext cx="3886200" cy="2308222"/>
            <a:chOff x="495300" y="385762"/>
            <a:chExt cx="2914650" cy="2185988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AA2D21FE-6836-4945-8AD3-A195BDDC7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96" b="91146" l="5273" r="93262">
                          <a14:foregroundMark x1="8496" y1="20964" x2="15137" y2="76953"/>
                          <a14:foregroundMark x1="15137" y1="76953" x2="33398" y2="79036"/>
                          <a14:foregroundMark x1="33398" y1="79036" x2="69531" y2="78906"/>
                          <a14:foregroundMark x1="69531" y1="78906" x2="88965" y2="79818"/>
                          <a14:foregroundMark x1="88965" y1="79818" x2="93457" y2="70182"/>
                          <a14:foregroundMark x1="93457" y1="70182" x2="92871" y2="24870"/>
                          <a14:foregroundMark x1="83496" y1="10677" x2="59668" y2="11328"/>
                          <a14:foregroundMark x1="59668" y1="11328" x2="50098" y2="14063"/>
                          <a14:foregroundMark x1="50098" y1="14063" x2="29980" y2="13281"/>
                          <a14:foregroundMark x1="29980" y1="13281" x2="12305" y2="18750"/>
                          <a14:foregroundMark x1="12305" y1="18750" x2="6543" y2="25000"/>
                          <a14:foregroundMark x1="6543" y1="25000" x2="5371" y2="46875"/>
                          <a14:foregroundMark x1="5371" y1="46875" x2="11426" y2="83464"/>
                          <a14:foregroundMark x1="11426" y1="83464" x2="15039" y2="88932"/>
                          <a14:foregroundMark x1="6250" y1="17188" x2="11719" y2="28255"/>
                          <a14:foregroundMark x1="11719" y1="28255" x2="19336" y2="34245"/>
                          <a14:foregroundMark x1="19336" y1="34245" x2="22363" y2="32422"/>
                          <a14:foregroundMark x1="28711" y1="87760" x2="28711" y2="87760"/>
                          <a14:foregroundMark x1="28906" y1="87760" x2="56543" y2="911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300" y="385762"/>
              <a:ext cx="2914650" cy="2185988"/>
            </a:xfrm>
            <a:prstGeom prst="rect">
              <a:avLst/>
            </a:prstGeom>
          </p:spPr>
        </p:pic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980B5049-2FC5-4F38-83F9-1F8B4ABE0F39}"/>
                </a:ext>
              </a:extLst>
            </p:cNvPr>
            <p:cNvSpPr/>
            <p:nvPr/>
          </p:nvSpPr>
          <p:spPr>
            <a:xfrm>
              <a:off x="1128376" y="882771"/>
              <a:ext cx="1648498" cy="1136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tr-TR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Belirli bir dinî yorumun öne çıkarılması</a:t>
              </a:r>
              <a:endParaRPr lang="tr-T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70B29D36-8F9B-448C-AD17-B765D4103E83}"/>
              </a:ext>
            </a:extLst>
          </p:cNvPr>
          <p:cNvGrpSpPr/>
          <p:nvPr/>
        </p:nvGrpSpPr>
        <p:grpSpPr>
          <a:xfrm>
            <a:off x="7873543" y="1620359"/>
            <a:ext cx="3886200" cy="2130421"/>
            <a:chOff x="495300" y="385762"/>
            <a:chExt cx="2914650" cy="2185988"/>
          </a:xfrm>
        </p:grpSpPr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54397B83-9B63-4BB1-A8B7-FB34B975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96" b="91146" l="5273" r="93262">
                          <a14:foregroundMark x1="8496" y1="20964" x2="15137" y2="76953"/>
                          <a14:foregroundMark x1="15137" y1="76953" x2="33398" y2="79036"/>
                          <a14:foregroundMark x1="33398" y1="79036" x2="69531" y2="78906"/>
                          <a14:foregroundMark x1="69531" y1="78906" x2="88965" y2="79818"/>
                          <a14:foregroundMark x1="88965" y1="79818" x2="93457" y2="70182"/>
                          <a14:foregroundMark x1="93457" y1="70182" x2="92871" y2="24870"/>
                          <a14:foregroundMark x1="83496" y1="10677" x2="59668" y2="11328"/>
                          <a14:foregroundMark x1="59668" y1="11328" x2="50098" y2="14063"/>
                          <a14:foregroundMark x1="50098" y1="14063" x2="29980" y2="13281"/>
                          <a14:foregroundMark x1="29980" y1="13281" x2="12305" y2="18750"/>
                          <a14:foregroundMark x1="12305" y1="18750" x2="6543" y2="25000"/>
                          <a14:foregroundMark x1="6543" y1="25000" x2="5371" y2="46875"/>
                          <a14:foregroundMark x1="5371" y1="46875" x2="11426" y2="83464"/>
                          <a14:foregroundMark x1="11426" y1="83464" x2="15039" y2="88932"/>
                          <a14:foregroundMark x1="6250" y1="17188" x2="11719" y2="28255"/>
                          <a14:foregroundMark x1="11719" y1="28255" x2="19336" y2="34245"/>
                          <a14:foregroundMark x1="19336" y1="34245" x2="22363" y2="32422"/>
                          <a14:foregroundMark x1="28711" y1="87760" x2="28711" y2="87760"/>
                          <a14:foregroundMark x1="28906" y1="87760" x2="56543" y2="911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300" y="385762"/>
              <a:ext cx="2914650" cy="2185988"/>
            </a:xfrm>
            <a:prstGeom prst="rect">
              <a:avLst/>
            </a:prstGeom>
          </p:spPr>
        </p:pic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36AE6FA2-F90F-49EE-B7E6-6B9864D6EED6}"/>
                </a:ext>
              </a:extLst>
            </p:cNvPr>
            <p:cNvSpPr/>
            <p:nvPr/>
          </p:nvSpPr>
          <p:spPr>
            <a:xfrm>
              <a:off x="1128375" y="874741"/>
              <a:ext cx="1871999" cy="1231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tr-TR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Diğer yorumların görmezden gelinmesi</a:t>
              </a:r>
              <a:endParaRPr lang="tr-TR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EC13E26E-8F99-4AF0-9B82-45BAE96470CF}"/>
              </a:ext>
            </a:extLst>
          </p:cNvPr>
          <p:cNvGrpSpPr/>
          <p:nvPr/>
        </p:nvGrpSpPr>
        <p:grpSpPr>
          <a:xfrm>
            <a:off x="4188541" y="3075192"/>
            <a:ext cx="3886200" cy="2308222"/>
            <a:chOff x="495300" y="385762"/>
            <a:chExt cx="2914650" cy="2185988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464C1956-69B1-4917-A3B2-54F042C0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96" b="91146" l="5273" r="93262">
                          <a14:foregroundMark x1="8496" y1="20964" x2="15137" y2="76953"/>
                          <a14:foregroundMark x1="15137" y1="76953" x2="33398" y2="79036"/>
                          <a14:foregroundMark x1="33398" y1="79036" x2="69531" y2="78906"/>
                          <a14:foregroundMark x1="69531" y1="78906" x2="88965" y2="79818"/>
                          <a14:foregroundMark x1="88965" y1="79818" x2="93457" y2="70182"/>
                          <a14:foregroundMark x1="93457" y1="70182" x2="92871" y2="24870"/>
                          <a14:foregroundMark x1="83496" y1="10677" x2="59668" y2="11328"/>
                          <a14:foregroundMark x1="59668" y1="11328" x2="50098" y2="14063"/>
                          <a14:foregroundMark x1="50098" y1="14063" x2="29980" y2="13281"/>
                          <a14:foregroundMark x1="29980" y1="13281" x2="12305" y2="18750"/>
                          <a14:foregroundMark x1="12305" y1="18750" x2="6543" y2="25000"/>
                          <a14:foregroundMark x1="6543" y1="25000" x2="5371" y2="46875"/>
                          <a14:foregroundMark x1="5371" y1="46875" x2="11426" y2="83464"/>
                          <a14:foregroundMark x1="11426" y1="83464" x2="15039" y2="88932"/>
                          <a14:foregroundMark x1="6250" y1="17188" x2="11719" y2="28255"/>
                          <a14:foregroundMark x1="11719" y1="28255" x2="19336" y2="34245"/>
                          <a14:foregroundMark x1="19336" y1="34245" x2="22363" y2="32422"/>
                          <a14:foregroundMark x1="28711" y1="87760" x2="28711" y2="87760"/>
                          <a14:foregroundMark x1="28906" y1="87760" x2="56543" y2="911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300" y="385762"/>
              <a:ext cx="2914650" cy="2185988"/>
            </a:xfrm>
            <a:prstGeom prst="rect">
              <a:avLst/>
            </a:prstGeom>
          </p:spPr>
        </p:pic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68680AC8-6E97-47E6-84B8-0FF62720AC6D}"/>
                </a:ext>
              </a:extLst>
            </p:cNvPr>
            <p:cNvSpPr/>
            <p:nvPr/>
          </p:nvSpPr>
          <p:spPr>
            <a:xfrm>
              <a:off x="1057612" y="868727"/>
              <a:ext cx="2172371" cy="1136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tr-TR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Kişilerin kendi siyasi düşüncelerini öne çıkarması</a:t>
              </a:r>
              <a:endParaRPr lang="tr-T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CEBF06F-9417-4273-87DB-5CA6A3391FC8}"/>
              </a:ext>
            </a:extLst>
          </p:cNvPr>
          <p:cNvSpPr/>
          <p:nvPr/>
        </p:nvSpPr>
        <p:spPr>
          <a:xfrm>
            <a:off x="596901" y="5704458"/>
            <a:ext cx="1159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gibi sebepler siyasetin dinî anlayışlar üzerindeki etkisine örnektir.</a:t>
            </a:r>
            <a:endParaRPr lang="tr-T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6043347" y="464140"/>
            <a:ext cx="432968" cy="9786619"/>
          </a:xfrm>
          <a:prstGeom prst="rightBrace">
            <a:avLst/>
          </a:prstGeom>
          <a:ln w="12700">
            <a:solidFill>
              <a:srgbClr val="E4B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9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416</Words>
  <Application>Microsoft Office PowerPoint</Application>
  <PresentationFormat>Geniş ekran</PresentationFormat>
  <Paragraphs>63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Enbiye Durak</dc:creator>
  <cp:lastModifiedBy>Enbiye Durak</cp:lastModifiedBy>
  <cp:revision>2</cp:revision>
  <dcterms:created xsi:type="dcterms:W3CDTF">2020-08-16T13:25:30Z</dcterms:created>
  <dcterms:modified xsi:type="dcterms:W3CDTF">2020-08-16T13:38:54Z</dcterms:modified>
</cp:coreProperties>
</file>