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4" r:id="rId2"/>
    <p:sldId id="924" r:id="rId3"/>
    <p:sldId id="925" r:id="rId4"/>
    <p:sldId id="975" r:id="rId5"/>
    <p:sldId id="929" r:id="rId6"/>
    <p:sldId id="976" r:id="rId7"/>
    <p:sldId id="930" r:id="rId8"/>
    <p:sldId id="931" r:id="rId9"/>
    <p:sldId id="977" r:id="rId10"/>
    <p:sldId id="978" r:id="rId11"/>
    <p:sldId id="898" r:id="rId12"/>
    <p:sldId id="979" r:id="rId13"/>
    <p:sldId id="980" r:id="rId14"/>
    <p:sldId id="938" r:id="rId15"/>
    <p:sldId id="939" r:id="rId16"/>
    <p:sldId id="940" r:id="rId17"/>
    <p:sldId id="981" r:id="rId18"/>
    <p:sldId id="982" r:id="rId19"/>
    <p:sldId id="983" r:id="rId20"/>
    <p:sldId id="984" r:id="rId21"/>
    <p:sldId id="985" r:id="rId22"/>
    <p:sldId id="952" r:id="rId23"/>
    <p:sldId id="986" r:id="rId24"/>
    <p:sldId id="954" r:id="rId25"/>
    <p:sldId id="987" r:id="rId26"/>
    <p:sldId id="956" r:id="rId27"/>
    <p:sldId id="988" r:id="rId28"/>
    <p:sldId id="958" r:id="rId29"/>
    <p:sldId id="989" r:id="rId30"/>
    <p:sldId id="960" r:id="rId31"/>
    <p:sldId id="965"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F60CBD-FD4E-4202-933C-41476F8D03E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8F38BCA-9BAE-4AC5-B45B-C5527BE00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1A7CD6E-B78C-42D4-9C92-260B99B3E2AF}"/>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5" name="Alt Bilgi Yer Tutucusu 4">
            <a:extLst>
              <a:ext uri="{FF2B5EF4-FFF2-40B4-BE49-F238E27FC236}">
                <a16:creationId xmlns:a16="http://schemas.microsoft.com/office/drawing/2014/main" id="{1EA00486-45F3-4979-9849-7684AE7F49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2AA4EE-1C10-44B3-9A67-1D8548F839EA}"/>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307202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14EF00-5BCC-4A26-ACE1-144F1A88E2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A2E5FF6-33E4-4406-8E8E-3DFCC9D88A4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3748A3-5791-47F0-87E4-E0045F700A9F}"/>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5" name="Alt Bilgi Yer Tutucusu 4">
            <a:extLst>
              <a:ext uri="{FF2B5EF4-FFF2-40B4-BE49-F238E27FC236}">
                <a16:creationId xmlns:a16="http://schemas.microsoft.com/office/drawing/2014/main" id="{D5648B2D-5992-411A-B194-DC5E861566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A79382-C31E-4605-988B-F5AA4F5D4A25}"/>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252281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DD29E81-3DCC-426F-B5B8-9510D0F6E4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079E7A-12AE-4FAC-A208-ABC28E63F15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AFF035-151A-466F-AD39-0432AC1460EE}"/>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5" name="Alt Bilgi Yer Tutucusu 4">
            <a:extLst>
              <a:ext uri="{FF2B5EF4-FFF2-40B4-BE49-F238E27FC236}">
                <a16:creationId xmlns:a16="http://schemas.microsoft.com/office/drawing/2014/main" id="{EDDF9F28-30AE-43E7-A19B-1E3F5B2F280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E3B2DE-4D51-4192-A9AC-3AED53200DFD}"/>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402039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C549A0-5F7E-41A5-9233-F9AF8166D94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B2559D-4A03-4DD5-8537-55661DE2D61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014973-A261-4584-8805-D2690933884A}"/>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5" name="Alt Bilgi Yer Tutucusu 4">
            <a:extLst>
              <a:ext uri="{FF2B5EF4-FFF2-40B4-BE49-F238E27FC236}">
                <a16:creationId xmlns:a16="http://schemas.microsoft.com/office/drawing/2014/main" id="{C73B391D-CD4F-48D3-AF4D-44996A7F68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277B36-676E-4A01-A71E-A3091ECD724D}"/>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83077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6C9EB1-108F-4325-9F84-1916D4EAF1D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0290ABC-123C-4F8D-95A9-AC4E89410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2336B37-ADC9-4107-9B89-C836AB398CD6}"/>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5" name="Alt Bilgi Yer Tutucusu 4">
            <a:extLst>
              <a:ext uri="{FF2B5EF4-FFF2-40B4-BE49-F238E27FC236}">
                <a16:creationId xmlns:a16="http://schemas.microsoft.com/office/drawing/2014/main" id="{40422303-801C-4FE1-B4DA-DA304DD2BA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A1218D-FCE7-41A1-ADDB-B06F0A5B4AE8}"/>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303684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652B7-92D4-4994-B33C-E0AFCD55261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DD25BD-F918-4729-846E-9D4FB024C8E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2CADC6E-6687-460A-B2BE-E11026F5B4A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457BC44-CCE4-4C7C-B748-3C4963013BDF}"/>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6" name="Alt Bilgi Yer Tutucusu 5">
            <a:extLst>
              <a:ext uri="{FF2B5EF4-FFF2-40B4-BE49-F238E27FC236}">
                <a16:creationId xmlns:a16="http://schemas.microsoft.com/office/drawing/2014/main" id="{5A472566-58F7-4A07-980D-9A3096CDFE7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3820322-7DAE-46E9-8661-932DE7629AD8}"/>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167841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22466-14D1-4C9C-9002-F755E1396B9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83F862B-8BFF-4C2D-B5FA-A160ED85D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68ECE93-1415-49F9-A41C-57291DB7A98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2C40887-3838-4A63-A22D-0F1801B59E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976CD21-C616-4F01-8E8C-881E300F9EF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6A7090F-A7D4-4592-A0DF-B208D2E66594}"/>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8" name="Alt Bilgi Yer Tutucusu 7">
            <a:extLst>
              <a:ext uri="{FF2B5EF4-FFF2-40B4-BE49-F238E27FC236}">
                <a16:creationId xmlns:a16="http://schemas.microsoft.com/office/drawing/2014/main" id="{CA061625-7182-40D8-9139-6683069D196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258E0DD-FDC3-4809-8EC6-DF7F3F90CDF1}"/>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307540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15440B-EB6D-4EE2-8768-BBDEF0C44F9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8305A2B-761A-4FD8-9A00-5EDEE9B729F3}"/>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4" name="Alt Bilgi Yer Tutucusu 3">
            <a:extLst>
              <a:ext uri="{FF2B5EF4-FFF2-40B4-BE49-F238E27FC236}">
                <a16:creationId xmlns:a16="http://schemas.microsoft.com/office/drawing/2014/main" id="{705C3D44-0FFD-4386-8007-8BC581145A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D06B335-7100-4EAF-AB7E-BE52879FC86B}"/>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297348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72CC7F-B408-41A6-A6F7-2272F425109E}"/>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3" name="Alt Bilgi Yer Tutucusu 2">
            <a:extLst>
              <a:ext uri="{FF2B5EF4-FFF2-40B4-BE49-F238E27FC236}">
                <a16:creationId xmlns:a16="http://schemas.microsoft.com/office/drawing/2014/main" id="{2DBB90E3-131C-47D0-831E-5D2C95ED787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39501D6-4709-403D-85EE-6D9F49D80090}"/>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13539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58110-0FFF-4537-9088-8CFB4F1BB7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7104B34-8717-49EE-B065-289E3DC4B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F8D7FD9-8D66-4DD5-B8B8-FBFBE577E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17EA201-E6C4-4554-9701-F8A7A5E807BB}"/>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6" name="Alt Bilgi Yer Tutucusu 5">
            <a:extLst>
              <a:ext uri="{FF2B5EF4-FFF2-40B4-BE49-F238E27FC236}">
                <a16:creationId xmlns:a16="http://schemas.microsoft.com/office/drawing/2014/main" id="{9F14EDFB-95DC-4E85-B74D-CB77D349EC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59658D9-BD47-4A0C-B106-B50EA9F69DAD}"/>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58285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C8D677-375E-4804-A582-FB49145F7FD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3C6ACC9-6BBE-4A8B-BFCB-D895EA683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CE9DDD1-3C08-4CC9-8346-6D1DADD60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1D1A783-A093-485A-9A74-A4B8098FBA50}"/>
              </a:ext>
            </a:extLst>
          </p:cNvPr>
          <p:cNvSpPr>
            <a:spLocks noGrp="1"/>
          </p:cNvSpPr>
          <p:nvPr>
            <p:ph type="dt" sz="half" idx="10"/>
          </p:nvPr>
        </p:nvSpPr>
        <p:spPr/>
        <p:txBody>
          <a:bodyPr/>
          <a:lstStyle/>
          <a:p>
            <a:fld id="{8206D109-8E4B-48CC-8CC5-28A240A0EC6E}" type="datetimeFigureOut">
              <a:rPr lang="tr-TR" smtClean="0"/>
              <a:t>16.08.2020</a:t>
            </a:fld>
            <a:endParaRPr lang="tr-TR"/>
          </a:p>
        </p:txBody>
      </p:sp>
      <p:sp>
        <p:nvSpPr>
          <p:cNvPr id="6" name="Alt Bilgi Yer Tutucusu 5">
            <a:extLst>
              <a:ext uri="{FF2B5EF4-FFF2-40B4-BE49-F238E27FC236}">
                <a16:creationId xmlns:a16="http://schemas.microsoft.com/office/drawing/2014/main" id="{79D6B4BF-52EC-4590-96EA-5FDA7C8C35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5A1E8B-4A24-4B59-BE11-A9398FF30E03}"/>
              </a:ext>
            </a:extLst>
          </p:cNvPr>
          <p:cNvSpPr>
            <a:spLocks noGrp="1"/>
          </p:cNvSpPr>
          <p:nvPr>
            <p:ph type="sldNum" sz="quarter" idx="12"/>
          </p:nvPr>
        </p:nvSpPr>
        <p:spPr/>
        <p:txBody>
          <a:bodyPr/>
          <a:lstStyle/>
          <a:p>
            <a:fld id="{FAE7A106-A60D-4FA5-B388-B6CE814DC4F1}" type="slidenum">
              <a:rPr lang="tr-TR" smtClean="0"/>
              <a:t>‹#›</a:t>
            </a:fld>
            <a:endParaRPr lang="tr-TR"/>
          </a:p>
        </p:txBody>
      </p:sp>
    </p:spTree>
    <p:extLst>
      <p:ext uri="{BB962C8B-B14F-4D97-AF65-F5344CB8AC3E}">
        <p14:creationId xmlns:p14="http://schemas.microsoft.com/office/powerpoint/2010/main" val="360574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F8D1BDC-D4A5-47F2-84AE-5B02800D3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EDEB79-7CAD-4652-94D1-F63DB2E1E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AB90B2B-6D42-4378-8239-49520730F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6D109-8E4B-48CC-8CC5-28A240A0EC6E}" type="datetimeFigureOut">
              <a:rPr lang="tr-TR" smtClean="0"/>
              <a:t>16.08.2020</a:t>
            </a:fld>
            <a:endParaRPr lang="tr-TR"/>
          </a:p>
        </p:txBody>
      </p:sp>
      <p:sp>
        <p:nvSpPr>
          <p:cNvPr id="5" name="Alt Bilgi Yer Tutucusu 4">
            <a:extLst>
              <a:ext uri="{FF2B5EF4-FFF2-40B4-BE49-F238E27FC236}">
                <a16:creationId xmlns:a16="http://schemas.microsoft.com/office/drawing/2014/main" id="{B4602600-C6BA-419F-8EFD-C9AF264CC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24F0ED3-FDB6-452E-A125-557DEBDF0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7A106-A60D-4FA5-B388-B6CE814DC4F1}" type="slidenum">
              <a:rPr lang="tr-TR" smtClean="0"/>
              <a:t>‹#›</a:t>
            </a:fld>
            <a:endParaRPr lang="tr-TR"/>
          </a:p>
        </p:txBody>
      </p:sp>
    </p:spTree>
    <p:extLst>
      <p:ext uri="{BB962C8B-B14F-4D97-AF65-F5344CB8AC3E}">
        <p14:creationId xmlns:p14="http://schemas.microsoft.com/office/powerpoint/2010/main" val="275739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5915257" y="2581361"/>
            <a:ext cx="6048672" cy="2554545"/>
          </a:xfrm>
          <a:prstGeom prst="rect">
            <a:avLst/>
          </a:prstGeom>
          <a:noFill/>
        </p:spPr>
        <p:txBody>
          <a:bodyPr wrap="square" rtlCol="0">
            <a:spAutoFit/>
          </a:bodyPr>
          <a:lstStyle/>
          <a:p>
            <a:pPr algn="ctr"/>
            <a:r>
              <a:rPr lang="tr-TR" sz="4267" b="1" dirty="0">
                <a:solidFill>
                  <a:schemeClr val="accent2">
                    <a:lumMod val="50000"/>
                  </a:schemeClr>
                </a:solidFill>
                <a:latin typeface="Tahoma" pitchFamily="34" charset="0"/>
                <a:ea typeface="Tahoma" pitchFamily="34" charset="0"/>
                <a:cs typeface="Tahoma" pitchFamily="34" charset="0"/>
              </a:rPr>
              <a:t>DİN KÜLTÜRÜ VE AHLAK BİLGİSİ 10</a:t>
            </a:r>
          </a:p>
          <a:p>
            <a:endParaRPr lang="tr-TR" sz="3733" b="1" dirty="0">
              <a:solidFill>
                <a:srgbClr val="DB0D15"/>
              </a:solidFill>
              <a:latin typeface="Tahoma" pitchFamily="34" charset="0"/>
              <a:ea typeface="Tahoma" pitchFamily="34" charset="0"/>
              <a:cs typeface="Tahoma" pitchFamily="34" charset="0"/>
            </a:endParaRPr>
          </a:p>
          <a:p>
            <a:pPr algn="ctr"/>
            <a:endParaRPr lang="tr-TR" sz="3733" b="1" dirty="0">
              <a:solidFill>
                <a:srgbClr val="7E97A4"/>
              </a:solidFill>
              <a:latin typeface="Tahoma" pitchFamily="34" charset="0"/>
              <a:ea typeface="Tahoma" pitchFamily="34" charset="0"/>
              <a:cs typeface="Tahoma" pitchFamily="34" charset="0"/>
            </a:endParaRPr>
          </a:p>
        </p:txBody>
      </p:sp>
      <p:sp>
        <p:nvSpPr>
          <p:cNvPr id="8" name="Slayt Numarası Yer Tutucusu 7"/>
          <p:cNvSpPr>
            <a:spLocks noGrp="1"/>
          </p:cNvSpPr>
          <p:nvPr>
            <p:ph type="sldNum" sz="quarter" idx="12"/>
          </p:nvPr>
        </p:nvSpPr>
        <p:spPr/>
        <p:txBody>
          <a:bodyPr/>
          <a:lstStyle/>
          <a:p>
            <a:fld id="{3791FB32-6CEE-440A-8667-1BFBA69D2227}" type="slidenum">
              <a:rPr lang="tr-TR" smtClean="0"/>
              <a:t>1</a:t>
            </a:fld>
            <a:endParaRPr lang="tr-TR"/>
          </a:p>
        </p:txBody>
      </p:sp>
    </p:spTree>
    <p:extLst>
      <p:ext uri="{BB962C8B-B14F-4D97-AF65-F5344CB8AC3E}">
        <p14:creationId xmlns:p14="http://schemas.microsoft.com/office/powerpoint/2010/main" val="292489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10</a:t>
            </a:fld>
            <a:endParaRPr lang="tr-TR"/>
          </a:p>
        </p:txBody>
      </p:sp>
      <p:pic>
        <p:nvPicPr>
          <p:cNvPr id="4" name="Resim 3"/>
          <p:cNvPicPr>
            <a:picLocks noChangeAspect="1"/>
          </p:cNvPicPr>
          <p:nvPr/>
        </p:nvPicPr>
        <p:blipFill>
          <a:blip r:embed="rId2"/>
          <a:stretch>
            <a:fillRect/>
          </a:stretch>
        </p:blipFill>
        <p:spPr>
          <a:xfrm rot="5400000">
            <a:off x="4556044" y="998337"/>
            <a:ext cx="3773364" cy="2699913"/>
          </a:xfrm>
          <a:prstGeom prst="rect">
            <a:avLst/>
          </a:prstGeom>
        </p:spPr>
      </p:pic>
      <p:sp>
        <p:nvSpPr>
          <p:cNvPr id="5" name="Dikdörtgen 4"/>
          <p:cNvSpPr/>
          <p:nvPr/>
        </p:nvSpPr>
        <p:spPr>
          <a:xfrm>
            <a:off x="624298" y="988422"/>
            <a:ext cx="4827639" cy="1077026"/>
          </a:xfrm>
          <a:prstGeom prst="rect">
            <a:avLst/>
          </a:prstGeom>
        </p:spPr>
        <p:txBody>
          <a:bodyPr wrap="square">
            <a:spAutoFit/>
          </a:bodyPr>
          <a:lstStyle/>
          <a:p>
            <a:pPr lvl="0" algn="ctr">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Maturidiliğe</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göre Allah’ın varlığı ve sıfatları, peygamberlik, ahiret inancı gibi bilgiler akılla kavranabilir.</a:t>
            </a:r>
          </a:p>
        </p:txBody>
      </p:sp>
      <p:sp>
        <p:nvSpPr>
          <p:cNvPr id="6" name="Dikdörtgen 5"/>
          <p:cNvSpPr/>
          <p:nvPr/>
        </p:nvSpPr>
        <p:spPr>
          <a:xfrm>
            <a:off x="474382" y="3157949"/>
            <a:ext cx="4457219"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İnsanlar akıllarını kullanarak davranışlarının iyi ve kötü olup olmadığını kavrayabilir.</a:t>
            </a:r>
          </a:p>
        </p:txBody>
      </p:sp>
      <p:sp>
        <p:nvSpPr>
          <p:cNvPr id="7" name="Dikdörtgen 6"/>
          <p:cNvSpPr/>
          <p:nvPr/>
        </p:nvSpPr>
        <p:spPr>
          <a:xfrm>
            <a:off x="3730677" y="4792553"/>
            <a:ext cx="3589753"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İmanın tamamlanması için amel çok önemlidir.</a:t>
            </a:r>
          </a:p>
        </p:txBody>
      </p:sp>
      <p:sp>
        <p:nvSpPr>
          <p:cNvPr id="8" name="Dikdörtgen 7"/>
          <p:cNvSpPr/>
          <p:nvPr/>
        </p:nvSpPr>
        <p:spPr>
          <a:xfrm>
            <a:off x="7519304" y="3744798"/>
            <a:ext cx="4365523"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Büyük günah işleyen kimse dinden çıkmaz fakat günahkâr olur, tövbe ederse affedilmesi umulur.</a:t>
            </a:r>
          </a:p>
        </p:txBody>
      </p:sp>
    </p:spTree>
    <p:extLst>
      <p:ext uri="{BB962C8B-B14F-4D97-AF65-F5344CB8AC3E}">
        <p14:creationId xmlns:p14="http://schemas.microsoft.com/office/powerpoint/2010/main" val="37382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rbest Form: Şekil 10">
            <a:extLst>
              <a:ext uri="{FF2B5EF4-FFF2-40B4-BE49-F238E27FC236}">
                <a16:creationId xmlns:a16="http://schemas.microsoft.com/office/drawing/2014/main" id="{5D932D08-B2FF-4E8C-B953-833473F4C1B8}"/>
              </a:ext>
            </a:extLst>
          </p:cNvPr>
          <p:cNvSpPr/>
          <p:nvPr/>
        </p:nvSpPr>
        <p:spPr>
          <a:xfrm>
            <a:off x="3537470" y="4794784"/>
            <a:ext cx="2221151" cy="303176"/>
          </a:xfrm>
          <a:custGeom>
            <a:avLst/>
            <a:gdLst>
              <a:gd name="connsiteX0" fmla="*/ 0 w 1665863"/>
              <a:gd name="connsiteY0" fmla="*/ 0 h 227382"/>
              <a:gd name="connsiteX1" fmla="*/ 1665863 w 1665863"/>
              <a:gd name="connsiteY1" fmla="*/ 0 h 227382"/>
              <a:gd name="connsiteX2" fmla="*/ 1665863 w 1665863"/>
              <a:gd name="connsiteY2" fmla="*/ 227382 h 227382"/>
              <a:gd name="connsiteX3" fmla="*/ 0 w 1665863"/>
              <a:gd name="connsiteY3" fmla="*/ 227382 h 227382"/>
              <a:gd name="connsiteX4" fmla="*/ 0 w 1665863"/>
              <a:gd name="connsiteY4" fmla="*/ 0 h 227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63" h="227382">
                <a:moveTo>
                  <a:pt x="0" y="0"/>
                </a:moveTo>
                <a:lnTo>
                  <a:pt x="1665863" y="0"/>
                </a:lnTo>
                <a:lnTo>
                  <a:pt x="1665863" y="227382"/>
                </a:lnTo>
                <a:lnTo>
                  <a:pt x="0" y="227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013" rIns="0" bIns="22013" numCol="1" spcCol="1270" anchor="ctr" anchorCtr="0">
            <a:noAutofit/>
          </a:bodyPr>
          <a:lstStyle/>
          <a:p>
            <a:pPr defTabSz="770447">
              <a:lnSpc>
                <a:spcPct val="90000"/>
              </a:lnSpc>
              <a:spcBef>
                <a:spcPct val="0"/>
              </a:spcBef>
              <a:spcAft>
                <a:spcPct val="35000"/>
              </a:spcAft>
              <a:defRPr/>
            </a:pPr>
            <a:endParaRPr lang="tr-TR" sz="1733">
              <a:solidFill>
                <a:prstClr val="black">
                  <a:hueOff val="0"/>
                  <a:satOff val="0"/>
                  <a:lumOff val="0"/>
                  <a:alphaOff val="0"/>
                </a:prstClr>
              </a:solidFill>
              <a:latin typeface="Calibri"/>
            </a:endParaRPr>
          </a:p>
        </p:txBody>
      </p:sp>
      <p:sp>
        <p:nvSpPr>
          <p:cNvPr id="13" name="Dikdörtgen 12">
            <a:extLst>
              <a:ext uri="{FF2B5EF4-FFF2-40B4-BE49-F238E27FC236}">
                <a16:creationId xmlns:a16="http://schemas.microsoft.com/office/drawing/2014/main" id="{2FDA55DC-8819-41C5-9373-5057FC24234A}"/>
              </a:ext>
            </a:extLst>
          </p:cNvPr>
          <p:cNvSpPr/>
          <p:nvPr/>
        </p:nvSpPr>
        <p:spPr>
          <a:xfrm>
            <a:off x="384398" y="2200491"/>
            <a:ext cx="5622293" cy="3416320"/>
          </a:xfrm>
          <a:prstGeom prst="rect">
            <a:avLst/>
          </a:prstGeom>
        </p:spPr>
        <p:txBody>
          <a:bodyPr wrap="square">
            <a:spAutoFit/>
          </a:bodyPr>
          <a:lstStyle/>
          <a:p>
            <a:pPr marL="838179" lvl="1" indent="-380990" defTabSz="914377">
              <a:buFont typeface="Arial" panose="020B0604020202020204" pitchFamily="34" charset="0"/>
              <a:buChar char="•"/>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Maturidilik, özellikle Türkler arasında tanınmış ve kabul edilmiştir. </a:t>
            </a:r>
          </a:p>
          <a:p>
            <a:pPr marL="838179" lvl="1" indent="-380990" defTabSz="914377">
              <a:buFont typeface="Arial" panose="020B0604020202020204" pitchFamily="34" charset="0"/>
              <a:buChar char="•"/>
              <a:defRPr/>
            </a:pPr>
            <a:endParaRPr lang="tr-TR"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38179" lvl="1" indent="-380990" defTabSz="914377">
              <a:buFont typeface="Arial" panose="020B0604020202020204" pitchFamily="34" charset="0"/>
              <a:buChar char="•"/>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Bu mezhep Türkiye, Kuzey Afrika, Orta Asya, Hindistan, Pakistan, Malezya ve Endonezya’yı kapsayan geniş bir coğrafyaya yayılmıştır.</a:t>
            </a:r>
          </a:p>
        </p:txBody>
      </p:sp>
      <p:grpSp>
        <p:nvGrpSpPr>
          <p:cNvPr id="6" name="Grup 5">
            <a:extLst>
              <a:ext uri="{FF2B5EF4-FFF2-40B4-BE49-F238E27FC236}">
                <a16:creationId xmlns:a16="http://schemas.microsoft.com/office/drawing/2014/main" id="{4EBE5D20-80C4-48A1-95D0-2F3F792D6C8E}"/>
              </a:ext>
            </a:extLst>
          </p:cNvPr>
          <p:cNvGrpSpPr/>
          <p:nvPr/>
        </p:nvGrpSpPr>
        <p:grpSpPr>
          <a:xfrm>
            <a:off x="7647001" y="1347887"/>
            <a:ext cx="4160601" cy="5121527"/>
            <a:chOff x="5040937" y="-1"/>
            <a:chExt cx="4064964" cy="5003801"/>
          </a:xfrm>
        </p:grpSpPr>
        <p:pic>
          <p:nvPicPr>
            <p:cNvPr id="5" name="Resim 4">
              <a:extLst>
                <a:ext uri="{FF2B5EF4-FFF2-40B4-BE49-F238E27FC236}">
                  <a16:creationId xmlns:a16="http://schemas.microsoft.com/office/drawing/2014/main" id="{CD0D9D47-0E9E-4BE2-A39B-B6F4BBFE5A7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26945" r="26296" b="21113"/>
            <a:stretch/>
          </p:blipFill>
          <p:spPr>
            <a:xfrm>
              <a:off x="5040937" y="-1"/>
              <a:ext cx="4064964" cy="50038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Dikdörtgen 2">
              <a:extLst>
                <a:ext uri="{FF2B5EF4-FFF2-40B4-BE49-F238E27FC236}">
                  <a16:creationId xmlns:a16="http://schemas.microsoft.com/office/drawing/2014/main" id="{822ADF9A-25EE-4E55-BF2A-3B6494ABF9A6}"/>
                </a:ext>
              </a:extLst>
            </p:cNvPr>
            <p:cNvSpPr/>
            <p:nvPr/>
          </p:nvSpPr>
          <p:spPr>
            <a:xfrm>
              <a:off x="5213849" y="4626178"/>
              <a:ext cx="3872955" cy="330772"/>
            </a:xfrm>
            <a:prstGeom prst="rect">
              <a:avLst/>
            </a:prstGeom>
            <a:solidFill>
              <a:schemeClr val="bg1">
                <a:alpha val="70000"/>
              </a:schemeClr>
            </a:solidFill>
          </p:spPr>
          <p:txBody>
            <a:bodyPr wrap="square">
              <a:spAutoFit/>
            </a:bodyPr>
            <a:lstStyle/>
            <a:p>
              <a:pPr defTabSz="914377">
                <a:defRPr/>
              </a:pPr>
              <a:r>
                <a:rPr lang="tr-TR" sz="1600" dirty="0">
                  <a:solidFill>
                    <a:prstClr val="black"/>
                  </a:solidFill>
                  <a:latin typeface="Tahoma" panose="020B0604030504040204" pitchFamily="34" charset="0"/>
                  <a:ea typeface="Tahoma" panose="020B0604030504040204" pitchFamily="34" charset="0"/>
                  <a:cs typeface="Tahoma" panose="020B0604030504040204" pitchFamily="34" charset="0"/>
                </a:rPr>
                <a:t>(İmam Maturidi'nin türbesi, Özbekistan)</a:t>
              </a:r>
            </a:p>
          </p:txBody>
        </p:sp>
      </p:grpSp>
      <p:sp>
        <p:nvSpPr>
          <p:cNvPr id="4" name="Slayt Numarası Yer Tutucusu 3"/>
          <p:cNvSpPr>
            <a:spLocks noGrp="1"/>
          </p:cNvSpPr>
          <p:nvPr>
            <p:ph type="sldNum" sz="quarter" idx="12"/>
          </p:nvPr>
        </p:nvSpPr>
        <p:spPr/>
        <p:txBody>
          <a:bodyPr/>
          <a:lstStyle/>
          <a:p>
            <a:fld id="{B1DEFA8C-F947-479F-BE07-76B6B3F80BF1}" type="slidenum">
              <a:rPr lang="tr-TR" smtClean="0"/>
              <a:pPr/>
              <a:t>11</a:t>
            </a:fld>
            <a:endParaRPr lang="tr-TR"/>
          </a:p>
        </p:txBody>
      </p:sp>
    </p:spTree>
    <p:extLst>
      <p:ext uri="{BB962C8B-B14F-4D97-AF65-F5344CB8AC3E}">
        <p14:creationId xmlns:p14="http://schemas.microsoft.com/office/powerpoint/2010/main" val="26025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 calcmode="lin" valueType="num">
                                      <p:cBhvr additive="base">
                                        <p:cTn id="16"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12</a:t>
            </a:fld>
            <a:endParaRPr lang="tr-TR"/>
          </a:p>
        </p:txBody>
      </p:sp>
      <p:pic>
        <p:nvPicPr>
          <p:cNvPr id="5" name="Resim 4"/>
          <p:cNvPicPr>
            <a:picLocks noChangeAspect="1"/>
          </p:cNvPicPr>
          <p:nvPr/>
        </p:nvPicPr>
        <p:blipFill>
          <a:blip r:embed="rId2"/>
          <a:stretch>
            <a:fillRect/>
          </a:stretch>
        </p:blipFill>
        <p:spPr>
          <a:xfrm rot="5400000">
            <a:off x="4202394" y="1365471"/>
            <a:ext cx="3787211" cy="2460399"/>
          </a:xfrm>
          <a:prstGeom prst="rect">
            <a:avLst/>
          </a:prstGeom>
        </p:spPr>
      </p:pic>
      <p:sp>
        <p:nvSpPr>
          <p:cNvPr id="9" name="Dikdörtgen 8"/>
          <p:cNvSpPr/>
          <p:nvPr/>
        </p:nvSpPr>
        <p:spPr>
          <a:xfrm>
            <a:off x="368394" y="1278714"/>
            <a:ext cx="4920060" cy="1077026"/>
          </a:xfrm>
          <a:prstGeom prst="rect">
            <a:avLst/>
          </a:prstGeom>
        </p:spPr>
        <p:txBody>
          <a:bodyPr wrap="squar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Eşari'nin</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1467" dirty="0">
                <a:solidFill>
                  <a:prstClr val="black"/>
                </a:solidFill>
                <a:latin typeface="Tahoma" panose="020B0604030504040204" pitchFamily="34" charset="0"/>
                <a:ea typeface="Tahoma" panose="020B0604030504040204" pitchFamily="34" charset="0"/>
                <a:cs typeface="Tahoma" panose="020B0604030504040204" pitchFamily="34" charset="0"/>
              </a:rPr>
              <a:t>(873/Basra-936/Bağdat) </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görüş ve düşünceleri çevresinde oluşmuş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itikadi</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ekoldür.</a:t>
            </a:r>
          </a:p>
        </p:txBody>
      </p:sp>
      <p:sp>
        <p:nvSpPr>
          <p:cNvPr id="10" name="Dikdörtgen 9"/>
          <p:cNvSpPr/>
          <p:nvPr/>
        </p:nvSpPr>
        <p:spPr>
          <a:xfrm>
            <a:off x="548192" y="3822556"/>
            <a:ext cx="4560463" cy="1733488"/>
          </a:xfrm>
          <a:prstGeom prst="rect">
            <a:avLst/>
          </a:prstGeom>
        </p:spPr>
        <p:txBody>
          <a:bodyPr wrap="squar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Eşari</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önceleri Mutezile mezhebinin görüşlerini savunmuş daha sonra onlara karşı çıkarak hadis ve sünneti merkeze alan bir yaklaşım belirlemiştir.</a:t>
            </a:r>
          </a:p>
        </p:txBody>
      </p:sp>
      <p:sp>
        <p:nvSpPr>
          <p:cNvPr id="11" name="Dikdörtgen 10"/>
          <p:cNvSpPr/>
          <p:nvPr/>
        </p:nvSpPr>
        <p:spPr>
          <a:xfrm>
            <a:off x="7412263" y="3689325"/>
            <a:ext cx="4628757" cy="1733488"/>
          </a:xfrm>
          <a:prstGeom prst="rect">
            <a:avLst/>
          </a:prstGeom>
        </p:spPr>
        <p:txBody>
          <a:bodyPr wrap="square">
            <a:spAutoFit/>
          </a:bodyPr>
          <a:lstStyle/>
          <a:p>
            <a:pPr lvl="0">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Eşarilik</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akılcı bakış açısına sahip olan ve bunu gereğinden fazla ön plana çıkaran Mutezile ekolüne bir tepki olarak varlığını devam</a:t>
            </a:r>
          </a:p>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ettirmiştir.</a:t>
            </a:r>
          </a:p>
        </p:txBody>
      </p:sp>
      <p:sp>
        <p:nvSpPr>
          <p:cNvPr id="12" name="Dikdörtgen 11"/>
          <p:cNvSpPr/>
          <p:nvPr/>
        </p:nvSpPr>
        <p:spPr>
          <a:xfrm>
            <a:off x="5502727" y="3008436"/>
            <a:ext cx="1186543" cy="420564"/>
          </a:xfrm>
          <a:prstGeom prst="rect">
            <a:avLst/>
          </a:prstGeom>
        </p:spPr>
        <p:txBody>
          <a:bodyPr wrap="none">
            <a:spAutoFit/>
          </a:bodyPr>
          <a:lstStyle/>
          <a:p>
            <a:pPr lvl="0">
              <a:defRPr/>
            </a:pPr>
            <a:r>
              <a:rPr lang="tr-TR" sz="2133" b="1" dirty="0" err="1">
                <a:solidFill>
                  <a:prstClr val="black"/>
                </a:solidFill>
                <a:latin typeface="Tahoma" panose="020B0604030504040204" pitchFamily="34" charset="0"/>
                <a:ea typeface="Tahoma" panose="020B0604030504040204" pitchFamily="34" charset="0"/>
                <a:cs typeface="Tahoma" panose="020B0604030504040204" pitchFamily="34" charset="0"/>
              </a:rPr>
              <a:t>Eşarilik</a:t>
            </a:r>
            <a:endPar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86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13</a:t>
            </a:fld>
            <a:endParaRPr lang="tr-TR"/>
          </a:p>
        </p:txBody>
      </p:sp>
      <p:pic>
        <p:nvPicPr>
          <p:cNvPr id="4" name="Resim 3"/>
          <p:cNvPicPr>
            <a:picLocks noChangeAspect="1"/>
          </p:cNvPicPr>
          <p:nvPr/>
        </p:nvPicPr>
        <p:blipFill>
          <a:blip r:embed="rId2"/>
          <a:stretch>
            <a:fillRect/>
          </a:stretch>
        </p:blipFill>
        <p:spPr>
          <a:xfrm rot="5400000">
            <a:off x="3830450" y="1453263"/>
            <a:ext cx="3537723" cy="2531308"/>
          </a:xfrm>
          <a:prstGeom prst="rect">
            <a:avLst/>
          </a:prstGeom>
        </p:spPr>
      </p:pic>
      <p:sp>
        <p:nvSpPr>
          <p:cNvPr id="5" name="Dikdörtgen 4"/>
          <p:cNvSpPr/>
          <p:nvPr/>
        </p:nvSpPr>
        <p:spPr>
          <a:xfrm>
            <a:off x="631372" y="1026716"/>
            <a:ext cx="4983045" cy="1077026"/>
          </a:xfrm>
          <a:prstGeom prst="rect">
            <a:avLst/>
          </a:prstGeom>
        </p:spPr>
        <p:txBody>
          <a:bodyPr wrap="square">
            <a:spAutoFit/>
          </a:bodyPr>
          <a:lstStyle/>
          <a:p>
            <a:pPr lvl="0">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Eşariliğe</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göre Allah’ın ahirette müminler tarafından görülmesi mümkündür ve görülecektir.</a:t>
            </a:r>
          </a:p>
        </p:txBody>
      </p:sp>
      <p:sp>
        <p:nvSpPr>
          <p:cNvPr id="6" name="Dikdörtgen 5"/>
          <p:cNvSpPr/>
          <p:nvPr/>
        </p:nvSpPr>
        <p:spPr>
          <a:xfrm>
            <a:off x="447474" y="2795578"/>
            <a:ext cx="3886184" cy="1077026"/>
          </a:xfrm>
          <a:prstGeom prst="rect">
            <a:avLst/>
          </a:prstGeom>
        </p:spPr>
        <p:txBody>
          <a:bodyPr wrap="squar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İyi ve kötü, güzel ve çirkin akıl ile değil ancak vahiy yoluyla bilinebilir.</a:t>
            </a:r>
          </a:p>
        </p:txBody>
      </p:sp>
      <p:sp>
        <p:nvSpPr>
          <p:cNvPr id="7" name="Dikdörtgen 6"/>
          <p:cNvSpPr/>
          <p:nvPr/>
        </p:nvSpPr>
        <p:spPr>
          <a:xfrm>
            <a:off x="1737609" y="4602771"/>
            <a:ext cx="6096000" cy="1077026"/>
          </a:xfrm>
          <a:prstGeom prst="rect">
            <a:avLst/>
          </a:prstGeom>
        </p:spPr>
        <p:txBody>
          <a:bodyPr>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Büyük günah işleyen dinden çıkmaz. Günahı karşılığında cehennemde kalır sonra cennete gider veya Allah isterse onu affeder.</a:t>
            </a:r>
          </a:p>
        </p:txBody>
      </p:sp>
      <p:sp>
        <p:nvSpPr>
          <p:cNvPr id="8" name="Dikdörtgen 7"/>
          <p:cNvSpPr/>
          <p:nvPr/>
        </p:nvSpPr>
        <p:spPr>
          <a:xfrm>
            <a:off x="6934010" y="3334091"/>
            <a:ext cx="5162681" cy="1077026"/>
          </a:xfrm>
          <a:prstGeom prst="rect">
            <a:avLst/>
          </a:prstGeom>
        </p:spPr>
        <p:txBody>
          <a:bodyPr wrap="square">
            <a:spAutoFit/>
          </a:bodyPr>
          <a:lstStyle/>
          <a:p>
            <a:pPr lvl="0">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Eşarilik</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başta Irak ve Suriye olmak üzere, Hicaz, Horasan, Mısır ve Kuzey Afrika’da yaygınlaşmıştır.</a:t>
            </a:r>
          </a:p>
        </p:txBody>
      </p:sp>
    </p:spTree>
    <p:extLst>
      <p:ext uri="{BB962C8B-B14F-4D97-AF65-F5344CB8AC3E}">
        <p14:creationId xmlns:p14="http://schemas.microsoft.com/office/powerpoint/2010/main" val="6278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5072128" y="1234346"/>
            <a:ext cx="6443156" cy="3725362"/>
            <a:chOff x="3952568" y="1752961"/>
            <a:chExt cx="4832367" cy="2794022"/>
          </a:xfrm>
        </p:grpSpPr>
        <p:pic>
          <p:nvPicPr>
            <p:cNvPr id="12" name="Resim 11"/>
            <p:cNvPicPr>
              <a:picLocks noChangeAspect="1"/>
            </p:cNvPicPr>
            <p:nvPr/>
          </p:nvPicPr>
          <p:blipFill>
            <a:blip r:embed="rId2"/>
            <a:stretch>
              <a:fillRect/>
            </a:stretch>
          </p:blipFill>
          <p:spPr>
            <a:xfrm>
              <a:off x="3952568" y="1752961"/>
              <a:ext cx="4832367" cy="2794022"/>
            </a:xfrm>
            <a:prstGeom prst="rect">
              <a:avLst/>
            </a:prstGeom>
          </p:spPr>
        </p:pic>
        <p:sp>
          <p:nvSpPr>
            <p:cNvPr id="9" name="Dikdörtgen 8">
              <a:extLst>
                <a:ext uri="{FF2B5EF4-FFF2-40B4-BE49-F238E27FC236}">
                  <a16:creationId xmlns:a16="http://schemas.microsoft.com/office/drawing/2014/main" id="{60263B05-1FE2-4482-890A-93DFD99C2AD8}"/>
                </a:ext>
              </a:extLst>
            </p:cNvPr>
            <p:cNvSpPr/>
            <p:nvPr/>
          </p:nvSpPr>
          <p:spPr>
            <a:xfrm>
              <a:off x="4253160" y="2272809"/>
              <a:ext cx="4409580" cy="1731243"/>
            </a:xfrm>
            <a:prstGeom prst="rect">
              <a:avLst/>
            </a:prstGeom>
          </p:spPr>
          <p:txBody>
            <a:bodyPr wrap="square">
              <a:spAutoFit/>
            </a:bodyPr>
            <a:lstStyle/>
            <a:p>
              <a:pP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Hz. Peygamber’in vefatından sonra Hz. Ali’yi halifeliğe (imamet) en layık kişi olarak gören ve onu meşru halife kabul eden; ondan sonraki halifelerin de onun soyundan gelmesi gerektiğine inanan toplulukların ortak adıdır.</a:t>
              </a:r>
            </a:p>
          </p:txBody>
        </p:sp>
      </p:grpSp>
      <p:sp>
        <p:nvSpPr>
          <p:cNvPr id="10" name="Slayt Numarası Yer Tutucusu 9"/>
          <p:cNvSpPr>
            <a:spLocks noGrp="1"/>
          </p:cNvSpPr>
          <p:nvPr>
            <p:ph type="sldNum" sz="quarter" idx="12"/>
          </p:nvPr>
        </p:nvSpPr>
        <p:spPr/>
        <p:txBody>
          <a:bodyPr/>
          <a:lstStyle/>
          <a:p>
            <a:fld id="{B1DEFA8C-F947-479F-BE07-76B6B3F80BF1}" type="slidenum">
              <a:rPr lang="tr-TR" smtClean="0"/>
              <a:pPr/>
              <a:t>14</a:t>
            </a:fld>
            <a:endParaRPr lang="tr-TR"/>
          </a:p>
        </p:txBody>
      </p:sp>
      <p:grpSp>
        <p:nvGrpSpPr>
          <p:cNvPr id="4" name="Grup 3"/>
          <p:cNvGrpSpPr/>
          <p:nvPr/>
        </p:nvGrpSpPr>
        <p:grpSpPr>
          <a:xfrm>
            <a:off x="394261" y="2174029"/>
            <a:ext cx="4622701" cy="2322667"/>
            <a:chOff x="276780" y="2444857"/>
            <a:chExt cx="3467026" cy="1742000"/>
          </a:xfrm>
        </p:grpSpPr>
        <p:pic>
          <p:nvPicPr>
            <p:cNvPr id="3" name="Picture 2" descr="C:\Users\DİLEK MENKÜÇ\Desktop\şema.png">
              <a:extLst>
                <a:ext uri="{FF2B5EF4-FFF2-40B4-BE49-F238E27FC236}">
                  <a16:creationId xmlns:a16="http://schemas.microsoft.com/office/drawing/2014/main" id="{DF4E1202-96A3-43C3-B238-A2E301664998}"/>
                </a:ext>
              </a:extLst>
            </p:cNvPr>
            <p:cNvPicPr>
              <a:picLocks noChangeAspect="1" noChangeArrowheads="1"/>
            </p:cNvPicPr>
            <p:nvPr/>
          </p:nvPicPr>
          <p:blipFill rotWithShape="1">
            <a:blip r:embed="rId3" cstate="print">
              <a:duotone>
                <a:prstClr val="black"/>
                <a:schemeClr val="accent1">
                  <a:tint val="45000"/>
                  <a:satMod val="400000"/>
                </a:schemeClr>
              </a:duotone>
            </a:blip>
            <a:srcRect l="30432" r="62756" b="86497"/>
            <a:stretch/>
          </p:blipFill>
          <p:spPr bwMode="auto">
            <a:xfrm rot="10800000">
              <a:off x="3025689" y="2444857"/>
              <a:ext cx="718117" cy="1742000"/>
            </a:xfrm>
            <a:prstGeom prst="rect">
              <a:avLst/>
            </a:prstGeom>
            <a:noFill/>
          </p:spPr>
        </p:pic>
        <p:pic>
          <p:nvPicPr>
            <p:cNvPr id="13" name="Resim 12"/>
            <p:cNvPicPr>
              <a:picLocks noChangeAspect="1"/>
            </p:cNvPicPr>
            <p:nvPr/>
          </p:nvPicPr>
          <p:blipFill>
            <a:blip r:embed="rId4"/>
            <a:stretch>
              <a:fillRect/>
            </a:stretch>
          </p:blipFill>
          <p:spPr>
            <a:xfrm>
              <a:off x="276780" y="2651712"/>
              <a:ext cx="2550723" cy="856185"/>
            </a:xfrm>
            <a:prstGeom prst="rect">
              <a:avLst/>
            </a:prstGeom>
          </p:spPr>
        </p:pic>
        <p:sp>
          <p:nvSpPr>
            <p:cNvPr id="14" name="Dikdörtgen 13"/>
            <p:cNvSpPr/>
            <p:nvPr/>
          </p:nvSpPr>
          <p:spPr>
            <a:xfrm>
              <a:off x="1041460" y="2837425"/>
              <a:ext cx="1191673" cy="346249"/>
            </a:xfrm>
            <a:prstGeom prst="rect">
              <a:avLst/>
            </a:prstGeom>
          </p:spPr>
          <p:txBody>
            <a:bodyPr wrap="none">
              <a:spAutoFit/>
            </a:bodyPr>
            <a:lstStyle/>
            <a:p>
              <a:pPr lvl="0">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Şia/Şiilik</a:t>
              </a:r>
            </a:p>
          </p:txBody>
        </p:sp>
      </p:grpSp>
    </p:spTree>
    <p:extLst>
      <p:ext uri="{BB962C8B-B14F-4D97-AF65-F5344CB8AC3E}">
        <p14:creationId xmlns:p14="http://schemas.microsoft.com/office/powerpoint/2010/main" val="5420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2"/>
          <a:stretch>
            <a:fillRect/>
          </a:stretch>
        </p:blipFill>
        <p:spPr>
          <a:xfrm>
            <a:off x="4847931" y="3365827"/>
            <a:ext cx="2638955" cy="814764"/>
          </a:xfrm>
          <a:prstGeom prst="rect">
            <a:avLst/>
          </a:prstGeom>
        </p:spPr>
      </p:pic>
      <p:sp>
        <p:nvSpPr>
          <p:cNvPr id="6" name="Dikdörtgen 5">
            <a:extLst>
              <a:ext uri="{FF2B5EF4-FFF2-40B4-BE49-F238E27FC236}">
                <a16:creationId xmlns:a16="http://schemas.microsoft.com/office/drawing/2014/main" id="{F8850126-BB30-4F4E-A18A-72B28DDFFA37}"/>
              </a:ext>
            </a:extLst>
          </p:cNvPr>
          <p:cNvSpPr/>
          <p:nvPr/>
        </p:nvSpPr>
        <p:spPr>
          <a:xfrm>
            <a:off x="5290255" y="3490710"/>
            <a:ext cx="1996948" cy="461665"/>
          </a:xfrm>
          <a:prstGeom prst="rect">
            <a:avLst/>
          </a:prstGeom>
        </p:spPr>
        <p:txBody>
          <a:bodyPr wrap="square">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Şiilere göre</a:t>
            </a:r>
          </a:p>
        </p:txBody>
      </p:sp>
      <p:grpSp>
        <p:nvGrpSpPr>
          <p:cNvPr id="4" name="Grup 3">
            <a:extLst>
              <a:ext uri="{FF2B5EF4-FFF2-40B4-BE49-F238E27FC236}">
                <a16:creationId xmlns:a16="http://schemas.microsoft.com/office/drawing/2014/main" id="{66DC9825-25AD-4466-BA6E-EAD0032C91EA}"/>
              </a:ext>
            </a:extLst>
          </p:cNvPr>
          <p:cNvGrpSpPr/>
          <p:nvPr/>
        </p:nvGrpSpPr>
        <p:grpSpPr>
          <a:xfrm>
            <a:off x="2891099" y="1344463"/>
            <a:ext cx="7084047" cy="2026328"/>
            <a:chOff x="2066925" y="382507"/>
            <a:chExt cx="5313035" cy="1519746"/>
          </a:xfrm>
        </p:grpSpPr>
        <p:pic>
          <p:nvPicPr>
            <p:cNvPr id="21" name="Resim 20">
              <a:extLst>
                <a:ext uri="{FF2B5EF4-FFF2-40B4-BE49-F238E27FC236}">
                  <a16:creationId xmlns:a16="http://schemas.microsoft.com/office/drawing/2014/main" id="{539DE69D-0789-4A7D-B465-B293815B58E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66925" y="382507"/>
              <a:ext cx="5313035" cy="751705"/>
            </a:xfrm>
            <a:prstGeom prst="rect">
              <a:avLst/>
            </a:prstGeom>
          </p:spPr>
        </p:pic>
        <p:grpSp>
          <p:nvGrpSpPr>
            <p:cNvPr id="17" name="Grup 16">
              <a:extLst>
                <a:ext uri="{FF2B5EF4-FFF2-40B4-BE49-F238E27FC236}">
                  <a16:creationId xmlns:a16="http://schemas.microsoft.com/office/drawing/2014/main" id="{D9DD4D95-EA9D-46BE-A583-BC950641D0F6}"/>
                </a:ext>
              </a:extLst>
            </p:cNvPr>
            <p:cNvGrpSpPr/>
            <p:nvPr/>
          </p:nvGrpSpPr>
          <p:grpSpPr>
            <a:xfrm>
              <a:off x="2474793" y="544723"/>
              <a:ext cx="4716582" cy="1357530"/>
              <a:chOff x="2412450" y="524934"/>
              <a:chExt cx="4716582" cy="1357530"/>
            </a:xfrm>
          </p:grpSpPr>
          <p:pic>
            <p:nvPicPr>
              <p:cNvPr id="3" name="Picture 2" descr="C:\Users\DİLEK MENKÜÇ\Desktop\şema.png">
                <a:extLst>
                  <a:ext uri="{FF2B5EF4-FFF2-40B4-BE49-F238E27FC236}">
                    <a16:creationId xmlns:a16="http://schemas.microsoft.com/office/drawing/2014/main" id="{4DBDF81B-A00C-4E0A-84CA-9C3C7FE98732}"/>
                  </a:ext>
                </a:extLst>
              </p:cNvPr>
              <p:cNvPicPr>
                <a:picLocks noChangeAspect="1" noChangeArrowheads="1"/>
              </p:cNvPicPr>
              <p:nvPr/>
            </p:nvPicPr>
            <p:blipFill rotWithShape="1">
              <a:blip r:embed="rId4" cstate="print">
                <a:duotone>
                  <a:prstClr val="black"/>
                  <a:schemeClr val="accent1">
                    <a:tint val="45000"/>
                    <a:satMod val="400000"/>
                  </a:schemeClr>
                </a:duotone>
              </a:blip>
              <a:srcRect l="30432" r="62756" b="86497"/>
              <a:stretch/>
            </p:blipFill>
            <p:spPr bwMode="auto">
              <a:xfrm rot="5400000">
                <a:off x="4420373" y="652406"/>
                <a:ext cx="718117" cy="1742000"/>
              </a:xfrm>
              <a:prstGeom prst="rect">
                <a:avLst/>
              </a:prstGeom>
              <a:noFill/>
            </p:spPr>
          </p:pic>
          <p:sp>
            <p:nvSpPr>
              <p:cNvPr id="9" name="Dikdörtgen 8">
                <a:extLst>
                  <a:ext uri="{FF2B5EF4-FFF2-40B4-BE49-F238E27FC236}">
                    <a16:creationId xmlns:a16="http://schemas.microsoft.com/office/drawing/2014/main" id="{F3847EC1-A172-4B9D-A32C-45B45CC94FC0}"/>
                  </a:ext>
                </a:extLst>
              </p:cNvPr>
              <p:cNvSpPr/>
              <p:nvPr/>
            </p:nvSpPr>
            <p:spPr>
              <a:xfrm>
                <a:off x="2412450" y="524934"/>
                <a:ext cx="4716582" cy="34624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İmamet konusunu inanç esaslarından biridir.</a:t>
                </a:r>
              </a:p>
            </p:txBody>
          </p:sp>
        </p:grpSp>
      </p:grpSp>
      <p:grpSp>
        <p:nvGrpSpPr>
          <p:cNvPr id="7" name="Grup 6">
            <a:extLst>
              <a:ext uri="{FF2B5EF4-FFF2-40B4-BE49-F238E27FC236}">
                <a16:creationId xmlns:a16="http://schemas.microsoft.com/office/drawing/2014/main" id="{BEA6D22E-C4F2-4FB7-BCA2-BB00DC3117D7}"/>
              </a:ext>
            </a:extLst>
          </p:cNvPr>
          <p:cNvGrpSpPr/>
          <p:nvPr/>
        </p:nvGrpSpPr>
        <p:grpSpPr>
          <a:xfrm>
            <a:off x="7356769" y="2549491"/>
            <a:ext cx="4695531" cy="2795671"/>
            <a:chOff x="5517577" y="1513911"/>
            <a:chExt cx="3521648" cy="2096753"/>
          </a:xfrm>
        </p:grpSpPr>
        <p:pic>
          <p:nvPicPr>
            <p:cNvPr id="22" name="Resim 21">
              <a:extLst>
                <a:ext uri="{FF2B5EF4-FFF2-40B4-BE49-F238E27FC236}">
                  <a16:creationId xmlns:a16="http://schemas.microsoft.com/office/drawing/2014/main" id="{2CDCF898-A6F5-4708-A4B0-D304C543BF2D}"/>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22649" y="1513911"/>
              <a:ext cx="2816576" cy="1989340"/>
            </a:xfrm>
            <a:prstGeom prst="rect">
              <a:avLst/>
            </a:prstGeom>
          </p:spPr>
        </p:pic>
        <p:grpSp>
          <p:nvGrpSpPr>
            <p:cNvPr id="18" name="Grup 17">
              <a:extLst>
                <a:ext uri="{FF2B5EF4-FFF2-40B4-BE49-F238E27FC236}">
                  <a16:creationId xmlns:a16="http://schemas.microsoft.com/office/drawing/2014/main" id="{6A89240A-0955-41CB-ADDB-4FE9FB92FB6E}"/>
                </a:ext>
              </a:extLst>
            </p:cNvPr>
            <p:cNvGrpSpPr/>
            <p:nvPr/>
          </p:nvGrpSpPr>
          <p:grpSpPr>
            <a:xfrm>
              <a:off x="5517577" y="1868664"/>
              <a:ext cx="3447564" cy="1742000"/>
              <a:chOff x="5517577" y="1868664"/>
              <a:chExt cx="3447564" cy="1742000"/>
            </a:xfrm>
          </p:grpSpPr>
          <p:pic>
            <p:nvPicPr>
              <p:cNvPr id="10" name="Picture 2" descr="C:\Users\DİLEK MENKÜÇ\Desktop\şema.png">
                <a:extLst>
                  <a:ext uri="{FF2B5EF4-FFF2-40B4-BE49-F238E27FC236}">
                    <a16:creationId xmlns:a16="http://schemas.microsoft.com/office/drawing/2014/main" id="{E0C1A808-A6C3-4C31-B519-0B41CDA173E0}"/>
                  </a:ext>
                </a:extLst>
              </p:cNvPr>
              <p:cNvPicPr>
                <a:picLocks noChangeAspect="1" noChangeArrowheads="1"/>
              </p:cNvPicPr>
              <p:nvPr/>
            </p:nvPicPr>
            <p:blipFill rotWithShape="1">
              <a:blip r:embed="rId4" cstate="print">
                <a:duotone>
                  <a:prstClr val="black"/>
                  <a:schemeClr val="accent1">
                    <a:tint val="45000"/>
                    <a:satMod val="400000"/>
                  </a:schemeClr>
                </a:duotone>
              </a:blip>
              <a:srcRect l="30432" r="62756" b="86497"/>
              <a:stretch/>
            </p:blipFill>
            <p:spPr bwMode="auto">
              <a:xfrm rot="10800000">
                <a:off x="5517577" y="1868664"/>
                <a:ext cx="718117" cy="1742000"/>
              </a:xfrm>
              <a:prstGeom prst="rect">
                <a:avLst/>
              </a:prstGeom>
              <a:noFill/>
              <a:ln>
                <a:noFill/>
              </a:ln>
            </p:spPr>
          </p:pic>
          <p:sp>
            <p:nvSpPr>
              <p:cNvPr id="12" name="Dikdörtgen 11">
                <a:extLst>
                  <a:ext uri="{FF2B5EF4-FFF2-40B4-BE49-F238E27FC236}">
                    <a16:creationId xmlns:a16="http://schemas.microsoft.com/office/drawing/2014/main" id="{B6F1623C-AFF1-4B46-A0FB-743FA19EDC5C}"/>
                  </a:ext>
                </a:extLst>
              </p:cNvPr>
              <p:cNvSpPr/>
              <p:nvPr/>
            </p:nvSpPr>
            <p:spPr>
              <a:xfrm>
                <a:off x="6538266" y="1882464"/>
                <a:ext cx="2426875" cy="11772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Hz. Ali’nin imameti hem ayetlerle hem de Hz. Peygamber’in vasiyetiyle sabittir.</a:t>
                </a:r>
              </a:p>
            </p:txBody>
          </p:sp>
        </p:grpSp>
      </p:grpSp>
      <p:grpSp>
        <p:nvGrpSpPr>
          <p:cNvPr id="11" name="Grup 10">
            <a:extLst>
              <a:ext uri="{FF2B5EF4-FFF2-40B4-BE49-F238E27FC236}">
                <a16:creationId xmlns:a16="http://schemas.microsoft.com/office/drawing/2014/main" id="{7DF5AECC-7F54-48EE-B175-9038B651BEF1}"/>
              </a:ext>
            </a:extLst>
          </p:cNvPr>
          <p:cNvGrpSpPr/>
          <p:nvPr/>
        </p:nvGrpSpPr>
        <p:grpSpPr>
          <a:xfrm>
            <a:off x="2352053" y="4172967"/>
            <a:ext cx="7782547" cy="2301241"/>
            <a:chOff x="1764040" y="3129725"/>
            <a:chExt cx="5836910" cy="1725931"/>
          </a:xfrm>
        </p:grpSpPr>
        <p:pic>
          <p:nvPicPr>
            <p:cNvPr id="23" name="Resim 22">
              <a:extLst>
                <a:ext uri="{FF2B5EF4-FFF2-40B4-BE49-F238E27FC236}">
                  <a16:creationId xmlns:a16="http://schemas.microsoft.com/office/drawing/2014/main" id="{3516714E-4391-46B6-B274-434C5FADC9F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64040" y="3742897"/>
              <a:ext cx="5836910" cy="1112759"/>
            </a:xfrm>
            <a:prstGeom prst="rect">
              <a:avLst/>
            </a:prstGeom>
          </p:spPr>
        </p:pic>
        <p:grpSp>
          <p:nvGrpSpPr>
            <p:cNvPr id="20" name="Grup 19">
              <a:extLst>
                <a:ext uri="{FF2B5EF4-FFF2-40B4-BE49-F238E27FC236}">
                  <a16:creationId xmlns:a16="http://schemas.microsoft.com/office/drawing/2014/main" id="{098617DB-627C-43E1-B0A8-4C3532CEDAA2}"/>
                </a:ext>
              </a:extLst>
            </p:cNvPr>
            <p:cNvGrpSpPr/>
            <p:nvPr/>
          </p:nvGrpSpPr>
          <p:grpSpPr>
            <a:xfrm>
              <a:off x="2269724" y="3129725"/>
              <a:ext cx="5110236" cy="1451402"/>
              <a:chOff x="2207381" y="3128261"/>
              <a:chExt cx="5110236" cy="1425355"/>
            </a:xfrm>
          </p:grpSpPr>
          <p:pic>
            <p:nvPicPr>
              <p:cNvPr id="14" name="Picture 2" descr="C:\Users\DİLEK MENKÜÇ\Desktop\şema.png">
                <a:extLst>
                  <a:ext uri="{FF2B5EF4-FFF2-40B4-BE49-F238E27FC236}">
                    <a16:creationId xmlns:a16="http://schemas.microsoft.com/office/drawing/2014/main" id="{C62F7578-9DCE-4708-A421-9A1BCDAA151A}"/>
                  </a:ext>
                </a:extLst>
              </p:cNvPr>
              <p:cNvPicPr>
                <a:picLocks noChangeAspect="1" noChangeArrowheads="1"/>
              </p:cNvPicPr>
              <p:nvPr/>
            </p:nvPicPr>
            <p:blipFill rotWithShape="1">
              <a:blip r:embed="rId4" cstate="print">
                <a:duotone>
                  <a:prstClr val="black"/>
                  <a:schemeClr val="accent1">
                    <a:tint val="45000"/>
                    <a:satMod val="400000"/>
                  </a:schemeClr>
                </a:duotone>
              </a:blip>
              <a:srcRect l="30432" r="62756" b="86497"/>
              <a:stretch/>
            </p:blipFill>
            <p:spPr bwMode="auto">
              <a:xfrm rot="16200000">
                <a:off x="3988970" y="2616320"/>
                <a:ext cx="718117" cy="1742000"/>
              </a:xfrm>
              <a:prstGeom prst="rect">
                <a:avLst/>
              </a:prstGeom>
              <a:noFill/>
            </p:spPr>
          </p:pic>
          <p:sp>
            <p:nvSpPr>
              <p:cNvPr id="15" name="Dikdörtgen 14">
                <a:extLst>
                  <a:ext uri="{FF2B5EF4-FFF2-40B4-BE49-F238E27FC236}">
                    <a16:creationId xmlns:a16="http://schemas.microsoft.com/office/drawing/2014/main" id="{ADF966C5-7C6F-428F-B9B1-F90FD1BF9847}"/>
                  </a:ext>
                </a:extLst>
              </p:cNvPr>
              <p:cNvSpPr/>
              <p:nvPr/>
            </p:nvSpPr>
            <p:spPr>
              <a:xfrm>
                <a:off x="2207381" y="3941553"/>
                <a:ext cx="5110236" cy="6120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Hz. Ali, Hz. Peygamber’den sonra insanların en üstünüdür. O ve çocukları imamete en layıktır.</a:t>
                </a:r>
              </a:p>
            </p:txBody>
          </p:sp>
        </p:grpSp>
      </p:grpSp>
      <p:grpSp>
        <p:nvGrpSpPr>
          <p:cNvPr id="25" name="Grup 24">
            <a:extLst>
              <a:ext uri="{FF2B5EF4-FFF2-40B4-BE49-F238E27FC236}">
                <a16:creationId xmlns:a16="http://schemas.microsoft.com/office/drawing/2014/main" id="{6E52BCBC-1819-4EA6-BFDF-0BB3692A8723}"/>
              </a:ext>
            </a:extLst>
          </p:cNvPr>
          <p:cNvGrpSpPr/>
          <p:nvPr/>
        </p:nvGrpSpPr>
        <p:grpSpPr>
          <a:xfrm>
            <a:off x="638593" y="2405034"/>
            <a:ext cx="4340999" cy="2715768"/>
            <a:chOff x="478944" y="1435067"/>
            <a:chExt cx="3255749" cy="2036826"/>
          </a:xfrm>
        </p:grpSpPr>
        <p:pic>
          <p:nvPicPr>
            <p:cNvPr id="24" name="Resim 23">
              <a:extLst>
                <a:ext uri="{FF2B5EF4-FFF2-40B4-BE49-F238E27FC236}">
                  <a16:creationId xmlns:a16="http://schemas.microsoft.com/office/drawing/2014/main" id="{6DC91694-A38F-4A90-B1BC-541C6A5624CA}"/>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8944" y="1513910"/>
              <a:ext cx="2598588" cy="1957983"/>
            </a:xfrm>
            <a:prstGeom prst="rect">
              <a:avLst/>
            </a:prstGeom>
          </p:spPr>
        </p:pic>
        <p:grpSp>
          <p:nvGrpSpPr>
            <p:cNvPr id="19" name="Grup 18">
              <a:extLst>
                <a:ext uri="{FF2B5EF4-FFF2-40B4-BE49-F238E27FC236}">
                  <a16:creationId xmlns:a16="http://schemas.microsoft.com/office/drawing/2014/main" id="{138A866D-2344-4E9A-841F-E804ACF9445E}"/>
                </a:ext>
              </a:extLst>
            </p:cNvPr>
            <p:cNvGrpSpPr/>
            <p:nvPr/>
          </p:nvGrpSpPr>
          <p:grpSpPr>
            <a:xfrm>
              <a:off x="729818" y="1435067"/>
              <a:ext cx="3004875" cy="1742000"/>
              <a:chOff x="729818" y="1435067"/>
              <a:chExt cx="3004875" cy="1742000"/>
            </a:xfrm>
          </p:grpSpPr>
          <p:sp>
            <p:nvSpPr>
              <p:cNvPr id="13" name="Dikdörtgen 12">
                <a:extLst>
                  <a:ext uri="{FF2B5EF4-FFF2-40B4-BE49-F238E27FC236}">
                    <a16:creationId xmlns:a16="http://schemas.microsoft.com/office/drawing/2014/main" id="{0CF6EB3B-2F09-4BA4-BEC8-CB733AC12A66}"/>
                  </a:ext>
                </a:extLst>
              </p:cNvPr>
              <p:cNvSpPr/>
              <p:nvPr/>
            </p:nvSpPr>
            <p:spPr>
              <a:xfrm>
                <a:off x="729818" y="1868814"/>
                <a:ext cx="2356126" cy="117724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Hz. Ali’den önce hilafet makamına gelenlerin yönetimleri meşru değildir.</a:t>
                </a:r>
              </a:p>
            </p:txBody>
          </p:sp>
          <p:pic>
            <p:nvPicPr>
              <p:cNvPr id="16" name="Picture 2" descr="C:\Users\DİLEK MENKÜÇ\Desktop\şema.png">
                <a:extLst>
                  <a:ext uri="{FF2B5EF4-FFF2-40B4-BE49-F238E27FC236}">
                    <a16:creationId xmlns:a16="http://schemas.microsoft.com/office/drawing/2014/main" id="{A1C49780-B04A-4E63-AF8B-25A747FCC675}"/>
                  </a:ext>
                </a:extLst>
              </p:cNvPr>
              <p:cNvPicPr>
                <a:picLocks noChangeAspect="1" noChangeArrowheads="1"/>
              </p:cNvPicPr>
              <p:nvPr/>
            </p:nvPicPr>
            <p:blipFill rotWithShape="1">
              <a:blip r:embed="rId4" cstate="print">
                <a:duotone>
                  <a:prstClr val="black"/>
                  <a:schemeClr val="accent1">
                    <a:tint val="45000"/>
                    <a:satMod val="400000"/>
                  </a:schemeClr>
                </a:duotone>
              </a:blip>
              <a:srcRect l="30432" r="62756" b="86497"/>
              <a:stretch/>
            </p:blipFill>
            <p:spPr bwMode="auto">
              <a:xfrm>
                <a:off x="3016576" y="1435067"/>
                <a:ext cx="718117" cy="1742000"/>
              </a:xfrm>
              <a:prstGeom prst="rect">
                <a:avLst/>
              </a:prstGeom>
              <a:noFill/>
              <a:ln>
                <a:noFill/>
              </a:ln>
            </p:spPr>
          </p:pic>
        </p:grpSp>
      </p:grpSp>
      <p:sp>
        <p:nvSpPr>
          <p:cNvPr id="26" name="Slayt Numarası Yer Tutucusu 25"/>
          <p:cNvSpPr>
            <a:spLocks noGrp="1"/>
          </p:cNvSpPr>
          <p:nvPr>
            <p:ph type="sldNum" sz="quarter" idx="12"/>
          </p:nvPr>
        </p:nvSpPr>
        <p:spPr/>
        <p:txBody>
          <a:bodyPr/>
          <a:lstStyle/>
          <a:p>
            <a:fld id="{B1DEFA8C-F947-479F-BE07-76B6B3F80BF1}" type="slidenum">
              <a:rPr lang="tr-TR" smtClean="0"/>
              <a:pPr/>
              <a:t>15</a:t>
            </a:fld>
            <a:endParaRPr lang="tr-TR"/>
          </a:p>
        </p:txBody>
      </p:sp>
    </p:spTree>
    <p:extLst>
      <p:ext uri="{BB962C8B-B14F-4D97-AF65-F5344CB8AC3E}">
        <p14:creationId xmlns:p14="http://schemas.microsoft.com/office/powerpoint/2010/main" val="10637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A380B50-C720-4EC7-BC18-DF3E1215F065}"/>
              </a:ext>
            </a:extLst>
          </p:cNvPr>
          <p:cNvSpPr/>
          <p:nvPr/>
        </p:nvSpPr>
        <p:spPr>
          <a:xfrm>
            <a:off x="2360196" y="1064522"/>
            <a:ext cx="7011553" cy="461665"/>
          </a:xfrm>
          <a:prstGeom prst="rect">
            <a:avLst/>
          </a:prstGeom>
        </p:spPr>
        <p:txBody>
          <a:bodyPr wrap="square">
            <a:spAutoFit/>
          </a:bodyPr>
          <a:lstStyle/>
          <a:p>
            <a:pPr marL="380990" indent="-380990" defTabSz="914377">
              <a:buFont typeface="Arial" panose="020B0604020202020204" pitchFamily="34" charset="0"/>
              <a:buChar char="•"/>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Şiiliğin günümüzde iki önemli mezhebi vardır. </a:t>
            </a:r>
          </a:p>
        </p:txBody>
      </p:sp>
      <p:grpSp>
        <p:nvGrpSpPr>
          <p:cNvPr id="3" name="Grup 2">
            <a:extLst>
              <a:ext uri="{FF2B5EF4-FFF2-40B4-BE49-F238E27FC236}">
                <a16:creationId xmlns:a16="http://schemas.microsoft.com/office/drawing/2014/main" id="{8587BBFC-5391-4F4E-86A8-D8EBE89ACBB2}"/>
              </a:ext>
            </a:extLst>
          </p:cNvPr>
          <p:cNvGrpSpPr/>
          <p:nvPr/>
        </p:nvGrpSpPr>
        <p:grpSpPr>
          <a:xfrm>
            <a:off x="1621790" y="2797170"/>
            <a:ext cx="3611089" cy="830357"/>
            <a:chOff x="1430514" y="2097527"/>
            <a:chExt cx="2708317" cy="622768"/>
          </a:xfrm>
        </p:grpSpPr>
        <p:pic>
          <p:nvPicPr>
            <p:cNvPr id="4" name="Resim 3">
              <a:extLst>
                <a:ext uri="{FF2B5EF4-FFF2-40B4-BE49-F238E27FC236}">
                  <a16:creationId xmlns:a16="http://schemas.microsoft.com/office/drawing/2014/main" id="{89A03974-D2F7-45B4-A93C-385E49EBD9F8}"/>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30514" y="2097527"/>
              <a:ext cx="2708317" cy="622768"/>
            </a:xfrm>
            <a:prstGeom prst="rect">
              <a:avLst/>
            </a:prstGeom>
          </p:spPr>
        </p:pic>
        <p:sp>
          <p:nvSpPr>
            <p:cNvPr id="5" name="Metin kutusu 4">
              <a:extLst>
                <a:ext uri="{FF2B5EF4-FFF2-40B4-BE49-F238E27FC236}">
                  <a16:creationId xmlns:a16="http://schemas.microsoft.com/office/drawing/2014/main" id="{A5A3CCDA-AD4B-47D0-B490-0413A3E82866}"/>
                </a:ext>
              </a:extLst>
            </p:cNvPr>
            <p:cNvSpPr txBox="1"/>
            <p:nvPr/>
          </p:nvSpPr>
          <p:spPr>
            <a:xfrm>
              <a:off x="1877395" y="2224245"/>
              <a:ext cx="1932605" cy="346249"/>
            </a:xfrm>
            <a:prstGeom prst="rect">
              <a:avLst/>
            </a:prstGeom>
            <a:noFill/>
          </p:spPr>
          <p:txBody>
            <a:bodyPr wrap="squar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İmamiye</a:t>
              </a:r>
            </a:p>
          </p:txBody>
        </p:sp>
      </p:grpSp>
      <p:grpSp>
        <p:nvGrpSpPr>
          <p:cNvPr id="6" name="Grup 5">
            <a:extLst>
              <a:ext uri="{FF2B5EF4-FFF2-40B4-BE49-F238E27FC236}">
                <a16:creationId xmlns:a16="http://schemas.microsoft.com/office/drawing/2014/main" id="{3EEFE4DA-0850-4C55-ACA3-438F8C393FCC}"/>
              </a:ext>
            </a:extLst>
          </p:cNvPr>
          <p:cNvGrpSpPr/>
          <p:nvPr/>
        </p:nvGrpSpPr>
        <p:grpSpPr>
          <a:xfrm>
            <a:off x="6934215" y="2731227"/>
            <a:ext cx="3611089" cy="830357"/>
            <a:chOff x="5356088" y="2051852"/>
            <a:chExt cx="2708317" cy="622768"/>
          </a:xfrm>
        </p:grpSpPr>
        <p:pic>
          <p:nvPicPr>
            <p:cNvPr id="7" name="Resim 6">
              <a:extLst>
                <a:ext uri="{FF2B5EF4-FFF2-40B4-BE49-F238E27FC236}">
                  <a16:creationId xmlns:a16="http://schemas.microsoft.com/office/drawing/2014/main" id="{66CB2EE6-9E39-417C-95AA-5504EF9AAA2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5356088" y="2051852"/>
              <a:ext cx="2708317" cy="622768"/>
            </a:xfrm>
            <a:prstGeom prst="rect">
              <a:avLst/>
            </a:prstGeom>
          </p:spPr>
        </p:pic>
        <p:sp>
          <p:nvSpPr>
            <p:cNvPr id="8" name="Metin kutusu 7">
              <a:extLst>
                <a:ext uri="{FF2B5EF4-FFF2-40B4-BE49-F238E27FC236}">
                  <a16:creationId xmlns:a16="http://schemas.microsoft.com/office/drawing/2014/main" id="{7B982096-BF07-4214-B973-8B32948C6CC0}"/>
                </a:ext>
              </a:extLst>
            </p:cNvPr>
            <p:cNvSpPr txBox="1"/>
            <p:nvPr/>
          </p:nvSpPr>
          <p:spPr>
            <a:xfrm>
              <a:off x="6136212" y="2201408"/>
              <a:ext cx="1038987" cy="346249"/>
            </a:xfrm>
            <a:prstGeom prst="rect">
              <a:avLst/>
            </a:prstGeom>
            <a:noFill/>
          </p:spPr>
          <p:txBody>
            <a:bodyPr wrap="non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Zeydiye</a:t>
              </a:r>
            </a:p>
          </p:txBody>
        </p:sp>
      </p:grpSp>
      <p:sp>
        <p:nvSpPr>
          <p:cNvPr id="9" name="Sağ Ayraç 8">
            <a:extLst>
              <a:ext uri="{FF2B5EF4-FFF2-40B4-BE49-F238E27FC236}">
                <a16:creationId xmlns:a16="http://schemas.microsoft.com/office/drawing/2014/main" id="{02321271-6D9C-463A-974A-5E1492D0CDAC}"/>
              </a:ext>
            </a:extLst>
          </p:cNvPr>
          <p:cNvSpPr/>
          <p:nvPr/>
        </p:nvSpPr>
        <p:spPr>
          <a:xfrm rot="5400000">
            <a:off x="5692118" y="-3330854"/>
            <a:ext cx="655627" cy="10642600"/>
          </a:xfrm>
          <a:prstGeom prst="rightBrace">
            <a:avLst>
              <a:gd name="adj1" fmla="val 8333"/>
              <a:gd name="adj2" fmla="val 49936"/>
            </a:avLst>
          </a:prstGeom>
          <a:ln w="38100">
            <a:solidFill>
              <a:srgbClr val="74B859"/>
            </a:solidFill>
          </a:ln>
        </p:spPr>
        <p:style>
          <a:lnRef idx="2">
            <a:schemeClr val="accent2"/>
          </a:lnRef>
          <a:fillRef idx="0">
            <a:schemeClr val="accent2"/>
          </a:fillRef>
          <a:effectRef idx="1">
            <a:schemeClr val="accent2"/>
          </a:effectRef>
          <a:fontRef idx="minor">
            <a:schemeClr val="tx1"/>
          </a:fontRef>
        </p:style>
        <p:txBody>
          <a:bodyPr rtlCol="0" anchor="ctr"/>
          <a:lstStyle/>
          <a:p>
            <a:pPr algn="ctr" defTabSz="914377">
              <a:defRPr/>
            </a:pPr>
            <a:endParaRPr lang="tr-TR">
              <a:solidFill>
                <a:prstClr val="black"/>
              </a:solidFill>
              <a:latin typeface="Calibri"/>
            </a:endParaRPr>
          </a:p>
        </p:txBody>
      </p:sp>
      <p:grpSp>
        <p:nvGrpSpPr>
          <p:cNvPr id="10" name="Grup 9">
            <a:extLst>
              <a:ext uri="{FF2B5EF4-FFF2-40B4-BE49-F238E27FC236}">
                <a16:creationId xmlns:a16="http://schemas.microsoft.com/office/drawing/2014/main" id="{094BC0E9-4FF5-413A-A7A5-37BF8A23B984}"/>
              </a:ext>
            </a:extLst>
          </p:cNvPr>
          <p:cNvGrpSpPr/>
          <p:nvPr/>
        </p:nvGrpSpPr>
        <p:grpSpPr>
          <a:xfrm>
            <a:off x="3524897" y="3495640"/>
            <a:ext cx="5443715" cy="2489083"/>
            <a:chOff x="2784673" y="2674620"/>
            <a:chExt cx="4499610" cy="2057400"/>
          </a:xfrm>
        </p:grpSpPr>
        <p:pic>
          <p:nvPicPr>
            <p:cNvPr id="11" name="Resim 10">
              <a:extLst>
                <a:ext uri="{FF2B5EF4-FFF2-40B4-BE49-F238E27FC236}">
                  <a16:creationId xmlns:a16="http://schemas.microsoft.com/office/drawing/2014/main" id="{871C104F-62AB-4076-B484-AC6C0E948AE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47" b="96610" l="9847" r="100000">
                          <a14:foregroundMark x1="91445" y1="85956" x2="96368" y2="89911"/>
                          <a14:foregroundMark x1="73527" y1="69330" x2="79742" y2="73608"/>
                          <a14:foregroundMark x1="15658" y1="57627" x2="16707" y2="62066"/>
                          <a14:foregroundMark x1="17433" y1="63438" x2="22276" y2="68119"/>
                          <a14:foregroundMark x1="87490" y1="54237" x2="88539" y2="56901"/>
                          <a14:foregroundMark x1="76998" y1="65456" x2="86118" y2="62389"/>
                          <a14:foregroundMark x1="27361" y1="59726" x2="72801" y2="59726"/>
                        </a14:backgroundRemoval>
                      </a14:imgEffect>
                    </a14:imgLayer>
                  </a14:imgProps>
                </a:ext>
                <a:ext uri="{28A0092B-C50C-407E-A947-70E740481C1C}">
                  <a14:useLocalDpi xmlns:a14="http://schemas.microsoft.com/office/drawing/2010/main" val="0"/>
                </a:ext>
              </a:extLst>
            </a:blip>
            <a:srcRect l="12519" t="52296" b="7704"/>
            <a:stretch/>
          </p:blipFill>
          <p:spPr>
            <a:xfrm>
              <a:off x="2784673" y="2674620"/>
              <a:ext cx="4499610" cy="2057400"/>
            </a:xfrm>
            <a:prstGeom prst="rect">
              <a:avLst/>
            </a:prstGeom>
          </p:spPr>
        </p:pic>
        <p:sp>
          <p:nvSpPr>
            <p:cNvPr id="12" name="Metin kutusu 11">
              <a:extLst>
                <a:ext uri="{FF2B5EF4-FFF2-40B4-BE49-F238E27FC236}">
                  <a16:creationId xmlns:a16="http://schemas.microsoft.com/office/drawing/2014/main" id="{0FFBF0DC-BC44-4E34-8139-9252B121BCA6}"/>
                </a:ext>
              </a:extLst>
            </p:cNvPr>
            <p:cNvSpPr txBox="1"/>
            <p:nvPr/>
          </p:nvSpPr>
          <p:spPr>
            <a:xfrm>
              <a:off x="4196439" y="3297388"/>
              <a:ext cx="1406273" cy="381598"/>
            </a:xfrm>
            <a:prstGeom prst="rect">
              <a:avLst/>
            </a:prstGeom>
            <a:noFill/>
          </p:spPr>
          <p:txBody>
            <a:bodyPr wrap="squar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Şia/Şiilik</a:t>
              </a:r>
            </a:p>
          </p:txBody>
        </p:sp>
      </p:grpSp>
      <p:sp>
        <p:nvSpPr>
          <p:cNvPr id="14" name="Slayt Numarası Yer Tutucusu 13"/>
          <p:cNvSpPr>
            <a:spLocks noGrp="1"/>
          </p:cNvSpPr>
          <p:nvPr>
            <p:ph type="sldNum" sz="quarter" idx="12"/>
          </p:nvPr>
        </p:nvSpPr>
        <p:spPr/>
        <p:txBody>
          <a:bodyPr/>
          <a:lstStyle/>
          <a:p>
            <a:fld id="{B1DEFA8C-F947-479F-BE07-76B6B3F80BF1}" type="slidenum">
              <a:rPr lang="tr-TR" smtClean="0"/>
              <a:pPr/>
              <a:t>16</a:t>
            </a:fld>
            <a:endParaRPr lang="tr-TR"/>
          </a:p>
        </p:txBody>
      </p:sp>
    </p:spTree>
    <p:extLst>
      <p:ext uri="{BB962C8B-B14F-4D97-AF65-F5344CB8AC3E}">
        <p14:creationId xmlns:p14="http://schemas.microsoft.com/office/powerpoint/2010/main" val="12418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anim calcmode="lin" valueType="num">
                                      <p:cBhvr>
                                        <p:cTn id="35" dur="500" fill="hold"/>
                                        <p:tgtEl>
                                          <p:spTgt spid="6"/>
                                        </p:tgtEl>
                                        <p:attrNameLst>
                                          <p:attrName>ppt_x</p:attrName>
                                        </p:attrNameLst>
                                      </p:cBhvr>
                                      <p:tavLst>
                                        <p:tav tm="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17</a:t>
            </a:fld>
            <a:endParaRPr lang="tr-TR"/>
          </a:p>
        </p:txBody>
      </p:sp>
      <p:pic>
        <p:nvPicPr>
          <p:cNvPr id="9" name="Resim 8"/>
          <p:cNvPicPr>
            <a:picLocks noChangeAspect="1"/>
          </p:cNvPicPr>
          <p:nvPr/>
        </p:nvPicPr>
        <p:blipFill>
          <a:blip r:embed="rId2"/>
          <a:stretch>
            <a:fillRect/>
          </a:stretch>
        </p:blipFill>
        <p:spPr>
          <a:xfrm>
            <a:off x="5548426" y="2445922"/>
            <a:ext cx="904737" cy="1335593"/>
          </a:xfrm>
          <a:prstGeom prst="rect">
            <a:avLst/>
          </a:prstGeom>
        </p:spPr>
      </p:pic>
      <p:pic>
        <p:nvPicPr>
          <p:cNvPr id="10" name="Resim 9"/>
          <p:cNvPicPr>
            <a:picLocks noChangeAspect="1"/>
          </p:cNvPicPr>
          <p:nvPr/>
        </p:nvPicPr>
        <p:blipFill>
          <a:blip r:embed="rId3"/>
          <a:stretch>
            <a:fillRect/>
          </a:stretch>
        </p:blipFill>
        <p:spPr>
          <a:xfrm>
            <a:off x="6322121" y="3358246"/>
            <a:ext cx="1091427" cy="1117833"/>
          </a:xfrm>
          <a:prstGeom prst="rect">
            <a:avLst/>
          </a:prstGeom>
        </p:spPr>
      </p:pic>
      <p:pic>
        <p:nvPicPr>
          <p:cNvPr id="11" name="Resim 10"/>
          <p:cNvPicPr>
            <a:picLocks noChangeAspect="1"/>
          </p:cNvPicPr>
          <p:nvPr/>
        </p:nvPicPr>
        <p:blipFill>
          <a:blip r:embed="rId4"/>
          <a:stretch>
            <a:fillRect/>
          </a:stretch>
        </p:blipFill>
        <p:spPr>
          <a:xfrm>
            <a:off x="5494041" y="4515013"/>
            <a:ext cx="1249399" cy="827488"/>
          </a:xfrm>
          <a:prstGeom prst="rect">
            <a:avLst/>
          </a:prstGeom>
        </p:spPr>
      </p:pic>
      <p:pic>
        <p:nvPicPr>
          <p:cNvPr id="12" name="Resim 11"/>
          <p:cNvPicPr>
            <a:picLocks noChangeAspect="1"/>
          </p:cNvPicPr>
          <p:nvPr/>
        </p:nvPicPr>
        <p:blipFill>
          <a:blip r:embed="rId5"/>
          <a:stretch>
            <a:fillRect/>
          </a:stretch>
        </p:blipFill>
        <p:spPr>
          <a:xfrm>
            <a:off x="4756784" y="3856457"/>
            <a:ext cx="689323" cy="1393663"/>
          </a:xfrm>
          <a:prstGeom prst="rect">
            <a:avLst/>
          </a:prstGeom>
        </p:spPr>
      </p:pic>
      <p:pic>
        <p:nvPicPr>
          <p:cNvPr id="13" name="Resim 12"/>
          <p:cNvPicPr>
            <a:picLocks noChangeAspect="1"/>
          </p:cNvPicPr>
          <p:nvPr/>
        </p:nvPicPr>
        <p:blipFill>
          <a:blip r:embed="rId6"/>
          <a:stretch>
            <a:fillRect/>
          </a:stretch>
        </p:blipFill>
        <p:spPr>
          <a:xfrm>
            <a:off x="4257739" y="3265777"/>
            <a:ext cx="1421728" cy="638761"/>
          </a:xfrm>
          <a:prstGeom prst="rect">
            <a:avLst/>
          </a:prstGeom>
        </p:spPr>
      </p:pic>
      <p:sp>
        <p:nvSpPr>
          <p:cNvPr id="14" name="Dikdörtgen 13"/>
          <p:cNvSpPr/>
          <p:nvPr/>
        </p:nvSpPr>
        <p:spPr>
          <a:xfrm>
            <a:off x="5155519" y="3781515"/>
            <a:ext cx="1250663" cy="379656"/>
          </a:xfrm>
          <a:prstGeom prst="rect">
            <a:avLst/>
          </a:prstGeom>
        </p:spPr>
        <p:txBody>
          <a:bodyPr wrap="none">
            <a:spAutoFit/>
          </a:bodyPr>
          <a:lstStyle/>
          <a:p>
            <a:pPr lvl="0">
              <a:defRPr/>
            </a:pPr>
            <a:r>
              <a:rPr lang="tr-TR" sz="1867" b="1" dirty="0" err="1">
                <a:solidFill>
                  <a:prstClr val="black"/>
                </a:solidFill>
                <a:latin typeface="Tahoma" panose="020B0604030504040204" pitchFamily="34" charset="0"/>
                <a:ea typeface="Tahoma" panose="020B0604030504040204" pitchFamily="34" charset="0"/>
                <a:cs typeface="Tahoma" panose="020B0604030504040204" pitchFamily="34" charset="0"/>
              </a:rPr>
              <a:t>İmamiye</a:t>
            </a:r>
            <a:endParaRPr lang="tr-TR" sz="186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Dikdörtgen 14"/>
          <p:cNvSpPr/>
          <p:nvPr/>
        </p:nvSpPr>
        <p:spPr>
          <a:xfrm>
            <a:off x="3720751" y="1616069"/>
            <a:ext cx="4184423"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Günümüzde Şiilik denince bu mezhep anlaşılır.</a:t>
            </a:r>
          </a:p>
        </p:txBody>
      </p:sp>
      <p:sp>
        <p:nvSpPr>
          <p:cNvPr id="16" name="Dikdörtgen 15"/>
          <p:cNvSpPr/>
          <p:nvPr/>
        </p:nvSpPr>
        <p:spPr>
          <a:xfrm>
            <a:off x="7095818" y="3076756"/>
            <a:ext cx="4485965"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12 imam inancından dolayı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İsnâ</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aşeriye</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(12'ciler) de denir.</a:t>
            </a:r>
          </a:p>
        </p:txBody>
      </p:sp>
      <p:sp>
        <p:nvSpPr>
          <p:cNvPr id="17" name="Dikdörtgen 16"/>
          <p:cNvSpPr/>
          <p:nvPr/>
        </p:nvSpPr>
        <p:spPr>
          <a:xfrm>
            <a:off x="6322122" y="5137013"/>
            <a:ext cx="4776089"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Hz. Ali ile birlikte onun soyundan gelen 12 imamı, dinin mutlak otoritesi kabul ederler.</a:t>
            </a:r>
          </a:p>
        </p:txBody>
      </p:sp>
      <p:sp>
        <p:nvSpPr>
          <p:cNvPr id="18" name="Dikdörtgen 17"/>
          <p:cNvSpPr/>
          <p:nvPr/>
        </p:nvSpPr>
        <p:spPr>
          <a:xfrm>
            <a:off x="402012" y="4663378"/>
            <a:ext cx="4521760"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12. İmam Muhammed Mehdi'nin ölmediğine, onun kıyamete yakın zuhur edecek mehdi olduğuna inanılır.</a:t>
            </a:r>
          </a:p>
        </p:txBody>
      </p:sp>
      <p:sp>
        <p:nvSpPr>
          <p:cNvPr id="19" name="Dikdörtgen 18"/>
          <p:cNvSpPr/>
          <p:nvPr/>
        </p:nvSpPr>
        <p:spPr>
          <a:xfrm>
            <a:off x="1064035" y="3240903"/>
            <a:ext cx="3136180" cy="420564"/>
          </a:xfrm>
          <a:prstGeom prst="rect">
            <a:avLst/>
          </a:prstGeom>
        </p:spPr>
        <p:txBody>
          <a:bodyPr wrap="non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İran'ın resmi mezhebidir.</a:t>
            </a:r>
          </a:p>
        </p:txBody>
      </p:sp>
    </p:spTree>
    <p:extLst>
      <p:ext uri="{BB962C8B-B14F-4D97-AF65-F5344CB8AC3E}">
        <p14:creationId xmlns:p14="http://schemas.microsoft.com/office/powerpoint/2010/main" val="61845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18</a:t>
            </a:fld>
            <a:endParaRPr lang="tr-TR"/>
          </a:p>
        </p:txBody>
      </p:sp>
      <p:pic>
        <p:nvPicPr>
          <p:cNvPr id="4" name="Resim 3"/>
          <p:cNvPicPr>
            <a:picLocks noChangeAspect="1"/>
          </p:cNvPicPr>
          <p:nvPr/>
        </p:nvPicPr>
        <p:blipFill>
          <a:blip r:embed="rId2"/>
          <a:stretch>
            <a:fillRect/>
          </a:stretch>
        </p:blipFill>
        <p:spPr>
          <a:xfrm>
            <a:off x="7454603" y="2378561"/>
            <a:ext cx="3518196" cy="3556520"/>
          </a:xfrm>
          <a:prstGeom prst="rect">
            <a:avLst/>
          </a:prstGeom>
        </p:spPr>
      </p:pic>
      <p:pic>
        <p:nvPicPr>
          <p:cNvPr id="5" name="Resim 4"/>
          <p:cNvPicPr>
            <a:picLocks noChangeAspect="1"/>
          </p:cNvPicPr>
          <p:nvPr/>
        </p:nvPicPr>
        <p:blipFill>
          <a:blip r:embed="rId3"/>
          <a:stretch>
            <a:fillRect/>
          </a:stretch>
        </p:blipFill>
        <p:spPr>
          <a:xfrm>
            <a:off x="1476589" y="2378561"/>
            <a:ext cx="3183220" cy="3251888"/>
          </a:xfrm>
          <a:prstGeom prst="rect">
            <a:avLst/>
          </a:prstGeom>
        </p:spPr>
      </p:pic>
      <p:sp>
        <p:nvSpPr>
          <p:cNvPr id="6" name="Dikdörtgen 5"/>
          <p:cNvSpPr/>
          <p:nvPr/>
        </p:nvSpPr>
        <p:spPr>
          <a:xfrm>
            <a:off x="5168878" y="2248456"/>
            <a:ext cx="1925527" cy="420564"/>
          </a:xfrm>
          <a:prstGeom prst="rect">
            <a:avLst/>
          </a:prstGeom>
        </p:spPr>
        <p:txBody>
          <a:bodyPr wrap="none">
            <a:spAutoFit/>
          </a:bodyPr>
          <a:lstStyle/>
          <a:p>
            <a:pPr lvl="0" algn="ctr">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On İki İmam</a:t>
            </a:r>
          </a:p>
        </p:txBody>
      </p:sp>
      <p:sp>
        <p:nvSpPr>
          <p:cNvPr id="7" name="Dikdörtgen 6"/>
          <p:cNvSpPr/>
          <p:nvPr/>
        </p:nvSpPr>
        <p:spPr>
          <a:xfrm>
            <a:off x="1167091" y="1768377"/>
            <a:ext cx="1313355"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1. İmam Hz. Ali</a:t>
            </a:r>
          </a:p>
        </p:txBody>
      </p:sp>
      <p:sp>
        <p:nvSpPr>
          <p:cNvPr id="8" name="Dikdörtgen 7"/>
          <p:cNvSpPr/>
          <p:nvPr/>
        </p:nvSpPr>
        <p:spPr>
          <a:xfrm>
            <a:off x="35469" y="2919797"/>
            <a:ext cx="1536881"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2. İmam Hz. Hasan</a:t>
            </a:r>
          </a:p>
        </p:txBody>
      </p:sp>
      <p:sp>
        <p:nvSpPr>
          <p:cNvPr id="9" name="Dikdörtgen 8"/>
          <p:cNvSpPr/>
          <p:nvPr/>
        </p:nvSpPr>
        <p:spPr>
          <a:xfrm>
            <a:off x="35469" y="4356259"/>
            <a:ext cx="1658953"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3. İmam Hz. Hüseyin</a:t>
            </a:r>
          </a:p>
        </p:txBody>
      </p:sp>
      <p:sp>
        <p:nvSpPr>
          <p:cNvPr id="10" name="Dikdörtgen 9"/>
          <p:cNvSpPr/>
          <p:nvPr/>
        </p:nvSpPr>
        <p:spPr>
          <a:xfrm>
            <a:off x="697140" y="5402869"/>
            <a:ext cx="1994563"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4. İmam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Zeynelâbidin</a:t>
            </a:r>
            <a:endParaRPr lang="tr-TR" sz="2133"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Dikdörtgen 10"/>
          <p:cNvSpPr/>
          <p:nvPr/>
        </p:nvSpPr>
        <p:spPr>
          <a:xfrm>
            <a:off x="3113675" y="5576651"/>
            <a:ext cx="2405816"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5. İmam Muhammed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Bâkır</a:t>
            </a:r>
            <a:endParaRPr lang="tr-TR" sz="2133"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p:cNvSpPr/>
          <p:nvPr/>
        </p:nvSpPr>
        <p:spPr>
          <a:xfrm>
            <a:off x="4257320" y="4796951"/>
            <a:ext cx="1871817"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6. İmam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Câfer</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 Sadık</a:t>
            </a:r>
          </a:p>
        </p:txBody>
      </p:sp>
      <p:sp>
        <p:nvSpPr>
          <p:cNvPr id="14" name="Dikdörtgen 13"/>
          <p:cNvSpPr/>
          <p:nvPr/>
        </p:nvSpPr>
        <p:spPr>
          <a:xfrm>
            <a:off x="5953451" y="4434000"/>
            <a:ext cx="1676839"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7. İmam Musa Kâzım</a:t>
            </a:r>
          </a:p>
        </p:txBody>
      </p:sp>
      <p:sp>
        <p:nvSpPr>
          <p:cNvPr id="15" name="Dikdörtgen 14"/>
          <p:cNvSpPr/>
          <p:nvPr/>
        </p:nvSpPr>
        <p:spPr>
          <a:xfrm>
            <a:off x="7128923" y="5630449"/>
            <a:ext cx="1394808"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8. İmam Ali Rıza</a:t>
            </a:r>
          </a:p>
        </p:txBody>
      </p:sp>
      <p:sp>
        <p:nvSpPr>
          <p:cNvPr id="16" name="Dikdörtgen 15"/>
          <p:cNvSpPr/>
          <p:nvPr/>
        </p:nvSpPr>
        <p:spPr>
          <a:xfrm>
            <a:off x="8772052" y="5821568"/>
            <a:ext cx="2261339"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9. İmam Muhammed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Tâki</a:t>
            </a:r>
            <a:endParaRPr lang="tr-TR" sz="2133"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Dikdörtgen 16"/>
          <p:cNvSpPr/>
          <p:nvPr/>
        </p:nvSpPr>
        <p:spPr>
          <a:xfrm>
            <a:off x="10721709" y="4489195"/>
            <a:ext cx="1470292"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10. İmam Ali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Nâki</a:t>
            </a:r>
            <a:endParaRPr lang="tr-TR" sz="2133"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Dikdörtgen 17"/>
          <p:cNvSpPr/>
          <p:nvPr/>
        </p:nvSpPr>
        <p:spPr>
          <a:xfrm>
            <a:off x="10566924" y="2847740"/>
            <a:ext cx="1731341"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11. İmam Hasan Askeri</a:t>
            </a:r>
          </a:p>
        </p:txBody>
      </p:sp>
      <p:sp>
        <p:nvSpPr>
          <p:cNvPr id="19" name="Dikdörtgen 18"/>
          <p:cNvSpPr/>
          <p:nvPr/>
        </p:nvSpPr>
        <p:spPr>
          <a:xfrm>
            <a:off x="9097343" y="1800648"/>
            <a:ext cx="2538189"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12. İmam Muhammed Mehdi</a:t>
            </a:r>
          </a:p>
        </p:txBody>
      </p:sp>
    </p:spTree>
    <p:extLst>
      <p:ext uri="{BB962C8B-B14F-4D97-AF65-F5344CB8AC3E}">
        <p14:creationId xmlns:p14="http://schemas.microsoft.com/office/powerpoint/2010/main" val="13729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19</a:t>
            </a:fld>
            <a:endParaRPr lang="tr-TR"/>
          </a:p>
        </p:txBody>
      </p:sp>
      <p:grpSp>
        <p:nvGrpSpPr>
          <p:cNvPr id="15" name="Grup 14"/>
          <p:cNvGrpSpPr/>
          <p:nvPr/>
        </p:nvGrpSpPr>
        <p:grpSpPr>
          <a:xfrm>
            <a:off x="4257740" y="2445922"/>
            <a:ext cx="3155809" cy="2896580"/>
            <a:chOff x="3193304" y="1834441"/>
            <a:chExt cx="2366857" cy="2172435"/>
          </a:xfrm>
        </p:grpSpPr>
        <p:pic>
          <p:nvPicPr>
            <p:cNvPr id="4" name="Resim 3"/>
            <p:cNvPicPr>
              <a:picLocks noChangeAspect="1"/>
            </p:cNvPicPr>
            <p:nvPr/>
          </p:nvPicPr>
          <p:blipFill>
            <a:blip r:embed="rId2"/>
            <a:stretch>
              <a:fillRect/>
            </a:stretch>
          </p:blipFill>
          <p:spPr>
            <a:xfrm>
              <a:off x="4161319" y="1834441"/>
              <a:ext cx="678553" cy="1001695"/>
            </a:xfrm>
            <a:prstGeom prst="rect">
              <a:avLst/>
            </a:prstGeom>
          </p:spPr>
        </p:pic>
        <p:pic>
          <p:nvPicPr>
            <p:cNvPr id="5" name="Resim 4"/>
            <p:cNvPicPr>
              <a:picLocks noChangeAspect="1"/>
            </p:cNvPicPr>
            <p:nvPr/>
          </p:nvPicPr>
          <p:blipFill>
            <a:blip r:embed="rId3"/>
            <a:stretch>
              <a:fillRect/>
            </a:stretch>
          </p:blipFill>
          <p:spPr>
            <a:xfrm>
              <a:off x="4741591" y="2518684"/>
              <a:ext cx="818570" cy="838375"/>
            </a:xfrm>
            <a:prstGeom prst="rect">
              <a:avLst/>
            </a:prstGeom>
          </p:spPr>
        </p:pic>
        <p:pic>
          <p:nvPicPr>
            <p:cNvPr id="6" name="Resim 5"/>
            <p:cNvPicPr>
              <a:picLocks noChangeAspect="1"/>
            </p:cNvPicPr>
            <p:nvPr/>
          </p:nvPicPr>
          <p:blipFill>
            <a:blip r:embed="rId4"/>
            <a:stretch>
              <a:fillRect/>
            </a:stretch>
          </p:blipFill>
          <p:spPr>
            <a:xfrm>
              <a:off x="4120530" y="3386260"/>
              <a:ext cx="937049" cy="620616"/>
            </a:xfrm>
            <a:prstGeom prst="rect">
              <a:avLst/>
            </a:prstGeom>
          </p:spPr>
        </p:pic>
        <p:pic>
          <p:nvPicPr>
            <p:cNvPr id="7" name="Resim 6"/>
            <p:cNvPicPr>
              <a:picLocks noChangeAspect="1"/>
            </p:cNvPicPr>
            <p:nvPr/>
          </p:nvPicPr>
          <p:blipFill>
            <a:blip r:embed="rId5"/>
            <a:stretch>
              <a:fillRect/>
            </a:stretch>
          </p:blipFill>
          <p:spPr>
            <a:xfrm>
              <a:off x="3567588" y="2892342"/>
              <a:ext cx="516992" cy="1045247"/>
            </a:xfrm>
            <a:prstGeom prst="rect">
              <a:avLst/>
            </a:prstGeom>
          </p:spPr>
        </p:pic>
        <p:pic>
          <p:nvPicPr>
            <p:cNvPr id="8" name="Resim 7"/>
            <p:cNvPicPr>
              <a:picLocks noChangeAspect="1"/>
            </p:cNvPicPr>
            <p:nvPr/>
          </p:nvPicPr>
          <p:blipFill>
            <a:blip r:embed="rId6"/>
            <a:stretch>
              <a:fillRect/>
            </a:stretch>
          </p:blipFill>
          <p:spPr>
            <a:xfrm>
              <a:off x="3193304" y="2449332"/>
              <a:ext cx="1066296" cy="479071"/>
            </a:xfrm>
            <a:prstGeom prst="rect">
              <a:avLst/>
            </a:prstGeom>
          </p:spPr>
        </p:pic>
      </p:grpSp>
      <p:sp>
        <p:nvSpPr>
          <p:cNvPr id="9" name="Dikdörtgen 8"/>
          <p:cNvSpPr/>
          <p:nvPr/>
        </p:nvSpPr>
        <p:spPr>
          <a:xfrm>
            <a:off x="5138703" y="3729727"/>
            <a:ext cx="1245854" cy="420564"/>
          </a:xfrm>
          <a:prstGeom prst="rect">
            <a:avLst/>
          </a:prstGeom>
        </p:spPr>
        <p:txBody>
          <a:bodyPr wrap="none">
            <a:spAutoFit/>
          </a:bodyPr>
          <a:lstStyle/>
          <a:p>
            <a:pPr lvl="0">
              <a:defRPr/>
            </a:pPr>
            <a:r>
              <a:rPr lang="tr-TR" sz="2133" b="1" dirty="0" err="1">
                <a:solidFill>
                  <a:prstClr val="black"/>
                </a:solidFill>
                <a:latin typeface="Tahoma" panose="020B0604030504040204" pitchFamily="34" charset="0"/>
                <a:ea typeface="Tahoma" panose="020B0604030504040204" pitchFamily="34" charset="0"/>
                <a:cs typeface="Tahoma" panose="020B0604030504040204" pitchFamily="34" charset="0"/>
              </a:rPr>
              <a:t>Zeydiye</a:t>
            </a:r>
            <a:endPar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Dikdörtgen 9"/>
          <p:cNvSpPr/>
          <p:nvPr/>
        </p:nvSpPr>
        <p:spPr>
          <a:xfrm>
            <a:off x="2862015" y="1681069"/>
            <a:ext cx="5634904"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Dördüncü imam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Zeynelabidin’in</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oğlu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Zeyd’i</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imam kabul eder.</a:t>
            </a:r>
          </a:p>
        </p:txBody>
      </p:sp>
      <p:sp>
        <p:nvSpPr>
          <p:cNvPr id="11" name="Dikdörtgen 10"/>
          <p:cNvSpPr/>
          <p:nvPr/>
        </p:nvSpPr>
        <p:spPr>
          <a:xfrm>
            <a:off x="336479" y="2847434"/>
            <a:ext cx="3979824"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Onlara göre Hz. Peygamber isim ve şahıs belirterek kimseyi imam olarak tayin etmemiştir.</a:t>
            </a:r>
          </a:p>
        </p:txBody>
      </p:sp>
      <p:sp>
        <p:nvSpPr>
          <p:cNvPr id="12" name="Dikdörtgen 11"/>
          <p:cNvSpPr/>
          <p:nvPr/>
        </p:nvSpPr>
        <p:spPr>
          <a:xfrm>
            <a:off x="0" y="4927919"/>
            <a:ext cx="4844893" cy="1077026"/>
          </a:xfrm>
          <a:prstGeom prst="rect">
            <a:avLst/>
          </a:prstGeom>
        </p:spPr>
        <p:txBody>
          <a:bodyPr wrap="square">
            <a:spAutoFit/>
          </a:bodyPr>
          <a:lstStyle/>
          <a:p>
            <a:pPr lvl="0" algn="ctr">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Haşimoğullarına</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mensup, ilim, cesaret ve takva sahibi bir kimse imametini ilan ederek imamlığı hak etmiş olur.</a:t>
            </a:r>
          </a:p>
        </p:txBody>
      </p:sp>
      <p:sp>
        <p:nvSpPr>
          <p:cNvPr id="13" name="Dikdörtgen 12"/>
          <p:cNvSpPr/>
          <p:nvPr/>
        </p:nvSpPr>
        <p:spPr>
          <a:xfrm>
            <a:off x="6453163" y="5050473"/>
            <a:ext cx="5648523"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İmamların hatasız ve günahsız olmadığına, sayılarının da on iki ile sınırlandırılmadığına inanırlar.</a:t>
            </a:r>
          </a:p>
        </p:txBody>
      </p:sp>
      <p:sp>
        <p:nvSpPr>
          <p:cNvPr id="14" name="Dikdörtgen 13"/>
          <p:cNvSpPr/>
          <p:nvPr/>
        </p:nvSpPr>
        <p:spPr>
          <a:xfrm>
            <a:off x="7037512" y="3195306"/>
            <a:ext cx="4479825"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Günümüzde Yemen’de yoğun olarak yaşarlar.</a:t>
            </a:r>
          </a:p>
        </p:txBody>
      </p:sp>
    </p:spTree>
    <p:extLst>
      <p:ext uri="{BB962C8B-B14F-4D97-AF65-F5344CB8AC3E}">
        <p14:creationId xmlns:p14="http://schemas.microsoft.com/office/powerpoint/2010/main" val="338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6205467" y="2046259"/>
            <a:ext cx="5502852" cy="3636766"/>
            <a:chOff x="4654100" y="1534694"/>
            <a:chExt cx="4127139" cy="2727574"/>
          </a:xfrm>
        </p:grpSpPr>
        <p:pic>
          <p:nvPicPr>
            <p:cNvPr id="18" name="Resim 17"/>
            <p:cNvPicPr>
              <a:picLocks noChangeAspect="1"/>
            </p:cNvPicPr>
            <p:nvPr/>
          </p:nvPicPr>
          <p:blipFill>
            <a:blip r:embed="rId2"/>
            <a:stretch>
              <a:fillRect/>
            </a:stretch>
          </p:blipFill>
          <p:spPr>
            <a:xfrm>
              <a:off x="4654100" y="1534694"/>
              <a:ext cx="4127139" cy="2727574"/>
            </a:xfrm>
            <a:prstGeom prst="rect">
              <a:avLst/>
            </a:prstGeom>
          </p:spPr>
        </p:pic>
        <p:sp>
          <p:nvSpPr>
            <p:cNvPr id="9" name="Metin kutusu 8">
              <a:extLst>
                <a:ext uri="{FF2B5EF4-FFF2-40B4-BE49-F238E27FC236}">
                  <a16:creationId xmlns:a16="http://schemas.microsoft.com/office/drawing/2014/main" id="{3C4C8081-AE13-4055-A738-57567BBB07A6}"/>
                </a:ext>
              </a:extLst>
            </p:cNvPr>
            <p:cNvSpPr txBox="1"/>
            <p:nvPr/>
          </p:nvSpPr>
          <p:spPr>
            <a:xfrm>
              <a:off x="4859647" y="1736951"/>
              <a:ext cx="3655703" cy="2285241"/>
            </a:xfrm>
            <a:prstGeom prst="rect">
              <a:avLst/>
            </a:prstGeom>
            <a:noFill/>
          </p:spPr>
          <p:txBody>
            <a:bodyPr wrap="square" rtlCol="0">
              <a:spAutoFit/>
            </a:bodyPr>
            <a:lstStyle/>
            <a:p>
              <a:pPr marL="457189" lvl="1"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Dinin inanç esaslarını veya amelî hükümlerini anlama ve yorumlama konusunda kendine özgü yaklaşımlara sahip düşünce sistemi; bu yaklaşımlar etrafında meydana gelen ekolleşmenin ürünü olan ilmi ve fikri birikimdir.</a:t>
              </a:r>
            </a:p>
          </p:txBody>
        </p:sp>
      </p:grpSp>
      <p:grpSp>
        <p:nvGrpSpPr>
          <p:cNvPr id="3" name="Grup 2"/>
          <p:cNvGrpSpPr/>
          <p:nvPr/>
        </p:nvGrpSpPr>
        <p:grpSpPr>
          <a:xfrm>
            <a:off x="702192" y="4625403"/>
            <a:ext cx="3864632" cy="1487966"/>
            <a:chOff x="526644" y="3469052"/>
            <a:chExt cx="2898474" cy="1115975"/>
          </a:xfrm>
        </p:grpSpPr>
        <p:pic>
          <p:nvPicPr>
            <p:cNvPr id="19" name="Resim 18"/>
            <p:cNvPicPr>
              <a:picLocks noChangeAspect="1"/>
            </p:cNvPicPr>
            <p:nvPr/>
          </p:nvPicPr>
          <p:blipFill>
            <a:blip r:embed="rId2"/>
            <a:stretch>
              <a:fillRect/>
            </a:stretch>
          </p:blipFill>
          <p:spPr>
            <a:xfrm>
              <a:off x="526644" y="3469052"/>
              <a:ext cx="2898474" cy="1115975"/>
            </a:xfrm>
            <a:prstGeom prst="rect">
              <a:avLst/>
            </a:prstGeom>
          </p:spPr>
        </p:pic>
        <p:sp>
          <p:nvSpPr>
            <p:cNvPr id="10" name="Dikdörtgen 9">
              <a:extLst>
                <a:ext uri="{FF2B5EF4-FFF2-40B4-BE49-F238E27FC236}">
                  <a16:creationId xmlns:a16="http://schemas.microsoft.com/office/drawing/2014/main" id="{A40D201B-B21B-4A30-A9F8-C603ECD120FA}"/>
                </a:ext>
              </a:extLst>
            </p:cNvPr>
            <p:cNvSpPr/>
            <p:nvPr/>
          </p:nvSpPr>
          <p:spPr>
            <a:xfrm>
              <a:off x="612391" y="3677962"/>
              <a:ext cx="2726980" cy="623248"/>
            </a:xfrm>
            <a:prstGeom prst="rect">
              <a:avLst/>
            </a:prstGeom>
          </p:spPr>
          <p:txBody>
            <a:bodyPr wrap="square">
              <a:spAutoFit/>
            </a:bodyPr>
            <a:lstStyle/>
            <a:p>
              <a:pPr algn="ct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Gidilecek yer, yol, takip edilen yöntem, ekol. </a:t>
              </a:r>
            </a:p>
          </p:txBody>
        </p:sp>
      </p:grpSp>
      <p:grpSp>
        <p:nvGrpSpPr>
          <p:cNvPr id="2" name="Grup 1"/>
          <p:cNvGrpSpPr/>
          <p:nvPr/>
        </p:nvGrpSpPr>
        <p:grpSpPr>
          <a:xfrm>
            <a:off x="736784" y="2219468"/>
            <a:ext cx="5238045" cy="2868805"/>
            <a:chOff x="552588" y="1664601"/>
            <a:chExt cx="3928534" cy="2151604"/>
          </a:xfrm>
        </p:grpSpPr>
        <p:pic>
          <p:nvPicPr>
            <p:cNvPr id="17" name="Resim 16"/>
            <p:cNvPicPr>
              <a:picLocks noChangeAspect="1"/>
            </p:cNvPicPr>
            <p:nvPr/>
          </p:nvPicPr>
          <p:blipFill>
            <a:blip r:embed="rId3"/>
            <a:stretch>
              <a:fillRect/>
            </a:stretch>
          </p:blipFill>
          <p:spPr>
            <a:xfrm>
              <a:off x="552588" y="1664601"/>
              <a:ext cx="2741990" cy="920386"/>
            </a:xfrm>
            <a:prstGeom prst="rect">
              <a:avLst/>
            </a:prstGeom>
          </p:spPr>
        </p:pic>
        <p:sp>
          <p:nvSpPr>
            <p:cNvPr id="4" name="Metin kutusu 3">
              <a:extLst>
                <a:ext uri="{FF2B5EF4-FFF2-40B4-BE49-F238E27FC236}">
                  <a16:creationId xmlns:a16="http://schemas.microsoft.com/office/drawing/2014/main" id="{90B96BB1-7971-48C7-B420-2DEB21F19D57}"/>
                </a:ext>
              </a:extLst>
            </p:cNvPr>
            <p:cNvSpPr txBox="1"/>
            <p:nvPr/>
          </p:nvSpPr>
          <p:spPr>
            <a:xfrm>
              <a:off x="1514115" y="1838463"/>
              <a:ext cx="1032975" cy="346249"/>
            </a:xfrm>
            <a:prstGeom prst="rect">
              <a:avLst/>
            </a:prstGeom>
            <a:noFill/>
          </p:spPr>
          <p:txBody>
            <a:bodyPr wrap="non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Mezhep</a:t>
              </a:r>
            </a:p>
          </p:txBody>
        </p:sp>
        <p:pic>
          <p:nvPicPr>
            <p:cNvPr id="6" name="Picture 2" descr="C:\Users\DİLEK MENKÜÇ\Desktop\şema.png">
              <a:extLst>
                <a:ext uri="{FF2B5EF4-FFF2-40B4-BE49-F238E27FC236}">
                  <a16:creationId xmlns:a16="http://schemas.microsoft.com/office/drawing/2014/main" id="{CE48BD2B-477B-440F-A497-569B3B02BC95}"/>
                </a:ext>
              </a:extLst>
            </p:cNvPr>
            <p:cNvPicPr>
              <a:picLocks noChangeAspect="1" noChangeArrowheads="1"/>
            </p:cNvPicPr>
            <p:nvPr/>
          </p:nvPicPr>
          <p:blipFill rotWithShape="1">
            <a:blip r:embed="rId4" cstate="print"/>
            <a:srcRect l="30432" r="62756" b="86497"/>
            <a:stretch/>
          </p:blipFill>
          <p:spPr bwMode="auto">
            <a:xfrm rot="10800000">
              <a:off x="3763005" y="2074205"/>
              <a:ext cx="718117" cy="1742000"/>
            </a:xfrm>
            <a:prstGeom prst="rect">
              <a:avLst/>
            </a:prstGeom>
            <a:noFill/>
          </p:spPr>
        </p:pic>
        <p:pic>
          <p:nvPicPr>
            <p:cNvPr id="13" name="Picture 2" descr="C:\Users\DİLEK MENKÜÇ\Desktop\şema.png">
              <a:extLst>
                <a:ext uri="{FF2B5EF4-FFF2-40B4-BE49-F238E27FC236}">
                  <a16:creationId xmlns:a16="http://schemas.microsoft.com/office/drawing/2014/main" id="{D375A599-8E56-4896-BCEF-7C7B15FC0BFF}"/>
                </a:ext>
              </a:extLst>
            </p:cNvPr>
            <p:cNvPicPr>
              <a:picLocks noChangeAspect="1" noChangeArrowheads="1"/>
            </p:cNvPicPr>
            <p:nvPr/>
          </p:nvPicPr>
          <p:blipFill rotWithShape="1">
            <a:blip r:embed="rId4" cstate="print"/>
            <a:srcRect l="30432" r="62756" b="86497"/>
            <a:stretch/>
          </p:blipFill>
          <p:spPr bwMode="auto">
            <a:xfrm rot="16200000">
              <a:off x="1372948" y="2144850"/>
              <a:ext cx="718117" cy="1742000"/>
            </a:xfrm>
            <a:prstGeom prst="rect">
              <a:avLst/>
            </a:prstGeom>
            <a:noFill/>
          </p:spPr>
        </p:pic>
      </p:grpSp>
      <p:sp>
        <p:nvSpPr>
          <p:cNvPr id="16" name="Slayt Numarası Yer Tutucusu 15"/>
          <p:cNvSpPr>
            <a:spLocks noGrp="1"/>
          </p:cNvSpPr>
          <p:nvPr>
            <p:ph type="sldNum" sz="quarter" idx="12"/>
          </p:nvPr>
        </p:nvSpPr>
        <p:spPr/>
        <p:txBody>
          <a:bodyPr/>
          <a:lstStyle/>
          <a:p>
            <a:fld id="{B1DEFA8C-F947-479F-BE07-76B6B3F80BF1}" type="slidenum">
              <a:rPr lang="tr-TR" smtClean="0"/>
              <a:pPr/>
              <a:t>2</a:t>
            </a:fld>
            <a:endParaRPr lang="tr-TR"/>
          </a:p>
        </p:txBody>
      </p:sp>
    </p:spTree>
    <p:extLst>
      <p:ext uri="{BB962C8B-B14F-4D97-AF65-F5344CB8AC3E}">
        <p14:creationId xmlns:p14="http://schemas.microsoft.com/office/powerpoint/2010/main" val="20191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20</a:t>
            </a:fld>
            <a:endParaRPr lang="tr-TR"/>
          </a:p>
        </p:txBody>
      </p:sp>
      <p:sp>
        <p:nvSpPr>
          <p:cNvPr id="4" name="Dikdörtgen 3"/>
          <p:cNvSpPr/>
          <p:nvPr/>
        </p:nvSpPr>
        <p:spPr>
          <a:xfrm>
            <a:off x="4441029" y="1709500"/>
            <a:ext cx="5541172" cy="748795"/>
          </a:xfrm>
          <a:prstGeom prst="rect">
            <a:avLst/>
          </a:prstGeom>
        </p:spPr>
        <p:txBody>
          <a:bodyPr wrap="square">
            <a:spAutoFit/>
          </a:bodyPr>
          <a:lstStyle/>
          <a:p>
            <a:pPr lvl="0" algn="ctr">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İslam Düşüncesinde Fıkhi/Ameli Mezhepler</a:t>
            </a:r>
          </a:p>
        </p:txBody>
      </p:sp>
      <p:pic>
        <p:nvPicPr>
          <p:cNvPr id="8" name="Resim 7"/>
          <p:cNvPicPr>
            <a:picLocks noChangeAspect="1"/>
          </p:cNvPicPr>
          <p:nvPr/>
        </p:nvPicPr>
        <p:blipFill>
          <a:blip r:embed="rId2"/>
          <a:stretch>
            <a:fillRect/>
          </a:stretch>
        </p:blipFill>
        <p:spPr>
          <a:xfrm>
            <a:off x="193682" y="2236039"/>
            <a:ext cx="2380269" cy="4120312"/>
          </a:xfrm>
          <a:prstGeom prst="rect">
            <a:avLst/>
          </a:prstGeom>
        </p:spPr>
      </p:pic>
      <p:sp>
        <p:nvSpPr>
          <p:cNvPr id="5" name="Dikdörtgen 4"/>
          <p:cNvSpPr/>
          <p:nvPr/>
        </p:nvSpPr>
        <p:spPr>
          <a:xfrm>
            <a:off x="178810" y="2895734"/>
            <a:ext cx="2513439" cy="1077026"/>
          </a:xfrm>
          <a:prstGeom prst="rect">
            <a:avLst/>
          </a:prstGeom>
        </p:spPr>
        <p:txBody>
          <a:bodyPr wrap="square">
            <a:spAutoFit/>
          </a:bodyPr>
          <a:lstStyle/>
          <a:p>
            <a:pPr lvl="0" algn="ctr">
              <a:defRPr/>
            </a:pPr>
            <a:r>
              <a:rPr lang="tr-TR" sz="2133" b="1" dirty="0" err="1">
                <a:solidFill>
                  <a:prstClr val="black"/>
                </a:solidFill>
                <a:latin typeface="Tahoma" panose="020B0604030504040204" pitchFamily="34" charset="0"/>
                <a:ea typeface="Tahoma" panose="020B0604030504040204" pitchFamily="34" charset="0"/>
                <a:cs typeface="Tahoma" panose="020B0604030504040204" pitchFamily="34" charset="0"/>
              </a:rPr>
              <a:t>Ehl</a:t>
            </a: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-i </a:t>
            </a:r>
            <a:r>
              <a:rPr lang="tr-TR" sz="2133" b="1" dirty="0" err="1">
                <a:solidFill>
                  <a:prstClr val="black"/>
                </a:solidFill>
                <a:latin typeface="Tahoma" panose="020B0604030504040204" pitchFamily="34" charset="0"/>
                <a:ea typeface="Tahoma" panose="020B0604030504040204" pitchFamily="34" charset="0"/>
                <a:cs typeface="Tahoma" panose="020B0604030504040204" pitchFamily="34" charset="0"/>
              </a:rPr>
              <a:t>Sünnet'in</a:t>
            </a: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 içindeki Fıkhi Mezhepler</a:t>
            </a:r>
          </a:p>
        </p:txBody>
      </p:sp>
      <p:pic>
        <p:nvPicPr>
          <p:cNvPr id="11" name="Resim 10"/>
          <p:cNvPicPr>
            <a:picLocks noChangeAspect="1"/>
          </p:cNvPicPr>
          <p:nvPr/>
        </p:nvPicPr>
        <p:blipFill>
          <a:blip r:embed="rId3"/>
          <a:stretch>
            <a:fillRect/>
          </a:stretch>
        </p:blipFill>
        <p:spPr>
          <a:xfrm>
            <a:off x="2346744" y="1599481"/>
            <a:ext cx="2193000" cy="1404889"/>
          </a:xfrm>
          <a:prstGeom prst="rect">
            <a:avLst/>
          </a:prstGeom>
        </p:spPr>
      </p:pic>
      <p:pic>
        <p:nvPicPr>
          <p:cNvPr id="12" name="Resim 11"/>
          <p:cNvPicPr>
            <a:picLocks noChangeAspect="1"/>
          </p:cNvPicPr>
          <p:nvPr/>
        </p:nvPicPr>
        <p:blipFill>
          <a:blip r:embed="rId4"/>
          <a:stretch>
            <a:fillRect/>
          </a:stretch>
        </p:blipFill>
        <p:spPr>
          <a:xfrm>
            <a:off x="2889693" y="3145821"/>
            <a:ext cx="2052751" cy="786223"/>
          </a:xfrm>
          <a:prstGeom prst="rect">
            <a:avLst/>
          </a:prstGeom>
        </p:spPr>
      </p:pic>
      <p:pic>
        <p:nvPicPr>
          <p:cNvPr id="13" name="Resim 12"/>
          <p:cNvPicPr>
            <a:picLocks noChangeAspect="1"/>
          </p:cNvPicPr>
          <p:nvPr/>
        </p:nvPicPr>
        <p:blipFill>
          <a:blip r:embed="rId5"/>
          <a:stretch>
            <a:fillRect/>
          </a:stretch>
        </p:blipFill>
        <p:spPr>
          <a:xfrm>
            <a:off x="2346744" y="4005273"/>
            <a:ext cx="2193000" cy="1379111"/>
          </a:xfrm>
          <a:prstGeom prst="rect">
            <a:avLst/>
          </a:prstGeom>
        </p:spPr>
      </p:pic>
      <p:pic>
        <p:nvPicPr>
          <p:cNvPr id="14" name="Resim 13"/>
          <p:cNvPicPr>
            <a:picLocks noChangeAspect="1"/>
          </p:cNvPicPr>
          <p:nvPr/>
        </p:nvPicPr>
        <p:blipFill>
          <a:blip r:embed="rId6"/>
          <a:stretch>
            <a:fillRect/>
          </a:stretch>
        </p:blipFill>
        <p:spPr>
          <a:xfrm>
            <a:off x="1728801" y="4897185"/>
            <a:ext cx="2180251" cy="1624000"/>
          </a:xfrm>
          <a:prstGeom prst="rect">
            <a:avLst/>
          </a:prstGeom>
        </p:spPr>
      </p:pic>
      <p:sp>
        <p:nvSpPr>
          <p:cNvPr id="15" name="Dikdörtgen 14"/>
          <p:cNvSpPr/>
          <p:nvPr/>
        </p:nvSpPr>
        <p:spPr>
          <a:xfrm rot="20437640">
            <a:off x="2819331" y="2069362"/>
            <a:ext cx="1220719" cy="420564"/>
          </a:xfrm>
          <a:prstGeom prst="rect">
            <a:avLst/>
          </a:prstGeom>
        </p:spPr>
        <p:txBody>
          <a:bodyPr wrap="non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Hanefilik</a:t>
            </a:r>
          </a:p>
        </p:txBody>
      </p:sp>
      <p:sp>
        <p:nvSpPr>
          <p:cNvPr id="16" name="Dikdörtgen 15"/>
          <p:cNvSpPr/>
          <p:nvPr/>
        </p:nvSpPr>
        <p:spPr>
          <a:xfrm>
            <a:off x="3348005" y="3310655"/>
            <a:ext cx="1124795" cy="420564"/>
          </a:xfrm>
          <a:prstGeom prst="rect">
            <a:avLst/>
          </a:prstGeom>
        </p:spPr>
        <p:txBody>
          <a:bodyPr wrap="non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Malikilik</a:t>
            </a:r>
          </a:p>
        </p:txBody>
      </p:sp>
      <p:sp>
        <p:nvSpPr>
          <p:cNvPr id="17" name="Dikdörtgen 16"/>
          <p:cNvSpPr/>
          <p:nvPr/>
        </p:nvSpPr>
        <p:spPr>
          <a:xfrm rot="1047495">
            <a:off x="3028075" y="4484543"/>
            <a:ext cx="954877" cy="420564"/>
          </a:xfrm>
          <a:prstGeom prst="rect">
            <a:avLst/>
          </a:prstGeom>
        </p:spPr>
        <p:txBody>
          <a:bodyPr wrap="non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Şafiilik</a:t>
            </a:r>
          </a:p>
        </p:txBody>
      </p:sp>
      <p:sp>
        <p:nvSpPr>
          <p:cNvPr id="18" name="Dikdörtgen 17"/>
          <p:cNvSpPr/>
          <p:nvPr/>
        </p:nvSpPr>
        <p:spPr>
          <a:xfrm rot="1843736">
            <a:off x="2212799" y="5488305"/>
            <a:ext cx="1347613" cy="420564"/>
          </a:xfrm>
          <a:prstGeom prst="rect">
            <a:avLst/>
          </a:prstGeom>
        </p:spPr>
        <p:txBody>
          <a:bodyPr wrap="none">
            <a:spAutoFit/>
          </a:bodyPr>
          <a:lstStyle/>
          <a:p>
            <a:pPr lvl="0">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Hanbelilik</a:t>
            </a:r>
            <a:endParaRPr lang="tr-TR" sz="2133"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9" name="Resim 18"/>
          <p:cNvPicPr>
            <a:picLocks noChangeAspect="1"/>
          </p:cNvPicPr>
          <p:nvPr/>
        </p:nvPicPr>
        <p:blipFill>
          <a:blip r:embed="rId2"/>
          <a:stretch>
            <a:fillRect/>
          </a:stretch>
        </p:blipFill>
        <p:spPr>
          <a:xfrm>
            <a:off x="8976520" y="2094003"/>
            <a:ext cx="2380269" cy="4120312"/>
          </a:xfrm>
          <a:prstGeom prst="rect">
            <a:avLst/>
          </a:prstGeom>
        </p:spPr>
      </p:pic>
      <p:sp>
        <p:nvSpPr>
          <p:cNvPr id="6" name="Dikdörtgen 5"/>
          <p:cNvSpPr/>
          <p:nvPr/>
        </p:nvSpPr>
        <p:spPr>
          <a:xfrm>
            <a:off x="9029485" y="2700085"/>
            <a:ext cx="2274339" cy="1077026"/>
          </a:xfrm>
          <a:prstGeom prst="rect">
            <a:avLst/>
          </a:prstGeom>
        </p:spPr>
        <p:txBody>
          <a:bodyPr wrap="square">
            <a:spAutoFit/>
          </a:bodyPr>
          <a:lstStyle/>
          <a:p>
            <a:pPr lvl="0" algn="ctr">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Şia/Şiiliğin içindeki Fıkhi Mezhepler</a:t>
            </a:r>
          </a:p>
        </p:txBody>
      </p:sp>
      <p:pic>
        <p:nvPicPr>
          <p:cNvPr id="20" name="Resim 19"/>
          <p:cNvPicPr>
            <a:picLocks noChangeAspect="1"/>
          </p:cNvPicPr>
          <p:nvPr/>
        </p:nvPicPr>
        <p:blipFill>
          <a:blip r:embed="rId4"/>
          <a:stretch>
            <a:fillRect/>
          </a:stretch>
        </p:blipFill>
        <p:spPr>
          <a:xfrm>
            <a:off x="6678794" y="3021859"/>
            <a:ext cx="2052751" cy="786223"/>
          </a:xfrm>
          <a:prstGeom prst="rect">
            <a:avLst/>
          </a:prstGeom>
        </p:spPr>
      </p:pic>
      <p:sp>
        <p:nvSpPr>
          <p:cNvPr id="21" name="Dikdörtgen 20"/>
          <p:cNvSpPr/>
          <p:nvPr/>
        </p:nvSpPr>
        <p:spPr>
          <a:xfrm>
            <a:off x="7160831" y="3172416"/>
            <a:ext cx="1142685" cy="420564"/>
          </a:xfrm>
          <a:prstGeom prst="rect">
            <a:avLst/>
          </a:prstGeom>
        </p:spPr>
        <p:txBody>
          <a:bodyPr wrap="non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Caferilik</a:t>
            </a:r>
          </a:p>
        </p:txBody>
      </p:sp>
    </p:spTree>
    <p:extLst>
      <p:ext uri="{BB962C8B-B14F-4D97-AF65-F5344CB8AC3E}">
        <p14:creationId xmlns:p14="http://schemas.microsoft.com/office/powerpoint/2010/main" val="36417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17" grpId="0"/>
      <p:bldP spid="18" grpId="0"/>
      <p:bldP spid="6"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21</a:t>
            </a:fld>
            <a:endParaRPr lang="tr-TR"/>
          </a:p>
        </p:txBody>
      </p:sp>
      <p:pic>
        <p:nvPicPr>
          <p:cNvPr id="4" name="Resim 3"/>
          <p:cNvPicPr>
            <a:picLocks noChangeAspect="1"/>
          </p:cNvPicPr>
          <p:nvPr/>
        </p:nvPicPr>
        <p:blipFill>
          <a:blip r:embed="rId2"/>
          <a:stretch>
            <a:fillRect/>
          </a:stretch>
        </p:blipFill>
        <p:spPr>
          <a:xfrm>
            <a:off x="5548426" y="2445922"/>
            <a:ext cx="904737" cy="1335593"/>
          </a:xfrm>
          <a:prstGeom prst="rect">
            <a:avLst/>
          </a:prstGeom>
        </p:spPr>
      </p:pic>
      <p:pic>
        <p:nvPicPr>
          <p:cNvPr id="5" name="Resim 4"/>
          <p:cNvPicPr>
            <a:picLocks noChangeAspect="1"/>
          </p:cNvPicPr>
          <p:nvPr/>
        </p:nvPicPr>
        <p:blipFill>
          <a:blip r:embed="rId3"/>
          <a:stretch>
            <a:fillRect/>
          </a:stretch>
        </p:blipFill>
        <p:spPr>
          <a:xfrm>
            <a:off x="6322121" y="3358246"/>
            <a:ext cx="1091427" cy="1117833"/>
          </a:xfrm>
          <a:prstGeom prst="rect">
            <a:avLst/>
          </a:prstGeom>
        </p:spPr>
      </p:pic>
      <p:pic>
        <p:nvPicPr>
          <p:cNvPr id="6" name="Resim 5"/>
          <p:cNvPicPr>
            <a:picLocks noChangeAspect="1"/>
          </p:cNvPicPr>
          <p:nvPr/>
        </p:nvPicPr>
        <p:blipFill>
          <a:blip r:embed="rId4"/>
          <a:stretch>
            <a:fillRect/>
          </a:stretch>
        </p:blipFill>
        <p:spPr>
          <a:xfrm>
            <a:off x="5494041" y="4515013"/>
            <a:ext cx="1249399" cy="827488"/>
          </a:xfrm>
          <a:prstGeom prst="rect">
            <a:avLst/>
          </a:prstGeom>
        </p:spPr>
      </p:pic>
      <p:pic>
        <p:nvPicPr>
          <p:cNvPr id="7" name="Resim 6"/>
          <p:cNvPicPr>
            <a:picLocks noChangeAspect="1"/>
          </p:cNvPicPr>
          <p:nvPr/>
        </p:nvPicPr>
        <p:blipFill>
          <a:blip r:embed="rId5"/>
          <a:stretch>
            <a:fillRect/>
          </a:stretch>
        </p:blipFill>
        <p:spPr>
          <a:xfrm>
            <a:off x="4756784" y="3856457"/>
            <a:ext cx="689323" cy="1393663"/>
          </a:xfrm>
          <a:prstGeom prst="rect">
            <a:avLst/>
          </a:prstGeom>
        </p:spPr>
      </p:pic>
      <p:pic>
        <p:nvPicPr>
          <p:cNvPr id="8" name="Resim 7"/>
          <p:cNvPicPr>
            <a:picLocks noChangeAspect="1"/>
          </p:cNvPicPr>
          <p:nvPr/>
        </p:nvPicPr>
        <p:blipFill>
          <a:blip r:embed="rId6"/>
          <a:stretch>
            <a:fillRect/>
          </a:stretch>
        </p:blipFill>
        <p:spPr>
          <a:xfrm>
            <a:off x="4257739" y="3265777"/>
            <a:ext cx="1421728" cy="638761"/>
          </a:xfrm>
          <a:prstGeom prst="rect">
            <a:avLst/>
          </a:prstGeom>
        </p:spPr>
      </p:pic>
      <p:sp>
        <p:nvSpPr>
          <p:cNvPr id="9" name="Dikdörtgen 8"/>
          <p:cNvSpPr/>
          <p:nvPr/>
        </p:nvSpPr>
        <p:spPr>
          <a:xfrm>
            <a:off x="5134428" y="3737203"/>
            <a:ext cx="1407758" cy="420564"/>
          </a:xfrm>
          <a:prstGeom prst="rect">
            <a:avLst/>
          </a:prstGeom>
        </p:spPr>
        <p:txBody>
          <a:bodyPr wrap="none">
            <a:spAutoFit/>
          </a:bodyPr>
          <a:lstStyle/>
          <a:p>
            <a:pPr lvl="0">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Hanefilik</a:t>
            </a:r>
          </a:p>
        </p:txBody>
      </p:sp>
      <p:sp>
        <p:nvSpPr>
          <p:cNvPr id="10" name="Dikdörtgen 9"/>
          <p:cNvSpPr/>
          <p:nvPr/>
        </p:nvSpPr>
        <p:spPr>
          <a:xfrm>
            <a:off x="2888243" y="1771709"/>
            <a:ext cx="6096000" cy="748795"/>
          </a:xfrm>
          <a:prstGeom prst="rect">
            <a:avLst/>
          </a:prstGeom>
        </p:spPr>
        <p:txBody>
          <a:bodyPr>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 Ebu Hanife’nin görüş ve düşüncelerine dayanan fıkhi ekolün adıdır.</a:t>
            </a:r>
          </a:p>
        </p:txBody>
      </p:sp>
      <p:sp>
        <p:nvSpPr>
          <p:cNvPr id="11" name="Dikdörtgen 10"/>
          <p:cNvSpPr/>
          <p:nvPr/>
        </p:nvSpPr>
        <p:spPr>
          <a:xfrm>
            <a:off x="131501" y="3002897"/>
            <a:ext cx="4482729"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Dinin genel ilkeleri esas alınarak nakil ile akıl ve hadis ile rey arasında dengeli bir yol takip edilir.</a:t>
            </a:r>
          </a:p>
        </p:txBody>
      </p:sp>
      <p:sp>
        <p:nvSpPr>
          <p:cNvPr id="12" name="Dikdörtgen 11"/>
          <p:cNvSpPr/>
          <p:nvPr/>
        </p:nvSpPr>
        <p:spPr>
          <a:xfrm>
            <a:off x="0" y="4701574"/>
            <a:ext cx="4912139" cy="1733488"/>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Dinin genel ilkelerini, toplumun geleneklerini ve insan için faydalı olanı dikkate alarak yapmış olduğu içtihatlar, Hanefi mezhebinin yaygınlaşmasını sağlamıştır.</a:t>
            </a:r>
          </a:p>
        </p:txBody>
      </p:sp>
      <p:sp>
        <p:nvSpPr>
          <p:cNvPr id="13" name="Dikdörtgen 12"/>
          <p:cNvSpPr/>
          <p:nvPr/>
        </p:nvSpPr>
        <p:spPr>
          <a:xfrm>
            <a:off x="6520873" y="5071653"/>
            <a:ext cx="5261887"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Fıkhi içtihatlarda bulunurken akla ve akıl yürütmeye başvurulması sebebiyle bu ekole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Ehl</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 rey de denir.</a:t>
            </a:r>
          </a:p>
        </p:txBody>
      </p:sp>
      <p:sp>
        <p:nvSpPr>
          <p:cNvPr id="14" name="Dikdörtgen 13"/>
          <p:cNvSpPr/>
          <p:nvPr/>
        </p:nvSpPr>
        <p:spPr>
          <a:xfrm>
            <a:off x="7095818" y="2906420"/>
            <a:ext cx="4686941"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Günümüzde daha çok Türkiye, Balkanlar, Hindistan, Pakistan, Afganistan, Irak, Suriye ve Türkî Cumhuriyetlerinde  yaygındır.</a:t>
            </a:r>
          </a:p>
        </p:txBody>
      </p:sp>
    </p:spTree>
    <p:extLst>
      <p:ext uri="{BB962C8B-B14F-4D97-AF65-F5344CB8AC3E}">
        <p14:creationId xmlns:p14="http://schemas.microsoft.com/office/powerpoint/2010/main" val="17202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3">
                <a:shade val="45000"/>
                <a:satMod val="135000"/>
              </a:schemeClr>
              <a:prstClr val="white"/>
            </a:duotone>
          </a:blip>
          <a:stretch>
            <a:fillRect/>
          </a:stretch>
        </p:blipFill>
        <p:spPr>
          <a:xfrm>
            <a:off x="760527" y="1678787"/>
            <a:ext cx="10664557" cy="4711925"/>
          </a:xfrm>
          <a:prstGeom prst="rect">
            <a:avLst/>
          </a:prstGeom>
        </p:spPr>
      </p:pic>
      <p:sp>
        <p:nvSpPr>
          <p:cNvPr id="4" name="Dikdörtgen 3">
            <a:extLst>
              <a:ext uri="{FF2B5EF4-FFF2-40B4-BE49-F238E27FC236}">
                <a16:creationId xmlns:a16="http://schemas.microsoft.com/office/drawing/2014/main" id="{4A6812BF-DE16-4A08-A4D5-78F9727A50CB}"/>
              </a:ext>
            </a:extLst>
          </p:cNvPr>
          <p:cNvSpPr/>
          <p:nvPr/>
        </p:nvSpPr>
        <p:spPr>
          <a:xfrm>
            <a:off x="1406833" y="1817633"/>
            <a:ext cx="9664289" cy="4154984"/>
          </a:xfrm>
          <a:prstGeom prst="rect">
            <a:avLst/>
          </a:prstGeom>
        </p:spPr>
        <p:txBody>
          <a:bodyPr wrap="square">
            <a:spAutoFit/>
          </a:bodyPr>
          <a:lstStyle/>
          <a:p>
            <a:r>
              <a:rPr lang="tr-TR" sz="2400" b="1" dirty="0">
                <a:latin typeface="Tahoma" panose="020B0604030504040204" pitchFamily="34" charset="0"/>
                <a:ea typeface="Tahoma" panose="020B0604030504040204" pitchFamily="34" charset="0"/>
                <a:cs typeface="Tahoma" panose="020B0604030504040204" pitchFamily="34" charset="0"/>
              </a:rPr>
              <a:t>İmam Ebu Hanife Kimdir?</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Asıl adı Numan b. Sabit olan Ebu Hanife 699 yılında Kufe’de doğdu ve 767 yılında vefat etti. Irak’ın ünlü âlimlerinden ders alarak bilgisini geliştirdi. Hocası Hammad b. Ebî Süleyman’ın vefatı üzerine onun yerine geçti ve ders vermeye başladı. Kısa sürede ünü tüm ilim çevrelerinde yayıldı ve öğrencileri arttı. Ticaretle de uğraşan Ebu Hanife, müctehit düzeyinde birçok talebe yetiştirdi. Fıkıh bilgisi ve birçok konudaki pratik çözümleri sayesinde İmamı Azam ismiyle anıldı. Ömrünün büyük bir kısmını ilim öğrenmek ve öğrenci yetiştirmekle geçirmiştir. </a:t>
            </a:r>
            <a:r>
              <a:rPr lang="tr-TR" sz="2400" b="1" dirty="0">
                <a:latin typeface="Tahoma" panose="020B0604030504040204" pitchFamily="34" charset="0"/>
                <a:ea typeface="Tahoma" panose="020B0604030504040204" pitchFamily="34" charset="0"/>
                <a:cs typeface="Tahoma" panose="020B0604030504040204" pitchFamily="34" charset="0"/>
              </a:rPr>
              <a:t>Fıkhu’l Ekber</a:t>
            </a:r>
            <a:r>
              <a:rPr lang="tr-TR" sz="2400" dirty="0">
                <a:latin typeface="Tahoma" panose="020B0604030504040204" pitchFamily="34" charset="0"/>
                <a:ea typeface="Tahoma" panose="020B0604030504040204" pitchFamily="34" charset="0"/>
                <a:cs typeface="Tahoma" panose="020B0604030504040204" pitchFamily="34" charset="0"/>
              </a:rPr>
              <a:t> en önemli eseridir.</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22</a:t>
            </a:fld>
            <a:endParaRPr lang="tr-TR"/>
          </a:p>
        </p:txBody>
      </p:sp>
    </p:spTree>
    <p:extLst>
      <p:ext uri="{BB962C8B-B14F-4D97-AF65-F5344CB8AC3E}">
        <p14:creationId xmlns:p14="http://schemas.microsoft.com/office/powerpoint/2010/main" val="338720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23</a:t>
            </a:fld>
            <a:endParaRPr lang="tr-TR"/>
          </a:p>
        </p:txBody>
      </p:sp>
      <p:grpSp>
        <p:nvGrpSpPr>
          <p:cNvPr id="15" name="Grup 14"/>
          <p:cNvGrpSpPr/>
          <p:nvPr/>
        </p:nvGrpSpPr>
        <p:grpSpPr>
          <a:xfrm>
            <a:off x="4257740" y="2445922"/>
            <a:ext cx="3155809" cy="2896580"/>
            <a:chOff x="3193304" y="1834441"/>
            <a:chExt cx="2366857" cy="2172435"/>
          </a:xfrm>
        </p:grpSpPr>
        <p:pic>
          <p:nvPicPr>
            <p:cNvPr id="4" name="Resim 3"/>
            <p:cNvPicPr>
              <a:picLocks noChangeAspect="1"/>
            </p:cNvPicPr>
            <p:nvPr/>
          </p:nvPicPr>
          <p:blipFill>
            <a:blip r:embed="rId2"/>
            <a:stretch>
              <a:fillRect/>
            </a:stretch>
          </p:blipFill>
          <p:spPr>
            <a:xfrm>
              <a:off x="4161319" y="1834441"/>
              <a:ext cx="678553" cy="1001695"/>
            </a:xfrm>
            <a:prstGeom prst="rect">
              <a:avLst/>
            </a:prstGeom>
          </p:spPr>
        </p:pic>
        <p:pic>
          <p:nvPicPr>
            <p:cNvPr id="5" name="Resim 4"/>
            <p:cNvPicPr>
              <a:picLocks noChangeAspect="1"/>
            </p:cNvPicPr>
            <p:nvPr/>
          </p:nvPicPr>
          <p:blipFill>
            <a:blip r:embed="rId3"/>
            <a:stretch>
              <a:fillRect/>
            </a:stretch>
          </p:blipFill>
          <p:spPr>
            <a:xfrm>
              <a:off x="4741591" y="2518684"/>
              <a:ext cx="818570" cy="838375"/>
            </a:xfrm>
            <a:prstGeom prst="rect">
              <a:avLst/>
            </a:prstGeom>
          </p:spPr>
        </p:pic>
        <p:pic>
          <p:nvPicPr>
            <p:cNvPr id="6" name="Resim 5"/>
            <p:cNvPicPr>
              <a:picLocks noChangeAspect="1"/>
            </p:cNvPicPr>
            <p:nvPr/>
          </p:nvPicPr>
          <p:blipFill>
            <a:blip r:embed="rId4"/>
            <a:stretch>
              <a:fillRect/>
            </a:stretch>
          </p:blipFill>
          <p:spPr>
            <a:xfrm>
              <a:off x="4120530" y="3386260"/>
              <a:ext cx="937049" cy="620616"/>
            </a:xfrm>
            <a:prstGeom prst="rect">
              <a:avLst/>
            </a:prstGeom>
          </p:spPr>
        </p:pic>
        <p:pic>
          <p:nvPicPr>
            <p:cNvPr id="7" name="Resim 6"/>
            <p:cNvPicPr>
              <a:picLocks noChangeAspect="1"/>
            </p:cNvPicPr>
            <p:nvPr/>
          </p:nvPicPr>
          <p:blipFill>
            <a:blip r:embed="rId5"/>
            <a:stretch>
              <a:fillRect/>
            </a:stretch>
          </p:blipFill>
          <p:spPr>
            <a:xfrm>
              <a:off x="3567588" y="2892342"/>
              <a:ext cx="516992" cy="1045247"/>
            </a:xfrm>
            <a:prstGeom prst="rect">
              <a:avLst/>
            </a:prstGeom>
          </p:spPr>
        </p:pic>
        <p:pic>
          <p:nvPicPr>
            <p:cNvPr id="8" name="Resim 7"/>
            <p:cNvPicPr>
              <a:picLocks noChangeAspect="1"/>
            </p:cNvPicPr>
            <p:nvPr/>
          </p:nvPicPr>
          <p:blipFill>
            <a:blip r:embed="rId6"/>
            <a:stretch>
              <a:fillRect/>
            </a:stretch>
          </p:blipFill>
          <p:spPr>
            <a:xfrm>
              <a:off x="3193304" y="2449332"/>
              <a:ext cx="1066296" cy="479071"/>
            </a:xfrm>
            <a:prstGeom prst="rect">
              <a:avLst/>
            </a:prstGeom>
          </p:spPr>
        </p:pic>
      </p:grpSp>
      <p:sp>
        <p:nvSpPr>
          <p:cNvPr id="9" name="Dikdörtgen 8"/>
          <p:cNvSpPr/>
          <p:nvPr/>
        </p:nvSpPr>
        <p:spPr>
          <a:xfrm>
            <a:off x="5169693" y="3744825"/>
            <a:ext cx="1330814" cy="420564"/>
          </a:xfrm>
          <a:prstGeom prst="rect">
            <a:avLst/>
          </a:prstGeom>
        </p:spPr>
        <p:txBody>
          <a:bodyPr wrap="none">
            <a:spAutoFit/>
          </a:bodyPr>
          <a:lstStyle/>
          <a:p>
            <a:pPr lvl="0">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Malikilik</a:t>
            </a:r>
          </a:p>
        </p:txBody>
      </p:sp>
      <p:sp>
        <p:nvSpPr>
          <p:cNvPr id="10" name="Dikdörtgen 9"/>
          <p:cNvSpPr/>
          <p:nvPr/>
        </p:nvSpPr>
        <p:spPr>
          <a:xfrm>
            <a:off x="2745303" y="1666150"/>
            <a:ext cx="6096000" cy="748795"/>
          </a:xfrm>
          <a:prstGeom prst="rect">
            <a:avLst/>
          </a:prstGeom>
        </p:spPr>
        <p:txBody>
          <a:bodyPr>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Büyük hadis ve fıkıh âlimi İmam Malik'in görüşlerine dayanır.</a:t>
            </a:r>
          </a:p>
        </p:txBody>
      </p:sp>
      <p:sp>
        <p:nvSpPr>
          <p:cNvPr id="11" name="Dikdörtgen 10"/>
          <p:cNvSpPr/>
          <p:nvPr/>
        </p:nvSpPr>
        <p:spPr>
          <a:xfrm>
            <a:off x="-22338" y="2809166"/>
            <a:ext cx="4323145"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Görüş ve uygulamalarında Kur’an, sünnet, sahabe ve tabiin sözlerine sırasıyla riayet eder.</a:t>
            </a:r>
          </a:p>
        </p:txBody>
      </p:sp>
      <p:sp>
        <p:nvSpPr>
          <p:cNvPr id="12" name="Dikdörtgen 11"/>
          <p:cNvSpPr/>
          <p:nvPr/>
        </p:nvSpPr>
        <p:spPr>
          <a:xfrm>
            <a:off x="-105725" y="4479456"/>
            <a:ext cx="5011548" cy="1733488"/>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En önemli özelliği, Medine halkının uygulamalarına diğer mezheplerden daha fazla önem vermesidir. Medine halkının örfü, dinin anlaşılmasında önceliklidir.</a:t>
            </a:r>
          </a:p>
        </p:txBody>
      </p:sp>
      <p:sp>
        <p:nvSpPr>
          <p:cNvPr id="13" name="Dikdörtgen 12"/>
          <p:cNvSpPr/>
          <p:nvPr/>
        </p:nvSpPr>
        <p:spPr>
          <a:xfrm>
            <a:off x="6511341" y="4955128"/>
            <a:ext cx="4659923"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İspanya’da kurulan Endülüs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Emevi</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Devleti, bir dönem Malikiliği resmi mezhep olarak benimsemiştir.</a:t>
            </a:r>
          </a:p>
        </p:txBody>
      </p:sp>
      <p:sp>
        <p:nvSpPr>
          <p:cNvPr id="14" name="Dikdörtgen 13"/>
          <p:cNvSpPr/>
          <p:nvPr/>
        </p:nvSpPr>
        <p:spPr>
          <a:xfrm>
            <a:off x="7321061" y="3247421"/>
            <a:ext cx="4870939"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Günümüzde Mısır, Tunus, Cezayir, Fas ve Sudan’da yaygındır.</a:t>
            </a:r>
          </a:p>
        </p:txBody>
      </p:sp>
    </p:spTree>
    <p:extLst>
      <p:ext uri="{BB962C8B-B14F-4D97-AF65-F5344CB8AC3E}">
        <p14:creationId xmlns:p14="http://schemas.microsoft.com/office/powerpoint/2010/main" val="28203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30CB474-5983-4CEB-9017-85D808F3E80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142" y="1538803"/>
            <a:ext cx="11302999" cy="5200445"/>
          </a:xfrm>
          <a:prstGeom prst="rect">
            <a:avLst/>
          </a:prstGeom>
        </p:spPr>
      </p:pic>
      <p:sp>
        <p:nvSpPr>
          <p:cNvPr id="4" name="Dikdörtgen 3">
            <a:extLst>
              <a:ext uri="{FF2B5EF4-FFF2-40B4-BE49-F238E27FC236}">
                <a16:creationId xmlns:a16="http://schemas.microsoft.com/office/drawing/2014/main" id="{4A6812BF-DE16-4A08-A4D5-78F9727A50CB}"/>
              </a:ext>
            </a:extLst>
          </p:cNvPr>
          <p:cNvSpPr/>
          <p:nvPr/>
        </p:nvSpPr>
        <p:spPr>
          <a:xfrm>
            <a:off x="1921798" y="2415476"/>
            <a:ext cx="9034853" cy="3416320"/>
          </a:xfrm>
          <a:prstGeom prst="rect">
            <a:avLst/>
          </a:prstGeom>
        </p:spPr>
        <p:txBody>
          <a:bodyPr wrap="square">
            <a:spAutoFit/>
          </a:bodyPr>
          <a:lstStyle/>
          <a:p>
            <a:r>
              <a:rPr lang="tr-TR" sz="2400" b="1" dirty="0">
                <a:latin typeface="Tahoma" panose="020B0604030504040204" pitchFamily="34" charset="0"/>
                <a:ea typeface="Tahoma" panose="020B0604030504040204" pitchFamily="34" charset="0"/>
                <a:cs typeface="Tahoma" panose="020B0604030504040204" pitchFamily="34" charset="0"/>
              </a:rPr>
              <a:t>İmam Malik Kimdir?</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Malik b. Enes, 712 yılında Medine’de dünyaya geldi. İlmi tahsilini burada tamamladı. Dönemin büyük âlimlerinden ilim öğrenen İmam Malik, Mescid-i Nebi’de ders ve fetva vermeye başladı. Medine fıkhının imamı olarak tanınan Malik b. Enes, 795 yılında vefat etti. </a:t>
            </a:r>
            <a:r>
              <a:rPr lang="tr-TR" sz="2400" b="1" dirty="0">
                <a:latin typeface="Tahoma" panose="020B0604030504040204" pitchFamily="34" charset="0"/>
                <a:ea typeface="Tahoma" panose="020B0604030504040204" pitchFamily="34" charset="0"/>
                <a:cs typeface="Tahoma" panose="020B0604030504040204" pitchFamily="34" charset="0"/>
              </a:rPr>
              <a:t>Muvatta</a:t>
            </a:r>
            <a:r>
              <a:rPr lang="tr-TR" sz="2400" dirty="0">
                <a:latin typeface="Tahoma" panose="020B0604030504040204" pitchFamily="34" charset="0"/>
                <a:ea typeface="Tahoma" panose="020B0604030504040204" pitchFamily="34" charset="0"/>
                <a:cs typeface="Tahoma" panose="020B0604030504040204" pitchFamily="34" charset="0"/>
              </a:rPr>
              <a:t> isimli hadis kitabı İmam Malik’in hadislerden ve sahabe sözleriyle tabiîn fetvalarından derlediği en önemli eseridir.</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24</a:t>
            </a:fld>
            <a:endParaRPr lang="tr-TR"/>
          </a:p>
        </p:txBody>
      </p:sp>
    </p:spTree>
    <p:extLst>
      <p:ext uri="{BB962C8B-B14F-4D97-AF65-F5344CB8AC3E}">
        <p14:creationId xmlns:p14="http://schemas.microsoft.com/office/powerpoint/2010/main" val="10449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25</a:t>
            </a:fld>
            <a:endParaRPr lang="tr-TR"/>
          </a:p>
        </p:txBody>
      </p:sp>
      <p:grpSp>
        <p:nvGrpSpPr>
          <p:cNvPr id="15" name="Grup 14"/>
          <p:cNvGrpSpPr/>
          <p:nvPr/>
        </p:nvGrpSpPr>
        <p:grpSpPr>
          <a:xfrm>
            <a:off x="4257740" y="2445922"/>
            <a:ext cx="3155809" cy="2896580"/>
            <a:chOff x="3193304" y="1834441"/>
            <a:chExt cx="2366857" cy="2172435"/>
          </a:xfrm>
        </p:grpSpPr>
        <p:pic>
          <p:nvPicPr>
            <p:cNvPr id="4" name="Resim 3"/>
            <p:cNvPicPr>
              <a:picLocks noChangeAspect="1"/>
            </p:cNvPicPr>
            <p:nvPr/>
          </p:nvPicPr>
          <p:blipFill>
            <a:blip r:embed="rId2"/>
            <a:stretch>
              <a:fillRect/>
            </a:stretch>
          </p:blipFill>
          <p:spPr>
            <a:xfrm>
              <a:off x="4161319" y="1834441"/>
              <a:ext cx="678553" cy="1001695"/>
            </a:xfrm>
            <a:prstGeom prst="rect">
              <a:avLst/>
            </a:prstGeom>
          </p:spPr>
        </p:pic>
        <p:pic>
          <p:nvPicPr>
            <p:cNvPr id="5" name="Resim 4"/>
            <p:cNvPicPr>
              <a:picLocks noChangeAspect="1"/>
            </p:cNvPicPr>
            <p:nvPr/>
          </p:nvPicPr>
          <p:blipFill>
            <a:blip r:embed="rId3"/>
            <a:stretch>
              <a:fillRect/>
            </a:stretch>
          </p:blipFill>
          <p:spPr>
            <a:xfrm>
              <a:off x="4741591" y="2518684"/>
              <a:ext cx="818570" cy="838375"/>
            </a:xfrm>
            <a:prstGeom prst="rect">
              <a:avLst/>
            </a:prstGeom>
          </p:spPr>
        </p:pic>
        <p:pic>
          <p:nvPicPr>
            <p:cNvPr id="6" name="Resim 5"/>
            <p:cNvPicPr>
              <a:picLocks noChangeAspect="1"/>
            </p:cNvPicPr>
            <p:nvPr/>
          </p:nvPicPr>
          <p:blipFill>
            <a:blip r:embed="rId4"/>
            <a:stretch>
              <a:fillRect/>
            </a:stretch>
          </p:blipFill>
          <p:spPr>
            <a:xfrm>
              <a:off x="4120530" y="3386260"/>
              <a:ext cx="937049" cy="620616"/>
            </a:xfrm>
            <a:prstGeom prst="rect">
              <a:avLst/>
            </a:prstGeom>
          </p:spPr>
        </p:pic>
        <p:pic>
          <p:nvPicPr>
            <p:cNvPr id="7" name="Resim 6"/>
            <p:cNvPicPr>
              <a:picLocks noChangeAspect="1"/>
            </p:cNvPicPr>
            <p:nvPr/>
          </p:nvPicPr>
          <p:blipFill>
            <a:blip r:embed="rId5"/>
            <a:stretch>
              <a:fillRect/>
            </a:stretch>
          </p:blipFill>
          <p:spPr>
            <a:xfrm>
              <a:off x="3567588" y="2892342"/>
              <a:ext cx="516992" cy="1045247"/>
            </a:xfrm>
            <a:prstGeom prst="rect">
              <a:avLst/>
            </a:prstGeom>
          </p:spPr>
        </p:pic>
        <p:pic>
          <p:nvPicPr>
            <p:cNvPr id="8" name="Resim 7"/>
            <p:cNvPicPr>
              <a:picLocks noChangeAspect="1"/>
            </p:cNvPicPr>
            <p:nvPr/>
          </p:nvPicPr>
          <p:blipFill>
            <a:blip r:embed="rId6"/>
            <a:stretch>
              <a:fillRect/>
            </a:stretch>
          </p:blipFill>
          <p:spPr>
            <a:xfrm>
              <a:off x="3193304" y="2449332"/>
              <a:ext cx="1066296" cy="479071"/>
            </a:xfrm>
            <a:prstGeom prst="rect">
              <a:avLst/>
            </a:prstGeom>
          </p:spPr>
        </p:pic>
      </p:grpSp>
      <p:sp>
        <p:nvSpPr>
          <p:cNvPr id="9" name="Dikdörtgen 8"/>
          <p:cNvSpPr/>
          <p:nvPr/>
        </p:nvSpPr>
        <p:spPr>
          <a:xfrm>
            <a:off x="5255163" y="3820449"/>
            <a:ext cx="1117614" cy="420564"/>
          </a:xfrm>
          <a:prstGeom prst="rect">
            <a:avLst/>
          </a:prstGeom>
        </p:spPr>
        <p:txBody>
          <a:bodyPr wrap="none">
            <a:spAutoFit/>
          </a:bodyPr>
          <a:lstStyle/>
          <a:p>
            <a:pPr lvl="0">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Şafiilik</a:t>
            </a:r>
          </a:p>
        </p:txBody>
      </p:sp>
      <p:sp>
        <p:nvSpPr>
          <p:cNvPr id="10" name="Dikdörtgen 9"/>
          <p:cNvSpPr/>
          <p:nvPr/>
        </p:nvSpPr>
        <p:spPr>
          <a:xfrm>
            <a:off x="2861131" y="1812364"/>
            <a:ext cx="5636671" cy="420564"/>
          </a:xfrm>
          <a:prstGeom prst="rect">
            <a:avLst/>
          </a:prstGeom>
        </p:spPr>
        <p:txBody>
          <a:bodyPr wrap="non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 Şafii'nin görüş ve yorumlarına dayanır. </a:t>
            </a:r>
          </a:p>
        </p:txBody>
      </p:sp>
      <p:sp>
        <p:nvSpPr>
          <p:cNvPr id="11" name="Dikdörtgen 10"/>
          <p:cNvSpPr/>
          <p:nvPr/>
        </p:nvSpPr>
        <p:spPr>
          <a:xfrm>
            <a:off x="-39456" y="2980969"/>
            <a:ext cx="4707715"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Diğer mezhepler gibi herhangi bir meselenin çözümü için ilk önce Kur’an ve sünnete başvurur.</a:t>
            </a:r>
          </a:p>
        </p:txBody>
      </p:sp>
      <p:sp>
        <p:nvSpPr>
          <p:cNvPr id="12" name="Dikdörtgen 11"/>
          <p:cNvSpPr/>
          <p:nvPr/>
        </p:nvSpPr>
        <p:spPr>
          <a:xfrm>
            <a:off x="226122" y="4499230"/>
            <a:ext cx="4530663"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Eğer bir mesele hakkında hüküm Kur’an ve sünnette varsa başka delile başvurulmaz, yoksa önce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icma</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ardından da kıyas deliline gidilir.</a:t>
            </a:r>
          </a:p>
        </p:txBody>
      </p:sp>
      <p:sp>
        <p:nvSpPr>
          <p:cNvPr id="13" name="Dikdörtgen 12"/>
          <p:cNvSpPr/>
          <p:nvPr/>
        </p:nvSpPr>
        <p:spPr>
          <a:xfrm>
            <a:off x="6183363" y="4955492"/>
            <a:ext cx="5217524"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 Şafii, fıkıh usulünün sistemleşmesine önemli katkılarda bulunmuştur.</a:t>
            </a:r>
          </a:p>
        </p:txBody>
      </p:sp>
      <p:sp>
        <p:nvSpPr>
          <p:cNvPr id="14" name="Dikdörtgen 13"/>
          <p:cNvSpPr/>
          <p:nvPr/>
        </p:nvSpPr>
        <p:spPr>
          <a:xfrm>
            <a:off x="7413549" y="2980970"/>
            <a:ext cx="4321471"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Ülkemizin Doğu ve Güneydoğu Anadolu bölgeleri ile Mısır, Suriye, Filistin, Irak ve Endonezya gibi ülkelerde yaygındır.</a:t>
            </a:r>
          </a:p>
        </p:txBody>
      </p:sp>
    </p:spTree>
    <p:extLst>
      <p:ext uri="{BB962C8B-B14F-4D97-AF65-F5344CB8AC3E}">
        <p14:creationId xmlns:p14="http://schemas.microsoft.com/office/powerpoint/2010/main" val="26489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30CB474-5983-4CEB-9017-85D808F3E80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1284288"/>
            <a:ext cx="11936360" cy="5573713"/>
          </a:xfrm>
          <a:prstGeom prst="rect">
            <a:avLst/>
          </a:prstGeom>
        </p:spPr>
      </p:pic>
      <p:sp>
        <p:nvSpPr>
          <p:cNvPr id="4" name="Dikdörtgen 3">
            <a:extLst>
              <a:ext uri="{FF2B5EF4-FFF2-40B4-BE49-F238E27FC236}">
                <a16:creationId xmlns:a16="http://schemas.microsoft.com/office/drawing/2014/main" id="{4A6812BF-DE16-4A08-A4D5-78F9727A50CB}"/>
              </a:ext>
            </a:extLst>
          </p:cNvPr>
          <p:cNvSpPr/>
          <p:nvPr/>
        </p:nvSpPr>
        <p:spPr>
          <a:xfrm>
            <a:off x="1209369" y="1875710"/>
            <a:ext cx="10075607" cy="4154984"/>
          </a:xfrm>
          <a:prstGeom prst="rect">
            <a:avLst/>
          </a:prstGeom>
        </p:spPr>
        <p:txBody>
          <a:bodyPr wrap="square">
            <a:spAutoFit/>
          </a:bodyPr>
          <a:lstStyle/>
          <a:p>
            <a:r>
              <a:rPr lang="tr-TR" sz="2400" b="1" dirty="0">
                <a:latin typeface="Tahoma" panose="020B0604030504040204" pitchFamily="34" charset="0"/>
                <a:ea typeface="Tahoma" panose="020B0604030504040204" pitchFamily="34" charset="0"/>
                <a:cs typeface="Tahoma" panose="020B0604030504040204" pitchFamily="34" charset="0"/>
              </a:rPr>
              <a:t>İmam Şafii Kimdir?</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İmam Şafii, 767 yılında Filistin’in Gazze şehrinde doğdu. Küçük yaşlarda Medine’ye yerleşerek tahsilini burada tamamladı. Döneminde Hicaz ve Irak olarak belirginleşen fıkıh ekollerinin yaklaşımlarını ve yöntemlerini öğrenerek bu iki fıkhı birleştirmeye çalıştı. İmam Şafii, fıkıhta kendi yöntemini ortaya koyarak birçok öğrenci yetiştirmiştir. Ömrünün sonlarına doğru Mısır’a yerleşen İmam Şafii, buranın örf ve âdetlerini göz önünde bulundurmuş; bazı fetvalarından vazgeçerek bunların yerine yeni görüşler ortaya koymuştur. Fıkıh usulünün temellerini </a:t>
            </a:r>
            <a:r>
              <a:rPr lang="tr-TR" sz="2400" b="1" dirty="0">
                <a:latin typeface="Tahoma" panose="020B0604030504040204" pitchFamily="34" charset="0"/>
                <a:ea typeface="Tahoma" panose="020B0604030504040204" pitchFamily="34" charset="0"/>
                <a:cs typeface="Tahoma" panose="020B0604030504040204" pitchFamily="34" charset="0"/>
              </a:rPr>
              <a:t>“er-Risale”</a:t>
            </a:r>
            <a:r>
              <a:rPr lang="tr-TR" sz="2400" dirty="0">
                <a:latin typeface="Tahoma" panose="020B0604030504040204" pitchFamily="34" charset="0"/>
                <a:ea typeface="Tahoma" panose="020B0604030504040204" pitchFamily="34" charset="0"/>
                <a:cs typeface="Tahoma" panose="020B0604030504040204" pitchFamily="34" charset="0"/>
              </a:rPr>
              <a:t> isimli eserinde kaleme alan İmam Şafii, 820 yılında Mısır’da vefat etmiştir.</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26</a:t>
            </a:fld>
            <a:endParaRPr lang="tr-TR"/>
          </a:p>
        </p:txBody>
      </p:sp>
    </p:spTree>
    <p:extLst>
      <p:ext uri="{BB962C8B-B14F-4D97-AF65-F5344CB8AC3E}">
        <p14:creationId xmlns:p14="http://schemas.microsoft.com/office/powerpoint/2010/main" val="14560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27</a:t>
            </a:fld>
            <a:endParaRPr lang="tr-TR"/>
          </a:p>
        </p:txBody>
      </p:sp>
      <p:grpSp>
        <p:nvGrpSpPr>
          <p:cNvPr id="15" name="Grup 14"/>
          <p:cNvGrpSpPr/>
          <p:nvPr/>
        </p:nvGrpSpPr>
        <p:grpSpPr>
          <a:xfrm>
            <a:off x="4257740" y="2445922"/>
            <a:ext cx="3155809" cy="2896580"/>
            <a:chOff x="3193304" y="1834441"/>
            <a:chExt cx="2366857" cy="2172435"/>
          </a:xfrm>
        </p:grpSpPr>
        <p:pic>
          <p:nvPicPr>
            <p:cNvPr id="4" name="Resim 3"/>
            <p:cNvPicPr>
              <a:picLocks noChangeAspect="1"/>
            </p:cNvPicPr>
            <p:nvPr/>
          </p:nvPicPr>
          <p:blipFill>
            <a:blip r:embed="rId2"/>
            <a:stretch>
              <a:fillRect/>
            </a:stretch>
          </p:blipFill>
          <p:spPr>
            <a:xfrm>
              <a:off x="4161319" y="1834441"/>
              <a:ext cx="678553" cy="1001695"/>
            </a:xfrm>
            <a:prstGeom prst="rect">
              <a:avLst/>
            </a:prstGeom>
          </p:spPr>
        </p:pic>
        <p:pic>
          <p:nvPicPr>
            <p:cNvPr id="5" name="Resim 4"/>
            <p:cNvPicPr>
              <a:picLocks noChangeAspect="1"/>
            </p:cNvPicPr>
            <p:nvPr/>
          </p:nvPicPr>
          <p:blipFill>
            <a:blip r:embed="rId3"/>
            <a:stretch>
              <a:fillRect/>
            </a:stretch>
          </p:blipFill>
          <p:spPr>
            <a:xfrm>
              <a:off x="4741591" y="2518684"/>
              <a:ext cx="818570" cy="838375"/>
            </a:xfrm>
            <a:prstGeom prst="rect">
              <a:avLst/>
            </a:prstGeom>
          </p:spPr>
        </p:pic>
        <p:pic>
          <p:nvPicPr>
            <p:cNvPr id="6" name="Resim 5"/>
            <p:cNvPicPr>
              <a:picLocks noChangeAspect="1"/>
            </p:cNvPicPr>
            <p:nvPr/>
          </p:nvPicPr>
          <p:blipFill>
            <a:blip r:embed="rId4"/>
            <a:stretch>
              <a:fillRect/>
            </a:stretch>
          </p:blipFill>
          <p:spPr>
            <a:xfrm>
              <a:off x="4120530" y="3386260"/>
              <a:ext cx="937049" cy="620616"/>
            </a:xfrm>
            <a:prstGeom prst="rect">
              <a:avLst/>
            </a:prstGeom>
          </p:spPr>
        </p:pic>
        <p:pic>
          <p:nvPicPr>
            <p:cNvPr id="7" name="Resim 6"/>
            <p:cNvPicPr>
              <a:picLocks noChangeAspect="1"/>
            </p:cNvPicPr>
            <p:nvPr/>
          </p:nvPicPr>
          <p:blipFill>
            <a:blip r:embed="rId5"/>
            <a:stretch>
              <a:fillRect/>
            </a:stretch>
          </p:blipFill>
          <p:spPr>
            <a:xfrm>
              <a:off x="3567588" y="2892342"/>
              <a:ext cx="516992" cy="1045247"/>
            </a:xfrm>
            <a:prstGeom prst="rect">
              <a:avLst/>
            </a:prstGeom>
          </p:spPr>
        </p:pic>
        <p:pic>
          <p:nvPicPr>
            <p:cNvPr id="8" name="Resim 7"/>
            <p:cNvPicPr>
              <a:picLocks noChangeAspect="1"/>
            </p:cNvPicPr>
            <p:nvPr/>
          </p:nvPicPr>
          <p:blipFill>
            <a:blip r:embed="rId6"/>
            <a:stretch>
              <a:fillRect/>
            </a:stretch>
          </p:blipFill>
          <p:spPr>
            <a:xfrm>
              <a:off x="3193304" y="2449332"/>
              <a:ext cx="1066296" cy="479071"/>
            </a:xfrm>
            <a:prstGeom prst="rect">
              <a:avLst/>
            </a:prstGeom>
          </p:spPr>
        </p:pic>
      </p:grpSp>
      <p:sp>
        <p:nvSpPr>
          <p:cNvPr id="9" name="Dikdörtgen 8"/>
          <p:cNvSpPr/>
          <p:nvPr/>
        </p:nvSpPr>
        <p:spPr>
          <a:xfrm>
            <a:off x="5099527" y="3761816"/>
            <a:ext cx="1390124" cy="379656"/>
          </a:xfrm>
          <a:prstGeom prst="rect">
            <a:avLst/>
          </a:prstGeom>
        </p:spPr>
        <p:txBody>
          <a:bodyPr wrap="none">
            <a:spAutoFit/>
          </a:bodyPr>
          <a:lstStyle/>
          <a:p>
            <a:pPr lvl="0">
              <a:defRPr/>
            </a:pPr>
            <a:r>
              <a:rPr lang="tr-TR" sz="1867" b="1" dirty="0" err="1">
                <a:solidFill>
                  <a:prstClr val="black"/>
                </a:solidFill>
                <a:latin typeface="Tahoma" panose="020B0604030504040204" pitchFamily="34" charset="0"/>
                <a:ea typeface="Tahoma" panose="020B0604030504040204" pitchFamily="34" charset="0"/>
                <a:cs typeface="Tahoma" panose="020B0604030504040204" pitchFamily="34" charset="0"/>
              </a:rPr>
              <a:t>Hanbelilik</a:t>
            </a:r>
            <a:endParaRPr lang="tr-TR" sz="186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Dikdörtgen 9"/>
          <p:cNvSpPr/>
          <p:nvPr/>
        </p:nvSpPr>
        <p:spPr>
          <a:xfrm>
            <a:off x="2779504" y="1705657"/>
            <a:ext cx="6096000" cy="748795"/>
          </a:xfrm>
          <a:prstGeom prst="rect">
            <a:avLst/>
          </a:prstGeom>
        </p:spPr>
        <p:txBody>
          <a:bodyPr>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Ünlü hadis ve fıkıh âlimi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Ahmed</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b.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Hanbel’in</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 görüşlerini esas alır.</a:t>
            </a:r>
          </a:p>
        </p:txBody>
      </p:sp>
      <p:sp>
        <p:nvSpPr>
          <p:cNvPr id="11" name="Dikdörtgen 10"/>
          <p:cNvSpPr/>
          <p:nvPr/>
        </p:nvSpPr>
        <p:spPr>
          <a:xfrm>
            <a:off x="11894" y="2906392"/>
            <a:ext cx="4552079"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Dinî konularda hüküm verirken öncelikli kaynağı Kur’an’dır. Sonrasında ise Hz. Peygamber’in sünnetini esas alır.</a:t>
            </a:r>
          </a:p>
        </p:txBody>
      </p:sp>
      <p:sp>
        <p:nvSpPr>
          <p:cNvPr id="12" name="Dikdörtgen 11"/>
          <p:cNvSpPr/>
          <p:nvPr/>
        </p:nvSpPr>
        <p:spPr>
          <a:xfrm>
            <a:off x="313195" y="4744527"/>
            <a:ext cx="4599055"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“Hakkında haram olduğuna dair kesin bir hüküm bulunmayan şey helaldir.” ilkesini esas alan bir yorum ve anlayışa sahiptir.</a:t>
            </a:r>
          </a:p>
        </p:txBody>
      </p:sp>
      <p:sp>
        <p:nvSpPr>
          <p:cNvPr id="13" name="Dikdörtgen 12"/>
          <p:cNvSpPr/>
          <p:nvPr/>
        </p:nvSpPr>
        <p:spPr>
          <a:xfrm>
            <a:off x="6661909" y="4818907"/>
            <a:ext cx="4920844"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Zorunlu olmadıkça kişisel görüşle karar verme (rey) tercih edilmemiştir. Hadise dayalı bir fıkıh anlayışı hâkimdir.</a:t>
            </a:r>
          </a:p>
        </p:txBody>
      </p:sp>
      <p:sp>
        <p:nvSpPr>
          <p:cNvPr id="14" name="Dikdörtgen 13"/>
          <p:cNvSpPr/>
          <p:nvPr/>
        </p:nvSpPr>
        <p:spPr>
          <a:xfrm>
            <a:off x="7127984" y="3207817"/>
            <a:ext cx="4454769" cy="107702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Günümüzde daha çok Hicaz bölgesi, Irak, Suriye, Filistin ve Mısır’da yaygındır.</a:t>
            </a:r>
          </a:p>
        </p:txBody>
      </p:sp>
    </p:spTree>
    <p:extLst>
      <p:ext uri="{BB962C8B-B14F-4D97-AF65-F5344CB8AC3E}">
        <p14:creationId xmlns:p14="http://schemas.microsoft.com/office/powerpoint/2010/main" val="30964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30CB474-5983-4CEB-9017-85D808F3E80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4633" y="1307691"/>
            <a:ext cx="11623367" cy="5545189"/>
          </a:xfrm>
          <a:prstGeom prst="rect">
            <a:avLst/>
          </a:prstGeom>
        </p:spPr>
      </p:pic>
      <p:sp>
        <p:nvSpPr>
          <p:cNvPr id="4" name="Dikdörtgen 3">
            <a:extLst>
              <a:ext uri="{FF2B5EF4-FFF2-40B4-BE49-F238E27FC236}">
                <a16:creationId xmlns:a16="http://schemas.microsoft.com/office/drawing/2014/main" id="{4A6812BF-DE16-4A08-A4D5-78F9727A50CB}"/>
              </a:ext>
            </a:extLst>
          </p:cNvPr>
          <p:cNvSpPr/>
          <p:nvPr/>
        </p:nvSpPr>
        <p:spPr>
          <a:xfrm>
            <a:off x="1749408" y="1804844"/>
            <a:ext cx="9734669" cy="4154984"/>
          </a:xfrm>
          <a:prstGeom prst="rect">
            <a:avLst/>
          </a:prstGeom>
        </p:spPr>
        <p:txBody>
          <a:bodyPr wrap="square">
            <a:spAutoFit/>
          </a:bodyPr>
          <a:lstStyle/>
          <a:p>
            <a:r>
              <a:rPr lang="nb-NO" sz="2400" b="1" dirty="0">
                <a:latin typeface="Tahoma" panose="020B0604030504040204" pitchFamily="34" charset="0"/>
                <a:ea typeface="Tahoma" panose="020B0604030504040204" pitchFamily="34" charset="0"/>
                <a:cs typeface="Tahoma" panose="020B0604030504040204" pitchFamily="34" charset="0"/>
              </a:rPr>
              <a:t>İmam Ahmed b. Hanbel Kimdir?</a:t>
            </a:r>
            <a:endParaRPr lang="tr-TR" sz="2400" b="1" dirty="0">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781 yılında Bağdat’ta doğan Ahmed b. Hanbel küçük yaşlardan itibaren İmam Muhammed, Ebû Yusuf ve İmam Şafii gibi dönemin âlimlerinden ilim tahsil etmiştir. İslam dünyasının birçok bölgesini dolaşarak hadis derlemiş ve bunları </a:t>
            </a:r>
            <a:r>
              <a:rPr lang="tr-TR" sz="2400" b="1" dirty="0">
                <a:latin typeface="Tahoma" panose="020B0604030504040204" pitchFamily="34" charset="0"/>
                <a:ea typeface="Tahoma" panose="020B0604030504040204" pitchFamily="34" charset="0"/>
                <a:cs typeface="Tahoma" panose="020B0604030504040204" pitchFamily="34" charset="0"/>
              </a:rPr>
              <a:t>"el-</a:t>
            </a:r>
            <a:r>
              <a:rPr lang="tr-TR" sz="2400" b="1" dirty="0" err="1">
                <a:latin typeface="Tahoma" panose="020B0604030504040204" pitchFamily="34" charset="0"/>
                <a:ea typeface="Tahoma" panose="020B0604030504040204" pitchFamily="34" charset="0"/>
                <a:cs typeface="Tahoma" panose="020B0604030504040204" pitchFamily="34" charset="0"/>
              </a:rPr>
              <a:t>Müsned</a:t>
            </a:r>
            <a:r>
              <a:rPr lang="tr-TR" sz="2400" b="1" dirty="0">
                <a:latin typeface="Tahoma" panose="020B0604030504040204" pitchFamily="34" charset="0"/>
                <a:ea typeface="Tahoma" panose="020B0604030504040204" pitchFamily="34" charset="0"/>
                <a:cs typeface="Tahoma" panose="020B0604030504040204" pitchFamily="34" charset="0"/>
              </a:rPr>
              <a:t>"</a:t>
            </a:r>
            <a:r>
              <a:rPr lang="tr-TR" sz="2400" dirty="0">
                <a:latin typeface="Tahoma" panose="020B0604030504040204" pitchFamily="34" charset="0"/>
                <a:ea typeface="Tahoma" panose="020B0604030504040204" pitchFamily="34" charset="0"/>
                <a:cs typeface="Tahoma" panose="020B0604030504040204" pitchFamily="34" charset="0"/>
              </a:rPr>
              <a:t> isimli hadis kitabında bir araya getirmiştir. Kur’an’ın mahluk olmadığını dile getirdiği için Abbasiler döneminde baskıya maruz kalmıştır. İmam Şafii’nin fıkıh bilgisini ve hüküm çıkarma yöntemini benimseyen Ahmed b. Hanbel sadece rivayetlerle yetinmemiş, bunların fıkhı amaçlarını da araştırmıştır. Ahmed b. Hanbel 855 yılında vefat etmiştir.</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28</a:t>
            </a:fld>
            <a:endParaRPr lang="tr-TR"/>
          </a:p>
        </p:txBody>
      </p:sp>
    </p:spTree>
    <p:extLst>
      <p:ext uri="{BB962C8B-B14F-4D97-AF65-F5344CB8AC3E}">
        <p14:creationId xmlns:p14="http://schemas.microsoft.com/office/powerpoint/2010/main" val="14174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29</a:t>
            </a:fld>
            <a:endParaRPr lang="tr-TR"/>
          </a:p>
        </p:txBody>
      </p:sp>
      <p:grpSp>
        <p:nvGrpSpPr>
          <p:cNvPr id="15" name="Grup 14"/>
          <p:cNvGrpSpPr/>
          <p:nvPr/>
        </p:nvGrpSpPr>
        <p:grpSpPr>
          <a:xfrm>
            <a:off x="4257740" y="2445922"/>
            <a:ext cx="3155809" cy="2896580"/>
            <a:chOff x="3193304" y="1834441"/>
            <a:chExt cx="2366857" cy="2172435"/>
          </a:xfrm>
        </p:grpSpPr>
        <p:pic>
          <p:nvPicPr>
            <p:cNvPr id="4" name="Resim 3"/>
            <p:cNvPicPr>
              <a:picLocks noChangeAspect="1"/>
            </p:cNvPicPr>
            <p:nvPr/>
          </p:nvPicPr>
          <p:blipFill>
            <a:blip r:embed="rId2"/>
            <a:stretch>
              <a:fillRect/>
            </a:stretch>
          </p:blipFill>
          <p:spPr>
            <a:xfrm>
              <a:off x="4161319" y="1834441"/>
              <a:ext cx="678553" cy="1001695"/>
            </a:xfrm>
            <a:prstGeom prst="rect">
              <a:avLst/>
            </a:prstGeom>
          </p:spPr>
        </p:pic>
        <p:pic>
          <p:nvPicPr>
            <p:cNvPr id="5" name="Resim 4"/>
            <p:cNvPicPr>
              <a:picLocks noChangeAspect="1"/>
            </p:cNvPicPr>
            <p:nvPr/>
          </p:nvPicPr>
          <p:blipFill>
            <a:blip r:embed="rId3"/>
            <a:stretch>
              <a:fillRect/>
            </a:stretch>
          </p:blipFill>
          <p:spPr>
            <a:xfrm>
              <a:off x="4741591" y="2518684"/>
              <a:ext cx="818570" cy="838375"/>
            </a:xfrm>
            <a:prstGeom prst="rect">
              <a:avLst/>
            </a:prstGeom>
          </p:spPr>
        </p:pic>
        <p:pic>
          <p:nvPicPr>
            <p:cNvPr id="6" name="Resim 5"/>
            <p:cNvPicPr>
              <a:picLocks noChangeAspect="1"/>
            </p:cNvPicPr>
            <p:nvPr/>
          </p:nvPicPr>
          <p:blipFill>
            <a:blip r:embed="rId4"/>
            <a:stretch>
              <a:fillRect/>
            </a:stretch>
          </p:blipFill>
          <p:spPr>
            <a:xfrm>
              <a:off x="4120530" y="3386260"/>
              <a:ext cx="937049" cy="620616"/>
            </a:xfrm>
            <a:prstGeom prst="rect">
              <a:avLst/>
            </a:prstGeom>
          </p:spPr>
        </p:pic>
        <p:pic>
          <p:nvPicPr>
            <p:cNvPr id="7" name="Resim 6"/>
            <p:cNvPicPr>
              <a:picLocks noChangeAspect="1"/>
            </p:cNvPicPr>
            <p:nvPr/>
          </p:nvPicPr>
          <p:blipFill>
            <a:blip r:embed="rId5"/>
            <a:stretch>
              <a:fillRect/>
            </a:stretch>
          </p:blipFill>
          <p:spPr>
            <a:xfrm>
              <a:off x="3567588" y="2892342"/>
              <a:ext cx="516992" cy="1045247"/>
            </a:xfrm>
            <a:prstGeom prst="rect">
              <a:avLst/>
            </a:prstGeom>
          </p:spPr>
        </p:pic>
        <p:pic>
          <p:nvPicPr>
            <p:cNvPr id="8" name="Resim 7"/>
            <p:cNvPicPr>
              <a:picLocks noChangeAspect="1"/>
            </p:cNvPicPr>
            <p:nvPr/>
          </p:nvPicPr>
          <p:blipFill>
            <a:blip r:embed="rId6"/>
            <a:stretch>
              <a:fillRect/>
            </a:stretch>
          </p:blipFill>
          <p:spPr>
            <a:xfrm>
              <a:off x="3193304" y="2449332"/>
              <a:ext cx="1066296" cy="479071"/>
            </a:xfrm>
            <a:prstGeom prst="rect">
              <a:avLst/>
            </a:prstGeom>
          </p:spPr>
        </p:pic>
      </p:grpSp>
      <p:sp>
        <p:nvSpPr>
          <p:cNvPr id="9" name="Dikdörtgen 8"/>
          <p:cNvSpPr/>
          <p:nvPr/>
        </p:nvSpPr>
        <p:spPr>
          <a:xfrm>
            <a:off x="5170763" y="3738587"/>
            <a:ext cx="1326004" cy="420564"/>
          </a:xfrm>
          <a:prstGeom prst="rect">
            <a:avLst/>
          </a:prstGeom>
        </p:spPr>
        <p:txBody>
          <a:bodyPr wrap="none">
            <a:spAutoFit/>
          </a:bodyPr>
          <a:lstStyle/>
          <a:p>
            <a:pPr lvl="0">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Caferilik</a:t>
            </a:r>
          </a:p>
        </p:txBody>
      </p:sp>
      <p:sp>
        <p:nvSpPr>
          <p:cNvPr id="10" name="Dikdörtgen 9"/>
          <p:cNvSpPr/>
          <p:nvPr/>
        </p:nvSpPr>
        <p:spPr>
          <a:xfrm>
            <a:off x="2952793" y="1661135"/>
            <a:ext cx="6096000" cy="748795"/>
          </a:xfrm>
          <a:prstGeom prst="rect">
            <a:avLst/>
          </a:prstGeom>
        </p:spPr>
        <p:txBody>
          <a:bodyPr>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İmam Cafer-i Sadık’ın inanç, ibadet ve muamelat konusundaki görüşlerini esas alır.</a:t>
            </a:r>
          </a:p>
        </p:txBody>
      </p:sp>
      <p:sp>
        <p:nvSpPr>
          <p:cNvPr id="11" name="Dikdörtgen 10"/>
          <p:cNvSpPr/>
          <p:nvPr/>
        </p:nvSpPr>
        <p:spPr>
          <a:xfrm>
            <a:off x="146891" y="3076756"/>
            <a:ext cx="4078811" cy="748795"/>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On iki imama inanmak dinin asli bir hükmü olarak kabul edilir.</a:t>
            </a:r>
          </a:p>
        </p:txBody>
      </p:sp>
      <p:sp>
        <p:nvSpPr>
          <p:cNvPr id="12" name="Dikdörtgen 11"/>
          <p:cNvSpPr/>
          <p:nvPr/>
        </p:nvSpPr>
        <p:spPr>
          <a:xfrm>
            <a:off x="83576" y="4676311"/>
            <a:ext cx="4673209"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Dinî konularda Kur’an-ı Kerim ve sünnetin yanı sıra masum (hatasız) kabul edilen on iki imamın sözleri de delil olarak kullanılır.</a:t>
            </a:r>
          </a:p>
        </p:txBody>
      </p:sp>
      <p:sp>
        <p:nvSpPr>
          <p:cNvPr id="13" name="Dikdörtgen 12"/>
          <p:cNvSpPr/>
          <p:nvPr/>
        </p:nvSpPr>
        <p:spPr>
          <a:xfrm>
            <a:off x="6666581" y="4835366"/>
            <a:ext cx="4764425" cy="1405256"/>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Dinî konularda içtihat etme yetkisine sahip olmayanlar hayatta olan bir müçtehidi kendisine rehber edinerek taklit etmek zorundadır.</a:t>
            </a:r>
          </a:p>
        </p:txBody>
      </p:sp>
      <p:sp>
        <p:nvSpPr>
          <p:cNvPr id="14" name="Dikdörtgen 13"/>
          <p:cNvSpPr/>
          <p:nvPr/>
        </p:nvSpPr>
        <p:spPr>
          <a:xfrm>
            <a:off x="7203141" y="2800122"/>
            <a:ext cx="4661363" cy="1733488"/>
          </a:xfrm>
          <a:prstGeom prst="rect">
            <a:avLst/>
          </a:prstGeom>
        </p:spPr>
        <p:txBody>
          <a:bodyPr wrap="square">
            <a:spAutoFit/>
          </a:bodyPr>
          <a:lstStyle/>
          <a:p>
            <a:pPr lvl="0" algn="ctr">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Günümüzde İran, Irak, Suriye, bazı körfez ülkeleri ile Afganistan ve Pakistan gibi yerlerde yaygındır. Ülkemizin bazı yörelerinde de Caferilik mevcuttur.</a:t>
            </a:r>
          </a:p>
        </p:txBody>
      </p:sp>
    </p:spTree>
    <p:extLst>
      <p:ext uri="{BB962C8B-B14F-4D97-AF65-F5344CB8AC3E}">
        <p14:creationId xmlns:p14="http://schemas.microsoft.com/office/powerpoint/2010/main" val="275608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73245BB-62F9-4393-AD9D-F416E919A0D9}"/>
              </a:ext>
            </a:extLst>
          </p:cNvPr>
          <p:cNvSpPr txBox="1"/>
          <p:nvPr/>
        </p:nvSpPr>
        <p:spPr>
          <a:xfrm>
            <a:off x="3169877" y="1600347"/>
            <a:ext cx="5753099" cy="830997"/>
          </a:xfrm>
          <a:prstGeom prst="rect">
            <a:avLst/>
          </a:prstGeom>
          <a:noFill/>
        </p:spPr>
        <p:txBody>
          <a:bodyPr wrap="square" rtlCol="0">
            <a:spAutoFit/>
          </a:bodyPr>
          <a:lstStyle/>
          <a:p>
            <a:pPr algn="ct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Günümüze kadar varlığını devam ettiren mezhepler genel hatlarıyla ikiye ayrılır.</a:t>
            </a:r>
          </a:p>
        </p:txBody>
      </p:sp>
      <p:sp>
        <p:nvSpPr>
          <p:cNvPr id="3" name="Sağ Ayraç 2">
            <a:extLst>
              <a:ext uri="{FF2B5EF4-FFF2-40B4-BE49-F238E27FC236}">
                <a16:creationId xmlns:a16="http://schemas.microsoft.com/office/drawing/2014/main" id="{400FF4C7-DC47-4F02-BC53-9C297FEB9098}"/>
              </a:ext>
            </a:extLst>
          </p:cNvPr>
          <p:cNvSpPr/>
          <p:nvPr/>
        </p:nvSpPr>
        <p:spPr>
          <a:xfrm rot="5400000">
            <a:off x="5812301" y="-1623404"/>
            <a:ext cx="671001" cy="8432799"/>
          </a:xfrm>
          <a:prstGeom prst="rightBrace">
            <a:avLst/>
          </a:prstGeom>
          <a:ln w="38100">
            <a:solidFill>
              <a:srgbClr val="92D050"/>
            </a:solidFill>
          </a:ln>
        </p:spPr>
        <p:style>
          <a:lnRef idx="2">
            <a:schemeClr val="accent6"/>
          </a:lnRef>
          <a:fillRef idx="0">
            <a:schemeClr val="accent6"/>
          </a:fillRef>
          <a:effectRef idx="1">
            <a:schemeClr val="accent6"/>
          </a:effectRef>
          <a:fontRef idx="minor">
            <a:schemeClr val="tx1"/>
          </a:fontRef>
        </p:style>
        <p:txBody>
          <a:bodyPr rtlCol="0" anchor="ctr"/>
          <a:lstStyle/>
          <a:p>
            <a:pPr algn="ctr" defTabSz="914377">
              <a:defRPr/>
            </a:pPr>
            <a:endParaRPr lang="tr-TR" dirty="0">
              <a:solidFill>
                <a:prstClr val="black"/>
              </a:solidFill>
              <a:latin typeface="Calibri"/>
            </a:endParaRPr>
          </a:p>
        </p:txBody>
      </p:sp>
      <p:sp>
        <p:nvSpPr>
          <p:cNvPr id="13" name="Dikdörtgen 12">
            <a:extLst>
              <a:ext uri="{FF2B5EF4-FFF2-40B4-BE49-F238E27FC236}">
                <a16:creationId xmlns:a16="http://schemas.microsoft.com/office/drawing/2014/main" id="{7C7F3048-5429-4B3B-99B9-B2F2E7A36ADB}"/>
              </a:ext>
            </a:extLst>
          </p:cNvPr>
          <p:cNvSpPr/>
          <p:nvPr/>
        </p:nvSpPr>
        <p:spPr>
          <a:xfrm>
            <a:off x="1265227" y="2932962"/>
            <a:ext cx="4166035" cy="461665"/>
          </a:xfrm>
          <a:prstGeom prst="rect">
            <a:avLst/>
          </a:prstGeom>
          <a:ln w="28575">
            <a:solidFill>
              <a:srgbClr val="74B859"/>
            </a:solidFill>
          </a:ln>
        </p:spPr>
        <p:txBody>
          <a:bodyPr wrap="square">
            <a:spAutoFit/>
          </a:bodyPr>
          <a:lstStyle/>
          <a:p>
            <a:pPr algn="ct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İtikadi/Siyasi Mezhepler </a:t>
            </a:r>
          </a:p>
        </p:txBody>
      </p:sp>
      <p:sp>
        <p:nvSpPr>
          <p:cNvPr id="14" name="Dikdörtgen 13">
            <a:extLst>
              <a:ext uri="{FF2B5EF4-FFF2-40B4-BE49-F238E27FC236}">
                <a16:creationId xmlns:a16="http://schemas.microsoft.com/office/drawing/2014/main" id="{6477F0F4-ED27-4126-8F10-953A9319875F}"/>
              </a:ext>
            </a:extLst>
          </p:cNvPr>
          <p:cNvSpPr/>
          <p:nvPr/>
        </p:nvSpPr>
        <p:spPr>
          <a:xfrm>
            <a:off x="7075687" y="2917511"/>
            <a:ext cx="3857628" cy="461665"/>
          </a:xfrm>
          <a:prstGeom prst="rect">
            <a:avLst/>
          </a:prstGeom>
          <a:ln w="28575">
            <a:solidFill>
              <a:srgbClr val="0070C0"/>
            </a:solidFill>
          </a:ln>
        </p:spPr>
        <p:txBody>
          <a:bodyPr wrap="square">
            <a:spAutoFit/>
          </a:bodyPr>
          <a:lstStyle/>
          <a:p>
            <a:pPr algn="ct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Ameli/Fıkhi Mezhepler  </a:t>
            </a:r>
          </a:p>
        </p:txBody>
      </p:sp>
      <p:grpSp>
        <p:nvGrpSpPr>
          <p:cNvPr id="17" name="Grup 16">
            <a:extLst>
              <a:ext uri="{FF2B5EF4-FFF2-40B4-BE49-F238E27FC236}">
                <a16:creationId xmlns:a16="http://schemas.microsoft.com/office/drawing/2014/main" id="{997B418F-A820-4890-A6D6-876F4BA31982}"/>
              </a:ext>
            </a:extLst>
          </p:cNvPr>
          <p:cNvGrpSpPr/>
          <p:nvPr/>
        </p:nvGrpSpPr>
        <p:grpSpPr>
          <a:xfrm>
            <a:off x="1208085" y="3406385"/>
            <a:ext cx="4454527" cy="3096821"/>
            <a:chOff x="1035522" y="1817807"/>
            <a:chExt cx="3340895" cy="2573218"/>
          </a:xfrm>
        </p:grpSpPr>
        <p:pic>
          <p:nvPicPr>
            <p:cNvPr id="11" name="Resim 10">
              <a:extLst>
                <a:ext uri="{FF2B5EF4-FFF2-40B4-BE49-F238E27FC236}">
                  <a16:creationId xmlns:a16="http://schemas.microsoft.com/office/drawing/2014/main" id="{35165ED9-70F5-4F5B-8DFB-AE14EEC05DEE}"/>
                </a:ext>
              </a:extLst>
            </p:cNvPr>
            <p:cNvPicPr>
              <a:picLocks noChangeAspect="1"/>
            </p:cNvPicPr>
            <p:nvPr/>
          </p:nvPicPr>
          <p:blipFill>
            <a:blip r:embed="rId2">
              <a:duotone>
                <a:prstClr val="black"/>
                <a:srgbClr val="9BBB59">
                  <a:tint val="45000"/>
                  <a:satMod val="400000"/>
                </a:srgbClr>
              </a:duotone>
              <a:extLst>
                <a:ext uri="{BEBA8EAE-BF5A-486C-A8C5-ECC9F3942E4B}">
                  <a14:imgProps xmlns:a14="http://schemas.microsoft.com/office/drawing/2010/main">
                    <a14:imgLayer r:embed="rId3">
                      <a14:imgEffect>
                        <a14:backgroundRemoval t="4000" b="90000" l="4348" r="93606">
                          <a14:foregroundMark x1="6905" y1="6400" x2="14578" y2="91600"/>
                          <a14:foregroundMark x1="14578" y1="91600" x2="29923" y2="95800"/>
                          <a14:foregroundMark x1="29923" y1="95800" x2="51918" y2="94400"/>
                          <a14:foregroundMark x1="51918" y1="94400" x2="66752" y2="97800"/>
                          <a14:foregroundMark x1="66752" y1="97800" x2="82353" y2="95800"/>
                          <a14:foregroundMark x1="82353" y1="95800" x2="89770" y2="85200"/>
                          <a14:foregroundMark x1="89770" y1="85200" x2="93862" y2="43000"/>
                          <a14:foregroundMark x1="93862" y1="43000" x2="90026" y2="30600"/>
                          <a14:foregroundMark x1="90026" y1="30600" x2="91049" y2="20000"/>
                          <a14:foregroundMark x1="91049" y1="20000" x2="78772" y2="7800"/>
                          <a14:foregroundMark x1="78772" y1="7800" x2="13299" y2="9000"/>
                          <a14:foregroundMark x1="13299" y1="9000" x2="7161" y2="7000"/>
                          <a14:foregroundMark x1="4348" y1="4000" x2="4348" y2="4000"/>
                          <a14:foregroundMark x1="4348" y1="4000" x2="4348" y2="4000"/>
                          <a14:foregroundMark x1="4348" y1="4000" x2="4348" y2="4000"/>
                          <a14:foregroundMark x1="4348" y1="4000" x2="4348" y2="4000"/>
                          <a14:foregroundMark x1="4348" y1="4000" x2="4348" y2="4000"/>
                          <a14:foregroundMark x1="93606" y1="10000" x2="93606" y2="10000"/>
                          <a14:foregroundMark x1="93606" y1="10000" x2="93606" y2="10000"/>
                        </a14:backgroundRemoval>
                      </a14:imgEffect>
                    </a14:imgLayer>
                  </a14:imgProps>
                </a:ext>
              </a:extLst>
            </a:blip>
            <a:stretch>
              <a:fillRect/>
            </a:stretch>
          </p:blipFill>
          <p:spPr>
            <a:xfrm>
              <a:off x="1035522" y="1817807"/>
              <a:ext cx="3340895" cy="25732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Dikdörtgen 14">
              <a:extLst>
                <a:ext uri="{FF2B5EF4-FFF2-40B4-BE49-F238E27FC236}">
                  <a16:creationId xmlns:a16="http://schemas.microsoft.com/office/drawing/2014/main" id="{86538298-BA9F-4C51-822E-9D3ACF358E04}"/>
                </a:ext>
              </a:extLst>
            </p:cNvPr>
            <p:cNvSpPr/>
            <p:nvPr/>
          </p:nvSpPr>
          <p:spPr>
            <a:xfrm>
              <a:off x="1443039" y="2269014"/>
              <a:ext cx="2412203" cy="1611152"/>
            </a:xfrm>
            <a:prstGeom prst="rect">
              <a:avLst/>
            </a:prstGeom>
          </p:spPr>
          <p:txBody>
            <a:bodyPr wrap="square">
              <a:spAutoFit/>
            </a:bodyPr>
            <a:lstStyle/>
            <a:p>
              <a:pPr algn="ct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İslam dininin inanç esaslarına yönelik</a:t>
              </a:r>
            </a:p>
            <a:p>
              <a:pPr algn="ct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ortaya çıkan mezheplerdir. Bunlara fırka da denir.</a:t>
              </a:r>
            </a:p>
          </p:txBody>
        </p:sp>
      </p:grpSp>
      <p:grpSp>
        <p:nvGrpSpPr>
          <p:cNvPr id="18" name="Grup 17">
            <a:extLst>
              <a:ext uri="{FF2B5EF4-FFF2-40B4-BE49-F238E27FC236}">
                <a16:creationId xmlns:a16="http://schemas.microsoft.com/office/drawing/2014/main" id="{E8E76A24-995E-4A6C-84E2-35410877D7B2}"/>
              </a:ext>
            </a:extLst>
          </p:cNvPr>
          <p:cNvGrpSpPr/>
          <p:nvPr/>
        </p:nvGrpSpPr>
        <p:grpSpPr>
          <a:xfrm>
            <a:off x="6864341" y="3406384"/>
            <a:ext cx="4454527" cy="3097763"/>
            <a:chOff x="5220886" y="1817807"/>
            <a:chExt cx="3340895" cy="2574000"/>
          </a:xfrm>
          <a:scene3d>
            <a:camera prst="orthographicFront">
              <a:rot lat="0" lon="0" rev="0"/>
            </a:camera>
            <a:lightRig rig="contrasting" dir="t">
              <a:rot lat="0" lon="0" rev="1500000"/>
            </a:lightRig>
          </a:scene3d>
        </p:grpSpPr>
        <p:pic>
          <p:nvPicPr>
            <p:cNvPr id="12" name="Resim 11">
              <a:extLst>
                <a:ext uri="{FF2B5EF4-FFF2-40B4-BE49-F238E27FC236}">
                  <a16:creationId xmlns:a16="http://schemas.microsoft.com/office/drawing/2014/main" id="{24CA653D-0846-4859-A5B0-EC1BA81A2595}"/>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3">
                      <a14:imgEffect>
                        <a14:backgroundRemoval t="4000" b="90000" l="4348" r="93606">
                          <a14:foregroundMark x1="6905" y1="6400" x2="14578" y2="91600"/>
                          <a14:foregroundMark x1="14578" y1="91600" x2="29923" y2="95800"/>
                          <a14:foregroundMark x1="29923" y1="95800" x2="51918" y2="94400"/>
                          <a14:foregroundMark x1="51918" y1="94400" x2="66752" y2="97800"/>
                          <a14:foregroundMark x1="66752" y1="97800" x2="82353" y2="95800"/>
                          <a14:foregroundMark x1="82353" y1="95800" x2="89770" y2="85200"/>
                          <a14:foregroundMark x1="89770" y1="85200" x2="93862" y2="43000"/>
                          <a14:foregroundMark x1="93862" y1="43000" x2="90026" y2="30600"/>
                          <a14:foregroundMark x1="90026" y1="30600" x2="91049" y2="20000"/>
                          <a14:foregroundMark x1="91049" y1="20000" x2="78772" y2="7800"/>
                          <a14:foregroundMark x1="78772" y1="7800" x2="13299" y2="9000"/>
                          <a14:foregroundMark x1="13299" y1="9000" x2="7161" y2="7000"/>
                          <a14:foregroundMark x1="4348" y1="4000" x2="4348" y2="4000"/>
                          <a14:foregroundMark x1="4348" y1="4000" x2="4348" y2="4000"/>
                          <a14:foregroundMark x1="4348" y1="4000" x2="4348" y2="4000"/>
                          <a14:foregroundMark x1="4348" y1="4000" x2="4348" y2="4000"/>
                          <a14:foregroundMark x1="4348" y1="4000" x2="4348" y2="4000"/>
                          <a14:foregroundMark x1="93606" y1="10000" x2="93606" y2="10000"/>
                          <a14:foregroundMark x1="93606" y1="10000" x2="93606" y2="10000"/>
                        </a14:backgroundRemoval>
                      </a14:imgEffect>
                    </a14:imgLayer>
                  </a14:imgProps>
                </a:ext>
              </a:extLst>
            </a:blip>
            <a:stretch>
              <a:fillRect/>
            </a:stretch>
          </p:blipFill>
          <p:spPr>
            <a:xfrm>
              <a:off x="5220886" y="1817807"/>
              <a:ext cx="3340895" cy="2574000"/>
            </a:xfrm>
            <a:prstGeom prst="rect">
              <a:avLst/>
            </a:prstGeom>
            <a:ln>
              <a:noFill/>
            </a:ln>
            <a:effectLst>
              <a:outerShdw blurRad="149987" dist="250190" dir="8460000" algn="ctr">
                <a:srgbClr val="000000">
                  <a:alpha val="28000"/>
                </a:srgbClr>
              </a:outerShdw>
            </a:effectLst>
            <a:sp3d prstMaterial="metal">
              <a:bevelT w="88900" h="88900"/>
            </a:sp3d>
          </p:spPr>
        </p:pic>
        <p:sp>
          <p:nvSpPr>
            <p:cNvPr id="16" name="Dikdörtgen 15">
              <a:extLst>
                <a:ext uri="{FF2B5EF4-FFF2-40B4-BE49-F238E27FC236}">
                  <a16:creationId xmlns:a16="http://schemas.microsoft.com/office/drawing/2014/main" id="{FF2D94CE-C4C0-4629-B206-FA8C96E10C57}"/>
                </a:ext>
              </a:extLst>
            </p:cNvPr>
            <p:cNvSpPr/>
            <p:nvPr/>
          </p:nvSpPr>
          <p:spPr>
            <a:xfrm>
              <a:off x="5915181" y="2311906"/>
              <a:ext cx="2357436" cy="1304265"/>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ctr" defTabSz="914377">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İslam dininin amel ve ibadet esaslarına yönelik ortaya çıkan mezheplerdir.</a:t>
              </a:r>
            </a:p>
          </p:txBody>
        </p:sp>
      </p:grpSp>
      <p:sp>
        <p:nvSpPr>
          <p:cNvPr id="5" name="Slayt Numarası Yer Tutucusu 4"/>
          <p:cNvSpPr>
            <a:spLocks noGrp="1"/>
          </p:cNvSpPr>
          <p:nvPr>
            <p:ph type="sldNum" sz="quarter" idx="12"/>
          </p:nvPr>
        </p:nvSpPr>
        <p:spPr/>
        <p:txBody>
          <a:bodyPr/>
          <a:lstStyle/>
          <a:p>
            <a:fld id="{B1DEFA8C-F947-479F-BE07-76B6B3F80BF1}" type="slidenum">
              <a:rPr lang="tr-TR" smtClean="0"/>
              <a:pPr/>
              <a:t>3</a:t>
            </a:fld>
            <a:endParaRPr lang="tr-TR"/>
          </a:p>
        </p:txBody>
      </p:sp>
    </p:spTree>
    <p:extLst>
      <p:ext uri="{BB962C8B-B14F-4D97-AF65-F5344CB8AC3E}">
        <p14:creationId xmlns:p14="http://schemas.microsoft.com/office/powerpoint/2010/main" val="36537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30CB474-5983-4CEB-9017-85D808F3E80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6815" y="1249108"/>
            <a:ext cx="11918333" cy="5810453"/>
          </a:xfrm>
          <a:prstGeom prst="rect">
            <a:avLst/>
          </a:prstGeom>
        </p:spPr>
      </p:pic>
      <p:sp>
        <p:nvSpPr>
          <p:cNvPr id="4" name="Dikdörtgen 3">
            <a:extLst>
              <a:ext uri="{FF2B5EF4-FFF2-40B4-BE49-F238E27FC236}">
                <a16:creationId xmlns:a16="http://schemas.microsoft.com/office/drawing/2014/main" id="{4A6812BF-DE16-4A08-A4D5-78F9727A50CB}"/>
              </a:ext>
            </a:extLst>
          </p:cNvPr>
          <p:cNvSpPr/>
          <p:nvPr/>
        </p:nvSpPr>
        <p:spPr>
          <a:xfrm>
            <a:off x="1521542" y="1669854"/>
            <a:ext cx="10110020" cy="4524315"/>
          </a:xfrm>
          <a:prstGeom prst="rect">
            <a:avLst/>
          </a:prstGeom>
        </p:spPr>
        <p:txBody>
          <a:bodyPr wrap="square">
            <a:spAutoFit/>
          </a:bodyPr>
          <a:lstStyle/>
          <a:p>
            <a:r>
              <a:rPr lang="nb-NO" sz="2400" b="1" dirty="0">
                <a:latin typeface="Tahoma" panose="020B0604030504040204" pitchFamily="34" charset="0"/>
                <a:ea typeface="Tahoma" panose="020B0604030504040204" pitchFamily="34" charset="0"/>
                <a:cs typeface="Tahoma" panose="020B0604030504040204" pitchFamily="34" charset="0"/>
              </a:rPr>
              <a:t>İmam Cafer-i Sadık Kimdir?</a:t>
            </a:r>
            <a:endParaRPr lang="tr-TR" sz="2400" b="1" dirty="0">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Cafer-i Sadık Medine’de doğmuştur. İmamiye’nin beşinci imamı Muhammed Bâkır’ın oğludur. İlk tahsilini dedesi ve babasından almıştır. Babasından sonra imamet görevini üstlenerek Şia’nın altıncı imamı olmuştur. İmamet konusunda Zeydîler hariç Şia’nın tüm kolları Cafer-i Sadık’ın imam olduğu konusunda ittifak etmişlerdir. Fazilet ve takva sahibi olan İmam Cafer-i Sadık, tüm Müslümanların saygı ve sevgisini kazanmıştır. Hadis ve fıkıh ilminde büyük bir yeri olan Cafer-i Sadık, Ebû Hanife gibi döneminin önemli âlimleriyle de görüşerek ilmî konular hakkında görüş alışverişinde bulunmuştur. 765 yılında Medine’de vefat etmiştir.</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30</a:t>
            </a:fld>
            <a:endParaRPr lang="tr-TR"/>
          </a:p>
        </p:txBody>
      </p:sp>
    </p:spTree>
    <p:extLst>
      <p:ext uri="{BB962C8B-B14F-4D97-AF65-F5344CB8AC3E}">
        <p14:creationId xmlns:p14="http://schemas.microsoft.com/office/powerpoint/2010/main" val="18744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38DFE8B-ED92-4E29-9F78-17B9B804D84F}"/>
              </a:ext>
            </a:extLst>
          </p:cNvPr>
          <p:cNvSpPr/>
          <p:nvPr/>
        </p:nvSpPr>
        <p:spPr>
          <a:xfrm>
            <a:off x="4614137" y="1466350"/>
            <a:ext cx="3082895" cy="461665"/>
          </a:xfrm>
          <a:prstGeom prst="rect">
            <a:avLst/>
          </a:prstGeom>
        </p:spPr>
        <p:txBody>
          <a:bodyPr wrap="none">
            <a:spAutoFit/>
          </a:bodyPr>
          <a:lstStyle/>
          <a:p>
            <a:pPr lvl="0"/>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Mezhepler Tablosu</a:t>
            </a:r>
          </a:p>
        </p:txBody>
      </p:sp>
      <p:grpSp>
        <p:nvGrpSpPr>
          <p:cNvPr id="33" name="Grup 32">
            <a:extLst>
              <a:ext uri="{FF2B5EF4-FFF2-40B4-BE49-F238E27FC236}">
                <a16:creationId xmlns:a16="http://schemas.microsoft.com/office/drawing/2014/main" id="{75B2F89F-3B6B-4440-A91E-988C041A5C6F}"/>
              </a:ext>
            </a:extLst>
          </p:cNvPr>
          <p:cNvGrpSpPr/>
          <p:nvPr/>
        </p:nvGrpSpPr>
        <p:grpSpPr>
          <a:xfrm>
            <a:off x="2313789" y="1994035"/>
            <a:ext cx="2421986" cy="983163"/>
            <a:chOff x="2052428" y="758109"/>
            <a:chExt cx="1816490" cy="737372"/>
          </a:xfrm>
        </p:grpSpPr>
        <p:sp>
          <p:nvSpPr>
            <p:cNvPr id="3" name="Dikdörtgen 2">
              <a:extLst>
                <a:ext uri="{FF2B5EF4-FFF2-40B4-BE49-F238E27FC236}">
                  <a16:creationId xmlns:a16="http://schemas.microsoft.com/office/drawing/2014/main" id="{4451245C-654C-4626-A69D-E9F1177D2198}"/>
                </a:ext>
              </a:extLst>
            </p:cNvPr>
            <p:cNvSpPr/>
            <p:nvPr/>
          </p:nvSpPr>
          <p:spPr>
            <a:xfrm>
              <a:off x="2052428" y="1149232"/>
              <a:ext cx="1558360" cy="346249"/>
            </a:xfrm>
            <a:prstGeom prst="rect">
              <a:avLst/>
            </a:prstGeom>
          </p:spPr>
          <p:txBody>
            <a:bodyPr wrap="none">
              <a:spAutoFit/>
            </a:bodyPr>
            <a:lstStyle/>
            <a:p>
              <a:pPr lvl="0"/>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Ehl-i Sünnet</a:t>
              </a:r>
            </a:p>
          </p:txBody>
        </p:sp>
        <p:cxnSp>
          <p:nvCxnSpPr>
            <p:cNvPr id="10" name="Düz Ok Bağlayıcısı 9">
              <a:extLst>
                <a:ext uri="{FF2B5EF4-FFF2-40B4-BE49-F238E27FC236}">
                  <a16:creationId xmlns:a16="http://schemas.microsoft.com/office/drawing/2014/main" id="{66F03CEA-AA56-40B3-8D10-973D77A23E71}"/>
                </a:ext>
              </a:extLst>
            </p:cNvPr>
            <p:cNvCxnSpPr>
              <a:cxnSpLocks/>
            </p:cNvCxnSpPr>
            <p:nvPr/>
          </p:nvCxnSpPr>
          <p:spPr>
            <a:xfrm flipH="1">
              <a:off x="3091543" y="758109"/>
              <a:ext cx="777375" cy="355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33">
            <a:extLst>
              <a:ext uri="{FF2B5EF4-FFF2-40B4-BE49-F238E27FC236}">
                <a16:creationId xmlns:a16="http://schemas.microsoft.com/office/drawing/2014/main" id="{8A869F57-AFF1-4685-9396-9E9767F55981}"/>
              </a:ext>
            </a:extLst>
          </p:cNvPr>
          <p:cNvGrpSpPr/>
          <p:nvPr/>
        </p:nvGrpSpPr>
        <p:grpSpPr>
          <a:xfrm>
            <a:off x="7758587" y="1972523"/>
            <a:ext cx="1713507" cy="956981"/>
            <a:chOff x="6136027" y="741975"/>
            <a:chExt cx="1285130" cy="717736"/>
          </a:xfrm>
        </p:grpSpPr>
        <p:sp>
          <p:nvSpPr>
            <p:cNvPr id="4" name="Dikdörtgen 3">
              <a:extLst>
                <a:ext uri="{FF2B5EF4-FFF2-40B4-BE49-F238E27FC236}">
                  <a16:creationId xmlns:a16="http://schemas.microsoft.com/office/drawing/2014/main" id="{4D7BCF94-8219-4AFB-87DC-B327B537F7C9}"/>
                </a:ext>
              </a:extLst>
            </p:cNvPr>
            <p:cNvSpPr/>
            <p:nvPr/>
          </p:nvSpPr>
          <p:spPr>
            <a:xfrm>
              <a:off x="6717599" y="1113462"/>
              <a:ext cx="703558" cy="346249"/>
            </a:xfrm>
            <a:prstGeom prst="rect">
              <a:avLst/>
            </a:prstGeom>
          </p:spPr>
          <p:txBody>
            <a:bodyPr wrap="none">
              <a:spAutoFit/>
            </a:bodyPr>
            <a:lstStyle/>
            <a:p>
              <a:pPr lvl="0"/>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Şiilik</a:t>
              </a:r>
            </a:p>
          </p:txBody>
        </p:sp>
        <p:cxnSp>
          <p:nvCxnSpPr>
            <p:cNvPr id="11" name="Düz Ok Bağlayıcısı 10">
              <a:extLst>
                <a:ext uri="{FF2B5EF4-FFF2-40B4-BE49-F238E27FC236}">
                  <a16:creationId xmlns:a16="http://schemas.microsoft.com/office/drawing/2014/main" id="{87D164FD-BA44-4CDA-8DDB-8A64AB4B779E}"/>
                </a:ext>
              </a:extLst>
            </p:cNvPr>
            <p:cNvCxnSpPr>
              <a:cxnSpLocks/>
            </p:cNvCxnSpPr>
            <p:nvPr/>
          </p:nvCxnSpPr>
          <p:spPr>
            <a:xfrm>
              <a:off x="6136027" y="741975"/>
              <a:ext cx="809059" cy="3829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up 34">
            <a:extLst>
              <a:ext uri="{FF2B5EF4-FFF2-40B4-BE49-F238E27FC236}">
                <a16:creationId xmlns:a16="http://schemas.microsoft.com/office/drawing/2014/main" id="{E8C03492-591D-4F22-B636-03002DBA0726}"/>
              </a:ext>
            </a:extLst>
          </p:cNvPr>
          <p:cNvGrpSpPr/>
          <p:nvPr/>
        </p:nvGrpSpPr>
        <p:grpSpPr>
          <a:xfrm>
            <a:off x="536804" y="2945766"/>
            <a:ext cx="2903358" cy="854596"/>
            <a:chOff x="719689" y="1471907"/>
            <a:chExt cx="2177519" cy="640947"/>
          </a:xfrm>
        </p:grpSpPr>
        <p:sp>
          <p:nvSpPr>
            <p:cNvPr id="5" name="Dikdörtgen 4">
              <a:extLst>
                <a:ext uri="{FF2B5EF4-FFF2-40B4-BE49-F238E27FC236}">
                  <a16:creationId xmlns:a16="http://schemas.microsoft.com/office/drawing/2014/main" id="{61FE601E-6FA7-43A0-9F26-6BC964F2D4EA}"/>
                </a:ext>
              </a:extLst>
            </p:cNvPr>
            <p:cNvSpPr/>
            <p:nvPr/>
          </p:nvSpPr>
          <p:spPr>
            <a:xfrm>
              <a:off x="719689" y="1766605"/>
              <a:ext cx="2177519" cy="346249"/>
            </a:xfrm>
            <a:prstGeom prst="rect">
              <a:avLst/>
            </a:prstGeom>
          </p:spPr>
          <p:txBody>
            <a:bodyPr wrap="none">
              <a:spAutoFit/>
            </a:bodyPr>
            <a:lstStyle/>
            <a:p>
              <a:pPr lvl="0"/>
              <a:r>
                <a:rPr lang="tr-TR" sz="2400" b="1" u="sng" dirty="0">
                  <a:solidFill>
                    <a:prstClr val="black"/>
                  </a:solidFill>
                  <a:latin typeface="Tahoma" panose="020B0604030504040204" pitchFamily="34" charset="0"/>
                  <a:ea typeface="Tahoma" panose="020B0604030504040204" pitchFamily="34" charset="0"/>
                  <a:cs typeface="Tahoma" panose="020B0604030504040204" pitchFamily="34" charset="0"/>
                </a:rPr>
                <a:t>İtikadi Mezhepler</a:t>
              </a:r>
            </a:p>
          </p:txBody>
        </p:sp>
        <p:cxnSp>
          <p:nvCxnSpPr>
            <p:cNvPr id="13" name="Düz Ok Bağlayıcısı 12">
              <a:extLst>
                <a:ext uri="{FF2B5EF4-FFF2-40B4-BE49-F238E27FC236}">
                  <a16:creationId xmlns:a16="http://schemas.microsoft.com/office/drawing/2014/main" id="{7ECCBFCA-C6CD-4551-AD4D-4BE9F9DABDD6}"/>
                </a:ext>
              </a:extLst>
            </p:cNvPr>
            <p:cNvCxnSpPr>
              <a:cxnSpLocks/>
            </p:cNvCxnSpPr>
            <p:nvPr/>
          </p:nvCxnSpPr>
          <p:spPr>
            <a:xfrm flipH="1">
              <a:off x="1803647" y="1471907"/>
              <a:ext cx="285864" cy="2946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up 35">
            <a:extLst>
              <a:ext uri="{FF2B5EF4-FFF2-40B4-BE49-F238E27FC236}">
                <a16:creationId xmlns:a16="http://schemas.microsoft.com/office/drawing/2014/main" id="{7200F05A-4D8E-42DB-8050-AD00E6EEF485}"/>
              </a:ext>
            </a:extLst>
          </p:cNvPr>
          <p:cNvGrpSpPr/>
          <p:nvPr/>
        </p:nvGrpSpPr>
        <p:grpSpPr>
          <a:xfrm>
            <a:off x="3381603" y="2945766"/>
            <a:ext cx="2714205" cy="854596"/>
            <a:chOff x="2853289" y="1471907"/>
            <a:chExt cx="2035654" cy="640947"/>
          </a:xfrm>
        </p:grpSpPr>
        <p:sp>
          <p:nvSpPr>
            <p:cNvPr id="6" name="Dikdörtgen 5">
              <a:extLst>
                <a:ext uri="{FF2B5EF4-FFF2-40B4-BE49-F238E27FC236}">
                  <a16:creationId xmlns:a16="http://schemas.microsoft.com/office/drawing/2014/main" id="{6577C2C3-5460-408A-8FB0-800096F2508D}"/>
                </a:ext>
              </a:extLst>
            </p:cNvPr>
            <p:cNvSpPr/>
            <p:nvPr/>
          </p:nvSpPr>
          <p:spPr>
            <a:xfrm>
              <a:off x="2853289" y="1766605"/>
              <a:ext cx="2035654" cy="346249"/>
            </a:xfrm>
            <a:prstGeom prst="rect">
              <a:avLst/>
            </a:prstGeom>
          </p:spPr>
          <p:txBody>
            <a:bodyPr wrap="none">
              <a:spAutoFit/>
            </a:bodyPr>
            <a:lstStyle/>
            <a:p>
              <a:pPr lvl="0"/>
              <a:r>
                <a:rPr lang="tr-TR" sz="2400" b="1" u="sng" dirty="0">
                  <a:solidFill>
                    <a:prstClr val="black"/>
                  </a:solidFill>
                  <a:latin typeface="Tahoma" panose="020B0604030504040204" pitchFamily="34" charset="0"/>
                  <a:ea typeface="Tahoma" panose="020B0604030504040204" pitchFamily="34" charset="0"/>
                  <a:cs typeface="Tahoma" panose="020B0604030504040204" pitchFamily="34" charset="0"/>
                </a:rPr>
                <a:t>Fıkhi Mezhepler </a:t>
              </a:r>
            </a:p>
          </p:txBody>
        </p:sp>
        <p:cxnSp>
          <p:nvCxnSpPr>
            <p:cNvPr id="14" name="Düz Ok Bağlayıcısı 13">
              <a:extLst>
                <a:ext uri="{FF2B5EF4-FFF2-40B4-BE49-F238E27FC236}">
                  <a16:creationId xmlns:a16="http://schemas.microsoft.com/office/drawing/2014/main" id="{26D4EB65-196A-4FEA-8E0D-42A76683ACFE}"/>
                </a:ext>
              </a:extLst>
            </p:cNvPr>
            <p:cNvCxnSpPr>
              <a:cxnSpLocks/>
            </p:cNvCxnSpPr>
            <p:nvPr/>
          </p:nvCxnSpPr>
          <p:spPr>
            <a:xfrm>
              <a:off x="3491220" y="1471907"/>
              <a:ext cx="377698" cy="305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up 36">
            <a:extLst>
              <a:ext uri="{FF2B5EF4-FFF2-40B4-BE49-F238E27FC236}">
                <a16:creationId xmlns:a16="http://schemas.microsoft.com/office/drawing/2014/main" id="{531E37C6-F9DC-466C-BFB4-7549BE998F43}"/>
              </a:ext>
            </a:extLst>
          </p:cNvPr>
          <p:cNvGrpSpPr/>
          <p:nvPr/>
        </p:nvGrpSpPr>
        <p:grpSpPr>
          <a:xfrm>
            <a:off x="6186361" y="2960281"/>
            <a:ext cx="2903358" cy="840080"/>
            <a:chOff x="4956858" y="1482794"/>
            <a:chExt cx="2177519" cy="630060"/>
          </a:xfrm>
        </p:grpSpPr>
        <p:sp>
          <p:nvSpPr>
            <p:cNvPr id="7" name="Dikdörtgen 6">
              <a:extLst>
                <a:ext uri="{FF2B5EF4-FFF2-40B4-BE49-F238E27FC236}">
                  <a16:creationId xmlns:a16="http://schemas.microsoft.com/office/drawing/2014/main" id="{AE0E8D06-477D-4FBA-A06F-7BAF467FA08D}"/>
                </a:ext>
              </a:extLst>
            </p:cNvPr>
            <p:cNvSpPr/>
            <p:nvPr/>
          </p:nvSpPr>
          <p:spPr>
            <a:xfrm>
              <a:off x="4956858" y="1766605"/>
              <a:ext cx="2177519" cy="346249"/>
            </a:xfrm>
            <a:prstGeom prst="rect">
              <a:avLst/>
            </a:prstGeom>
          </p:spPr>
          <p:txBody>
            <a:bodyPr wrap="none">
              <a:spAutoFit/>
            </a:bodyPr>
            <a:lstStyle/>
            <a:p>
              <a:pPr lvl="0"/>
              <a:r>
                <a:rPr lang="tr-TR" sz="2400" b="1" u="sng" dirty="0">
                  <a:solidFill>
                    <a:prstClr val="black"/>
                  </a:solidFill>
                  <a:latin typeface="Tahoma" panose="020B0604030504040204" pitchFamily="34" charset="0"/>
                  <a:ea typeface="Tahoma" panose="020B0604030504040204" pitchFamily="34" charset="0"/>
                  <a:cs typeface="Tahoma" panose="020B0604030504040204" pitchFamily="34" charset="0"/>
                </a:rPr>
                <a:t>İtikadi Mezhepler</a:t>
              </a:r>
            </a:p>
          </p:txBody>
        </p:sp>
        <p:cxnSp>
          <p:nvCxnSpPr>
            <p:cNvPr id="20" name="Düz Ok Bağlayıcısı 19">
              <a:extLst>
                <a:ext uri="{FF2B5EF4-FFF2-40B4-BE49-F238E27FC236}">
                  <a16:creationId xmlns:a16="http://schemas.microsoft.com/office/drawing/2014/main" id="{7E62CF0D-1C13-4E43-BA66-2D866A4D968A}"/>
                </a:ext>
              </a:extLst>
            </p:cNvPr>
            <p:cNvCxnSpPr>
              <a:cxnSpLocks/>
            </p:cNvCxnSpPr>
            <p:nvPr/>
          </p:nvCxnSpPr>
          <p:spPr>
            <a:xfrm flipH="1">
              <a:off x="6386473" y="1482794"/>
              <a:ext cx="285864" cy="2946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37">
            <a:extLst>
              <a:ext uri="{FF2B5EF4-FFF2-40B4-BE49-F238E27FC236}">
                <a16:creationId xmlns:a16="http://schemas.microsoft.com/office/drawing/2014/main" id="{BCA63F73-E4D1-450D-A98C-A8B1163C199F}"/>
              </a:ext>
            </a:extLst>
          </p:cNvPr>
          <p:cNvGrpSpPr/>
          <p:nvPr/>
        </p:nvGrpSpPr>
        <p:grpSpPr>
          <a:xfrm>
            <a:off x="9031161" y="2945766"/>
            <a:ext cx="2714205" cy="854596"/>
            <a:chOff x="7090458" y="1471907"/>
            <a:chExt cx="2035654" cy="640947"/>
          </a:xfrm>
        </p:grpSpPr>
        <p:sp>
          <p:nvSpPr>
            <p:cNvPr id="8" name="Dikdörtgen 7">
              <a:extLst>
                <a:ext uri="{FF2B5EF4-FFF2-40B4-BE49-F238E27FC236}">
                  <a16:creationId xmlns:a16="http://schemas.microsoft.com/office/drawing/2014/main" id="{A908F0CD-E110-4DDD-88FC-61174133FFEA}"/>
                </a:ext>
              </a:extLst>
            </p:cNvPr>
            <p:cNvSpPr/>
            <p:nvPr/>
          </p:nvSpPr>
          <p:spPr>
            <a:xfrm>
              <a:off x="7090458" y="1766605"/>
              <a:ext cx="2035654" cy="346249"/>
            </a:xfrm>
            <a:prstGeom prst="rect">
              <a:avLst/>
            </a:prstGeom>
          </p:spPr>
          <p:txBody>
            <a:bodyPr wrap="none">
              <a:spAutoFit/>
            </a:bodyPr>
            <a:lstStyle/>
            <a:p>
              <a:pPr lvl="0"/>
              <a:r>
                <a:rPr lang="tr-TR" sz="2400" b="1" u="sng" dirty="0">
                  <a:solidFill>
                    <a:prstClr val="black"/>
                  </a:solidFill>
                  <a:latin typeface="Tahoma" panose="020B0604030504040204" pitchFamily="34" charset="0"/>
                  <a:ea typeface="Tahoma" panose="020B0604030504040204" pitchFamily="34" charset="0"/>
                  <a:cs typeface="Tahoma" panose="020B0604030504040204" pitchFamily="34" charset="0"/>
                </a:rPr>
                <a:t>Fıkhi Mezhepler </a:t>
              </a:r>
            </a:p>
          </p:txBody>
        </p:sp>
        <p:cxnSp>
          <p:nvCxnSpPr>
            <p:cNvPr id="21" name="Düz Ok Bağlayıcısı 20">
              <a:extLst>
                <a:ext uri="{FF2B5EF4-FFF2-40B4-BE49-F238E27FC236}">
                  <a16:creationId xmlns:a16="http://schemas.microsoft.com/office/drawing/2014/main" id="{5E31E593-A997-4150-AE22-E328F0856270}"/>
                </a:ext>
              </a:extLst>
            </p:cNvPr>
            <p:cNvCxnSpPr>
              <a:cxnSpLocks/>
            </p:cNvCxnSpPr>
            <p:nvPr/>
          </p:nvCxnSpPr>
          <p:spPr>
            <a:xfrm>
              <a:off x="7458275" y="1471907"/>
              <a:ext cx="377698" cy="305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Dikdörtgen 21">
            <a:extLst>
              <a:ext uri="{FF2B5EF4-FFF2-40B4-BE49-F238E27FC236}">
                <a16:creationId xmlns:a16="http://schemas.microsoft.com/office/drawing/2014/main" id="{A779351A-8017-41CD-98FF-241F8F9EBDF1}"/>
              </a:ext>
            </a:extLst>
          </p:cNvPr>
          <p:cNvSpPr/>
          <p:nvPr/>
        </p:nvSpPr>
        <p:spPr>
          <a:xfrm>
            <a:off x="3675538" y="5591914"/>
            <a:ext cx="1880002"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Hanbelilik</a:t>
            </a:r>
          </a:p>
        </p:txBody>
      </p:sp>
      <p:sp>
        <p:nvSpPr>
          <p:cNvPr id="23" name="Dikdörtgen 22">
            <a:extLst>
              <a:ext uri="{FF2B5EF4-FFF2-40B4-BE49-F238E27FC236}">
                <a16:creationId xmlns:a16="http://schemas.microsoft.com/office/drawing/2014/main" id="{C4C0444A-B615-43D8-B1F5-A90C45E5DF8F}"/>
              </a:ext>
            </a:extLst>
          </p:cNvPr>
          <p:cNvSpPr/>
          <p:nvPr/>
        </p:nvSpPr>
        <p:spPr>
          <a:xfrm>
            <a:off x="3705409" y="5036888"/>
            <a:ext cx="1437573"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Şafiilik</a:t>
            </a:r>
          </a:p>
        </p:txBody>
      </p:sp>
      <p:sp>
        <p:nvSpPr>
          <p:cNvPr id="24" name="Dikdörtgen 23">
            <a:extLst>
              <a:ext uri="{FF2B5EF4-FFF2-40B4-BE49-F238E27FC236}">
                <a16:creationId xmlns:a16="http://schemas.microsoft.com/office/drawing/2014/main" id="{D253A761-4782-4318-B738-B372309C7139}"/>
              </a:ext>
            </a:extLst>
          </p:cNvPr>
          <p:cNvSpPr/>
          <p:nvPr/>
        </p:nvSpPr>
        <p:spPr>
          <a:xfrm>
            <a:off x="3667851" y="4484493"/>
            <a:ext cx="1629933"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Malikilik</a:t>
            </a:r>
          </a:p>
        </p:txBody>
      </p:sp>
      <p:sp>
        <p:nvSpPr>
          <p:cNvPr id="25" name="Dikdörtgen 24">
            <a:extLst>
              <a:ext uri="{FF2B5EF4-FFF2-40B4-BE49-F238E27FC236}">
                <a16:creationId xmlns:a16="http://schemas.microsoft.com/office/drawing/2014/main" id="{F08292CA-79DE-4C3F-A532-0FB823E923D4}"/>
              </a:ext>
            </a:extLst>
          </p:cNvPr>
          <p:cNvSpPr/>
          <p:nvPr/>
        </p:nvSpPr>
        <p:spPr>
          <a:xfrm>
            <a:off x="3667960" y="3868461"/>
            <a:ext cx="1737014"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Hanefilik</a:t>
            </a:r>
          </a:p>
        </p:txBody>
      </p:sp>
      <p:sp>
        <p:nvSpPr>
          <p:cNvPr id="26" name="Dikdörtgen 25">
            <a:extLst>
              <a:ext uri="{FF2B5EF4-FFF2-40B4-BE49-F238E27FC236}">
                <a16:creationId xmlns:a16="http://schemas.microsoft.com/office/drawing/2014/main" id="{041C5487-6616-493D-9BDC-4230D8BC6246}"/>
              </a:ext>
            </a:extLst>
          </p:cNvPr>
          <p:cNvSpPr/>
          <p:nvPr/>
        </p:nvSpPr>
        <p:spPr>
          <a:xfrm>
            <a:off x="532291" y="4498549"/>
            <a:ext cx="1519006"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Eşarilik</a:t>
            </a:r>
          </a:p>
        </p:txBody>
      </p:sp>
      <p:sp>
        <p:nvSpPr>
          <p:cNvPr id="27" name="Dikdörtgen 26">
            <a:extLst>
              <a:ext uri="{FF2B5EF4-FFF2-40B4-BE49-F238E27FC236}">
                <a16:creationId xmlns:a16="http://schemas.microsoft.com/office/drawing/2014/main" id="{0F5F3E1E-C5AD-4A38-AD33-2D71F9AC46A8}"/>
              </a:ext>
            </a:extLst>
          </p:cNvPr>
          <p:cNvSpPr/>
          <p:nvPr/>
        </p:nvSpPr>
        <p:spPr>
          <a:xfrm>
            <a:off x="565920" y="3898533"/>
            <a:ext cx="1959832"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Maturidilik</a:t>
            </a:r>
          </a:p>
        </p:txBody>
      </p:sp>
      <p:sp>
        <p:nvSpPr>
          <p:cNvPr id="28" name="Dikdörtgen 27">
            <a:extLst>
              <a:ext uri="{FF2B5EF4-FFF2-40B4-BE49-F238E27FC236}">
                <a16:creationId xmlns:a16="http://schemas.microsoft.com/office/drawing/2014/main" id="{5F26D4EA-0D5E-414E-BE2F-5B34523C6C23}"/>
              </a:ext>
            </a:extLst>
          </p:cNvPr>
          <p:cNvSpPr/>
          <p:nvPr/>
        </p:nvSpPr>
        <p:spPr>
          <a:xfrm>
            <a:off x="6946184" y="3868461"/>
            <a:ext cx="1746760"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İmamiye</a:t>
            </a:r>
          </a:p>
        </p:txBody>
      </p:sp>
      <p:sp>
        <p:nvSpPr>
          <p:cNvPr id="29" name="Dikdörtgen 28">
            <a:extLst>
              <a:ext uri="{FF2B5EF4-FFF2-40B4-BE49-F238E27FC236}">
                <a16:creationId xmlns:a16="http://schemas.microsoft.com/office/drawing/2014/main" id="{B9377BCE-FA48-454D-A6A4-C32E2E9337C9}"/>
              </a:ext>
            </a:extLst>
          </p:cNvPr>
          <p:cNvSpPr/>
          <p:nvPr/>
        </p:nvSpPr>
        <p:spPr>
          <a:xfrm>
            <a:off x="7023046" y="4458852"/>
            <a:ext cx="1600759"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Zeydiye</a:t>
            </a:r>
          </a:p>
        </p:txBody>
      </p:sp>
      <p:sp>
        <p:nvSpPr>
          <p:cNvPr id="30" name="Dikdörtgen 29">
            <a:extLst>
              <a:ext uri="{FF2B5EF4-FFF2-40B4-BE49-F238E27FC236}">
                <a16:creationId xmlns:a16="http://schemas.microsoft.com/office/drawing/2014/main" id="{0741AAB1-DD0E-4C8C-86D6-A85ABB5EF69E}"/>
              </a:ext>
            </a:extLst>
          </p:cNvPr>
          <p:cNvSpPr/>
          <p:nvPr/>
        </p:nvSpPr>
        <p:spPr>
          <a:xfrm>
            <a:off x="9613586" y="3987168"/>
            <a:ext cx="1666803" cy="461665"/>
          </a:xfrm>
          <a:prstGeom prst="rect">
            <a:avLst/>
          </a:prstGeom>
        </p:spPr>
        <p:txBody>
          <a:bodyPr wrap="none">
            <a:spAutoFit/>
          </a:bodyPr>
          <a:lstStyle/>
          <a:p>
            <a:pPr marL="380990" indent="-380990">
              <a:buFont typeface="Arial" panose="020B0604020202020204" pitchFamily="34" charset="0"/>
              <a:buChar cha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Caferiye</a:t>
            </a:r>
          </a:p>
        </p:txBody>
      </p:sp>
      <p:sp>
        <p:nvSpPr>
          <p:cNvPr id="12" name="Slayt Numarası Yer Tutucusu 11"/>
          <p:cNvSpPr>
            <a:spLocks noGrp="1"/>
          </p:cNvSpPr>
          <p:nvPr>
            <p:ph type="sldNum" sz="quarter" idx="12"/>
          </p:nvPr>
        </p:nvSpPr>
        <p:spPr/>
        <p:txBody>
          <a:bodyPr/>
          <a:lstStyle/>
          <a:p>
            <a:fld id="{B1DEFA8C-F947-479F-BE07-76B6B3F80BF1}" type="slidenum">
              <a:rPr lang="tr-TR" smtClean="0"/>
              <a:pPr/>
              <a:t>31</a:t>
            </a:fld>
            <a:endParaRPr lang="tr-TR"/>
          </a:p>
        </p:txBody>
      </p:sp>
    </p:spTree>
    <p:extLst>
      <p:ext uri="{BB962C8B-B14F-4D97-AF65-F5344CB8AC3E}">
        <p14:creationId xmlns:p14="http://schemas.microsoft.com/office/powerpoint/2010/main" val="39935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1000"/>
                                        <p:tgtEl>
                                          <p:spTgt spid="37"/>
                                        </p:tgtEl>
                                      </p:cBhvr>
                                    </p:animEffect>
                                    <p:anim calcmode="lin" valueType="num">
                                      <p:cBhvr>
                                        <p:cTn id="85" dur="1000" fill="hold"/>
                                        <p:tgtEl>
                                          <p:spTgt spid="37"/>
                                        </p:tgtEl>
                                        <p:attrNameLst>
                                          <p:attrName>ppt_x</p:attrName>
                                        </p:attrNameLst>
                                      </p:cBhvr>
                                      <p:tavLst>
                                        <p:tav tm="0">
                                          <p:val>
                                            <p:strVal val="#ppt_x"/>
                                          </p:val>
                                        </p:tav>
                                        <p:tav tm="100000">
                                          <p:val>
                                            <p:strVal val="#ppt_x"/>
                                          </p:val>
                                        </p:tav>
                                      </p:tavLst>
                                    </p:anim>
                                    <p:anim calcmode="lin" valueType="num">
                                      <p:cBhvr>
                                        <p:cTn id="8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1000"/>
                                        <p:tgtEl>
                                          <p:spTgt spid="38"/>
                                        </p:tgtEl>
                                      </p:cBhvr>
                                    </p:animEffect>
                                    <p:anim calcmode="lin" valueType="num">
                                      <p:cBhvr>
                                        <p:cTn id="106" dur="1000" fill="hold"/>
                                        <p:tgtEl>
                                          <p:spTgt spid="38"/>
                                        </p:tgtEl>
                                        <p:attrNameLst>
                                          <p:attrName>ppt_x</p:attrName>
                                        </p:attrNameLst>
                                      </p:cBhvr>
                                      <p:tavLst>
                                        <p:tav tm="0">
                                          <p:val>
                                            <p:strVal val="#ppt_x"/>
                                          </p:val>
                                        </p:tav>
                                        <p:tav tm="100000">
                                          <p:val>
                                            <p:strVal val="#ppt_x"/>
                                          </p:val>
                                        </p:tav>
                                      </p:tavLst>
                                    </p:anim>
                                    <p:anim calcmode="lin" valueType="num">
                                      <p:cBhvr>
                                        <p:cTn id="10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4</a:t>
            </a:fld>
            <a:endParaRPr lang="tr-TR"/>
          </a:p>
        </p:txBody>
      </p:sp>
      <p:grpSp>
        <p:nvGrpSpPr>
          <p:cNvPr id="5" name="Grup 4"/>
          <p:cNvGrpSpPr/>
          <p:nvPr/>
        </p:nvGrpSpPr>
        <p:grpSpPr>
          <a:xfrm>
            <a:off x="2456618" y="1653726"/>
            <a:ext cx="6826719" cy="1703401"/>
            <a:chOff x="1842463" y="1240294"/>
            <a:chExt cx="5120039" cy="1277551"/>
          </a:xfrm>
        </p:grpSpPr>
        <p:grpSp>
          <p:nvGrpSpPr>
            <p:cNvPr id="4" name="Grup 3"/>
            <p:cNvGrpSpPr/>
            <p:nvPr/>
          </p:nvGrpSpPr>
          <p:grpSpPr>
            <a:xfrm>
              <a:off x="1882755" y="1240294"/>
              <a:ext cx="5079747" cy="802357"/>
              <a:chOff x="1882755" y="1240294"/>
              <a:chExt cx="5079747" cy="802357"/>
            </a:xfrm>
          </p:grpSpPr>
          <p:pic>
            <p:nvPicPr>
              <p:cNvPr id="6" name="Resim 5"/>
              <p:cNvPicPr>
                <a:picLocks noChangeAspect="1"/>
              </p:cNvPicPr>
              <p:nvPr/>
            </p:nvPicPr>
            <p:blipFill>
              <a:blip r:embed="rId2"/>
              <a:stretch>
                <a:fillRect/>
              </a:stretch>
            </p:blipFill>
            <p:spPr>
              <a:xfrm>
                <a:off x="1882755" y="1240294"/>
                <a:ext cx="5079747" cy="802357"/>
              </a:xfrm>
              <a:prstGeom prst="rect">
                <a:avLst/>
              </a:prstGeom>
            </p:spPr>
          </p:pic>
          <p:sp>
            <p:nvSpPr>
              <p:cNvPr id="7" name="Dikdörtgen 6"/>
              <p:cNvSpPr/>
              <p:nvPr/>
            </p:nvSpPr>
            <p:spPr>
              <a:xfrm>
                <a:off x="3197674" y="1310035"/>
                <a:ext cx="2904882" cy="561596"/>
              </a:xfrm>
              <a:prstGeom prst="rect">
                <a:avLst/>
              </a:prstGeom>
            </p:spPr>
            <p:txBody>
              <a:bodyPr wrap="none">
                <a:spAutoFit/>
              </a:bodyPr>
              <a:lstStyle/>
              <a:p>
                <a:pPr lvl="0" algn="ctr">
                  <a:defRPr/>
                </a:pP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İslam Düşüncesinde </a:t>
                </a:r>
              </a:p>
              <a:p>
                <a:pPr lvl="0" algn="ctr">
                  <a:defRPr/>
                </a:pPr>
                <a:r>
                  <a:rPr lang="tr-TR" sz="2133" b="1" dirty="0" err="1">
                    <a:solidFill>
                      <a:prstClr val="black"/>
                    </a:solidFill>
                    <a:latin typeface="Tahoma" panose="020B0604030504040204" pitchFamily="34" charset="0"/>
                    <a:ea typeface="Tahoma" panose="020B0604030504040204" pitchFamily="34" charset="0"/>
                    <a:cs typeface="Tahoma" panose="020B0604030504040204" pitchFamily="34" charset="0"/>
                  </a:rPr>
                  <a:t>İtikadi</a:t>
                </a:r>
                <a:r>
                  <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rPr>
                  <a:t> ve Siyasi Mezhepler</a:t>
                </a:r>
              </a:p>
            </p:txBody>
          </p:sp>
        </p:grpSp>
        <p:pic>
          <p:nvPicPr>
            <p:cNvPr id="10" name="Picture 2" descr="C:\Users\DİLEK MENKÜÇ\Desktop\şema.png">
              <a:extLst>
                <a:ext uri="{FF2B5EF4-FFF2-40B4-BE49-F238E27FC236}">
                  <a16:creationId xmlns:a16="http://schemas.microsoft.com/office/drawing/2014/main" id="{04D24D10-D5E8-4DAF-9979-3A48A24AF228}"/>
                </a:ext>
              </a:extLst>
            </p:cNvPr>
            <p:cNvPicPr>
              <a:picLocks noChangeAspect="1" noChangeArrowheads="1"/>
            </p:cNvPicPr>
            <p:nvPr/>
          </p:nvPicPr>
          <p:blipFill rotWithShape="1">
            <a:blip r:embed="rId3" cstate="print">
              <a:duotone>
                <a:prstClr val="black"/>
                <a:schemeClr val="accent3">
                  <a:tint val="45000"/>
                  <a:satMod val="400000"/>
                </a:schemeClr>
              </a:duotone>
            </a:blip>
            <a:srcRect l="30432" r="62756" b="86497"/>
            <a:stretch/>
          </p:blipFill>
          <p:spPr bwMode="auto">
            <a:xfrm rot="16200000">
              <a:off x="2203155" y="1627663"/>
              <a:ext cx="505955" cy="1227340"/>
            </a:xfrm>
            <a:prstGeom prst="rect">
              <a:avLst/>
            </a:prstGeom>
            <a:noFill/>
          </p:spPr>
        </p:pic>
        <p:pic>
          <p:nvPicPr>
            <p:cNvPr id="11" name="Picture 2" descr="C:\Users\DİLEK MENKÜÇ\Desktop\şema.png">
              <a:extLst>
                <a:ext uri="{FF2B5EF4-FFF2-40B4-BE49-F238E27FC236}">
                  <a16:creationId xmlns:a16="http://schemas.microsoft.com/office/drawing/2014/main" id="{8FC2CEC3-F0AE-40C8-9B51-A2D69676B1EF}"/>
                </a:ext>
              </a:extLst>
            </p:cNvPr>
            <p:cNvPicPr>
              <a:picLocks noChangeAspect="1" noChangeArrowheads="1"/>
            </p:cNvPicPr>
            <p:nvPr/>
          </p:nvPicPr>
          <p:blipFill rotWithShape="1">
            <a:blip r:embed="rId3" cstate="print">
              <a:duotone>
                <a:prstClr val="black"/>
                <a:schemeClr val="accent1">
                  <a:tint val="45000"/>
                  <a:satMod val="400000"/>
                </a:schemeClr>
              </a:duotone>
            </a:blip>
            <a:srcRect l="30432" r="62756" b="86497"/>
            <a:stretch/>
          </p:blipFill>
          <p:spPr bwMode="auto">
            <a:xfrm rot="16200000">
              <a:off x="6011914" y="1651198"/>
              <a:ext cx="505955" cy="1227339"/>
            </a:xfrm>
            <a:prstGeom prst="rect">
              <a:avLst/>
            </a:prstGeom>
            <a:noFill/>
          </p:spPr>
        </p:pic>
      </p:grpSp>
      <p:grpSp>
        <p:nvGrpSpPr>
          <p:cNvPr id="8" name="Grup 7"/>
          <p:cNvGrpSpPr/>
          <p:nvPr/>
        </p:nvGrpSpPr>
        <p:grpSpPr>
          <a:xfrm>
            <a:off x="1436479" y="3325748"/>
            <a:ext cx="3738324" cy="1480019"/>
            <a:chOff x="1077359" y="2494311"/>
            <a:chExt cx="2803743" cy="1110014"/>
          </a:xfrm>
        </p:grpSpPr>
        <p:pic>
          <p:nvPicPr>
            <p:cNvPr id="9" name="Resim 8"/>
            <p:cNvPicPr>
              <a:picLocks noChangeAspect="1"/>
            </p:cNvPicPr>
            <p:nvPr/>
          </p:nvPicPr>
          <p:blipFill>
            <a:blip r:embed="rId4"/>
            <a:stretch>
              <a:fillRect/>
            </a:stretch>
          </p:blipFill>
          <p:spPr>
            <a:xfrm>
              <a:off x="1575426" y="2494311"/>
              <a:ext cx="2156670" cy="594590"/>
            </a:xfrm>
            <a:prstGeom prst="rect">
              <a:avLst/>
            </a:prstGeom>
          </p:spPr>
        </p:pic>
        <p:pic>
          <p:nvPicPr>
            <p:cNvPr id="13" name="Picture 2" descr="C:\Users\DİLEK MENKÜÇ\Desktop\şema.png">
              <a:extLst>
                <a:ext uri="{FF2B5EF4-FFF2-40B4-BE49-F238E27FC236}">
                  <a16:creationId xmlns:a16="http://schemas.microsoft.com/office/drawing/2014/main" id="{04D24D10-D5E8-4DAF-9979-3A48A24AF228}"/>
                </a:ext>
              </a:extLst>
            </p:cNvPr>
            <p:cNvPicPr>
              <a:picLocks noChangeAspect="1" noChangeArrowheads="1"/>
            </p:cNvPicPr>
            <p:nvPr/>
          </p:nvPicPr>
          <p:blipFill rotWithShape="1">
            <a:blip r:embed="rId3" cstate="print">
              <a:duotone>
                <a:prstClr val="black"/>
                <a:schemeClr val="accent3">
                  <a:tint val="45000"/>
                  <a:satMod val="400000"/>
                </a:schemeClr>
              </a:duotone>
            </a:blip>
            <a:srcRect l="30432" r="62756" b="86497"/>
            <a:stretch/>
          </p:blipFill>
          <p:spPr bwMode="auto">
            <a:xfrm rot="16200000">
              <a:off x="3014454" y="2737678"/>
              <a:ext cx="505955" cy="1227340"/>
            </a:xfrm>
            <a:prstGeom prst="rect">
              <a:avLst/>
            </a:prstGeom>
            <a:noFill/>
          </p:spPr>
        </p:pic>
        <p:pic>
          <p:nvPicPr>
            <p:cNvPr id="14" name="Picture 2" descr="C:\Users\DİLEK MENKÜÇ\Desktop\şema.png">
              <a:extLst>
                <a:ext uri="{FF2B5EF4-FFF2-40B4-BE49-F238E27FC236}">
                  <a16:creationId xmlns:a16="http://schemas.microsoft.com/office/drawing/2014/main" id="{04D24D10-D5E8-4DAF-9979-3A48A24AF228}"/>
                </a:ext>
              </a:extLst>
            </p:cNvPr>
            <p:cNvPicPr>
              <a:picLocks noChangeAspect="1" noChangeArrowheads="1"/>
            </p:cNvPicPr>
            <p:nvPr/>
          </p:nvPicPr>
          <p:blipFill rotWithShape="1">
            <a:blip r:embed="rId3" cstate="print">
              <a:duotone>
                <a:prstClr val="black"/>
                <a:schemeClr val="accent3">
                  <a:tint val="45000"/>
                  <a:satMod val="400000"/>
                </a:schemeClr>
              </a:duotone>
            </a:blip>
            <a:srcRect l="30432" r="62756" b="86497"/>
            <a:stretch/>
          </p:blipFill>
          <p:spPr bwMode="auto">
            <a:xfrm rot="16200000">
              <a:off x="1438051" y="2737678"/>
              <a:ext cx="505955" cy="1227340"/>
            </a:xfrm>
            <a:prstGeom prst="rect">
              <a:avLst/>
            </a:prstGeom>
            <a:noFill/>
          </p:spPr>
        </p:pic>
        <p:sp>
          <p:nvSpPr>
            <p:cNvPr id="22" name="Dikdörtgen 21"/>
            <p:cNvSpPr/>
            <p:nvPr/>
          </p:nvSpPr>
          <p:spPr>
            <a:xfrm>
              <a:off x="1970329" y="2603415"/>
              <a:ext cx="1558360" cy="346249"/>
            </a:xfrm>
            <a:prstGeom prst="rect">
              <a:avLst/>
            </a:prstGeom>
          </p:spPr>
          <p:txBody>
            <a:bodyPr wrap="none">
              <a:spAutoFit/>
            </a:bodyPr>
            <a:lstStyle/>
            <a:p>
              <a:pPr lvl="0">
                <a:defRPr/>
              </a:pPr>
              <a:r>
                <a:rPr lang="tr-TR"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Ehl</a:t>
              </a: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-i Sünnet</a:t>
              </a:r>
            </a:p>
          </p:txBody>
        </p:sp>
      </p:grpSp>
      <p:grpSp>
        <p:nvGrpSpPr>
          <p:cNvPr id="19" name="Grup 18"/>
          <p:cNvGrpSpPr/>
          <p:nvPr/>
        </p:nvGrpSpPr>
        <p:grpSpPr>
          <a:xfrm>
            <a:off x="6386239" y="3349546"/>
            <a:ext cx="3882423" cy="1456221"/>
            <a:chOff x="4789679" y="2512159"/>
            <a:chExt cx="2911817" cy="1092166"/>
          </a:xfrm>
        </p:grpSpPr>
        <p:pic>
          <p:nvPicPr>
            <p:cNvPr id="12" name="Resim 11"/>
            <p:cNvPicPr>
              <a:picLocks noChangeAspect="1"/>
            </p:cNvPicPr>
            <p:nvPr/>
          </p:nvPicPr>
          <p:blipFill>
            <a:blip r:embed="rId5"/>
            <a:stretch>
              <a:fillRect/>
            </a:stretch>
          </p:blipFill>
          <p:spPr>
            <a:xfrm>
              <a:off x="5204650" y="2512159"/>
              <a:ext cx="2282108" cy="576742"/>
            </a:xfrm>
            <a:prstGeom prst="rect">
              <a:avLst/>
            </a:prstGeom>
          </p:spPr>
        </p:pic>
        <p:pic>
          <p:nvPicPr>
            <p:cNvPr id="15" name="Picture 2" descr="C:\Users\DİLEK MENKÜÇ\Desktop\şema.png">
              <a:extLst>
                <a:ext uri="{FF2B5EF4-FFF2-40B4-BE49-F238E27FC236}">
                  <a16:creationId xmlns:a16="http://schemas.microsoft.com/office/drawing/2014/main" id="{04D24D10-D5E8-4DAF-9979-3A48A24AF228}"/>
                </a:ext>
              </a:extLst>
            </p:cNvPr>
            <p:cNvPicPr>
              <a:picLocks noChangeAspect="1" noChangeArrowheads="1"/>
            </p:cNvPicPr>
            <p:nvPr/>
          </p:nvPicPr>
          <p:blipFill rotWithShape="1">
            <a:blip r:embed="rId3" cstate="print">
              <a:duotone>
                <a:prstClr val="black"/>
                <a:schemeClr val="accent3">
                  <a:tint val="45000"/>
                  <a:satMod val="400000"/>
                </a:schemeClr>
              </a:duotone>
            </a:blip>
            <a:srcRect l="30432" r="62756" b="86497"/>
            <a:stretch/>
          </p:blipFill>
          <p:spPr bwMode="auto">
            <a:xfrm rot="16200000">
              <a:off x="5150371" y="2737678"/>
              <a:ext cx="505955" cy="1227340"/>
            </a:xfrm>
            <a:prstGeom prst="rect">
              <a:avLst/>
            </a:prstGeom>
            <a:noFill/>
          </p:spPr>
        </p:pic>
        <p:pic>
          <p:nvPicPr>
            <p:cNvPr id="16" name="Picture 2" descr="C:\Users\DİLEK MENKÜÇ\Desktop\şema.png">
              <a:extLst>
                <a:ext uri="{FF2B5EF4-FFF2-40B4-BE49-F238E27FC236}">
                  <a16:creationId xmlns:a16="http://schemas.microsoft.com/office/drawing/2014/main" id="{04D24D10-D5E8-4DAF-9979-3A48A24AF228}"/>
                </a:ext>
              </a:extLst>
            </p:cNvPr>
            <p:cNvPicPr>
              <a:picLocks noChangeAspect="1" noChangeArrowheads="1"/>
            </p:cNvPicPr>
            <p:nvPr/>
          </p:nvPicPr>
          <p:blipFill rotWithShape="1">
            <a:blip r:embed="rId3" cstate="print">
              <a:duotone>
                <a:prstClr val="black"/>
                <a:schemeClr val="accent3">
                  <a:tint val="45000"/>
                  <a:satMod val="400000"/>
                </a:schemeClr>
              </a:duotone>
            </a:blip>
            <a:srcRect l="30432" r="62756" b="86497"/>
            <a:stretch/>
          </p:blipFill>
          <p:spPr bwMode="auto">
            <a:xfrm rot="16200000">
              <a:off x="6834848" y="2727086"/>
              <a:ext cx="505955" cy="1227340"/>
            </a:xfrm>
            <a:prstGeom prst="rect">
              <a:avLst/>
            </a:prstGeom>
            <a:noFill/>
          </p:spPr>
        </p:pic>
        <p:sp>
          <p:nvSpPr>
            <p:cNvPr id="23" name="Dikdörtgen 22"/>
            <p:cNvSpPr/>
            <p:nvPr/>
          </p:nvSpPr>
          <p:spPr>
            <a:xfrm>
              <a:off x="5874760" y="2587428"/>
              <a:ext cx="1191673" cy="346249"/>
            </a:xfrm>
            <a:prstGeom prst="rect">
              <a:avLst/>
            </a:prstGeom>
          </p:spPr>
          <p:txBody>
            <a:bodyPr wrap="none">
              <a:spAutoFit/>
            </a:bodyPr>
            <a:lstStyle/>
            <a:p>
              <a:pPr lvl="0">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Şia/Şiilik</a:t>
              </a:r>
            </a:p>
          </p:txBody>
        </p:sp>
      </p:grpSp>
      <p:grpSp>
        <p:nvGrpSpPr>
          <p:cNvPr id="28" name="Grup 27"/>
          <p:cNvGrpSpPr/>
          <p:nvPr/>
        </p:nvGrpSpPr>
        <p:grpSpPr>
          <a:xfrm>
            <a:off x="352653" y="4833116"/>
            <a:ext cx="2875560" cy="792787"/>
            <a:chOff x="264489" y="3624837"/>
            <a:chExt cx="2156670" cy="594590"/>
          </a:xfrm>
        </p:grpSpPr>
        <p:pic>
          <p:nvPicPr>
            <p:cNvPr id="17" name="Resim 16"/>
            <p:cNvPicPr>
              <a:picLocks noChangeAspect="1"/>
            </p:cNvPicPr>
            <p:nvPr/>
          </p:nvPicPr>
          <p:blipFill>
            <a:blip r:embed="rId4"/>
            <a:stretch>
              <a:fillRect/>
            </a:stretch>
          </p:blipFill>
          <p:spPr>
            <a:xfrm>
              <a:off x="264489" y="3624837"/>
              <a:ext cx="2156670" cy="594590"/>
            </a:xfrm>
            <a:prstGeom prst="rect">
              <a:avLst/>
            </a:prstGeom>
          </p:spPr>
        </p:pic>
        <p:sp>
          <p:nvSpPr>
            <p:cNvPr id="24" name="Dikdörtgen 23"/>
            <p:cNvSpPr/>
            <p:nvPr/>
          </p:nvSpPr>
          <p:spPr>
            <a:xfrm>
              <a:off x="851619" y="3737466"/>
              <a:ext cx="1181333" cy="346249"/>
            </a:xfrm>
            <a:prstGeom prst="rect">
              <a:avLst/>
            </a:prstGeom>
          </p:spPr>
          <p:txBody>
            <a:bodyPr wrap="none">
              <a:spAutoFit/>
            </a:bodyPr>
            <a:lstStyle/>
            <a:p>
              <a:pPr lvl="0">
                <a:defRPr/>
              </a:pP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Maturidilik</a:t>
              </a:r>
              <a:endParaRPr lang="tr-TR"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up 28"/>
          <p:cNvGrpSpPr/>
          <p:nvPr/>
        </p:nvGrpSpPr>
        <p:grpSpPr>
          <a:xfrm>
            <a:off x="3244432" y="4833116"/>
            <a:ext cx="2875560" cy="792787"/>
            <a:chOff x="2433324" y="3624837"/>
            <a:chExt cx="2156670" cy="594590"/>
          </a:xfrm>
        </p:grpSpPr>
        <p:pic>
          <p:nvPicPr>
            <p:cNvPr id="18" name="Resim 17"/>
            <p:cNvPicPr>
              <a:picLocks noChangeAspect="1"/>
            </p:cNvPicPr>
            <p:nvPr/>
          </p:nvPicPr>
          <p:blipFill>
            <a:blip r:embed="rId4"/>
            <a:stretch>
              <a:fillRect/>
            </a:stretch>
          </p:blipFill>
          <p:spPr>
            <a:xfrm>
              <a:off x="2433324" y="3624837"/>
              <a:ext cx="2156670" cy="594590"/>
            </a:xfrm>
            <a:prstGeom prst="rect">
              <a:avLst/>
            </a:prstGeom>
          </p:spPr>
        </p:pic>
        <p:sp>
          <p:nvSpPr>
            <p:cNvPr id="25" name="Dikdörtgen 24"/>
            <p:cNvSpPr/>
            <p:nvPr/>
          </p:nvSpPr>
          <p:spPr>
            <a:xfrm>
              <a:off x="3090841" y="3737466"/>
              <a:ext cx="850714" cy="346249"/>
            </a:xfrm>
            <a:prstGeom prst="rect">
              <a:avLst/>
            </a:prstGeom>
          </p:spPr>
          <p:txBody>
            <a:bodyPr wrap="none">
              <a:spAutoFit/>
            </a:bodyPr>
            <a:lstStyle/>
            <a:p>
              <a:pPr lvl="0">
                <a:defRPr/>
              </a:pP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Eşarilik</a:t>
              </a:r>
              <a:endParaRPr lang="tr-TR"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0" name="Grup 29"/>
          <p:cNvGrpSpPr/>
          <p:nvPr/>
        </p:nvGrpSpPr>
        <p:grpSpPr>
          <a:xfrm>
            <a:off x="5959380" y="4852200"/>
            <a:ext cx="3042811" cy="768989"/>
            <a:chOff x="4469535" y="3639150"/>
            <a:chExt cx="2282108" cy="576742"/>
          </a:xfrm>
        </p:grpSpPr>
        <p:pic>
          <p:nvPicPr>
            <p:cNvPr id="20" name="Resim 19"/>
            <p:cNvPicPr>
              <a:picLocks noChangeAspect="1"/>
            </p:cNvPicPr>
            <p:nvPr/>
          </p:nvPicPr>
          <p:blipFill>
            <a:blip r:embed="rId5"/>
            <a:stretch>
              <a:fillRect/>
            </a:stretch>
          </p:blipFill>
          <p:spPr>
            <a:xfrm>
              <a:off x="4469535" y="3639150"/>
              <a:ext cx="2282108" cy="576742"/>
            </a:xfrm>
            <a:prstGeom prst="rect">
              <a:avLst/>
            </a:prstGeom>
          </p:spPr>
        </p:pic>
        <p:sp>
          <p:nvSpPr>
            <p:cNvPr id="26" name="Dikdörtgen 25"/>
            <p:cNvSpPr/>
            <p:nvPr/>
          </p:nvSpPr>
          <p:spPr>
            <a:xfrm>
              <a:off x="5152663" y="3702879"/>
              <a:ext cx="1136946" cy="346249"/>
            </a:xfrm>
            <a:prstGeom prst="rect">
              <a:avLst/>
            </a:prstGeom>
          </p:spPr>
          <p:txBody>
            <a:bodyPr wrap="none">
              <a:spAutoFit/>
            </a:bodyPr>
            <a:lstStyle/>
            <a:p>
              <a:pPr lvl="0">
                <a:defRPr/>
              </a:pP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İmamiyye</a:t>
              </a:r>
              <a:endParaRPr lang="tr-TR"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1" name="Grup 30"/>
          <p:cNvGrpSpPr/>
          <p:nvPr/>
        </p:nvGrpSpPr>
        <p:grpSpPr>
          <a:xfrm>
            <a:off x="8935012" y="4852200"/>
            <a:ext cx="3042811" cy="768989"/>
            <a:chOff x="6701259" y="3639150"/>
            <a:chExt cx="2282108" cy="576742"/>
          </a:xfrm>
        </p:grpSpPr>
        <p:pic>
          <p:nvPicPr>
            <p:cNvPr id="21" name="Resim 20"/>
            <p:cNvPicPr>
              <a:picLocks noChangeAspect="1"/>
            </p:cNvPicPr>
            <p:nvPr/>
          </p:nvPicPr>
          <p:blipFill>
            <a:blip r:embed="rId5"/>
            <a:stretch>
              <a:fillRect/>
            </a:stretch>
          </p:blipFill>
          <p:spPr>
            <a:xfrm>
              <a:off x="6701259" y="3639150"/>
              <a:ext cx="2282108" cy="576742"/>
            </a:xfrm>
            <a:prstGeom prst="rect">
              <a:avLst/>
            </a:prstGeom>
          </p:spPr>
        </p:pic>
        <p:sp>
          <p:nvSpPr>
            <p:cNvPr id="27" name="Dikdörtgen 26"/>
            <p:cNvSpPr/>
            <p:nvPr/>
          </p:nvSpPr>
          <p:spPr>
            <a:xfrm>
              <a:off x="7303390" y="3702878"/>
              <a:ext cx="912029" cy="346249"/>
            </a:xfrm>
            <a:prstGeom prst="rect">
              <a:avLst/>
            </a:prstGeom>
          </p:spPr>
          <p:txBody>
            <a:bodyPr wrap="none">
              <a:spAutoFit/>
            </a:bodyPr>
            <a:lstStyle/>
            <a:p>
              <a:pPr lvl="0">
                <a:defRPr/>
              </a:pP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Zeydiye</a:t>
              </a:r>
              <a:endParaRPr lang="tr-TR"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626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4404647" y="2581219"/>
            <a:ext cx="6312515" cy="3135123"/>
            <a:chOff x="3303485" y="1935914"/>
            <a:chExt cx="4734386" cy="2351342"/>
          </a:xfrm>
        </p:grpSpPr>
        <p:pic>
          <p:nvPicPr>
            <p:cNvPr id="12" name="Resim 11"/>
            <p:cNvPicPr>
              <a:picLocks noChangeAspect="1"/>
            </p:cNvPicPr>
            <p:nvPr/>
          </p:nvPicPr>
          <p:blipFill>
            <a:blip r:embed="rId2"/>
            <a:stretch>
              <a:fillRect/>
            </a:stretch>
          </p:blipFill>
          <p:spPr>
            <a:xfrm>
              <a:off x="3303485" y="1935914"/>
              <a:ext cx="4734386" cy="2351342"/>
            </a:xfrm>
            <a:prstGeom prst="rect">
              <a:avLst/>
            </a:prstGeom>
          </p:spPr>
        </p:pic>
        <p:sp>
          <p:nvSpPr>
            <p:cNvPr id="10" name="Dikdörtgen 9">
              <a:extLst>
                <a:ext uri="{FF2B5EF4-FFF2-40B4-BE49-F238E27FC236}">
                  <a16:creationId xmlns:a16="http://schemas.microsoft.com/office/drawing/2014/main" id="{ED81EA8C-34EE-42DF-AD1B-D9C7914FE457}"/>
                </a:ext>
              </a:extLst>
            </p:cNvPr>
            <p:cNvSpPr/>
            <p:nvPr/>
          </p:nvSpPr>
          <p:spPr>
            <a:xfrm>
              <a:off x="3699874" y="2511421"/>
              <a:ext cx="4049022" cy="1177245"/>
            </a:xfrm>
            <a:prstGeom prst="rect">
              <a:avLst/>
            </a:prstGeom>
          </p:spPr>
          <p:txBody>
            <a:bodyPr wrap="square">
              <a:spAutoFit/>
            </a:bodyPr>
            <a:lstStyle/>
            <a:p>
              <a:pPr marL="380990" indent="-380990" defTabSz="914377">
                <a:buFont typeface="Arial" panose="020B0604020202020204" pitchFamily="34" charset="0"/>
                <a:buChar char="•"/>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İslam'ı anlama ve yorumlama biçimi olarak Hz. Peygamber'in sünnetini ve sahabenin yolunu esas alan mezheptir.</a:t>
              </a:r>
            </a:p>
          </p:txBody>
        </p:sp>
      </p:grpSp>
      <p:sp>
        <p:nvSpPr>
          <p:cNvPr id="4" name="Slayt Numarası Yer Tutucusu 3"/>
          <p:cNvSpPr>
            <a:spLocks noGrp="1"/>
          </p:cNvSpPr>
          <p:nvPr>
            <p:ph type="sldNum" sz="quarter" idx="12"/>
          </p:nvPr>
        </p:nvSpPr>
        <p:spPr/>
        <p:txBody>
          <a:bodyPr/>
          <a:lstStyle/>
          <a:p>
            <a:fld id="{B1DEFA8C-F947-479F-BE07-76B6B3F80BF1}" type="slidenum">
              <a:rPr lang="tr-TR" smtClean="0"/>
              <a:pPr/>
              <a:t>5</a:t>
            </a:fld>
            <a:endParaRPr lang="tr-TR"/>
          </a:p>
        </p:txBody>
      </p:sp>
      <p:grpSp>
        <p:nvGrpSpPr>
          <p:cNvPr id="2" name="Grup 1"/>
          <p:cNvGrpSpPr/>
          <p:nvPr/>
        </p:nvGrpSpPr>
        <p:grpSpPr>
          <a:xfrm>
            <a:off x="376219" y="1816347"/>
            <a:ext cx="3655987" cy="1227182"/>
            <a:chOff x="282164" y="1362259"/>
            <a:chExt cx="2741990" cy="920386"/>
          </a:xfrm>
        </p:grpSpPr>
        <p:pic>
          <p:nvPicPr>
            <p:cNvPr id="11" name="Resim 10"/>
            <p:cNvPicPr>
              <a:picLocks noChangeAspect="1"/>
            </p:cNvPicPr>
            <p:nvPr/>
          </p:nvPicPr>
          <p:blipFill>
            <a:blip r:embed="rId3"/>
            <a:stretch>
              <a:fillRect/>
            </a:stretch>
          </p:blipFill>
          <p:spPr>
            <a:xfrm>
              <a:off x="282164" y="1362259"/>
              <a:ext cx="2741990" cy="920386"/>
            </a:xfrm>
            <a:prstGeom prst="rect">
              <a:avLst/>
            </a:prstGeom>
          </p:spPr>
        </p:pic>
        <p:sp>
          <p:nvSpPr>
            <p:cNvPr id="7" name="Dikdörtgen 6">
              <a:extLst>
                <a:ext uri="{FF2B5EF4-FFF2-40B4-BE49-F238E27FC236}">
                  <a16:creationId xmlns:a16="http://schemas.microsoft.com/office/drawing/2014/main" id="{40E171C5-7FF6-4A8A-87BB-7A532775BCA7}"/>
                </a:ext>
              </a:extLst>
            </p:cNvPr>
            <p:cNvSpPr/>
            <p:nvPr/>
          </p:nvSpPr>
          <p:spPr>
            <a:xfrm>
              <a:off x="856463" y="1565259"/>
              <a:ext cx="1593392" cy="346249"/>
            </a:xfrm>
            <a:prstGeom prst="rect">
              <a:avLst/>
            </a:prstGeom>
          </p:spPr>
          <p:txBody>
            <a:bodyPr wrap="square">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Ehl-i Sünnet</a:t>
              </a:r>
            </a:p>
          </p:txBody>
        </p:sp>
      </p:grpSp>
    </p:spTree>
    <p:extLst>
      <p:ext uri="{BB962C8B-B14F-4D97-AF65-F5344CB8AC3E}">
        <p14:creationId xmlns:p14="http://schemas.microsoft.com/office/powerpoint/2010/main" val="31020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D713351-4926-4BE8-8836-9599F1801911}" type="slidenum">
              <a:rPr lang="tr-TR" smtClean="0"/>
              <a:t>6</a:t>
            </a:fld>
            <a:endParaRPr lang="tr-TR"/>
          </a:p>
        </p:txBody>
      </p:sp>
      <p:grpSp>
        <p:nvGrpSpPr>
          <p:cNvPr id="16" name="Grup 15"/>
          <p:cNvGrpSpPr/>
          <p:nvPr/>
        </p:nvGrpSpPr>
        <p:grpSpPr>
          <a:xfrm>
            <a:off x="2821982" y="918535"/>
            <a:ext cx="7393839" cy="1128609"/>
            <a:chOff x="2104164" y="1277311"/>
            <a:chExt cx="5545379" cy="846457"/>
          </a:xfrm>
        </p:grpSpPr>
        <p:pic>
          <p:nvPicPr>
            <p:cNvPr id="4" name="Resim 3"/>
            <p:cNvPicPr>
              <a:picLocks noChangeAspect="1"/>
            </p:cNvPicPr>
            <p:nvPr/>
          </p:nvPicPr>
          <p:blipFill>
            <a:blip r:embed="rId2"/>
            <a:stretch>
              <a:fillRect/>
            </a:stretch>
          </p:blipFill>
          <p:spPr>
            <a:xfrm>
              <a:off x="2104164" y="1277311"/>
              <a:ext cx="5545379" cy="846457"/>
            </a:xfrm>
            <a:prstGeom prst="rect">
              <a:avLst/>
            </a:prstGeom>
          </p:spPr>
        </p:pic>
        <p:sp>
          <p:nvSpPr>
            <p:cNvPr id="5" name="Dikdörtgen 4"/>
            <p:cNvSpPr/>
            <p:nvPr/>
          </p:nvSpPr>
          <p:spPr>
            <a:xfrm>
              <a:off x="2926087" y="1546650"/>
              <a:ext cx="4607464" cy="315423"/>
            </a:xfrm>
            <a:prstGeom prst="rect">
              <a:avLst/>
            </a:prstGeom>
          </p:spPr>
          <p:txBody>
            <a:bodyPr wrap="none">
              <a:spAutoFit/>
            </a:bodyPr>
            <a:lstStyle/>
            <a:p>
              <a:pPr lvl="0">
                <a:defRPr/>
              </a:pP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Ehl</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-i Sünnet </a:t>
              </a:r>
              <a:r>
                <a:rPr lang="tr-TR" sz="2133" dirty="0" err="1">
                  <a:solidFill>
                    <a:prstClr val="black"/>
                  </a:solidFill>
                  <a:latin typeface="Tahoma" panose="020B0604030504040204" pitchFamily="34" charset="0"/>
                  <a:ea typeface="Tahoma" panose="020B0604030504040204" pitchFamily="34" charset="0"/>
                  <a:cs typeface="Tahoma" panose="020B0604030504040204" pitchFamily="34" charset="0"/>
                </a:rPr>
                <a:t>ve'l</a:t>
              </a: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-cemaat isminin kısaltılmış halidir.</a:t>
              </a:r>
              <a:endParaRPr lang="tr-TR" sz="1600" dirty="0">
                <a:solidFill>
                  <a:prstClr val="black"/>
                </a:solidFill>
              </a:endParaRPr>
            </a:p>
          </p:txBody>
        </p:sp>
      </p:grpSp>
      <p:grpSp>
        <p:nvGrpSpPr>
          <p:cNvPr id="15" name="Grup 14"/>
          <p:cNvGrpSpPr/>
          <p:nvPr/>
        </p:nvGrpSpPr>
        <p:grpSpPr>
          <a:xfrm>
            <a:off x="175271" y="1924454"/>
            <a:ext cx="4993532" cy="3259713"/>
            <a:chOff x="131453" y="2176831"/>
            <a:chExt cx="3745149" cy="2152756"/>
          </a:xfrm>
        </p:grpSpPr>
        <p:pic>
          <p:nvPicPr>
            <p:cNvPr id="6" name="Resim 5"/>
            <p:cNvPicPr>
              <a:picLocks noChangeAspect="1"/>
            </p:cNvPicPr>
            <p:nvPr/>
          </p:nvPicPr>
          <p:blipFill>
            <a:blip r:embed="rId3"/>
            <a:stretch>
              <a:fillRect/>
            </a:stretch>
          </p:blipFill>
          <p:spPr>
            <a:xfrm>
              <a:off x="131453" y="2618323"/>
              <a:ext cx="2741990" cy="920386"/>
            </a:xfrm>
            <a:prstGeom prst="rect">
              <a:avLst/>
            </a:prstGeom>
          </p:spPr>
        </p:pic>
        <p:sp>
          <p:nvSpPr>
            <p:cNvPr id="7" name="Dikdörtgen 6">
              <a:extLst>
                <a:ext uri="{FF2B5EF4-FFF2-40B4-BE49-F238E27FC236}">
                  <a16:creationId xmlns:a16="http://schemas.microsoft.com/office/drawing/2014/main" id="{40E171C5-7FF6-4A8A-87BB-7A532775BCA7}"/>
                </a:ext>
              </a:extLst>
            </p:cNvPr>
            <p:cNvSpPr/>
            <p:nvPr/>
          </p:nvSpPr>
          <p:spPr>
            <a:xfrm>
              <a:off x="837952" y="2887051"/>
              <a:ext cx="1593392" cy="346249"/>
            </a:xfrm>
            <a:prstGeom prst="rect">
              <a:avLst/>
            </a:prstGeom>
          </p:spPr>
          <p:txBody>
            <a:bodyPr wrap="square">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Ehl-i Sünnet</a:t>
              </a:r>
            </a:p>
          </p:txBody>
        </p:sp>
        <p:pic>
          <p:nvPicPr>
            <p:cNvPr id="8" name="Resim 7">
              <a:extLst>
                <a:ext uri="{FF2B5EF4-FFF2-40B4-BE49-F238E27FC236}">
                  <a16:creationId xmlns:a16="http://schemas.microsoft.com/office/drawing/2014/main" id="{96CB10C7-D578-43F4-8DF5-3E8C671ED276}"/>
                </a:ext>
              </a:extLst>
            </p:cNvPr>
            <p:cNvPicPr>
              <a:picLocks noChangeAspect="1"/>
            </p:cNvPicPr>
            <p:nvPr/>
          </p:nvPicPr>
          <p:blipFill>
            <a:blip r:embed="rId4"/>
            <a:stretch>
              <a:fillRect/>
            </a:stretch>
          </p:blipFill>
          <p:spPr>
            <a:xfrm rot="13322686">
              <a:off x="2132995" y="2176831"/>
              <a:ext cx="1743607" cy="719390"/>
            </a:xfrm>
            <a:prstGeom prst="rect">
              <a:avLst/>
            </a:prstGeom>
          </p:spPr>
        </p:pic>
        <p:pic>
          <p:nvPicPr>
            <p:cNvPr id="9" name="Resim 8">
              <a:extLst>
                <a:ext uri="{FF2B5EF4-FFF2-40B4-BE49-F238E27FC236}">
                  <a16:creationId xmlns:a16="http://schemas.microsoft.com/office/drawing/2014/main" id="{B9538221-52C4-4E8C-88CD-816FE50E7332}"/>
                </a:ext>
              </a:extLst>
            </p:cNvPr>
            <p:cNvPicPr>
              <a:picLocks noChangeAspect="1"/>
            </p:cNvPicPr>
            <p:nvPr/>
          </p:nvPicPr>
          <p:blipFill>
            <a:blip r:embed="rId4"/>
            <a:stretch>
              <a:fillRect/>
            </a:stretch>
          </p:blipFill>
          <p:spPr>
            <a:xfrm rot="16200000">
              <a:off x="2581369" y="3047918"/>
              <a:ext cx="1743607" cy="719390"/>
            </a:xfrm>
            <a:prstGeom prst="rect">
              <a:avLst/>
            </a:prstGeom>
          </p:spPr>
        </p:pic>
        <p:pic>
          <p:nvPicPr>
            <p:cNvPr id="10" name="Resim 9">
              <a:extLst>
                <a:ext uri="{FF2B5EF4-FFF2-40B4-BE49-F238E27FC236}">
                  <a16:creationId xmlns:a16="http://schemas.microsoft.com/office/drawing/2014/main" id="{0FC36B17-90A0-4E1F-8F60-AFC49DDB2599}"/>
                </a:ext>
              </a:extLst>
            </p:cNvPr>
            <p:cNvPicPr>
              <a:picLocks noChangeAspect="1"/>
            </p:cNvPicPr>
            <p:nvPr/>
          </p:nvPicPr>
          <p:blipFill>
            <a:blip r:embed="rId4"/>
            <a:stretch>
              <a:fillRect/>
            </a:stretch>
          </p:blipFill>
          <p:spPr>
            <a:xfrm rot="19517621">
              <a:off x="1373658" y="3610197"/>
              <a:ext cx="1709798" cy="719390"/>
            </a:xfrm>
            <a:prstGeom prst="rect">
              <a:avLst/>
            </a:prstGeom>
          </p:spPr>
        </p:pic>
      </p:grpSp>
      <p:grpSp>
        <p:nvGrpSpPr>
          <p:cNvPr id="18" name="Grup 17"/>
          <p:cNvGrpSpPr/>
          <p:nvPr/>
        </p:nvGrpSpPr>
        <p:grpSpPr>
          <a:xfrm>
            <a:off x="2878959" y="4725456"/>
            <a:ext cx="8221125" cy="1254888"/>
            <a:chOff x="2167775" y="3928341"/>
            <a:chExt cx="6165844" cy="941166"/>
          </a:xfrm>
        </p:grpSpPr>
        <p:pic>
          <p:nvPicPr>
            <p:cNvPr id="11" name="Resim 10"/>
            <p:cNvPicPr>
              <a:picLocks noChangeAspect="1"/>
            </p:cNvPicPr>
            <p:nvPr/>
          </p:nvPicPr>
          <p:blipFill>
            <a:blip r:embed="rId2"/>
            <a:stretch>
              <a:fillRect/>
            </a:stretch>
          </p:blipFill>
          <p:spPr>
            <a:xfrm>
              <a:off x="2167775" y="3928341"/>
              <a:ext cx="6165844" cy="941166"/>
            </a:xfrm>
            <a:prstGeom prst="rect">
              <a:avLst/>
            </a:prstGeom>
          </p:spPr>
        </p:pic>
        <p:sp>
          <p:nvSpPr>
            <p:cNvPr id="12" name="Dikdörtgen 11"/>
            <p:cNvSpPr/>
            <p:nvPr/>
          </p:nvSpPr>
          <p:spPr>
            <a:xfrm>
              <a:off x="3003139" y="4098018"/>
              <a:ext cx="4887247" cy="561596"/>
            </a:xfrm>
            <a:prstGeom prst="rect">
              <a:avLst/>
            </a:prstGeom>
          </p:spPr>
          <p:txBody>
            <a:bodyPr wrap="square">
              <a:spAutoFit/>
            </a:bodyPr>
            <a:lstStyle/>
            <a:p>
              <a:pPr lvl="0">
                <a:defRPr/>
              </a:pPr>
              <a:r>
                <a:rPr lang="tr-TR" sz="2133" dirty="0">
                  <a:solidFill>
                    <a:prstClr val="black"/>
                  </a:solidFill>
                  <a:latin typeface="Tahoma" panose="020B0604030504040204" pitchFamily="34" charset="0"/>
                  <a:ea typeface="Tahoma" panose="020B0604030504040204" pitchFamily="34" charset="0"/>
                  <a:cs typeface="Tahoma" panose="020B0604030504040204" pitchFamily="34" charset="0"/>
                </a:rPr>
                <a:t>Tarih boyunca ve günümüzde Müslümanların çoğunluğu bu mezhebin görüşlerini benimsemiştir.</a:t>
              </a:r>
              <a:endParaRPr lang="tr-TR" sz="1600" dirty="0">
                <a:solidFill>
                  <a:prstClr val="black"/>
                </a:solidFill>
              </a:endParaRPr>
            </a:p>
          </p:txBody>
        </p:sp>
      </p:grpSp>
      <p:grpSp>
        <p:nvGrpSpPr>
          <p:cNvPr id="17" name="Grup 16"/>
          <p:cNvGrpSpPr/>
          <p:nvPr/>
        </p:nvGrpSpPr>
        <p:grpSpPr>
          <a:xfrm>
            <a:off x="5086186" y="2919289"/>
            <a:ext cx="4435483" cy="1128609"/>
            <a:chOff x="3849964" y="2764210"/>
            <a:chExt cx="3326612" cy="846457"/>
          </a:xfrm>
        </p:grpSpPr>
        <p:pic>
          <p:nvPicPr>
            <p:cNvPr id="13" name="Resim 12"/>
            <p:cNvPicPr>
              <a:picLocks noChangeAspect="1"/>
            </p:cNvPicPr>
            <p:nvPr/>
          </p:nvPicPr>
          <p:blipFill>
            <a:blip r:embed="rId2"/>
            <a:stretch>
              <a:fillRect/>
            </a:stretch>
          </p:blipFill>
          <p:spPr>
            <a:xfrm>
              <a:off x="3849964" y="2764210"/>
              <a:ext cx="3326612" cy="846457"/>
            </a:xfrm>
            <a:prstGeom prst="rect">
              <a:avLst/>
            </a:prstGeom>
          </p:spPr>
        </p:pic>
        <p:sp>
          <p:nvSpPr>
            <p:cNvPr id="14" name="Dikdörtgen 13"/>
            <p:cNvSpPr/>
            <p:nvPr/>
          </p:nvSpPr>
          <p:spPr>
            <a:xfrm>
              <a:off x="4645960" y="2968328"/>
              <a:ext cx="1872772" cy="346249"/>
            </a:xfrm>
            <a:prstGeom prst="rect">
              <a:avLst/>
            </a:prstGeom>
          </p:spPr>
          <p:txBody>
            <a:bodyPr wrap="none">
              <a:spAutoFit/>
            </a:bodyPr>
            <a:lstStyle/>
            <a:p>
              <a:pPr lvl="0">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Sünnilik de denir.</a:t>
              </a:r>
            </a:p>
          </p:txBody>
        </p:sp>
      </p:grpSp>
    </p:spTree>
    <p:extLst>
      <p:ext uri="{BB962C8B-B14F-4D97-AF65-F5344CB8AC3E}">
        <p14:creationId xmlns:p14="http://schemas.microsoft.com/office/powerpoint/2010/main" val="37317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849560" y="1413676"/>
            <a:ext cx="8492879" cy="3333381"/>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7</a:t>
            </a:fld>
            <a:endParaRPr lang="tr-TR"/>
          </a:p>
        </p:txBody>
      </p:sp>
      <p:sp>
        <p:nvSpPr>
          <p:cNvPr id="3" name="Dikdörtgen 2">
            <a:extLst>
              <a:ext uri="{FF2B5EF4-FFF2-40B4-BE49-F238E27FC236}">
                <a16:creationId xmlns:a16="http://schemas.microsoft.com/office/drawing/2014/main" id="{7A0CB0F1-FF42-42DA-9A09-4F480FACC69A}"/>
              </a:ext>
            </a:extLst>
          </p:cNvPr>
          <p:cNvSpPr/>
          <p:nvPr/>
        </p:nvSpPr>
        <p:spPr>
          <a:xfrm>
            <a:off x="2647245" y="2110870"/>
            <a:ext cx="7127565" cy="1938992"/>
          </a:xfrm>
          <a:prstGeom prst="rect">
            <a:avLst/>
          </a:prstGeom>
          <a:noFill/>
          <a:ln>
            <a:noFill/>
          </a:ln>
          <a:effectLst/>
        </p:spPr>
        <p:txBody>
          <a:bodyPr wrap="square">
            <a:spAutoFit/>
          </a:bodyPr>
          <a:lstStyle/>
          <a:p>
            <a:pPr marL="380990" indent="-380990" defTabSz="914377">
              <a:buFont typeface="Arial" panose="020B0604020202020204" pitchFamily="34" charset="0"/>
              <a:buChar char="•"/>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Hasan Basri’nin (ö.110/728) fikirleri Ehl-i sünnet düşüncesine öncülük ederken; Ebu Hanife’nin (ö.150/767) inanç ve amel konusundaki görüşleri ise Ehl-i Sünnet ekolünün şekillenmesinde etkili olmuştur.</a:t>
            </a:r>
          </a:p>
        </p:txBody>
      </p:sp>
    </p:spTree>
    <p:extLst>
      <p:ext uri="{BB962C8B-B14F-4D97-AF65-F5344CB8AC3E}">
        <p14:creationId xmlns:p14="http://schemas.microsoft.com/office/powerpoint/2010/main" val="19236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84F5255-6742-4E7F-A2EC-296F22F82C52}"/>
              </a:ext>
            </a:extLst>
          </p:cNvPr>
          <p:cNvSpPr/>
          <p:nvPr/>
        </p:nvSpPr>
        <p:spPr>
          <a:xfrm>
            <a:off x="843864" y="1664852"/>
            <a:ext cx="10922000" cy="1200329"/>
          </a:xfrm>
          <a:prstGeom prst="rect">
            <a:avLst/>
          </a:prstGeom>
        </p:spPr>
        <p:txBody>
          <a:bodyPr wrap="square">
            <a:spAutoFit/>
          </a:bodyPr>
          <a:lstStyle/>
          <a:p>
            <a:pPr marL="380990" indent="-380990" defTabSz="914377">
              <a:buFont typeface="Arial" panose="020B0604020202020204" pitchFamily="34" charset="0"/>
              <a:buChar char="•"/>
              <a:defRPr/>
            </a:pP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Ehl</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 sünnet, İslam dininin temel inanç esaslarında genel olarak aynı düşündüğü hâlde bu inanç esaslarının yorumlanmasında ve açıklanmasında farklı görüşler benimseyerek kendi içerisinde iki ana ekole ayrılmıştır.</a:t>
            </a:r>
          </a:p>
        </p:txBody>
      </p:sp>
      <p:grpSp>
        <p:nvGrpSpPr>
          <p:cNvPr id="3" name="Grup 2">
            <a:extLst>
              <a:ext uri="{FF2B5EF4-FFF2-40B4-BE49-F238E27FC236}">
                <a16:creationId xmlns:a16="http://schemas.microsoft.com/office/drawing/2014/main" id="{9E40D221-8367-488B-ABF3-150A0DEB65A1}"/>
              </a:ext>
            </a:extLst>
          </p:cNvPr>
          <p:cNvGrpSpPr/>
          <p:nvPr/>
        </p:nvGrpSpPr>
        <p:grpSpPr>
          <a:xfrm>
            <a:off x="1759870" y="3408256"/>
            <a:ext cx="3611089" cy="830357"/>
            <a:chOff x="1430514" y="2097527"/>
            <a:chExt cx="2708317" cy="622768"/>
          </a:xfrm>
        </p:grpSpPr>
        <p:pic>
          <p:nvPicPr>
            <p:cNvPr id="4" name="Resim 3">
              <a:extLst>
                <a:ext uri="{FF2B5EF4-FFF2-40B4-BE49-F238E27FC236}">
                  <a16:creationId xmlns:a16="http://schemas.microsoft.com/office/drawing/2014/main" id="{CBA70666-3EC1-4734-88D5-02BB70CFFF6E}"/>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30514" y="2097527"/>
              <a:ext cx="2708317" cy="622768"/>
            </a:xfrm>
            <a:prstGeom prst="rect">
              <a:avLst/>
            </a:prstGeom>
          </p:spPr>
        </p:pic>
        <p:sp>
          <p:nvSpPr>
            <p:cNvPr id="5" name="Metin kutusu 4">
              <a:extLst>
                <a:ext uri="{FF2B5EF4-FFF2-40B4-BE49-F238E27FC236}">
                  <a16:creationId xmlns:a16="http://schemas.microsoft.com/office/drawing/2014/main" id="{CA3319AD-7B3B-4B8B-B19F-7F1FC511617A}"/>
                </a:ext>
              </a:extLst>
            </p:cNvPr>
            <p:cNvSpPr txBox="1"/>
            <p:nvPr/>
          </p:nvSpPr>
          <p:spPr>
            <a:xfrm>
              <a:off x="1877395" y="2224245"/>
              <a:ext cx="1932605" cy="346249"/>
            </a:xfrm>
            <a:prstGeom prst="rect">
              <a:avLst/>
            </a:prstGeom>
            <a:noFill/>
          </p:spPr>
          <p:txBody>
            <a:bodyPr wrap="squar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Maturidilik</a:t>
              </a:r>
            </a:p>
          </p:txBody>
        </p:sp>
      </p:grpSp>
      <p:grpSp>
        <p:nvGrpSpPr>
          <p:cNvPr id="6" name="Grup 5">
            <a:extLst>
              <a:ext uri="{FF2B5EF4-FFF2-40B4-BE49-F238E27FC236}">
                <a16:creationId xmlns:a16="http://schemas.microsoft.com/office/drawing/2014/main" id="{724AE92D-D120-41F9-8FD1-FD03C1C8D9E0}"/>
              </a:ext>
            </a:extLst>
          </p:cNvPr>
          <p:cNvGrpSpPr/>
          <p:nvPr/>
        </p:nvGrpSpPr>
        <p:grpSpPr>
          <a:xfrm>
            <a:off x="6993969" y="3347356"/>
            <a:ext cx="3611089" cy="830357"/>
            <a:chOff x="5356088" y="2051852"/>
            <a:chExt cx="2708317" cy="622768"/>
          </a:xfrm>
        </p:grpSpPr>
        <p:pic>
          <p:nvPicPr>
            <p:cNvPr id="7" name="Resim 6">
              <a:extLst>
                <a:ext uri="{FF2B5EF4-FFF2-40B4-BE49-F238E27FC236}">
                  <a16:creationId xmlns:a16="http://schemas.microsoft.com/office/drawing/2014/main" id="{4F4F405C-C499-49A1-9506-31CDA3AE99D6}"/>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5356088" y="2051852"/>
              <a:ext cx="2708317" cy="622768"/>
            </a:xfrm>
            <a:prstGeom prst="rect">
              <a:avLst/>
            </a:prstGeom>
          </p:spPr>
        </p:pic>
        <p:sp>
          <p:nvSpPr>
            <p:cNvPr id="8" name="Metin kutusu 7">
              <a:extLst>
                <a:ext uri="{FF2B5EF4-FFF2-40B4-BE49-F238E27FC236}">
                  <a16:creationId xmlns:a16="http://schemas.microsoft.com/office/drawing/2014/main" id="{20C0D6AB-D9B8-491D-805A-14E7BA59B1EA}"/>
                </a:ext>
              </a:extLst>
            </p:cNvPr>
            <p:cNvSpPr txBox="1"/>
            <p:nvPr/>
          </p:nvSpPr>
          <p:spPr>
            <a:xfrm>
              <a:off x="6136212" y="2201408"/>
              <a:ext cx="986088" cy="346249"/>
            </a:xfrm>
            <a:prstGeom prst="rect">
              <a:avLst/>
            </a:prstGeom>
            <a:noFill/>
          </p:spPr>
          <p:txBody>
            <a:bodyPr wrap="non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Eşarilik</a:t>
              </a:r>
            </a:p>
          </p:txBody>
        </p:sp>
      </p:grpSp>
      <p:sp>
        <p:nvSpPr>
          <p:cNvPr id="10" name="Sağ Ayraç 9">
            <a:extLst>
              <a:ext uri="{FF2B5EF4-FFF2-40B4-BE49-F238E27FC236}">
                <a16:creationId xmlns:a16="http://schemas.microsoft.com/office/drawing/2014/main" id="{06492FA9-BD3A-43D2-AF3F-66BCE040F892}"/>
              </a:ext>
            </a:extLst>
          </p:cNvPr>
          <p:cNvSpPr/>
          <p:nvPr/>
        </p:nvSpPr>
        <p:spPr>
          <a:xfrm rot="5400000">
            <a:off x="5837351" y="-2162364"/>
            <a:ext cx="655627" cy="10642600"/>
          </a:xfrm>
          <a:prstGeom prst="rightBrace">
            <a:avLst>
              <a:gd name="adj1" fmla="val 8333"/>
              <a:gd name="adj2" fmla="val 49936"/>
            </a:avLst>
          </a:prstGeom>
          <a:ln w="38100">
            <a:solidFill>
              <a:srgbClr val="74B859"/>
            </a:solidFill>
          </a:ln>
        </p:spPr>
        <p:style>
          <a:lnRef idx="2">
            <a:schemeClr val="accent2"/>
          </a:lnRef>
          <a:fillRef idx="0">
            <a:schemeClr val="accent2"/>
          </a:fillRef>
          <a:effectRef idx="1">
            <a:schemeClr val="accent2"/>
          </a:effectRef>
          <a:fontRef idx="minor">
            <a:schemeClr val="tx1"/>
          </a:fontRef>
        </p:style>
        <p:txBody>
          <a:bodyPr rtlCol="0" anchor="ctr"/>
          <a:lstStyle/>
          <a:p>
            <a:pPr algn="ctr" defTabSz="914377">
              <a:defRPr/>
            </a:pPr>
            <a:endParaRPr lang="tr-TR">
              <a:solidFill>
                <a:prstClr val="black"/>
              </a:solidFill>
              <a:latin typeface="Calibri"/>
            </a:endParaRPr>
          </a:p>
        </p:txBody>
      </p:sp>
      <p:grpSp>
        <p:nvGrpSpPr>
          <p:cNvPr id="12" name="Grup 11">
            <a:extLst>
              <a:ext uri="{FF2B5EF4-FFF2-40B4-BE49-F238E27FC236}">
                <a16:creationId xmlns:a16="http://schemas.microsoft.com/office/drawing/2014/main" id="{83AE4720-90AE-4AD4-B3AA-4D987739077E}"/>
              </a:ext>
            </a:extLst>
          </p:cNvPr>
          <p:cNvGrpSpPr/>
          <p:nvPr/>
        </p:nvGrpSpPr>
        <p:grpSpPr>
          <a:xfrm>
            <a:off x="3439161" y="4067767"/>
            <a:ext cx="5999480" cy="2743200"/>
            <a:chOff x="2784673" y="2674620"/>
            <a:chExt cx="4499610" cy="2057400"/>
          </a:xfrm>
        </p:grpSpPr>
        <p:pic>
          <p:nvPicPr>
            <p:cNvPr id="9" name="Resim 8">
              <a:extLst>
                <a:ext uri="{FF2B5EF4-FFF2-40B4-BE49-F238E27FC236}">
                  <a16:creationId xmlns:a16="http://schemas.microsoft.com/office/drawing/2014/main" id="{92CD9B5B-C6F6-41FA-9375-D384A145E1C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47" b="96610" l="9847" r="100000">
                          <a14:foregroundMark x1="91445" y1="85956" x2="96368" y2="89911"/>
                          <a14:foregroundMark x1="73527" y1="69330" x2="79742" y2="73608"/>
                          <a14:foregroundMark x1="15658" y1="57627" x2="16707" y2="62066"/>
                          <a14:foregroundMark x1="17433" y1="63438" x2="22276" y2="68119"/>
                          <a14:foregroundMark x1="87490" y1="54237" x2="88539" y2="56901"/>
                          <a14:foregroundMark x1="76998" y1="65456" x2="86118" y2="62389"/>
                          <a14:foregroundMark x1="27361" y1="59726" x2="72801" y2="59726"/>
                        </a14:backgroundRemoval>
                      </a14:imgEffect>
                    </a14:imgLayer>
                  </a14:imgProps>
                </a:ext>
                <a:ext uri="{28A0092B-C50C-407E-A947-70E740481C1C}">
                  <a14:useLocalDpi xmlns:a14="http://schemas.microsoft.com/office/drawing/2010/main" val="0"/>
                </a:ext>
              </a:extLst>
            </a:blip>
            <a:srcRect l="12519" t="52296" b="7704"/>
            <a:stretch/>
          </p:blipFill>
          <p:spPr>
            <a:xfrm>
              <a:off x="2784673" y="2674620"/>
              <a:ext cx="4499610" cy="2057400"/>
            </a:xfrm>
            <a:prstGeom prst="rect">
              <a:avLst/>
            </a:prstGeom>
          </p:spPr>
        </p:pic>
        <p:sp>
          <p:nvSpPr>
            <p:cNvPr id="11" name="Metin kutusu 10">
              <a:extLst>
                <a:ext uri="{FF2B5EF4-FFF2-40B4-BE49-F238E27FC236}">
                  <a16:creationId xmlns:a16="http://schemas.microsoft.com/office/drawing/2014/main" id="{877C7CEE-3545-46A7-BAE4-EFB625C9AFA8}"/>
                </a:ext>
              </a:extLst>
            </p:cNvPr>
            <p:cNvSpPr txBox="1"/>
            <p:nvPr/>
          </p:nvSpPr>
          <p:spPr>
            <a:xfrm>
              <a:off x="4020036" y="3297388"/>
              <a:ext cx="1618279" cy="346249"/>
            </a:xfrm>
            <a:prstGeom prst="rect">
              <a:avLst/>
            </a:prstGeom>
            <a:noFill/>
          </p:spPr>
          <p:txBody>
            <a:bodyPr wrap="square" rtlCol="0">
              <a:spAutoFit/>
            </a:bodyPr>
            <a:lstStyle/>
            <a:p>
              <a:pPr defTabSz="914377">
                <a:defRPr/>
              </a:pPr>
              <a:r>
                <a:rPr lang="tr-TR" sz="2400" b="1" dirty="0">
                  <a:solidFill>
                    <a:prstClr val="black"/>
                  </a:solidFill>
                  <a:latin typeface="Tahoma" panose="020B0604030504040204" pitchFamily="34" charset="0"/>
                  <a:ea typeface="Tahoma" panose="020B0604030504040204" pitchFamily="34" charset="0"/>
                  <a:cs typeface="Tahoma" panose="020B0604030504040204" pitchFamily="34" charset="0"/>
                </a:rPr>
                <a:t>Ehl-i Sünnet</a:t>
              </a:r>
            </a:p>
          </p:txBody>
        </p:sp>
      </p:grpSp>
      <p:sp>
        <p:nvSpPr>
          <p:cNvPr id="14" name="Slayt Numarası Yer Tutucusu 13"/>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74493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anim calcmode="lin" valueType="num">
                                      <p:cBhvr>
                                        <p:cTn id="35" dur="500" fill="hold"/>
                                        <p:tgtEl>
                                          <p:spTgt spid="6"/>
                                        </p:tgtEl>
                                        <p:attrNameLst>
                                          <p:attrName>ppt_x</p:attrName>
                                        </p:attrNameLst>
                                      </p:cBhvr>
                                      <p:tavLst>
                                        <p:tav tm="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stretch>
            <a:fillRect/>
          </a:stretch>
        </p:blipFill>
        <p:spPr>
          <a:xfrm rot="5400000">
            <a:off x="3980198" y="1199213"/>
            <a:ext cx="3677784" cy="2389309"/>
          </a:xfrm>
          <a:prstGeom prst="rect">
            <a:avLst/>
          </a:prstGeom>
        </p:spPr>
      </p:pic>
      <p:sp>
        <p:nvSpPr>
          <p:cNvPr id="3" name="Slayt Numarası Yer Tutucusu 2"/>
          <p:cNvSpPr>
            <a:spLocks noGrp="1"/>
          </p:cNvSpPr>
          <p:nvPr>
            <p:ph type="sldNum" sz="quarter" idx="12"/>
          </p:nvPr>
        </p:nvSpPr>
        <p:spPr/>
        <p:txBody>
          <a:bodyPr/>
          <a:lstStyle/>
          <a:p>
            <a:fld id="{AD713351-4926-4BE8-8836-9599F1801911}" type="slidenum">
              <a:rPr lang="tr-TR" smtClean="0"/>
              <a:t>9</a:t>
            </a:fld>
            <a:endParaRPr lang="tr-TR"/>
          </a:p>
        </p:txBody>
      </p:sp>
      <p:sp>
        <p:nvSpPr>
          <p:cNvPr id="5" name="Dikdörtgen 4"/>
          <p:cNvSpPr/>
          <p:nvPr/>
        </p:nvSpPr>
        <p:spPr>
          <a:xfrm>
            <a:off x="4987772" y="2816774"/>
            <a:ext cx="1662635" cy="420564"/>
          </a:xfrm>
          <a:prstGeom prst="rect">
            <a:avLst/>
          </a:prstGeom>
        </p:spPr>
        <p:txBody>
          <a:bodyPr wrap="none">
            <a:spAutoFit/>
          </a:bodyPr>
          <a:lstStyle/>
          <a:p>
            <a:pPr lvl="0">
              <a:defRPr/>
            </a:pPr>
            <a:r>
              <a:rPr lang="tr-TR" sz="2133" b="1" dirty="0" err="1">
                <a:solidFill>
                  <a:prstClr val="black"/>
                </a:solidFill>
                <a:latin typeface="Tahoma" panose="020B0604030504040204" pitchFamily="34" charset="0"/>
                <a:ea typeface="Tahoma" panose="020B0604030504040204" pitchFamily="34" charset="0"/>
                <a:cs typeface="Tahoma" panose="020B0604030504040204" pitchFamily="34" charset="0"/>
              </a:rPr>
              <a:t>Maturidilik</a:t>
            </a:r>
            <a:endParaRPr lang="tr-TR" sz="2133"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Dikdörtgen 5"/>
          <p:cNvSpPr/>
          <p:nvPr/>
        </p:nvSpPr>
        <p:spPr>
          <a:xfrm>
            <a:off x="436989" y="1247114"/>
            <a:ext cx="4099980" cy="1569660"/>
          </a:xfrm>
          <a:prstGeom prst="rect">
            <a:avLst/>
          </a:prstGeom>
        </p:spPr>
        <p:txBody>
          <a:bodyPr wrap="square">
            <a:spAutoFit/>
          </a:bodyPr>
          <a:lstStyle/>
          <a:p>
            <a:pPr lvl="0">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İmam </a:t>
            </a: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Maturidi'nin</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1600" dirty="0">
                <a:solidFill>
                  <a:prstClr val="black"/>
                </a:solidFill>
                <a:latin typeface="Tahoma" panose="020B0604030504040204" pitchFamily="34" charset="0"/>
                <a:ea typeface="Tahoma" panose="020B0604030504040204" pitchFamily="34" charset="0"/>
                <a:cs typeface="Tahoma" panose="020B0604030504040204" pitchFamily="34" charset="0"/>
              </a:rPr>
              <a:t>(862-944, </a:t>
            </a:r>
            <a:r>
              <a:rPr lang="tr-TR" sz="1600" dirty="0" err="1">
                <a:solidFill>
                  <a:prstClr val="black"/>
                </a:solidFill>
                <a:latin typeface="Tahoma" panose="020B0604030504040204" pitchFamily="34" charset="0"/>
                <a:ea typeface="Tahoma" panose="020B0604030504040204" pitchFamily="34" charset="0"/>
                <a:cs typeface="Tahoma" panose="020B0604030504040204" pitchFamily="34" charset="0"/>
              </a:rPr>
              <a:t>Semerkand</a:t>
            </a:r>
            <a:r>
              <a:rPr lang="tr-TR"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görüş ve düşünceleri çevresinde oluşmuş </a:t>
            </a: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itikadi</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 ekoldür.</a:t>
            </a:r>
          </a:p>
        </p:txBody>
      </p:sp>
      <p:sp>
        <p:nvSpPr>
          <p:cNvPr id="7" name="Dikdörtgen 6"/>
          <p:cNvSpPr/>
          <p:nvPr/>
        </p:nvSpPr>
        <p:spPr>
          <a:xfrm>
            <a:off x="569142" y="4041227"/>
            <a:ext cx="4011560" cy="1938992"/>
          </a:xfrm>
          <a:prstGeom prst="rect">
            <a:avLst/>
          </a:prstGeom>
        </p:spPr>
        <p:txBody>
          <a:bodyPr wrap="square">
            <a:spAutoFit/>
          </a:bodyPr>
          <a:lstStyle/>
          <a:p>
            <a:pPr lvl="0" algn="ctr">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İmam </a:t>
            </a:r>
            <a:r>
              <a:rPr lang="tr-TR" sz="2400" dirty="0" err="1">
                <a:solidFill>
                  <a:prstClr val="black"/>
                </a:solidFill>
                <a:latin typeface="Tahoma" panose="020B0604030504040204" pitchFamily="34" charset="0"/>
                <a:ea typeface="Tahoma" panose="020B0604030504040204" pitchFamily="34" charset="0"/>
                <a:cs typeface="Tahoma" panose="020B0604030504040204" pitchFamily="34" charset="0"/>
              </a:rPr>
              <a:t>Maturidi</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 inanç konularında Ebu Hanife’den etkilenmiş, onun eserlerinde geçen konuları ayrıntılarıyla açıklamıştır.</a:t>
            </a:r>
          </a:p>
        </p:txBody>
      </p:sp>
      <p:sp>
        <p:nvSpPr>
          <p:cNvPr id="8" name="Dikdörtgen 7"/>
          <p:cNvSpPr/>
          <p:nvPr/>
        </p:nvSpPr>
        <p:spPr>
          <a:xfrm>
            <a:off x="7013745" y="4005352"/>
            <a:ext cx="4414684" cy="1569660"/>
          </a:xfrm>
          <a:prstGeom prst="rect">
            <a:avLst/>
          </a:prstGeom>
        </p:spPr>
        <p:txBody>
          <a:bodyPr wrap="square">
            <a:spAutoFit/>
          </a:bodyPr>
          <a:lstStyle/>
          <a:p>
            <a:pPr lvl="0">
              <a:defRPr/>
            </a:pP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Dinî konuları herhangi bir şüpheye yer bırakmayacak şekilde akli ve nakli delillerle ispatlamıştır.</a:t>
            </a:r>
          </a:p>
        </p:txBody>
      </p:sp>
    </p:spTree>
    <p:extLst>
      <p:ext uri="{BB962C8B-B14F-4D97-AF65-F5344CB8AC3E}">
        <p14:creationId xmlns:p14="http://schemas.microsoft.com/office/powerpoint/2010/main" val="127438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1718</Words>
  <Application>Microsoft Office PowerPoint</Application>
  <PresentationFormat>Geniş ekran</PresentationFormat>
  <Paragraphs>186</Paragraphs>
  <Slides>31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Calibri Light</vt:lpstr>
      <vt:lpstr>Tahoma</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Enbiye Durak</dc:creator>
  <cp:lastModifiedBy>Enbiye Durak</cp:lastModifiedBy>
  <cp:revision>3</cp:revision>
  <dcterms:created xsi:type="dcterms:W3CDTF">2020-08-16T13:40:24Z</dcterms:created>
  <dcterms:modified xsi:type="dcterms:W3CDTF">2020-08-16T14:00:28Z</dcterms:modified>
</cp:coreProperties>
</file>