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8" r:id="rId2"/>
    <p:sldId id="315" r:id="rId3"/>
    <p:sldId id="771" r:id="rId4"/>
    <p:sldId id="760" r:id="rId5"/>
    <p:sldId id="672" r:id="rId6"/>
    <p:sldId id="762" r:id="rId7"/>
    <p:sldId id="763" r:id="rId8"/>
    <p:sldId id="765" r:id="rId9"/>
    <p:sldId id="766" r:id="rId10"/>
    <p:sldId id="767" r:id="rId11"/>
    <p:sldId id="768" r:id="rId12"/>
    <p:sldId id="764" r:id="rId13"/>
    <p:sldId id="769" r:id="rId14"/>
    <p:sldId id="770" r:id="rId15"/>
    <p:sldId id="772" r:id="rId16"/>
    <p:sldId id="26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9D60B-9784-4EAC-9CF4-84D4F1D59207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9F2FA4-57BA-4737-9D41-61A5CCB97859}">
      <dgm:prSet phldrT="[Metin]" custT="1"/>
      <dgm:spPr/>
      <dgm:t>
        <a:bodyPr/>
        <a:lstStyle/>
        <a:p>
          <a:r>
            <a:rPr lang="tr-TR" sz="3200" dirty="0"/>
            <a:t>Mezhep</a:t>
          </a:r>
        </a:p>
      </dgm:t>
    </dgm:pt>
    <dgm:pt modelId="{004F7B40-0325-4E46-A522-4316F57E2BB4}" type="parTrans" cxnId="{9BD91230-D4AD-4C1D-AB05-755DAF0FDD86}">
      <dgm:prSet/>
      <dgm:spPr/>
      <dgm:t>
        <a:bodyPr/>
        <a:lstStyle/>
        <a:p>
          <a:endParaRPr lang="tr-TR"/>
        </a:p>
      </dgm:t>
    </dgm:pt>
    <dgm:pt modelId="{A71A2448-9CD0-48AE-A4C5-AC525E1239E6}" type="sibTrans" cxnId="{9BD91230-D4AD-4C1D-AB05-755DAF0FDD86}">
      <dgm:prSet custT="1"/>
      <dgm:spPr/>
      <dgm:t>
        <a:bodyPr/>
        <a:lstStyle/>
        <a:p>
          <a:endParaRPr lang="tr-TR" sz="3600"/>
        </a:p>
      </dgm:t>
    </dgm:pt>
    <dgm:pt modelId="{1A61CF5B-44A7-4235-840D-75F5AFE9B6E9}">
      <dgm:prSet phldrT="[Metin]" custT="1"/>
      <dgm:spPr/>
      <dgm:t>
        <a:bodyPr/>
        <a:lstStyle/>
        <a:p>
          <a:r>
            <a:rPr lang="tr-TR" sz="4400" dirty="0"/>
            <a:t>Fırka</a:t>
          </a:r>
        </a:p>
      </dgm:t>
    </dgm:pt>
    <dgm:pt modelId="{65996B83-78B8-46AE-9492-C1E610D66A9B}" type="parTrans" cxnId="{86A698E9-657F-4543-BC75-57C17603915E}">
      <dgm:prSet/>
      <dgm:spPr/>
      <dgm:t>
        <a:bodyPr/>
        <a:lstStyle/>
        <a:p>
          <a:endParaRPr lang="tr-TR"/>
        </a:p>
      </dgm:t>
    </dgm:pt>
    <dgm:pt modelId="{223F005B-444E-432E-AF40-5609EA12A553}" type="sibTrans" cxnId="{86A698E9-657F-4543-BC75-57C17603915E}">
      <dgm:prSet custT="1"/>
      <dgm:spPr/>
      <dgm:t>
        <a:bodyPr/>
        <a:lstStyle/>
        <a:p>
          <a:endParaRPr lang="tr-TR" sz="3600"/>
        </a:p>
      </dgm:t>
    </dgm:pt>
    <dgm:pt modelId="{E7BAEE08-C7ED-45BB-84B3-FD0300E0CD34}">
      <dgm:prSet phldrT="[Metin]" custT="1"/>
      <dgm:spPr/>
      <dgm:t>
        <a:bodyPr/>
        <a:lstStyle/>
        <a:p>
          <a:r>
            <a:rPr lang="tr-TR" sz="4400" dirty="0"/>
            <a:t>Fıkıh</a:t>
          </a:r>
        </a:p>
      </dgm:t>
    </dgm:pt>
    <dgm:pt modelId="{169F70FE-7747-4A20-B4B7-354E60D4249C}" type="parTrans" cxnId="{552FC863-6B6D-47D2-98A0-D01FF367CD04}">
      <dgm:prSet/>
      <dgm:spPr/>
      <dgm:t>
        <a:bodyPr/>
        <a:lstStyle/>
        <a:p>
          <a:endParaRPr lang="tr-TR"/>
        </a:p>
      </dgm:t>
    </dgm:pt>
    <dgm:pt modelId="{5633089C-885B-4F53-9EFE-C8D986680F9D}" type="sibTrans" cxnId="{552FC863-6B6D-47D2-98A0-D01FF367CD04}">
      <dgm:prSet custT="1"/>
      <dgm:spPr/>
      <dgm:t>
        <a:bodyPr/>
        <a:lstStyle/>
        <a:p>
          <a:endParaRPr lang="tr-TR" sz="3600"/>
        </a:p>
      </dgm:t>
    </dgm:pt>
    <dgm:pt modelId="{05622DD9-6AB0-4C0F-9D7C-4758AE2A931A}">
      <dgm:prSet phldrT="[Metin]" custT="1"/>
      <dgm:spPr/>
      <dgm:t>
        <a:bodyPr/>
        <a:lstStyle/>
        <a:p>
          <a:r>
            <a:rPr lang="tr-TR" sz="4400" dirty="0"/>
            <a:t>İtikat</a:t>
          </a:r>
        </a:p>
      </dgm:t>
    </dgm:pt>
    <dgm:pt modelId="{21D9D33D-A22B-4FE0-A28E-CF5B0EAD149C}" type="parTrans" cxnId="{93D252D0-B05B-4EC7-A653-BFF6C03078C4}">
      <dgm:prSet/>
      <dgm:spPr/>
      <dgm:t>
        <a:bodyPr/>
        <a:lstStyle/>
        <a:p>
          <a:endParaRPr lang="tr-TR"/>
        </a:p>
      </dgm:t>
    </dgm:pt>
    <dgm:pt modelId="{6310B870-7E24-453E-9800-B3941C090916}" type="sibTrans" cxnId="{93D252D0-B05B-4EC7-A653-BFF6C03078C4}">
      <dgm:prSet custT="1"/>
      <dgm:spPr/>
      <dgm:t>
        <a:bodyPr/>
        <a:lstStyle/>
        <a:p>
          <a:endParaRPr lang="tr-TR" sz="3600"/>
        </a:p>
      </dgm:t>
    </dgm:pt>
    <dgm:pt modelId="{C4A7E038-C46B-46CA-9C4C-E38CA701AA76}" type="pres">
      <dgm:prSet presAssocID="{CC89D60B-9784-4EAC-9CF4-84D4F1D59207}" presName="cycle" presStyleCnt="0">
        <dgm:presLayoutVars>
          <dgm:dir/>
          <dgm:resizeHandles val="exact"/>
        </dgm:presLayoutVars>
      </dgm:prSet>
      <dgm:spPr/>
    </dgm:pt>
    <dgm:pt modelId="{60A2A3D2-CF3B-467D-B64F-F8DCC06B7518}" type="pres">
      <dgm:prSet presAssocID="{399F2FA4-57BA-4737-9D41-61A5CCB97859}" presName="node" presStyleLbl="node1" presStyleIdx="0" presStyleCnt="4">
        <dgm:presLayoutVars>
          <dgm:bulletEnabled val="1"/>
        </dgm:presLayoutVars>
      </dgm:prSet>
      <dgm:spPr/>
    </dgm:pt>
    <dgm:pt modelId="{525F1F10-3032-4C5A-968D-11C7778DAF49}" type="pres">
      <dgm:prSet presAssocID="{A71A2448-9CD0-48AE-A4C5-AC525E1239E6}" presName="sibTrans" presStyleLbl="sibTrans2D1" presStyleIdx="0" presStyleCnt="4"/>
      <dgm:spPr/>
    </dgm:pt>
    <dgm:pt modelId="{5EE91A48-6CD8-4F83-9E3E-126CEFF943DE}" type="pres">
      <dgm:prSet presAssocID="{A71A2448-9CD0-48AE-A4C5-AC525E1239E6}" presName="connectorText" presStyleLbl="sibTrans2D1" presStyleIdx="0" presStyleCnt="4"/>
      <dgm:spPr/>
    </dgm:pt>
    <dgm:pt modelId="{1847BDB1-DFA6-4AA3-9869-006797E2914E}" type="pres">
      <dgm:prSet presAssocID="{1A61CF5B-44A7-4235-840D-75F5AFE9B6E9}" presName="node" presStyleLbl="node1" presStyleIdx="1" presStyleCnt="4">
        <dgm:presLayoutVars>
          <dgm:bulletEnabled val="1"/>
        </dgm:presLayoutVars>
      </dgm:prSet>
      <dgm:spPr/>
    </dgm:pt>
    <dgm:pt modelId="{2B7B6BD3-6381-4439-8452-C7749A184517}" type="pres">
      <dgm:prSet presAssocID="{223F005B-444E-432E-AF40-5609EA12A553}" presName="sibTrans" presStyleLbl="sibTrans2D1" presStyleIdx="1" presStyleCnt="4"/>
      <dgm:spPr/>
    </dgm:pt>
    <dgm:pt modelId="{770A7311-00D7-42C4-A3B7-D6A562F5C3B2}" type="pres">
      <dgm:prSet presAssocID="{223F005B-444E-432E-AF40-5609EA12A553}" presName="connectorText" presStyleLbl="sibTrans2D1" presStyleIdx="1" presStyleCnt="4"/>
      <dgm:spPr/>
    </dgm:pt>
    <dgm:pt modelId="{29FDB9A3-5784-496D-B242-D6D0FE75D7DC}" type="pres">
      <dgm:prSet presAssocID="{E7BAEE08-C7ED-45BB-84B3-FD0300E0CD34}" presName="node" presStyleLbl="node1" presStyleIdx="2" presStyleCnt="4">
        <dgm:presLayoutVars>
          <dgm:bulletEnabled val="1"/>
        </dgm:presLayoutVars>
      </dgm:prSet>
      <dgm:spPr/>
    </dgm:pt>
    <dgm:pt modelId="{70927A33-0A17-4B29-834E-C36AF46B6790}" type="pres">
      <dgm:prSet presAssocID="{5633089C-885B-4F53-9EFE-C8D986680F9D}" presName="sibTrans" presStyleLbl="sibTrans2D1" presStyleIdx="2" presStyleCnt="4"/>
      <dgm:spPr/>
    </dgm:pt>
    <dgm:pt modelId="{27F17AF5-A258-4785-803B-0BCAC3991DCC}" type="pres">
      <dgm:prSet presAssocID="{5633089C-885B-4F53-9EFE-C8D986680F9D}" presName="connectorText" presStyleLbl="sibTrans2D1" presStyleIdx="2" presStyleCnt="4"/>
      <dgm:spPr/>
    </dgm:pt>
    <dgm:pt modelId="{143B6C42-FF0D-482B-8951-B2BC51E33A94}" type="pres">
      <dgm:prSet presAssocID="{05622DD9-6AB0-4C0F-9D7C-4758AE2A931A}" presName="node" presStyleLbl="node1" presStyleIdx="3" presStyleCnt="4">
        <dgm:presLayoutVars>
          <dgm:bulletEnabled val="1"/>
        </dgm:presLayoutVars>
      </dgm:prSet>
      <dgm:spPr/>
    </dgm:pt>
    <dgm:pt modelId="{8EF5246A-D4EE-4589-8E5A-5CA2D00FA1CE}" type="pres">
      <dgm:prSet presAssocID="{6310B870-7E24-453E-9800-B3941C090916}" presName="sibTrans" presStyleLbl="sibTrans2D1" presStyleIdx="3" presStyleCnt="4"/>
      <dgm:spPr/>
    </dgm:pt>
    <dgm:pt modelId="{7978C4E8-0733-4576-8817-8DFD7DB87B78}" type="pres">
      <dgm:prSet presAssocID="{6310B870-7E24-453E-9800-B3941C090916}" presName="connectorText" presStyleLbl="sibTrans2D1" presStyleIdx="3" presStyleCnt="4"/>
      <dgm:spPr/>
    </dgm:pt>
  </dgm:ptLst>
  <dgm:cxnLst>
    <dgm:cxn modelId="{5B810104-7C5F-4ED0-846D-F71CF111DBF4}" type="presOf" srcId="{A71A2448-9CD0-48AE-A4C5-AC525E1239E6}" destId="{5EE91A48-6CD8-4F83-9E3E-126CEFF943DE}" srcOrd="1" destOrd="0" presId="urn:microsoft.com/office/officeart/2005/8/layout/cycle2"/>
    <dgm:cxn modelId="{35E9AA08-68E7-44D1-99B6-BDDDAE2F00B5}" type="presOf" srcId="{E7BAEE08-C7ED-45BB-84B3-FD0300E0CD34}" destId="{29FDB9A3-5784-496D-B242-D6D0FE75D7DC}" srcOrd="0" destOrd="0" presId="urn:microsoft.com/office/officeart/2005/8/layout/cycle2"/>
    <dgm:cxn modelId="{CBA07328-87B4-4E77-A5C5-0A9E3A28C06F}" type="presOf" srcId="{5633089C-885B-4F53-9EFE-C8D986680F9D}" destId="{27F17AF5-A258-4785-803B-0BCAC3991DCC}" srcOrd="1" destOrd="0" presId="urn:microsoft.com/office/officeart/2005/8/layout/cycle2"/>
    <dgm:cxn modelId="{9BD91230-D4AD-4C1D-AB05-755DAF0FDD86}" srcId="{CC89D60B-9784-4EAC-9CF4-84D4F1D59207}" destId="{399F2FA4-57BA-4737-9D41-61A5CCB97859}" srcOrd="0" destOrd="0" parTransId="{004F7B40-0325-4E46-A522-4316F57E2BB4}" sibTransId="{A71A2448-9CD0-48AE-A4C5-AC525E1239E6}"/>
    <dgm:cxn modelId="{BA71F636-8FB4-44DD-BFFA-E8F69DBC11D7}" type="presOf" srcId="{CC89D60B-9784-4EAC-9CF4-84D4F1D59207}" destId="{C4A7E038-C46B-46CA-9C4C-E38CA701AA76}" srcOrd="0" destOrd="0" presId="urn:microsoft.com/office/officeart/2005/8/layout/cycle2"/>
    <dgm:cxn modelId="{2D997E3A-137B-4907-8EC4-33BA01918120}" type="presOf" srcId="{1A61CF5B-44A7-4235-840D-75F5AFE9B6E9}" destId="{1847BDB1-DFA6-4AA3-9869-006797E2914E}" srcOrd="0" destOrd="0" presId="urn:microsoft.com/office/officeart/2005/8/layout/cycle2"/>
    <dgm:cxn modelId="{CEF81A41-5006-448F-B321-E600094D1893}" type="presOf" srcId="{223F005B-444E-432E-AF40-5609EA12A553}" destId="{2B7B6BD3-6381-4439-8452-C7749A184517}" srcOrd="0" destOrd="0" presId="urn:microsoft.com/office/officeart/2005/8/layout/cycle2"/>
    <dgm:cxn modelId="{51FD3843-2979-435E-9E67-F7FCCA0B4EC7}" type="presOf" srcId="{5633089C-885B-4F53-9EFE-C8D986680F9D}" destId="{70927A33-0A17-4B29-834E-C36AF46B6790}" srcOrd="0" destOrd="0" presId="urn:microsoft.com/office/officeart/2005/8/layout/cycle2"/>
    <dgm:cxn modelId="{F71B6C63-50E0-47CE-AAF0-28A883390BEB}" type="presOf" srcId="{6310B870-7E24-453E-9800-B3941C090916}" destId="{7978C4E8-0733-4576-8817-8DFD7DB87B78}" srcOrd="1" destOrd="0" presId="urn:microsoft.com/office/officeart/2005/8/layout/cycle2"/>
    <dgm:cxn modelId="{552FC863-6B6D-47D2-98A0-D01FF367CD04}" srcId="{CC89D60B-9784-4EAC-9CF4-84D4F1D59207}" destId="{E7BAEE08-C7ED-45BB-84B3-FD0300E0CD34}" srcOrd="2" destOrd="0" parTransId="{169F70FE-7747-4A20-B4B7-354E60D4249C}" sibTransId="{5633089C-885B-4F53-9EFE-C8D986680F9D}"/>
    <dgm:cxn modelId="{C0426A4C-2544-40D5-80BC-233297B5AE19}" type="presOf" srcId="{A71A2448-9CD0-48AE-A4C5-AC525E1239E6}" destId="{525F1F10-3032-4C5A-968D-11C7778DAF49}" srcOrd="0" destOrd="0" presId="urn:microsoft.com/office/officeart/2005/8/layout/cycle2"/>
    <dgm:cxn modelId="{3BEBC64F-7D67-4B64-9FDC-12D4E63E1A59}" type="presOf" srcId="{6310B870-7E24-453E-9800-B3941C090916}" destId="{8EF5246A-D4EE-4589-8E5A-5CA2D00FA1CE}" srcOrd="0" destOrd="0" presId="urn:microsoft.com/office/officeart/2005/8/layout/cycle2"/>
    <dgm:cxn modelId="{F54F0E73-4CBD-4C59-A8E8-F7D3A5B77EBB}" type="presOf" srcId="{399F2FA4-57BA-4737-9D41-61A5CCB97859}" destId="{60A2A3D2-CF3B-467D-B64F-F8DCC06B7518}" srcOrd="0" destOrd="0" presId="urn:microsoft.com/office/officeart/2005/8/layout/cycle2"/>
    <dgm:cxn modelId="{FAA28CAB-90DF-4B89-BAC0-2D7EAA0680CD}" type="presOf" srcId="{05622DD9-6AB0-4C0F-9D7C-4758AE2A931A}" destId="{143B6C42-FF0D-482B-8951-B2BC51E33A94}" srcOrd="0" destOrd="0" presId="urn:microsoft.com/office/officeart/2005/8/layout/cycle2"/>
    <dgm:cxn modelId="{93D252D0-B05B-4EC7-A653-BFF6C03078C4}" srcId="{CC89D60B-9784-4EAC-9CF4-84D4F1D59207}" destId="{05622DD9-6AB0-4C0F-9D7C-4758AE2A931A}" srcOrd="3" destOrd="0" parTransId="{21D9D33D-A22B-4FE0-A28E-CF5B0EAD149C}" sibTransId="{6310B870-7E24-453E-9800-B3941C090916}"/>
    <dgm:cxn modelId="{86A698E9-657F-4543-BC75-57C17603915E}" srcId="{CC89D60B-9784-4EAC-9CF4-84D4F1D59207}" destId="{1A61CF5B-44A7-4235-840D-75F5AFE9B6E9}" srcOrd="1" destOrd="0" parTransId="{65996B83-78B8-46AE-9492-C1E610D66A9B}" sibTransId="{223F005B-444E-432E-AF40-5609EA12A553}"/>
    <dgm:cxn modelId="{DB6992EF-0B66-4F96-98C7-92AFB0BC20A8}" type="presOf" srcId="{223F005B-444E-432E-AF40-5609EA12A553}" destId="{770A7311-00D7-42C4-A3B7-D6A562F5C3B2}" srcOrd="1" destOrd="0" presId="urn:microsoft.com/office/officeart/2005/8/layout/cycle2"/>
    <dgm:cxn modelId="{41A3C541-34B5-4DE3-B0B2-B6875D48F530}" type="presParOf" srcId="{C4A7E038-C46B-46CA-9C4C-E38CA701AA76}" destId="{60A2A3D2-CF3B-467D-B64F-F8DCC06B7518}" srcOrd="0" destOrd="0" presId="urn:microsoft.com/office/officeart/2005/8/layout/cycle2"/>
    <dgm:cxn modelId="{C2CF7E40-39C4-4F49-BBF9-E6E219DB3211}" type="presParOf" srcId="{C4A7E038-C46B-46CA-9C4C-E38CA701AA76}" destId="{525F1F10-3032-4C5A-968D-11C7778DAF49}" srcOrd="1" destOrd="0" presId="urn:microsoft.com/office/officeart/2005/8/layout/cycle2"/>
    <dgm:cxn modelId="{AF5EB868-63AD-4330-83F1-5A5BEB3B9F68}" type="presParOf" srcId="{525F1F10-3032-4C5A-968D-11C7778DAF49}" destId="{5EE91A48-6CD8-4F83-9E3E-126CEFF943DE}" srcOrd="0" destOrd="0" presId="urn:microsoft.com/office/officeart/2005/8/layout/cycle2"/>
    <dgm:cxn modelId="{8A8A8CD3-B4E5-4F65-80E6-170D95509584}" type="presParOf" srcId="{C4A7E038-C46B-46CA-9C4C-E38CA701AA76}" destId="{1847BDB1-DFA6-4AA3-9869-006797E2914E}" srcOrd="2" destOrd="0" presId="urn:microsoft.com/office/officeart/2005/8/layout/cycle2"/>
    <dgm:cxn modelId="{CB8E57A6-36BD-4C89-962F-9AD668EBD57A}" type="presParOf" srcId="{C4A7E038-C46B-46CA-9C4C-E38CA701AA76}" destId="{2B7B6BD3-6381-4439-8452-C7749A184517}" srcOrd="3" destOrd="0" presId="urn:microsoft.com/office/officeart/2005/8/layout/cycle2"/>
    <dgm:cxn modelId="{0B192554-206E-4986-95AB-613917EB8537}" type="presParOf" srcId="{2B7B6BD3-6381-4439-8452-C7749A184517}" destId="{770A7311-00D7-42C4-A3B7-D6A562F5C3B2}" srcOrd="0" destOrd="0" presId="urn:microsoft.com/office/officeart/2005/8/layout/cycle2"/>
    <dgm:cxn modelId="{8CC92393-5FAF-471D-82E2-6ED44CF814E1}" type="presParOf" srcId="{C4A7E038-C46B-46CA-9C4C-E38CA701AA76}" destId="{29FDB9A3-5784-496D-B242-D6D0FE75D7DC}" srcOrd="4" destOrd="0" presId="urn:microsoft.com/office/officeart/2005/8/layout/cycle2"/>
    <dgm:cxn modelId="{2829307B-FD27-4D7C-BA06-A4953468362B}" type="presParOf" srcId="{C4A7E038-C46B-46CA-9C4C-E38CA701AA76}" destId="{70927A33-0A17-4B29-834E-C36AF46B6790}" srcOrd="5" destOrd="0" presId="urn:microsoft.com/office/officeart/2005/8/layout/cycle2"/>
    <dgm:cxn modelId="{071EEBBD-F1E0-473E-867B-2B9BCB6EAC8F}" type="presParOf" srcId="{70927A33-0A17-4B29-834E-C36AF46B6790}" destId="{27F17AF5-A258-4785-803B-0BCAC3991DCC}" srcOrd="0" destOrd="0" presId="urn:microsoft.com/office/officeart/2005/8/layout/cycle2"/>
    <dgm:cxn modelId="{4E122C08-B23B-4FE6-8067-BC207EE10364}" type="presParOf" srcId="{C4A7E038-C46B-46CA-9C4C-E38CA701AA76}" destId="{143B6C42-FF0D-482B-8951-B2BC51E33A94}" srcOrd="6" destOrd="0" presId="urn:microsoft.com/office/officeart/2005/8/layout/cycle2"/>
    <dgm:cxn modelId="{72C3EA27-B3B0-46CF-BA35-23FB214C5D0A}" type="presParOf" srcId="{C4A7E038-C46B-46CA-9C4C-E38CA701AA76}" destId="{8EF5246A-D4EE-4589-8E5A-5CA2D00FA1CE}" srcOrd="7" destOrd="0" presId="urn:microsoft.com/office/officeart/2005/8/layout/cycle2"/>
    <dgm:cxn modelId="{FDE054BC-B0A3-4726-B6A2-E2340B47DC16}" type="presParOf" srcId="{8EF5246A-D4EE-4589-8E5A-5CA2D00FA1CE}" destId="{7978C4E8-0733-4576-8817-8DFD7DB87B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Gitmek, gidecek yer ve yol, görüş, tutum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MEZHEP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Ayırmak, bölmek, değişmek, bölünmek, muhalif olmak, grup, topluluk.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FIRKA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Bir şeyi bilmek, iyi ve tam anlamak, derinlemesine kavramak, kavrayış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FIKIH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Bağlanmak, bir şeye gönülden inanmak, gönülden benimsemek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İTİKAD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İslam’ın inanç esasları ve bunlarla ilgili gruplaşmaları inceleyen ilim dalına denir.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 custT="1"/>
      <dgm:spPr/>
      <dgm:t>
        <a:bodyPr/>
        <a:lstStyle/>
        <a:p>
          <a:r>
            <a:rPr lang="tr-TR" sz="6000" dirty="0"/>
            <a:t>KELAM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A3D2-CF3B-467D-B64F-F8DCC06B7518}">
      <dsp:nvSpPr>
        <dsp:cNvPr id="0" name=""/>
        <dsp:cNvSpPr/>
      </dsp:nvSpPr>
      <dsp:spPr>
        <a:xfrm>
          <a:off x="2511956" y="1989"/>
          <a:ext cx="2023329" cy="20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Mezhep</a:t>
          </a:r>
        </a:p>
      </dsp:txBody>
      <dsp:txXfrm>
        <a:off x="2808266" y="298299"/>
        <a:ext cx="1430709" cy="1430709"/>
      </dsp:txXfrm>
    </dsp:sp>
    <dsp:sp modelId="{525F1F10-3032-4C5A-968D-11C7778DAF49}">
      <dsp:nvSpPr>
        <dsp:cNvPr id="0" name=""/>
        <dsp:cNvSpPr/>
      </dsp:nvSpPr>
      <dsp:spPr>
        <a:xfrm rot="2700000">
          <a:off x="4318440" y="1737192"/>
          <a:ext cx="540313" cy="682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/>
        </a:p>
      </dsp:txBody>
      <dsp:txXfrm>
        <a:off x="4342178" y="1816458"/>
        <a:ext cx="378219" cy="409723"/>
      </dsp:txXfrm>
    </dsp:sp>
    <dsp:sp modelId="{1847BDB1-DFA6-4AA3-9869-006797E2914E}">
      <dsp:nvSpPr>
        <dsp:cNvPr id="0" name=""/>
        <dsp:cNvSpPr/>
      </dsp:nvSpPr>
      <dsp:spPr>
        <a:xfrm>
          <a:off x="4663533" y="2153566"/>
          <a:ext cx="2023329" cy="20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Fırka</a:t>
          </a:r>
        </a:p>
      </dsp:txBody>
      <dsp:txXfrm>
        <a:off x="4959843" y="2449876"/>
        <a:ext cx="1430709" cy="1430709"/>
      </dsp:txXfrm>
    </dsp:sp>
    <dsp:sp modelId="{2B7B6BD3-6381-4439-8452-C7749A184517}">
      <dsp:nvSpPr>
        <dsp:cNvPr id="0" name=""/>
        <dsp:cNvSpPr/>
      </dsp:nvSpPr>
      <dsp:spPr>
        <a:xfrm rot="8100000">
          <a:off x="4340066" y="3888769"/>
          <a:ext cx="540313" cy="682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/>
        </a:p>
      </dsp:txBody>
      <dsp:txXfrm rot="10800000">
        <a:off x="4478422" y="3968035"/>
        <a:ext cx="378219" cy="409723"/>
      </dsp:txXfrm>
    </dsp:sp>
    <dsp:sp modelId="{29FDB9A3-5784-496D-B242-D6D0FE75D7DC}">
      <dsp:nvSpPr>
        <dsp:cNvPr id="0" name=""/>
        <dsp:cNvSpPr/>
      </dsp:nvSpPr>
      <dsp:spPr>
        <a:xfrm>
          <a:off x="2511956" y="4305143"/>
          <a:ext cx="2023329" cy="20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Fıkıh</a:t>
          </a:r>
        </a:p>
      </dsp:txBody>
      <dsp:txXfrm>
        <a:off x="2808266" y="4601453"/>
        <a:ext cx="1430709" cy="1430709"/>
      </dsp:txXfrm>
    </dsp:sp>
    <dsp:sp modelId="{70927A33-0A17-4B29-834E-C36AF46B6790}">
      <dsp:nvSpPr>
        <dsp:cNvPr id="0" name=""/>
        <dsp:cNvSpPr/>
      </dsp:nvSpPr>
      <dsp:spPr>
        <a:xfrm rot="13500000">
          <a:off x="2188488" y="3910395"/>
          <a:ext cx="540313" cy="682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/>
        </a:p>
      </dsp:txBody>
      <dsp:txXfrm rot="10800000">
        <a:off x="2326844" y="4104279"/>
        <a:ext cx="378219" cy="409723"/>
      </dsp:txXfrm>
    </dsp:sp>
    <dsp:sp modelId="{143B6C42-FF0D-482B-8951-B2BC51E33A94}">
      <dsp:nvSpPr>
        <dsp:cNvPr id="0" name=""/>
        <dsp:cNvSpPr/>
      </dsp:nvSpPr>
      <dsp:spPr>
        <a:xfrm>
          <a:off x="360379" y="2153566"/>
          <a:ext cx="2023329" cy="20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İtikat</a:t>
          </a:r>
        </a:p>
      </dsp:txBody>
      <dsp:txXfrm>
        <a:off x="656689" y="2449876"/>
        <a:ext cx="1430709" cy="1430709"/>
      </dsp:txXfrm>
    </dsp:sp>
    <dsp:sp modelId="{8EF5246A-D4EE-4589-8E5A-5CA2D00FA1CE}">
      <dsp:nvSpPr>
        <dsp:cNvPr id="0" name=""/>
        <dsp:cNvSpPr/>
      </dsp:nvSpPr>
      <dsp:spPr>
        <a:xfrm rot="18900000">
          <a:off x="2166862" y="1758818"/>
          <a:ext cx="540313" cy="682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/>
        </a:p>
      </dsp:txBody>
      <dsp:txXfrm>
        <a:off x="2190600" y="1952702"/>
        <a:ext cx="378219" cy="409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48454"/>
          <a:ext cx="4019340" cy="200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MEZHEP</a:t>
          </a:r>
        </a:p>
      </dsp:txBody>
      <dsp:txXfrm>
        <a:off x="58861" y="507315"/>
        <a:ext cx="3901618" cy="1891948"/>
      </dsp:txXfrm>
    </dsp:sp>
    <dsp:sp modelId="{F39E3C6E-2695-47A2-9BD4-85C929E9EB8C}">
      <dsp:nvSpPr>
        <dsp:cNvPr id="0" name=""/>
        <dsp:cNvSpPr/>
      </dsp:nvSpPr>
      <dsp:spPr>
        <a:xfrm>
          <a:off x="401933" y="2458124"/>
          <a:ext cx="401934" cy="150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52"/>
              </a:lnTo>
              <a:lnTo>
                <a:pt x="401934" y="15072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03867" y="2960542"/>
          <a:ext cx="3215472" cy="200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Gitmek, gidecek yer ve yol, görüş, tutum</a:t>
          </a:r>
        </a:p>
      </dsp:txBody>
      <dsp:txXfrm>
        <a:off x="862728" y="3019403"/>
        <a:ext cx="3097750" cy="1891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48454"/>
          <a:ext cx="4019340" cy="200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FIRKA</a:t>
          </a:r>
        </a:p>
      </dsp:txBody>
      <dsp:txXfrm>
        <a:off x="58861" y="507315"/>
        <a:ext cx="3901618" cy="1891948"/>
      </dsp:txXfrm>
    </dsp:sp>
    <dsp:sp modelId="{F39E3C6E-2695-47A2-9BD4-85C929E9EB8C}">
      <dsp:nvSpPr>
        <dsp:cNvPr id="0" name=""/>
        <dsp:cNvSpPr/>
      </dsp:nvSpPr>
      <dsp:spPr>
        <a:xfrm>
          <a:off x="401933" y="2458124"/>
          <a:ext cx="401934" cy="150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52"/>
              </a:lnTo>
              <a:lnTo>
                <a:pt x="401934" y="15072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03867" y="2960542"/>
          <a:ext cx="3215472" cy="200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Ayırmak, bölmek, değişmek, bölünmek, muhalif olmak, grup, topluluk.</a:t>
          </a:r>
        </a:p>
      </dsp:txBody>
      <dsp:txXfrm>
        <a:off x="862728" y="3019403"/>
        <a:ext cx="3097750" cy="1891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48454"/>
          <a:ext cx="4019340" cy="200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FIKIH</a:t>
          </a:r>
        </a:p>
      </dsp:txBody>
      <dsp:txXfrm>
        <a:off x="58861" y="507315"/>
        <a:ext cx="3901618" cy="1891948"/>
      </dsp:txXfrm>
    </dsp:sp>
    <dsp:sp modelId="{F39E3C6E-2695-47A2-9BD4-85C929E9EB8C}">
      <dsp:nvSpPr>
        <dsp:cNvPr id="0" name=""/>
        <dsp:cNvSpPr/>
      </dsp:nvSpPr>
      <dsp:spPr>
        <a:xfrm>
          <a:off x="401933" y="2458124"/>
          <a:ext cx="401934" cy="150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52"/>
              </a:lnTo>
              <a:lnTo>
                <a:pt x="401934" y="15072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03867" y="2960542"/>
          <a:ext cx="3215472" cy="200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Bir şeyi bilmek, iyi ve tam anlamak, derinlemesine kavramak, kavrayış</a:t>
          </a:r>
        </a:p>
      </dsp:txBody>
      <dsp:txXfrm>
        <a:off x="862728" y="3019403"/>
        <a:ext cx="3097750" cy="1891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48454"/>
          <a:ext cx="4019340" cy="200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İTİKAD</a:t>
          </a:r>
        </a:p>
      </dsp:txBody>
      <dsp:txXfrm>
        <a:off x="58861" y="507315"/>
        <a:ext cx="3901618" cy="1891948"/>
      </dsp:txXfrm>
    </dsp:sp>
    <dsp:sp modelId="{F39E3C6E-2695-47A2-9BD4-85C929E9EB8C}">
      <dsp:nvSpPr>
        <dsp:cNvPr id="0" name=""/>
        <dsp:cNvSpPr/>
      </dsp:nvSpPr>
      <dsp:spPr>
        <a:xfrm>
          <a:off x="401933" y="2458124"/>
          <a:ext cx="401934" cy="150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52"/>
              </a:lnTo>
              <a:lnTo>
                <a:pt x="401934" y="15072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03867" y="2960542"/>
          <a:ext cx="3215472" cy="200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Bağlanmak, bir şeye gönülden inanmak, gönülden benimsemek</a:t>
          </a:r>
        </a:p>
      </dsp:txBody>
      <dsp:txXfrm>
        <a:off x="862728" y="3019403"/>
        <a:ext cx="3097750" cy="1891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0" y="422682"/>
          <a:ext cx="4280597" cy="2140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KELAM</a:t>
          </a:r>
        </a:p>
      </dsp:txBody>
      <dsp:txXfrm>
        <a:off x="62687" y="485369"/>
        <a:ext cx="4155223" cy="2014924"/>
      </dsp:txXfrm>
    </dsp:sp>
    <dsp:sp modelId="{F39E3C6E-2695-47A2-9BD4-85C929E9EB8C}">
      <dsp:nvSpPr>
        <dsp:cNvPr id="0" name=""/>
        <dsp:cNvSpPr/>
      </dsp:nvSpPr>
      <dsp:spPr>
        <a:xfrm>
          <a:off x="428059" y="2562980"/>
          <a:ext cx="428059" cy="160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223"/>
              </a:lnTo>
              <a:lnTo>
                <a:pt x="428059" y="160522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56119" y="3098055"/>
          <a:ext cx="3424477" cy="2140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İslam’ın inanç esasları ve bunlarla ilgili gruplaşmaları inceleyen ilim dalına denir.</a:t>
          </a:r>
        </a:p>
      </dsp:txBody>
      <dsp:txXfrm>
        <a:off x="918806" y="3160742"/>
        <a:ext cx="3299103" cy="2014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SHWwYlSYw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59246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dirty="0"/>
              <a:t>Dinî yorumlarla ilgili bazı kavramları</a:t>
            </a:r>
            <a:endParaRPr lang="tr-TR" sz="344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87EC5D3-52C6-4F1E-A283-0CB34833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132381" y="-95832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5400" dirty="0"/>
              <a:t>İTİKAD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Dünya ve ahirette insanın mutlu olabilmesi için Yüce Allah’ın (</a:t>
            </a:r>
            <a:r>
              <a:rPr lang="tr-TR" sz="3600" dirty="0" err="1"/>
              <a:t>c.c</a:t>
            </a:r>
            <a:r>
              <a:rPr lang="tr-TR" sz="3600" dirty="0"/>
              <a:t>.) gönderdiği emir ve yasakların hepsine kesin bir dille inanmaya denir. </a:t>
            </a:r>
            <a:r>
              <a:rPr lang="tr-TR" sz="3600" i="1" dirty="0" err="1"/>
              <a:t>İtikadi</a:t>
            </a:r>
            <a:r>
              <a:rPr lang="tr-TR" sz="3600" i="1"/>
              <a:t> Mezhepler </a:t>
            </a:r>
            <a:r>
              <a:rPr lang="tr-TR" sz="3600" dirty="0"/>
              <a:t>bu kavramla alakalıdır.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461079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4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91E2FD1-8089-41DB-B17B-DAA262E0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7859401" y="-1231305"/>
            <a:ext cx="1788775" cy="569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5400" dirty="0"/>
              <a:t>KELAM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İman konularını akli yöntemlerle destekleyen ve karşı fikirleri eleştirip cevaplandıran ilme denir.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280968"/>
              </p:ext>
            </p:extLst>
          </p:nvPr>
        </p:nvGraphicFramePr>
        <p:xfrm>
          <a:off x="301450" y="719666"/>
          <a:ext cx="4280597" cy="566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7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2D41D26-2462-4CF5-B4EA-CCBF069D29CF}"/>
              </a:ext>
            </a:extLst>
          </p:cNvPr>
          <p:cNvSpPr/>
          <p:nvPr/>
        </p:nvSpPr>
        <p:spPr>
          <a:xfrm>
            <a:off x="107182" y="1406769"/>
            <a:ext cx="5600282" cy="4185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Dini yorumlamak uzmanlık ve yöntem gerektiren bir iştir. Herkes kafasına göre dini yorumlayamaz. Kuran, sünnet, tarih, fıkıh vs. bilmek gerekir.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01019D-7389-4F58-AE17-AB2CB693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66" y="1406769"/>
            <a:ext cx="6025452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2D41D26-2462-4CF5-B4EA-CCBF069D29CF}"/>
              </a:ext>
            </a:extLst>
          </p:cNvPr>
          <p:cNvSpPr/>
          <p:nvPr/>
        </p:nvSpPr>
        <p:spPr>
          <a:xfrm>
            <a:off x="107182" y="1414305"/>
            <a:ext cx="5550040" cy="42328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/>
              <a:t>Dini yorumlama </a:t>
            </a:r>
            <a:r>
              <a:rPr lang="tr-TR" sz="3600" dirty="0"/>
              <a:t>biçimleri olan mezheplere müntesip olanların hepsi Müslümandır. Çünkü onların ayrıştıkları noktalar asılda değil ayrıntıdadır.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130E93-8024-4634-A3AF-31AD5D8B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93" y="1414304"/>
            <a:ext cx="5643825" cy="42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9613A7-8858-423D-B3D1-867E80AA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73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2D41D26-2462-4CF5-B4EA-CCBF069D29CF}"/>
              </a:ext>
            </a:extLst>
          </p:cNvPr>
          <p:cNvSpPr/>
          <p:nvPr/>
        </p:nvSpPr>
        <p:spPr>
          <a:xfrm>
            <a:off x="221063" y="452174"/>
            <a:ext cx="11970937" cy="1808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Uzman olmadıkları halde din hakkında konuşanların yaptıkları yanlışlar asla İslam’a mal edilemez. Sadece yorum sahibini bağlar.</a:t>
            </a:r>
          </a:p>
        </p:txBody>
      </p:sp>
    </p:spTree>
    <p:extLst>
      <p:ext uri="{BB962C8B-B14F-4D97-AF65-F5344CB8AC3E}">
        <p14:creationId xmlns:p14="http://schemas.microsoft.com/office/powerpoint/2010/main" val="35129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C9C1CE4-5A57-498C-AADA-FD3D8EFB4935}"/>
              </a:ext>
            </a:extLst>
          </p:cNvPr>
          <p:cNvSpPr/>
          <p:nvPr/>
        </p:nvSpPr>
        <p:spPr>
          <a:xfrm>
            <a:off x="823964" y="1547446"/>
            <a:ext cx="9887579" cy="4069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/>
              <a:t>Din hakkında yanılmaktan ve insanları yanıltmaktan sana sığınırız… </a:t>
            </a:r>
          </a:p>
          <a:p>
            <a:pPr algn="ctr"/>
            <a:r>
              <a:rPr lang="tr-TR" sz="5400" dirty="0"/>
              <a:t>Bizleri muhafaza eyle Allah’ım…</a:t>
            </a:r>
          </a:p>
        </p:txBody>
      </p:sp>
    </p:spTree>
    <p:extLst>
      <p:ext uri="{BB962C8B-B14F-4D97-AF65-F5344CB8AC3E}">
        <p14:creationId xmlns:p14="http://schemas.microsoft.com/office/powerpoint/2010/main" val="8447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21.03.2020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025365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Dinî yorumlarla ilgili bazı kavramları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8925C0A-EA36-41CF-BAF4-D5BCA08FBD3B}"/>
              </a:ext>
            </a:extLst>
          </p:cNvPr>
          <p:cNvSpPr/>
          <p:nvPr/>
        </p:nvSpPr>
        <p:spPr>
          <a:xfrm>
            <a:off x="3890909" y="3244334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http://youtube.com/watch?v=_SHWwYlSYwg</a:t>
            </a:r>
          </a:p>
        </p:txBody>
      </p:sp>
      <p:pic>
        <p:nvPicPr>
          <p:cNvPr id="4" name="Çevrimiçi Medya 3" title="Amenerrasulￃﾼ ve Ayetel Kￃﾼrsi - Mￃﾼthiￅﾟ Kￄﾱraatlar! Mutlaka Seyredin!">
            <a:hlinkClick r:id="" action="ppaction://media"/>
            <a:extLst>
              <a:ext uri="{FF2B5EF4-FFF2-40B4-BE49-F238E27FC236}">
                <a16:creationId xmlns:a16="http://schemas.microsoft.com/office/drawing/2014/main" id="{7E87A1B7-7821-4FE1-8BC4-B20853EBFF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DBE28C9-941E-4022-A46F-4927FCB4F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423896"/>
              </p:ext>
            </p:extLst>
          </p:nvPr>
        </p:nvGraphicFramePr>
        <p:xfrm>
          <a:off x="5144756" y="1"/>
          <a:ext cx="7047243" cy="633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80A3054D-3017-4041-83A9-7C37AAB6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556" y="4557460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A3AE84E6-ADEB-456C-8875-21AC957E9D48}"/>
              </a:ext>
            </a:extLst>
          </p:cNvPr>
          <p:cNvSpPr/>
          <p:nvPr/>
        </p:nvSpPr>
        <p:spPr>
          <a:xfrm>
            <a:off x="89809" y="527537"/>
            <a:ext cx="5788477" cy="2901463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kavramlardan bildikleriniz var mı?</a:t>
            </a:r>
          </a:p>
        </p:txBody>
      </p:sp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A3D2-CF3B-467D-B64F-F8DCC06B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0A2A3D2-CF3B-467D-B64F-F8DCC06B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0A2A3D2-CF3B-467D-B64F-F8DCC06B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0A2A3D2-CF3B-467D-B64F-F8DCC06B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F1F10-3032-4C5A-968D-11C7778DA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25F1F10-3032-4C5A-968D-11C7778DA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25F1F10-3032-4C5A-968D-11C7778DA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25F1F10-3032-4C5A-968D-11C7778DA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7BDB1-DFA6-4AA3-9869-006797E29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847BDB1-DFA6-4AA3-9869-006797E29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847BDB1-DFA6-4AA3-9869-006797E29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847BDB1-DFA6-4AA3-9869-006797E29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B6BD3-6381-4439-8452-C7749A18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B7B6BD3-6381-4439-8452-C7749A184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B7B6BD3-6381-4439-8452-C7749A18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B7B6BD3-6381-4439-8452-C7749A18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DB9A3-5784-496D-B242-D6D0FE75D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9FDB9A3-5784-496D-B242-D6D0FE75D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9FDB9A3-5784-496D-B242-D6D0FE75D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9FDB9A3-5784-496D-B242-D6D0FE75D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27A33-0A17-4B29-834E-C36AF46B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0927A33-0A17-4B29-834E-C36AF46B6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0927A33-0A17-4B29-834E-C36AF46B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0927A33-0A17-4B29-834E-C36AF46B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3B6C42-FF0D-482B-8951-B2BC51E3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43B6C42-FF0D-482B-8951-B2BC51E33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43B6C42-FF0D-482B-8951-B2BC51E3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43B6C42-FF0D-482B-8951-B2BC51E3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5246A-D4EE-4589-8E5A-5CA2D00FA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8EF5246A-D4EE-4589-8E5A-5CA2D00FA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EF5246A-D4EE-4589-8E5A-5CA2D00FA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EF5246A-D4EE-4589-8E5A-5CA2D00FA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132381" y="-95832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600" dirty="0"/>
              <a:t>MEZHEP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düşüncesinde siyasi, sosyal, kültürel, ekonomik, coğrafi vb. sebeplerle ortaya çıkan belli yorumlar veya kişiler etrafındaki sistematik gruplaşmalara denir. 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928128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EDB155-6985-475D-9C13-73609546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9183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76285EF-9327-4EDC-A97E-358D6A2B5E36}"/>
              </a:ext>
            </a:extLst>
          </p:cNvPr>
          <p:cNvSpPr/>
          <p:nvPr/>
        </p:nvSpPr>
        <p:spPr>
          <a:xfrm>
            <a:off x="261257" y="5335674"/>
            <a:ext cx="12001081" cy="1376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Efendimizin (</a:t>
            </a:r>
            <a:r>
              <a:rPr lang="tr-TR" sz="3600" dirty="0" err="1"/>
              <a:t>s.a.v</a:t>
            </a:r>
            <a:r>
              <a:rPr lang="tr-TR" sz="3600" dirty="0"/>
              <a:t>.) vefatından sonra İslam'ın farklı coğrafyalarda yayılması üzerine ortaya yeni problemler çıktı.</a:t>
            </a:r>
          </a:p>
        </p:txBody>
      </p:sp>
    </p:spTree>
    <p:extLst>
      <p:ext uri="{BB962C8B-B14F-4D97-AF65-F5344CB8AC3E}">
        <p14:creationId xmlns:p14="http://schemas.microsoft.com/office/powerpoint/2010/main" val="23484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7BC18B3-4572-49C9-9E49-D04DD07BC9C6}"/>
              </a:ext>
            </a:extLst>
          </p:cNvPr>
          <p:cNvSpPr/>
          <p:nvPr/>
        </p:nvSpPr>
        <p:spPr>
          <a:xfrm>
            <a:off x="63640" y="854110"/>
            <a:ext cx="5630084" cy="397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problemlere İslâm alimleri Kur’ân ve sünnetten hareketle çözüm üretmek için fikirlerini söylediler, bazılarını da kitaplara yazdılar.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57D7559-0C13-46AF-AC51-60C9AECD1100}"/>
              </a:ext>
            </a:extLst>
          </p:cNvPr>
          <p:cNvSpPr/>
          <p:nvPr/>
        </p:nvSpPr>
        <p:spPr>
          <a:xfrm>
            <a:off x="63640" y="5215095"/>
            <a:ext cx="12064720" cy="1296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İşte bu fikirler ve kitaplar bir araya getirilerek sistematik ve tutarlı bir şekilde mezhepler ortaya çıktı.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4D8CD3-F05E-49FD-9F70-9987D8B9F9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14" y="854111"/>
            <a:ext cx="6367646" cy="39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DEDE0B2-9275-4B30-B922-4E63509C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132381" y="-95832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5400" dirty="0"/>
              <a:t>FIRKA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İnanç ve siyasi amaçlarla meydana gelmiş fikirler ve şahıslar etrafındaki gruplaşmalara denir.</a:t>
            </a:r>
          </a:p>
          <a:p>
            <a:pPr algn="ctr"/>
            <a:r>
              <a:rPr lang="tr-TR" sz="3600" dirty="0"/>
              <a:t>Mezhep daha genel fırka daha özel bir kavramdır.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984528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7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56DB169-CA79-46CE-A596-CAD62FBE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72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7668482" y="-1561227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5400" dirty="0"/>
              <a:t>FIKIH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194999" y="2097669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Kişinin günlük hayatta ve ahirette yararına ve zararına olacak şeyleri bilmesine denir. </a:t>
            </a:r>
            <a:r>
              <a:rPr lang="tr-TR" sz="3600" i="1" dirty="0"/>
              <a:t>Fakih, </a:t>
            </a:r>
            <a:r>
              <a:rPr lang="tr-TR" sz="3600" i="1" dirty="0" err="1"/>
              <a:t>fukaha</a:t>
            </a:r>
            <a:r>
              <a:rPr lang="tr-TR" sz="3600" i="1" dirty="0"/>
              <a:t>, fıkhi bilgi </a:t>
            </a:r>
            <a:r>
              <a:rPr lang="tr-TR" sz="3600" dirty="0"/>
              <a:t>ve</a:t>
            </a:r>
            <a:r>
              <a:rPr lang="tr-TR" sz="3600" i="1" dirty="0"/>
              <a:t> fıkhi mezhepler </a:t>
            </a:r>
            <a:r>
              <a:rPr lang="tr-TR" sz="3600" dirty="0"/>
              <a:t>bu kavramla yakın alakalıdır.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846938"/>
              </p:ext>
            </p:extLst>
          </p:nvPr>
        </p:nvGraphicFramePr>
        <p:xfrm>
          <a:off x="261258" y="116765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B646262-1C19-4EE1-814F-E3B1169F5680}"/>
              </a:ext>
            </a:extLst>
          </p:cNvPr>
          <p:cNvSpPr/>
          <p:nvPr/>
        </p:nvSpPr>
        <p:spPr>
          <a:xfrm>
            <a:off x="261258" y="5634707"/>
            <a:ext cx="11669484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Fıkıh, inananların Yüce Allah’a, insanlara ve diğer varlıklara karşı hak ve sorumluluklarını ayrıntılı biçimde inceleyen ilim dalına da denir.</a:t>
            </a:r>
          </a:p>
        </p:txBody>
      </p:sp>
    </p:spTree>
    <p:extLst>
      <p:ext uri="{BB962C8B-B14F-4D97-AF65-F5344CB8AC3E}">
        <p14:creationId xmlns:p14="http://schemas.microsoft.com/office/powerpoint/2010/main" val="41975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  <p:bldP spid="7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8924</TotalTime>
  <Words>383</Words>
  <Application>Microsoft Office PowerPoint</Application>
  <PresentationFormat>Geniş ekran</PresentationFormat>
  <Paragraphs>41</Paragraphs>
  <Slides>16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Calibri</vt:lpstr>
      <vt:lpstr>Gill Sans MT</vt:lpstr>
      <vt:lpstr>Wingdings 2</vt:lpstr>
      <vt:lpstr>Kar Payı</vt:lpstr>
      <vt:lpstr>Dinî yorumlarla ilgili bazı kavramları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591</cp:revision>
  <dcterms:created xsi:type="dcterms:W3CDTF">2019-07-15T06:01:13Z</dcterms:created>
  <dcterms:modified xsi:type="dcterms:W3CDTF">2021-05-02T22:02:05Z</dcterms:modified>
</cp:coreProperties>
</file>