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8" r:id="rId2"/>
    <p:sldId id="315" r:id="rId3"/>
    <p:sldId id="671" r:id="rId4"/>
    <p:sldId id="735" r:id="rId5"/>
    <p:sldId id="758" r:id="rId6"/>
    <p:sldId id="764" r:id="rId7"/>
    <p:sldId id="765" r:id="rId8"/>
    <p:sldId id="766" r:id="rId9"/>
    <p:sldId id="767" r:id="rId10"/>
    <p:sldId id="768" r:id="rId11"/>
    <p:sldId id="769" r:id="rId12"/>
    <p:sldId id="783" r:id="rId13"/>
    <p:sldId id="772" r:id="rId14"/>
    <p:sldId id="773" r:id="rId15"/>
    <p:sldId id="774" r:id="rId16"/>
    <p:sldId id="782" r:id="rId17"/>
    <p:sldId id="775" r:id="rId18"/>
    <p:sldId id="776" r:id="rId19"/>
    <p:sldId id="777" r:id="rId20"/>
    <p:sldId id="778" r:id="rId21"/>
    <p:sldId id="780" r:id="rId22"/>
    <p:sldId id="781" r:id="rId23"/>
    <p:sldId id="770" r:id="rId24"/>
    <p:sldId id="771"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2759" autoAdjust="0"/>
  </p:normalViewPr>
  <p:slideViewPr>
    <p:cSldViewPr snapToGrid="0">
      <p:cViewPr varScale="1">
        <p:scale>
          <a:sx n="80" d="100"/>
          <a:sy n="80" d="100"/>
        </p:scale>
        <p:origin x="8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1.10.2021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1.10.2021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1.10.2021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1.10.2021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1.10.2021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_wayK2l8ptM?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doSawSenRfs?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kzFvl8vwGRg?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FUQlYcv3l_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Dosdoğru Yol; </a:t>
            </a:r>
            <a:b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Sırat-ı </a:t>
            </a:r>
            <a:r>
              <a:rPr lang="tr-TR" sz="8800" cap="none" dirty="0" err="1">
                <a:ln w="0"/>
                <a:solidFill>
                  <a:schemeClr val="accent1">
                    <a:lumMod val="90000"/>
                    <a:lumOff val="10000"/>
                  </a:schemeClr>
                </a:solidFill>
                <a:effectLst>
                  <a:outerShdw blurRad="38100" dist="19050" dir="2700000" algn="tl" rotWithShape="0">
                    <a:schemeClr val="dk1">
                      <a:alpha val="40000"/>
                    </a:schemeClr>
                  </a:outerShdw>
                </a:effectLst>
              </a:rPr>
              <a:t>Mustakim</a:t>
            </a:r>
            <a:endParaRPr lang="tr-TR" sz="88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ABD03CE-8279-4E00-A9A8-45E6D4F7F0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4131" y="0"/>
            <a:ext cx="7723738" cy="6858000"/>
          </a:xfrm>
          <a:prstGeom prst="rect">
            <a:avLst/>
          </a:prstGeom>
        </p:spPr>
      </p:pic>
    </p:spTree>
    <p:extLst>
      <p:ext uri="{BB962C8B-B14F-4D97-AF65-F5344CB8AC3E}">
        <p14:creationId xmlns:p14="http://schemas.microsoft.com/office/powerpoint/2010/main" val="13675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32A39FC-D88C-4907-877F-B3E5CEDBF1D4}"/>
              </a:ext>
            </a:extLst>
          </p:cNvPr>
          <p:cNvSpPr txBox="1"/>
          <p:nvPr/>
        </p:nvSpPr>
        <p:spPr>
          <a:xfrm>
            <a:off x="3551988" y="94071"/>
            <a:ext cx="6094324" cy="369332"/>
          </a:xfrm>
          <a:prstGeom prst="rect">
            <a:avLst/>
          </a:prstGeom>
          <a:noFill/>
        </p:spPr>
        <p:txBody>
          <a:bodyPr wrap="square">
            <a:spAutoFit/>
          </a:bodyPr>
          <a:lstStyle/>
          <a:p>
            <a:r>
              <a:rPr lang="tr-TR" dirty="0"/>
              <a:t>https://www.youtube.com/watch?v=_wayK2l8ptM</a:t>
            </a:r>
          </a:p>
        </p:txBody>
      </p:sp>
      <p:pic>
        <p:nvPicPr>
          <p:cNvPr id="2" name="Çevrimiçi Medya 1" title="Fatiha suresi anlamı dinle Abdurrahman el Ussi (Fatiha suresi arapça yazılışı okunuşu ve meali)">
            <a:hlinkClick r:id="" action="ppaction://media"/>
            <a:extLst>
              <a:ext uri="{FF2B5EF4-FFF2-40B4-BE49-F238E27FC236}">
                <a16:creationId xmlns:a16="http://schemas.microsoft.com/office/drawing/2014/main" id="{4D19967F-F9C1-4576-B2B0-B8979C148DDA}"/>
              </a:ext>
            </a:extLst>
          </p:cNvPr>
          <p:cNvPicPr>
            <a:picLocks noRot="1" noChangeAspect="1"/>
          </p:cNvPicPr>
          <p:nvPr>
            <a:videoFile r:link="rId1"/>
          </p:nvPr>
        </p:nvPicPr>
        <p:blipFill>
          <a:blip r:embed="rId3"/>
          <a:stretch>
            <a:fillRect/>
          </a:stretch>
        </p:blipFill>
        <p:spPr>
          <a:xfrm>
            <a:off x="437064" y="463403"/>
            <a:ext cx="11317871" cy="6394597"/>
          </a:xfrm>
          <a:prstGeom prst="rect">
            <a:avLst/>
          </a:prstGeom>
        </p:spPr>
      </p:pic>
    </p:spTree>
    <p:extLst>
      <p:ext uri="{BB962C8B-B14F-4D97-AF65-F5344CB8AC3E}">
        <p14:creationId xmlns:p14="http://schemas.microsoft.com/office/powerpoint/2010/main" val="20662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0B7E4E5-47C8-4041-A114-F626770B420B}"/>
              </a:ext>
            </a:extLst>
          </p:cNvPr>
          <p:cNvSpPr txBox="1"/>
          <p:nvPr/>
        </p:nvSpPr>
        <p:spPr>
          <a:xfrm>
            <a:off x="3219450" y="0"/>
            <a:ext cx="6096000" cy="369332"/>
          </a:xfrm>
          <a:prstGeom prst="rect">
            <a:avLst/>
          </a:prstGeom>
          <a:noFill/>
        </p:spPr>
        <p:txBody>
          <a:bodyPr wrap="square">
            <a:spAutoFit/>
          </a:bodyPr>
          <a:lstStyle/>
          <a:p>
            <a:r>
              <a:rPr lang="tr-TR" dirty="0"/>
              <a:t>https://www.youtube.com/watch?v=doSawSenRfs</a:t>
            </a:r>
          </a:p>
        </p:txBody>
      </p:sp>
      <p:pic>
        <p:nvPicPr>
          <p:cNvPr id="2" name="Çevrimiçi Medya 1" title="Bugün Dinleyeceğin En Güzel İlahi | Müziksiz ilahi | Osman Gündüz">
            <a:hlinkClick r:id="" action="ppaction://media"/>
            <a:extLst>
              <a:ext uri="{FF2B5EF4-FFF2-40B4-BE49-F238E27FC236}">
                <a16:creationId xmlns:a16="http://schemas.microsoft.com/office/drawing/2014/main" id="{1F47C7B0-6BCF-42D2-B789-0FDA63B94ACB}"/>
              </a:ext>
            </a:extLst>
          </p:cNvPr>
          <p:cNvPicPr>
            <a:picLocks noRot="1" noChangeAspect="1"/>
          </p:cNvPicPr>
          <p:nvPr>
            <a:videoFile r:link="rId1"/>
          </p:nvPr>
        </p:nvPicPr>
        <p:blipFill>
          <a:blip r:embed="rId3"/>
          <a:stretch>
            <a:fillRect/>
          </a:stretch>
        </p:blipFill>
        <p:spPr>
          <a:xfrm>
            <a:off x="428765" y="454025"/>
            <a:ext cx="11334469" cy="6403975"/>
          </a:xfrm>
          <a:prstGeom prst="rect">
            <a:avLst/>
          </a:prstGeom>
        </p:spPr>
      </p:pic>
    </p:spTree>
    <p:extLst>
      <p:ext uri="{BB962C8B-B14F-4D97-AF65-F5344CB8AC3E}">
        <p14:creationId xmlns:p14="http://schemas.microsoft.com/office/powerpoint/2010/main" val="18097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42F5964-7B31-48A8-9603-BAE8CC36A7D0}"/>
              </a:ext>
            </a:extLst>
          </p:cNvPr>
          <p:cNvPicPr>
            <a:picLocks noChangeAspect="1"/>
          </p:cNvPicPr>
          <p:nvPr/>
        </p:nvPicPr>
        <p:blipFill>
          <a:blip r:embed="rId2"/>
          <a:stretch>
            <a:fillRect/>
          </a:stretch>
        </p:blipFill>
        <p:spPr>
          <a:xfrm>
            <a:off x="3361964" y="0"/>
            <a:ext cx="5468071" cy="6858000"/>
          </a:xfrm>
          <a:prstGeom prst="rect">
            <a:avLst/>
          </a:prstGeom>
        </p:spPr>
      </p:pic>
    </p:spTree>
    <p:extLst>
      <p:ext uri="{BB962C8B-B14F-4D97-AF65-F5344CB8AC3E}">
        <p14:creationId xmlns:p14="http://schemas.microsoft.com/office/powerpoint/2010/main" val="30537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BEB8DB8-4661-4203-B7B6-BE75C08CF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3" name="Metin kutusu 2">
            <a:extLst>
              <a:ext uri="{FF2B5EF4-FFF2-40B4-BE49-F238E27FC236}">
                <a16:creationId xmlns:a16="http://schemas.microsoft.com/office/drawing/2014/main" id="{246B1E12-822A-452D-9906-F403617D8270}"/>
              </a:ext>
            </a:extLst>
          </p:cNvPr>
          <p:cNvSpPr txBox="1"/>
          <p:nvPr/>
        </p:nvSpPr>
        <p:spPr>
          <a:xfrm>
            <a:off x="2666999" y="80387"/>
            <a:ext cx="6858001" cy="1569660"/>
          </a:xfrm>
          <a:prstGeom prst="rect">
            <a:avLst/>
          </a:prstGeom>
          <a:noFill/>
        </p:spPr>
        <p:txBody>
          <a:bodyPr wrap="square" rtlCol="0">
            <a:spAutoFit/>
          </a:bodyPr>
          <a:lstStyle/>
          <a:p>
            <a:pPr algn="ctr"/>
            <a:r>
              <a:rPr lang="tr-TR" sz="3200" dirty="0"/>
              <a:t>İnsan, sırat-ı müstakim üzere olmak istiyorsa Allah’a sağlam ve samimi bir şekilde iman etmelidir.</a:t>
            </a:r>
          </a:p>
        </p:txBody>
      </p:sp>
    </p:spTree>
    <p:extLst>
      <p:ext uri="{BB962C8B-B14F-4D97-AF65-F5344CB8AC3E}">
        <p14:creationId xmlns:p14="http://schemas.microsoft.com/office/powerpoint/2010/main" val="31271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0BD11BB-145A-44DB-8AF7-7DB2AB2A9E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3076" y="0"/>
            <a:ext cx="8465847" cy="6858000"/>
          </a:xfrm>
          <a:prstGeom prst="rect">
            <a:avLst/>
          </a:prstGeom>
        </p:spPr>
      </p:pic>
    </p:spTree>
    <p:extLst>
      <p:ext uri="{BB962C8B-B14F-4D97-AF65-F5344CB8AC3E}">
        <p14:creationId xmlns:p14="http://schemas.microsoft.com/office/powerpoint/2010/main" val="16803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9EA8C42-3CBF-4FC8-A341-26B0A8ABE835}"/>
              </a:ext>
            </a:extLst>
          </p:cNvPr>
          <p:cNvSpPr txBox="1"/>
          <p:nvPr/>
        </p:nvSpPr>
        <p:spPr>
          <a:xfrm>
            <a:off x="3048000" y="82034"/>
            <a:ext cx="6096000" cy="369332"/>
          </a:xfrm>
          <a:prstGeom prst="rect">
            <a:avLst/>
          </a:prstGeom>
          <a:noFill/>
        </p:spPr>
        <p:txBody>
          <a:bodyPr wrap="square">
            <a:spAutoFit/>
          </a:bodyPr>
          <a:lstStyle/>
          <a:p>
            <a:r>
              <a:rPr lang="tr-TR" dirty="0"/>
              <a:t>https://www.youtube.com/watch?v=kzFvl8vwGRg</a:t>
            </a:r>
          </a:p>
        </p:txBody>
      </p:sp>
      <p:pic>
        <p:nvPicPr>
          <p:cNvPr id="2" name="Çevrimiçi Medya 1" title="Sırat-ı Müstakîm Dosdoğru Bir Yoldur. - Prof. Dr. Şahin Güven">
            <a:hlinkClick r:id="" action="ppaction://media"/>
            <a:extLst>
              <a:ext uri="{FF2B5EF4-FFF2-40B4-BE49-F238E27FC236}">
                <a16:creationId xmlns:a16="http://schemas.microsoft.com/office/drawing/2014/main" id="{D1D3EB7A-E9A6-4650-BCDD-E65A6EF810D5}"/>
              </a:ext>
            </a:extLst>
          </p:cNvPr>
          <p:cNvPicPr>
            <a:picLocks noRot="1" noChangeAspect="1"/>
          </p:cNvPicPr>
          <p:nvPr>
            <a:videoFile r:link="rId1"/>
          </p:nvPr>
        </p:nvPicPr>
        <p:blipFill>
          <a:blip r:embed="rId3"/>
          <a:stretch>
            <a:fillRect/>
          </a:stretch>
        </p:blipFill>
        <p:spPr>
          <a:xfrm>
            <a:off x="426412" y="451366"/>
            <a:ext cx="11339175" cy="6406634"/>
          </a:xfrm>
          <a:prstGeom prst="rect">
            <a:avLst/>
          </a:prstGeom>
        </p:spPr>
      </p:pic>
    </p:spTree>
    <p:extLst>
      <p:ext uri="{BB962C8B-B14F-4D97-AF65-F5344CB8AC3E}">
        <p14:creationId xmlns:p14="http://schemas.microsoft.com/office/powerpoint/2010/main" val="24349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0B413D-CE13-4234-910D-B5BCD514D4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94683"/>
            <a:ext cx="12192000" cy="3268633"/>
          </a:xfrm>
          <a:prstGeom prst="rect">
            <a:avLst/>
          </a:prstGeom>
        </p:spPr>
      </p:pic>
    </p:spTree>
    <p:extLst>
      <p:ext uri="{BB962C8B-B14F-4D97-AF65-F5344CB8AC3E}">
        <p14:creationId xmlns:p14="http://schemas.microsoft.com/office/powerpoint/2010/main" val="38101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7FE7CA6-A2AA-4A34-944B-86D38154B3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7473" y="0"/>
            <a:ext cx="6497053" cy="854110"/>
          </a:xfrm>
          <a:prstGeom prst="rect">
            <a:avLst/>
          </a:prstGeom>
        </p:spPr>
      </p:pic>
      <p:pic>
        <p:nvPicPr>
          <p:cNvPr id="4" name="Resim 3">
            <a:extLst>
              <a:ext uri="{FF2B5EF4-FFF2-40B4-BE49-F238E27FC236}">
                <a16:creationId xmlns:a16="http://schemas.microsoft.com/office/drawing/2014/main" id="{4EC32CF5-0E4D-4177-A075-31277D034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47473" y="854110"/>
            <a:ext cx="6497053" cy="713433"/>
          </a:xfrm>
          <a:prstGeom prst="rect">
            <a:avLst/>
          </a:prstGeom>
        </p:spPr>
      </p:pic>
      <p:pic>
        <p:nvPicPr>
          <p:cNvPr id="5" name="Resim 4">
            <a:extLst>
              <a:ext uri="{FF2B5EF4-FFF2-40B4-BE49-F238E27FC236}">
                <a16:creationId xmlns:a16="http://schemas.microsoft.com/office/drawing/2014/main" id="{2DD835E5-18A1-4476-BEA9-75C3F21A14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7473" y="1567543"/>
            <a:ext cx="6497053" cy="713434"/>
          </a:xfrm>
          <a:prstGeom prst="rect">
            <a:avLst/>
          </a:prstGeom>
        </p:spPr>
      </p:pic>
      <p:pic>
        <p:nvPicPr>
          <p:cNvPr id="6" name="Resim 5">
            <a:extLst>
              <a:ext uri="{FF2B5EF4-FFF2-40B4-BE49-F238E27FC236}">
                <a16:creationId xmlns:a16="http://schemas.microsoft.com/office/drawing/2014/main" id="{363CD513-BBA0-408A-BEE5-E5BCADB392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47473" y="2280976"/>
            <a:ext cx="6497053" cy="713434"/>
          </a:xfrm>
          <a:prstGeom prst="rect">
            <a:avLst/>
          </a:prstGeom>
        </p:spPr>
      </p:pic>
      <p:pic>
        <p:nvPicPr>
          <p:cNvPr id="7" name="Resim 6">
            <a:extLst>
              <a:ext uri="{FF2B5EF4-FFF2-40B4-BE49-F238E27FC236}">
                <a16:creationId xmlns:a16="http://schemas.microsoft.com/office/drawing/2014/main" id="{68438D14-B14F-4D81-AF23-4BCCBB707B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47473" y="2994410"/>
            <a:ext cx="6497053" cy="713434"/>
          </a:xfrm>
          <a:prstGeom prst="rect">
            <a:avLst/>
          </a:prstGeom>
        </p:spPr>
      </p:pic>
      <p:pic>
        <p:nvPicPr>
          <p:cNvPr id="8" name="Resim 7">
            <a:extLst>
              <a:ext uri="{FF2B5EF4-FFF2-40B4-BE49-F238E27FC236}">
                <a16:creationId xmlns:a16="http://schemas.microsoft.com/office/drawing/2014/main" id="{12AEB09B-A252-4193-9421-63B64B8BFBA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47473" y="3707843"/>
            <a:ext cx="6497053" cy="713434"/>
          </a:xfrm>
          <a:prstGeom prst="rect">
            <a:avLst/>
          </a:prstGeom>
        </p:spPr>
      </p:pic>
      <p:pic>
        <p:nvPicPr>
          <p:cNvPr id="9" name="Resim 8">
            <a:extLst>
              <a:ext uri="{FF2B5EF4-FFF2-40B4-BE49-F238E27FC236}">
                <a16:creationId xmlns:a16="http://schemas.microsoft.com/office/drawing/2014/main" id="{C19B5123-8B5C-49AE-A494-AB24EDDFE2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847473" y="4421276"/>
            <a:ext cx="6497053" cy="713435"/>
          </a:xfrm>
          <a:prstGeom prst="rect">
            <a:avLst/>
          </a:prstGeom>
        </p:spPr>
      </p:pic>
      <p:pic>
        <p:nvPicPr>
          <p:cNvPr id="10" name="Resim 9">
            <a:extLst>
              <a:ext uri="{FF2B5EF4-FFF2-40B4-BE49-F238E27FC236}">
                <a16:creationId xmlns:a16="http://schemas.microsoft.com/office/drawing/2014/main" id="{CFD4D083-CCE0-487F-96FF-B11B0237B3D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47473" y="5134710"/>
            <a:ext cx="6497053" cy="793817"/>
          </a:xfrm>
          <a:prstGeom prst="rect">
            <a:avLst/>
          </a:prstGeom>
        </p:spPr>
      </p:pic>
      <p:pic>
        <p:nvPicPr>
          <p:cNvPr id="11" name="Resim 10">
            <a:extLst>
              <a:ext uri="{FF2B5EF4-FFF2-40B4-BE49-F238E27FC236}">
                <a16:creationId xmlns:a16="http://schemas.microsoft.com/office/drawing/2014/main" id="{C5956302-5BAB-42B8-BFBD-553DDA3067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47473" y="5928526"/>
            <a:ext cx="6497053" cy="929473"/>
          </a:xfrm>
          <a:prstGeom prst="rect">
            <a:avLst/>
          </a:prstGeom>
        </p:spPr>
      </p:pic>
    </p:spTree>
    <p:extLst>
      <p:ext uri="{BB962C8B-B14F-4D97-AF65-F5344CB8AC3E}">
        <p14:creationId xmlns:p14="http://schemas.microsoft.com/office/powerpoint/2010/main" val="41129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65EED25-4310-49B5-872B-5078AB891AD1}"/>
              </a:ext>
            </a:extLst>
          </p:cNvPr>
          <p:cNvSpPr/>
          <p:nvPr/>
        </p:nvSpPr>
        <p:spPr>
          <a:xfrm>
            <a:off x="89597" y="190629"/>
            <a:ext cx="11988522" cy="10955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400" dirty="0"/>
              <a:t>Allah Kur’ân-ı Kerîm’e inananları, ona uyanları, ibadetlerinde, iş ve davranışlarında Allah’ın rızasını gözetenleri sırat-ı müstakime iletir.</a:t>
            </a:r>
          </a:p>
        </p:txBody>
      </p:sp>
      <p:pic>
        <p:nvPicPr>
          <p:cNvPr id="3" name="Resim 2">
            <a:extLst>
              <a:ext uri="{FF2B5EF4-FFF2-40B4-BE49-F238E27FC236}">
                <a16:creationId xmlns:a16="http://schemas.microsoft.com/office/drawing/2014/main" id="{28471392-88B9-4DFB-A79E-DDDFAECDAD12}"/>
              </a:ext>
            </a:extLst>
          </p:cNvPr>
          <p:cNvPicPr>
            <a:picLocks noChangeAspect="1"/>
          </p:cNvPicPr>
          <p:nvPr/>
        </p:nvPicPr>
        <p:blipFill>
          <a:blip r:embed="rId2"/>
          <a:stretch>
            <a:fillRect/>
          </a:stretch>
        </p:blipFill>
        <p:spPr>
          <a:xfrm>
            <a:off x="2101039" y="1437333"/>
            <a:ext cx="7965638" cy="5310425"/>
          </a:xfrm>
          <a:prstGeom prst="rect">
            <a:avLst/>
          </a:prstGeom>
        </p:spPr>
      </p:pic>
    </p:spTree>
    <p:extLst>
      <p:ext uri="{BB962C8B-B14F-4D97-AF65-F5344CB8AC3E}">
        <p14:creationId xmlns:p14="http://schemas.microsoft.com/office/powerpoint/2010/main" val="38337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Kur’an’ı Kerim’de geçen bazı kavramları yorumlar.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611BCA1-592D-404C-9C05-5EB61FA70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2" name="Dikdörtgen: Köşeleri Yuvarlatılmış 1">
            <a:extLst>
              <a:ext uri="{FF2B5EF4-FFF2-40B4-BE49-F238E27FC236}">
                <a16:creationId xmlns:a16="http://schemas.microsoft.com/office/drawing/2014/main" id="{81929004-7F78-466D-BF96-BA5890472106}"/>
              </a:ext>
            </a:extLst>
          </p:cNvPr>
          <p:cNvSpPr/>
          <p:nvPr/>
        </p:nvSpPr>
        <p:spPr>
          <a:xfrm>
            <a:off x="2667000" y="2558143"/>
            <a:ext cx="6858000" cy="15214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a:t>Dosdoğru yol üzere olmak için şeytanın hilelerini iyi bilmek ve onun tuzaklarına karşı uyanık olmak gerekir.</a:t>
            </a:r>
          </a:p>
        </p:txBody>
      </p:sp>
    </p:spTree>
    <p:extLst>
      <p:ext uri="{BB962C8B-B14F-4D97-AF65-F5344CB8AC3E}">
        <p14:creationId xmlns:p14="http://schemas.microsoft.com/office/powerpoint/2010/main" val="15774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67DB8C8-6C68-4B0C-993B-925F2604F60A}"/>
              </a:ext>
            </a:extLst>
          </p:cNvPr>
          <p:cNvPicPr>
            <a:picLocks noChangeAspect="1"/>
          </p:cNvPicPr>
          <p:nvPr/>
        </p:nvPicPr>
        <p:blipFill>
          <a:blip r:embed="rId2"/>
          <a:stretch>
            <a:fillRect/>
          </a:stretch>
        </p:blipFill>
        <p:spPr>
          <a:xfrm>
            <a:off x="0" y="1120391"/>
            <a:ext cx="12192000" cy="5737609"/>
          </a:xfrm>
          <a:prstGeom prst="rect">
            <a:avLst/>
          </a:prstGeom>
        </p:spPr>
      </p:pic>
      <p:sp>
        <p:nvSpPr>
          <p:cNvPr id="4" name="Dikdörtgen: Köşeleri Yuvarlatılmış 3">
            <a:extLst>
              <a:ext uri="{FF2B5EF4-FFF2-40B4-BE49-F238E27FC236}">
                <a16:creationId xmlns:a16="http://schemas.microsoft.com/office/drawing/2014/main" id="{45C90D2B-4936-4359-9BB3-DAC7B82B41B9}"/>
              </a:ext>
            </a:extLst>
          </p:cNvPr>
          <p:cNvSpPr/>
          <p:nvPr/>
        </p:nvSpPr>
        <p:spPr>
          <a:xfrm>
            <a:off x="0" y="-77677"/>
            <a:ext cx="12192000" cy="119806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sz="3600" dirty="0"/>
              <a:t>Sırat-ı müstakim üzere olmak, tevhit inancını benimsemek ve bu inanç üzere yaşamaktır.</a:t>
            </a:r>
          </a:p>
        </p:txBody>
      </p:sp>
    </p:spTree>
    <p:extLst>
      <p:ext uri="{BB962C8B-B14F-4D97-AF65-F5344CB8AC3E}">
        <p14:creationId xmlns:p14="http://schemas.microsoft.com/office/powerpoint/2010/main" val="7600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92089D6-2FE6-4E37-B2DB-91D4278703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767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EEF217-C5BE-4F7D-944E-D9C02B86AB70}"/>
              </a:ext>
            </a:extLst>
          </p:cNvPr>
          <p:cNvPicPr>
            <a:picLocks noChangeAspect="1"/>
          </p:cNvPicPr>
          <p:nvPr/>
        </p:nvPicPr>
        <p:blipFill>
          <a:blip r:embed="rId2"/>
          <a:stretch>
            <a:fillRect/>
          </a:stretch>
        </p:blipFill>
        <p:spPr>
          <a:xfrm>
            <a:off x="3162300" y="495300"/>
            <a:ext cx="5867400" cy="5867400"/>
          </a:xfrm>
          <a:prstGeom prst="rect">
            <a:avLst/>
          </a:prstGeom>
        </p:spPr>
      </p:pic>
    </p:spTree>
    <p:extLst>
      <p:ext uri="{BB962C8B-B14F-4D97-AF65-F5344CB8AC3E}">
        <p14:creationId xmlns:p14="http://schemas.microsoft.com/office/powerpoint/2010/main" val="3584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8ED90F6-FED8-45F2-9B11-2BB437E43CB6}"/>
              </a:ext>
            </a:extLst>
          </p:cNvPr>
          <p:cNvPicPr>
            <a:picLocks noChangeAspect="1"/>
          </p:cNvPicPr>
          <p:nvPr/>
        </p:nvPicPr>
        <p:blipFill>
          <a:blip r:embed="rId2"/>
          <a:stretch>
            <a:fillRect/>
          </a:stretch>
        </p:blipFill>
        <p:spPr>
          <a:xfrm>
            <a:off x="2957512" y="285750"/>
            <a:ext cx="6276975" cy="6286500"/>
          </a:xfrm>
          <a:prstGeom prst="rect">
            <a:avLst/>
          </a:prstGeom>
        </p:spPr>
      </p:pic>
    </p:spTree>
    <p:extLst>
      <p:ext uri="{BB962C8B-B14F-4D97-AF65-F5344CB8AC3E}">
        <p14:creationId xmlns:p14="http://schemas.microsoft.com/office/powerpoint/2010/main" val="26938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Metin kutusu 3">
            <a:extLst>
              <a:ext uri="{FF2B5EF4-FFF2-40B4-BE49-F238E27FC236}">
                <a16:creationId xmlns:a16="http://schemas.microsoft.com/office/drawing/2014/main" id="{866C7D21-2CE3-455B-9341-303B7BB0929F}"/>
              </a:ext>
            </a:extLst>
          </p:cNvPr>
          <p:cNvSpPr txBox="1"/>
          <p:nvPr/>
        </p:nvSpPr>
        <p:spPr>
          <a:xfrm>
            <a:off x="8943974" y="5877098"/>
            <a:ext cx="3123153" cy="830997"/>
          </a:xfrm>
          <a:prstGeom prst="rect">
            <a:avLst/>
          </a:prstGeom>
          <a:noFill/>
          <a:ln w="76200">
            <a:solidFill>
              <a:schemeClr val="tx1"/>
            </a:solidFill>
          </a:ln>
        </p:spPr>
        <p:txBody>
          <a:bodyPr wrap="square" rtlCol="0">
            <a:spAutoFit/>
          </a:bodyPr>
          <a:lstStyle/>
          <a:p>
            <a:pPr algn="ctr"/>
            <a:r>
              <a:rPr lang="tr-TR" sz="2400" b="1" dirty="0"/>
              <a:t>01.10.2021</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«Sırat-ı </a:t>
            </a:r>
            <a:r>
              <a:rPr lang="tr-TR" sz="4400" dirty="0" err="1">
                <a:ea typeface="Shaikh Hamdullah Mushaf" panose="03020500000000020004" pitchFamily="66" charset="-78"/>
                <a:cs typeface="Shaikh Hamdullah Mushaf" panose="03020500000000020004" pitchFamily="66" charset="-78"/>
              </a:rPr>
              <a:t>Mustakim</a:t>
            </a:r>
            <a:r>
              <a:rPr lang="tr-TR" sz="4400" dirty="0">
                <a:ea typeface="Shaikh Hamdullah Mushaf" panose="03020500000000020004" pitchFamily="66" charset="-78"/>
                <a:cs typeface="Shaikh Hamdullah Mushaf" panose="03020500000000020004" pitchFamily="66" charset="-78"/>
              </a:rPr>
              <a:t>» ne demektir?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165794" y="1895116"/>
            <a:ext cx="5315578" cy="81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Yol, ana yol, apaçık yol</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2416542" y="-1293143"/>
            <a:ext cx="814083"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600" dirty="0"/>
              <a:t>Sırat</a:t>
            </a:r>
          </a:p>
        </p:txBody>
      </p:sp>
      <p:sp>
        <p:nvSpPr>
          <p:cNvPr id="4" name="Dikdörtgen: Köşeleri Yuvarlatılmış 3">
            <a:extLst>
              <a:ext uri="{FF2B5EF4-FFF2-40B4-BE49-F238E27FC236}">
                <a16:creationId xmlns:a16="http://schemas.microsoft.com/office/drawing/2014/main" id="{8BB12700-940B-4FFD-8488-2EB1755787B5}"/>
              </a:ext>
            </a:extLst>
          </p:cNvPr>
          <p:cNvSpPr/>
          <p:nvPr/>
        </p:nvSpPr>
        <p:spPr>
          <a:xfrm>
            <a:off x="165794" y="3967255"/>
            <a:ext cx="5315578" cy="1211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Dengeli ve dosdoğru yol, hak yol</a:t>
            </a:r>
          </a:p>
        </p:txBody>
      </p:sp>
      <p:sp>
        <p:nvSpPr>
          <p:cNvPr id="5" name="Sağ Ok 1">
            <a:extLst>
              <a:ext uri="{FF2B5EF4-FFF2-40B4-BE49-F238E27FC236}">
                <a16:creationId xmlns:a16="http://schemas.microsoft.com/office/drawing/2014/main" id="{FEDB0347-0E8A-4088-9F23-94140224E067}"/>
              </a:ext>
            </a:extLst>
          </p:cNvPr>
          <p:cNvSpPr/>
          <p:nvPr/>
        </p:nvSpPr>
        <p:spPr>
          <a:xfrm rot="5400000">
            <a:off x="2331133" y="789214"/>
            <a:ext cx="814083"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600" dirty="0"/>
              <a:t>Müstakim</a:t>
            </a:r>
          </a:p>
        </p:txBody>
      </p:sp>
      <p:sp>
        <p:nvSpPr>
          <p:cNvPr id="6" name="Dikdörtgen: Köşeleri Yuvarlatılmış 5">
            <a:extLst>
              <a:ext uri="{FF2B5EF4-FFF2-40B4-BE49-F238E27FC236}">
                <a16:creationId xmlns:a16="http://schemas.microsoft.com/office/drawing/2014/main" id="{0F605B36-3140-426C-A41D-DCCF56587C8D}"/>
              </a:ext>
            </a:extLst>
          </p:cNvPr>
          <p:cNvSpPr/>
          <p:nvPr/>
        </p:nvSpPr>
        <p:spPr>
          <a:xfrm>
            <a:off x="165794" y="5690721"/>
            <a:ext cx="11878828" cy="814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«Dosdoğru Yol» hedefe ulaştıran en kısa yol.</a:t>
            </a:r>
          </a:p>
        </p:txBody>
      </p:sp>
      <p:pic>
        <p:nvPicPr>
          <p:cNvPr id="7" name="Resim 6">
            <a:extLst>
              <a:ext uri="{FF2B5EF4-FFF2-40B4-BE49-F238E27FC236}">
                <a16:creationId xmlns:a16="http://schemas.microsoft.com/office/drawing/2014/main" id="{8CC6C94B-E465-464E-96E5-639913DAB0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86687" y="872195"/>
            <a:ext cx="6354110" cy="4661830"/>
          </a:xfrm>
          <a:prstGeom prst="rect">
            <a:avLst/>
          </a:prstGeom>
        </p:spPr>
      </p:pic>
    </p:spTree>
    <p:extLst>
      <p:ext uri="{BB962C8B-B14F-4D97-AF65-F5344CB8AC3E}">
        <p14:creationId xmlns:p14="http://schemas.microsoft.com/office/powerpoint/2010/main" val="38525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028DF3-5467-4CBA-998B-EA98C5BC35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1663" y="1026601"/>
            <a:ext cx="5658226" cy="5658226"/>
          </a:xfrm>
          <a:prstGeom prst="rect">
            <a:avLst/>
          </a:prstGeom>
        </p:spPr>
      </p:pic>
      <p:sp>
        <p:nvSpPr>
          <p:cNvPr id="4" name="Dikdörtgen: Köşeleri Yuvarlatılmış 3">
            <a:extLst>
              <a:ext uri="{FF2B5EF4-FFF2-40B4-BE49-F238E27FC236}">
                <a16:creationId xmlns:a16="http://schemas.microsoft.com/office/drawing/2014/main" id="{6C169032-4B89-4BCD-A264-1D101F14E35C}"/>
              </a:ext>
            </a:extLst>
          </p:cNvPr>
          <p:cNvSpPr/>
          <p:nvPr/>
        </p:nvSpPr>
        <p:spPr>
          <a:xfrm>
            <a:off x="92111" y="114506"/>
            <a:ext cx="12099889" cy="6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Sırat-ı Müstakim:</a:t>
            </a:r>
          </a:p>
        </p:txBody>
      </p:sp>
      <p:sp>
        <p:nvSpPr>
          <p:cNvPr id="5" name="Dikdörtgen: Köşeleri Yuvarlatılmış 4">
            <a:extLst>
              <a:ext uri="{FF2B5EF4-FFF2-40B4-BE49-F238E27FC236}">
                <a16:creationId xmlns:a16="http://schemas.microsoft.com/office/drawing/2014/main" id="{2BBF0510-5277-4F00-AA5D-A9366E351433}"/>
              </a:ext>
            </a:extLst>
          </p:cNvPr>
          <p:cNvSpPr/>
          <p:nvPr/>
        </p:nvSpPr>
        <p:spPr>
          <a:xfrm>
            <a:off x="92111" y="1026601"/>
            <a:ext cx="5725886" cy="1594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peygamberleri ve kitapları aracılığıyla gösterdiği dosdoğru yoldur.</a:t>
            </a:r>
          </a:p>
        </p:txBody>
      </p:sp>
      <p:sp>
        <p:nvSpPr>
          <p:cNvPr id="10" name="Dikdörtgen: Köşeleri Yuvarlatılmış 9">
            <a:extLst>
              <a:ext uri="{FF2B5EF4-FFF2-40B4-BE49-F238E27FC236}">
                <a16:creationId xmlns:a16="http://schemas.microsoft.com/office/drawing/2014/main" id="{92FC0530-44A8-493B-9E3A-F5C10177D13D}"/>
              </a:ext>
            </a:extLst>
          </p:cNvPr>
          <p:cNvSpPr/>
          <p:nvPr/>
        </p:nvSpPr>
        <p:spPr>
          <a:xfrm>
            <a:off x="92111" y="2834196"/>
            <a:ext cx="5725887" cy="1452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400" dirty="0"/>
              <a:t>Son din olan İslam’ın bizlere çizdiği istikamet ve yaşam tarzıdır.</a:t>
            </a:r>
          </a:p>
        </p:txBody>
      </p:sp>
      <p:sp>
        <p:nvSpPr>
          <p:cNvPr id="11" name="Dikdörtgen: Köşeleri Yuvarlatılmış 10">
            <a:extLst>
              <a:ext uri="{FF2B5EF4-FFF2-40B4-BE49-F238E27FC236}">
                <a16:creationId xmlns:a16="http://schemas.microsoft.com/office/drawing/2014/main" id="{9F7F09F5-1486-480D-A080-4DC6B2A464EC}"/>
              </a:ext>
            </a:extLst>
          </p:cNvPr>
          <p:cNvSpPr/>
          <p:nvPr/>
        </p:nvSpPr>
        <p:spPr>
          <a:xfrm>
            <a:off x="92110" y="4499559"/>
            <a:ext cx="5725887" cy="98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Kur’an-ı Kerim’in, sınırlarını belirlediği çerçevedir.</a:t>
            </a:r>
          </a:p>
        </p:txBody>
      </p:sp>
      <p:sp>
        <p:nvSpPr>
          <p:cNvPr id="12" name="Dikdörtgen: Köşeleri Yuvarlatılmış 11">
            <a:extLst>
              <a:ext uri="{FF2B5EF4-FFF2-40B4-BE49-F238E27FC236}">
                <a16:creationId xmlns:a16="http://schemas.microsoft.com/office/drawing/2014/main" id="{44C0AAAE-952B-440E-9143-22AC4C851AEE}"/>
              </a:ext>
            </a:extLst>
          </p:cNvPr>
          <p:cNvSpPr/>
          <p:nvPr/>
        </p:nvSpPr>
        <p:spPr>
          <a:xfrm>
            <a:off x="92110" y="5699585"/>
            <a:ext cx="5725887" cy="98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Her türlü aşırılıktan uzak, mutedil yoldur.</a:t>
            </a:r>
          </a:p>
        </p:txBody>
      </p:sp>
    </p:spTree>
    <p:extLst>
      <p:ext uri="{BB962C8B-B14F-4D97-AF65-F5344CB8AC3E}">
        <p14:creationId xmlns:p14="http://schemas.microsoft.com/office/powerpoint/2010/main" val="33968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50F8BA2F-F5B6-4115-9136-900A0BD25611}"/>
              </a:ext>
            </a:extLst>
          </p:cNvPr>
          <p:cNvSpPr/>
          <p:nvPr/>
        </p:nvSpPr>
        <p:spPr>
          <a:xfrm>
            <a:off x="92111" y="114506"/>
            <a:ext cx="11835283" cy="114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Sırat-ı Müstakime ulaşmak için Allah’ın kitabına tabi olmak, Peygamberlerin yoluna ve sünnetine uymak gerekir.</a:t>
            </a:r>
          </a:p>
        </p:txBody>
      </p:sp>
      <p:sp>
        <p:nvSpPr>
          <p:cNvPr id="5" name="Dikdörtgen: Köşeleri Yuvarlatılmış 4">
            <a:extLst>
              <a:ext uri="{FF2B5EF4-FFF2-40B4-BE49-F238E27FC236}">
                <a16:creationId xmlns:a16="http://schemas.microsoft.com/office/drawing/2014/main" id="{DB50C52F-203F-4695-8610-0C78C202D917}"/>
              </a:ext>
            </a:extLst>
          </p:cNvPr>
          <p:cNvSpPr/>
          <p:nvPr/>
        </p:nvSpPr>
        <p:spPr>
          <a:xfrm>
            <a:off x="1063450" y="1999622"/>
            <a:ext cx="10065099" cy="4094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İşte böylece sana da emrimizle Kur'an'ı </a:t>
            </a:r>
            <a:r>
              <a:rPr lang="tr-TR" sz="3600" dirty="0" err="1"/>
              <a:t>vahyettik</a:t>
            </a:r>
            <a:r>
              <a:rPr lang="tr-TR" sz="3600" dirty="0"/>
              <a:t>. Sen, kitap nedir, iman nedir bilmezdin. Fakat biz onu kullarımızdan dilediğimizi kendisiyle </a:t>
            </a:r>
            <a:r>
              <a:rPr lang="tr-TR" sz="3600" b="1" dirty="0">
                <a:effectLst>
                  <a:outerShdw blurRad="38100" dist="38100" dir="2700000" algn="tl">
                    <a:srgbClr val="000000">
                      <a:alpha val="43137"/>
                    </a:srgbClr>
                  </a:outerShdw>
                </a:effectLst>
              </a:rPr>
              <a:t>doğru yola eriştirdiğimiz </a:t>
            </a:r>
            <a:r>
              <a:rPr lang="tr-TR" sz="3600" dirty="0"/>
              <a:t>bir nur kıldık. Şüphesiz ki sen doğru bir yolu göstermektesin. (O yol) göklerin ve yerin sahibi olan Allah'ın yoludur. Dikkat edin, bütün işler sonunda Allah'a döner. (53) (</a:t>
            </a:r>
            <a:r>
              <a:rPr lang="tr-TR" sz="3600" dirty="0" err="1"/>
              <a:t>Şûrâ</a:t>
            </a:r>
            <a:r>
              <a:rPr lang="tr-TR" sz="3600" dirty="0"/>
              <a:t>, 52-53) </a:t>
            </a:r>
          </a:p>
        </p:txBody>
      </p:sp>
    </p:spTree>
    <p:extLst>
      <p:ext uri="{BB962C8B-B14F-4D97-AF65-F5344CB8AC3E}">
        <p14:creationId xmlns:p14="http://schemas.microsoft.com/office/powerpoint/2010/main" val="37859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0F3044C-FB3A-461B-8BF3-1FF3A386A6A7}"/>
              </a:ext>
            </a:extLst>
          </p:cNvPr>
          <p:cNvSpPr txBox="1"/>
          <p:nvPr/>
        </p:nvSpPr>
        <p:spPr>
          <a:xfrm>
            <a:off x="2980488" y="0"/>
            <a:ext cx="6094324" cy="369332"/>
          </a:xfrm>
          <a:prstGeom prst="rect">
            <a:avLst/>
          </a:prstGeom>
          <a:noFill/>
        </p:spPr>
        <p:txBody>
          <a:bodyPr wrap="square">
            <a:spAutoFit/>
          </a:bodyPr>
          <a:lstStyle/>
          <a:p>
            <a:r>
              <a:rPr lang="tr-TR" dirty="0"/>
              <a:t>https://www.youtube.com/watch?v=FUQlYcv3l_4</a:t>
            </a:r>
          </a:p>
        </p:txBody>
      </p:sp>
      <p:pic>
        <p:nvPicPr>
          <p:cNvPr id="2" name="Çevrimiçi Medya 1" title="Şura Suresi 52-53. Ayetler">
            <a:hlinkClick r:id="" action="ppaction://media"/>
            <a:extLst>
              <a:ext uri="{FF2B5EF4-FFF2-40B4-BE49-F238E27FC236}">
                <a16:creationId xmlns:a16="http://schemas.microsoft.com/office/drawing/2014/main" id="{986EA0BD-8327-4D00-88E3-F5EE73197DBB}"/>
              </a:ext>
            </a:extLst>
          </p:cNvPr>
          <p:cNvPicPr>
            <a:picLocks noRot="1" noChangeAspect="1"/>
          </p:cNvPicPr>
          <p:nvPr>
            <a:videoFile r:link="rId1"/>
          </p:nvPr>
        </p:nvPicPr>
        <p:blipFill>
          <a:blip r:embed="rId3"/>
          <a:stretch>
            <a:fillRect/>
          </a:stretch>
        </p:blipFill>
        <p:spPr>
          <a:xfrm>
            <a:off x="427089" y="454025"/>
            <a:ext cx="11334469" cy="6403975"/>
          </a:xfrm>
          <a:prstGeom prst="rect">
            <a:avLst/>
          </a:prstGeom>
        </p:spPr>
      </p:pic>
    </p:spTree>
    <p:extLst>
      <p:ext uri="{BB962C8B-B14F-4D97-AF65-F5344CB8AC3E}">
        <p14:creationId xmlns:p14="http://schemas.microsoft.com/office/powerpoint/2010/main" val="25494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78A239A-43F6-4D3A-AB9F-BE65C0FB0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11169"/>
            <a:ext cx="12192000" cy="3635661"/>
          </a:xfrm>
          <a:prstGeom prst="rect">
            <a:avLst/>
          </a:prstGeom>
        </p:spPr>
      </p:pic>
    </p:spTree>
    <p:extLst>
      <p:ext uri="{BB962C8B-B14F-4D97-AF65-F5344CB8AC3E}">
        <p14:creationId xmlns:p14="http://schemas.microsoft.com/office/powerpoint/2010/main" val="12390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7A593B0-2E43-4450-9344-90F772CCFC09}"/>
              </a:ext>
            </a:extLst>
          </p:cNvPr>
          <p:cNvSpPr/>
          <p:nvPr/>
        </p:nvSpPr>
        <p:spPr>
          <a:xfrm>
            <a:off x="85726" y="1125417"/>
            <a:ext cx="5505449" cy="5144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Sırat-ı Müstakim üzere olmak ve bu yol üzere kalmak çok kolay değildir. Bunun için sabırlı, azimli ve kararlı olmak gerekir. Ayrıca insan dosdoğru yol üzere olmak için elinden gelen çabayı göstermeli ve Allah’a dua etmelidir.   </a:t>
            </a:r>
          </a:p>
        </p:txBody>
      </p:sp>
      <p:pic>
        <p:nvPicPr>
          <p:cNvPr id="3" name="Resim 2">
            <a:extLst>
              <a:ext uri="{FF2B5EF4-FFF2-40B4-BE49-F238E27FC236}">
                <a16:creationId xmlns:a16="http://schemas.microsoft.com/office/drawing/2014/main" id="{B4484B2F-636E-4C5A-814F-81C51B60C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2034" y="1125417"/>
            <a:ext cx="6324240" cy="5144756"/>
          </a:xfrm>
          <a:prstGeom prst="rect">
            <a:avLst/>
          </a:prstGeom>
        </p:spPr>
      </p:pic>
    </p:spTree>
    <p:extLst>
      <p:ext uri="{BB962C8B-B14F-4D97-AF65-F5344CB8AC3E}">
        <p14:creationId xmlns:p14="http://schemas.microsoft.com/office/powerpoint/2010/main" val="4565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9073</TotalTime>
  <Words>334</Words>
  <Application>Microsoft Office PowerPoint</Application>
  <PresentationFormat>Geniş ekran</PresentationFormat>
  <Paragraphs>27</Paragraphs>
  <Slides>25</Slides>
  <Notes>0</Notes>
  <HiddenSlides>0</HiddenSlides>
  <MMClips>4</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Calibri</vt:lpstr>
      <vt:lpstr>Gill Sans MT</vt:lpstr>
      <vt:lpstr>Wingdings 2</vt:lpstr>
      <vt:lpstr>Kar Payı</vt:lpstr>
      <vt:lpstr>Dosdoğru Yol;  Sırat-ı Mustakim</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585</cp:revision>
  <dcterms:created xsi:type="dcterms:W3CDTF">2019-07-15T06:01:13Z</dcterms:created>
  <dcterms:modified xsi:type="dcterms:W3CDTF">2021-10-01T08:47:27Z</dcterms:modified>
</cp:coreProperties>
</file>