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 id="2147484364" r:id="rId2"/>
    <p:sldMasterId id="2147484376" r:id="rId3"/>
    <p:sldMasterId id="2147484388" r:id="rId4"/>
    <p:sldMasterId id="2147484400" r:id="rId5"/>
    <p:sldMasterId id="2147484412" r:id="rId6"/>
    <p:sldMasterId id="2147484424" r:id="rId7"/>
    <p:sldMasterId id="2147484448" r:id="rId8"/>
    <p:sldMasterId id="2147484451" r:id="rId9"/>
    <p:sldMasterId id="2147484455" r:id="rId10"/>
    <p:sldMasterId id="2147484463" r:id="rId11"/>
    <p:sldMasterId id="2147484467" r:id="rId12"/>
  </p:sldMasterIdLst>
  <p:notesMasterIdLst>
    <p:notesMasterId r:id="rId83"/>
  </p:notesMasterIdLst>
  <p:handoutMasterIdLst>
    <p:handoutMasterId r:id="rId84"/>
  </p:handoutMasterIdLst>
  <p:sldIdLst>
    <p:sldId id="308" r:id="rId13"/>
    <p:sldId id="313" r:id="rId14"/>
    <p:sldId id="315" r:id="rId15"/>
    <p:sldId id="316" r:id="rId16"/>
    <p:sldId id="317" r:id="rId17"/>
    <p:sldId id="318" r:id="rId18"/>
    <p:sldId id="319" r:id="rId19"/>
    <p:sldId id="312" r:id="rId20"/>
    <p:sldId id="321" r:id="rId21"/>
    <p:sldId id="320" r:id="rId22"/>
    <p:sldId id="322" r:id="rId23"/>
    <p:sldId id="387" r:id="rId24"/>
    <p:sldId id="407" r:id="rId25"/>
    <p:sldId id="408" r:id="rId26"/>
    <p:sldId id="405" r:id="rId27"/>
    <p:sldId id="399" r:id="rId28"/>
    <p:sldId id="385" r:id="rId29"/>
    <p:sldId id="379" r:id="rId30"/>
    <p:sldId id="314" r:id="rId31"/>
    <p:sldId id="323" r:id="rId32"/>
    <p:sldId id="324" r:id="rId33"/>
    <p:sldId id="335" r:id="rId34"/>
    <p:sldId id="325" r:id="rId35"/>
    <p:sldId id="327" r:id="rId36"/>
    <p:sldId id="363" r:id="rId37"/>
    <p:sldId id="364" r:id="rId38"/>
    <p:sldId id="365" r:id="rId39"/>
    <p:sldId id="311" r:id="rId40"/>
    <p:sldId id="328" r:id="rId41"/>
    <p:sldId id="329" r:id="rId42"/>
    <p:sldId id="331" r:id="rId43"/>
    <p:sldId id="330" r:id="rId44"/>
    <p:sldId id="332" r:id="rId45"/>
    <p:sldId id="333" r:id="rId46"/>
    <p:sldId id="334" r:id="rId47"/>
    <p:sldId id="336" r:id="rId48"/>
    <p:sldId id="337" r:id="rId49"/>
    <p:sldId id="338" r:id="rId50"/>
    <p:sldId id="339" r:id="rId51"/>
    <p:sldId id="340" r:id="rId52"/>
    <p:sldId id="342" r:id="rId53"/>
    <p:sldId id="400" r:id="rId54"/>
    <p:sldId id="343" r:id="rId55"/>
    <p:sldId id="344" r:id="rId56"/>
    <p:sldId id="345" r:id="rId57"/>
    <p:sldId id="346" r:id="rId58"/>
    <p:sldId id="370" r:id="rId59"/>
    <p:sldId id="368" r:id="rId60"/>
    <p:sldId id="369" r:id="rId61"/>
    <p:sldId id="347" r:id="rId62"/>
    <p:sldId id="348" r:id="rId63"/>
    <p:sldId id="349" r:id="rId64"/>
    <p:sldId id="350" r:id="rId65"/>
    <p:sldId id="351" r:id="rId66"/>
    <p:sldId id="352" r:id="rId67"/>
    <p:sldId id="353" r:id="rId68"/>
    <p:sldId id="309" r:id="rId69"/>
    <p:sldId id="354" r:id="rId70"/>
    <p:sldId id="355" r:id="rId71"/>
    <p:sldId id="356" r:id="rId72"/>
    <p:sldId id="357" r:id="rId73"/>
    <p:sldId id="358" r:id="rId74"/>
    <p:sldId id="359" r:id="rId75"/>
    <p:sldId id="396" r:id="rId76"/>
    <p:sldId id="391" r:id="rId77"/>
    <p:sldId id="404" r:id="rId78"/>
    <p:sldId id="360" r:id="rId79"/>
    <p:sldId id="361" r:id="rId80"/>
    <p:sldId id="362" r:id="rId81"/>
    <p:sldId id="310" r:id="rId82"/>
  </p:sldIdLst>
  <p:sldSz cx="12192000" cy="6858000"/>
  <p:notesSz cx="6858000" cy="9144000"/>
  <p:custDataLst>
    <p:tags r:id="rId85"/>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wyagShS3BpPTcQZeeE1czA==" hashData="xAvB5De0W4pvZnpfHY5bfzRY2tula1TfuPMjK8OtLkziGAH3uteTHhEtEjAruyW3/3rtFwwcMow+RaygG5f6b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B050"/>
    <a:srgbClr val="00FA00"/>
    <a:srgbClr val="7DC6FF"/>
    <a:srgbClr val="66CCFF"/>
    <a:srgbClr val="FFCC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86" autoAdjust="0"/>
    <p:restoredTop sz="94545" autoAdjust="0"/>
  </p:normalViewPr>
  <p:slideViewPr>
    <p:cSldViewPr>
      <p:cViewPr varScale="1">
        <p:scale>
          <a:sx n="108" d="100"/>
          <a:sy n="108" d="100"/>
        </p:scale>
        <p:origin x="576"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6.01.2019</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2BEE7546-69E8-3B46-A88B-8690D5360053}" type="slidenum">
              <a:rPr lang="tr-TR" smtClean="0"/>
              <a:t>28</a:t>
            </a:fld>
            <a:endParaRPr lang="tr-TR"/>
          </a:p>
        </p:txBody>
      </p:sp>
    </p:spTree>
    <p:extLst>
      <p:ext uri="{BB962C8B-B14F-4D97-AF65-F5344CB8AC3E}">
        <p14:creationId xmlns:p14="http://schemas.microsoft.com/office/powerpoint/2010/main" val="227686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89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976785" y="260351"/>
            <a:ext cx="2832100" cy="63722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8368" y="260351"/>
            <a:ext cx="8295217" cy="63722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78367" y="260351"/>
            <a:ext cx="5562600"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44167" y="260351"/>
            <a:ext cx="5564717"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976785" y="260351"/>
            <a:ext cx="2832100" cy="63722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8368" y="260351"/>
            <a:ext cx="8295217" cy="63722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78367" y="260351"/>
            <a:ext cx="5562600"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44167" y="260351"/>
            <a:ext cx="5564717"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976785" y="260351"/>
            <a:ext cx="2832100" cy="63722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8368" y="260351"/>
            <a:ext cx="8295217" cy="63722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78367" y="260351"/>
            <a:ext cx="5562600"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44167" y="260351"/>
            <a:ext cx="5564717"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976785" y="260351"/>
            <a:ext cx="2832100" cy="63722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8368" y="260351"/>
            <a:ext cx="8295217" cy="63722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78367" y="260351"/>
            <a:ext cx="5562600"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44167" y="260351"/>
            <a:ext cx="5564717"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976785" y="260351"/>
            <a:ext cx="2832100" cy="63722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8368" y="260351"/>
            <a:ext cx="8295217" cy="63722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78367" y="260351"/>
            <a:ext cx="5562600"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44167" y="260351"/>
            <a:ext cx="5564717"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78367" y="260351"/>
            <a:ext cx="5562600"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44167" y="260351"/>
            <a:ext cx="5564717" cy="637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976785" y="260351"/>
            <a:ext cx="2832100" cy="63722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8368" y="260351"/>
            <a:ext cx="8295217" cy="63722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828800" y="3886200"/>
            <a:ext cx="8534400" cy="1752600"/>
          </a:xfrm>
        </p:spPr>
        <p:txBody>
          <a:bodyPr/>
          <a:lstStyle>
            <a:lvl1pPr marL="0" indent="0" algn="ctr">
              <a:buNone/>
              <a:defRPr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dirty="0"/>
              <a:t>Asıl alt başlık stilini düzenlemek için tıklatın</a:t>
            </a:r>
          </a:p>
        </p:txBody>
      </p:sp>
    </p:spTree>
    <p:extLst>
      <p:ext uri="{BB962C8B-B14F-4D97-AF65-F5344CB8AC3E}">
        <p14:creationId xmlns:p14="http://schemas.microsoft.com/office/powerpoint/2010/main" val="215420935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ext uri="{BB962C8B-B14F-4D97-AF65-F5344CB8AC3E}">
        <p14:creationId xmlns:p14="http://schemas.microsoft.com/office/powerpoint/2010/main" val="277589924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ext uri="{BB962C8B-B14F-4D97-AF65-F5344CB8AC3E}">
        <p14:creationId xmlns:p14="http://schemas.microsoft.com/office/powerpoint/2010/main" val="1330177230"/>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59519386"/>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Metin Yer Tutucusu 2"/>
          <p:cNvSpPr>
            <a:spLocks noGrp="1"/>
          </p:cNvSpPr>
          <p:nvPr>
            <p:ph type="body" sz="half" idx="1"/>
          </p:nvPr>
        </p:nvSpPr>
        <p:spPr>
          <a:xfrm>
            <a:off x="624418" y="1520825"/>
            <a:ext cx="5395383"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23000" y="1520825"/>
            <a:ext cx="5395384"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26561466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ext uri="{BB962C8B-B14F-4D97-AF65-F5344CB8AC3E}">
        <p14:creationId xmlns:p14="http://schemas.microsoft.com/office/powerpoint/2010/main" val="3660494207"/>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328864505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Metin Yer Tutucusu 2"/>
          <p:cNvSpPr>
            <a:spLocks noGrp="1"/>
          </p:cNvSpPr>
          <p:nvPr>
            <p:ph type="body" sz="half" idx="1"/>
          </p:nvPr>
        </p:nvSpPr>
        <p:spPr>
          <a:xfrm>
            <a:off x="624418" y="1520825"/>
            <a:ext cx="5395383"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23000" y="1520825"/>
            <a:ext cx="5395384"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102902821"/>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ext uri="{BB962C8B-B14F-4D97-AF65-F5344CB8AC3E}">
        <p14:creationId xmlns:p14="http://schemas.microsoft.com/office/powerpoint/2010/main" val="4209811614"/>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04872050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Metin Yer Tutucusu 2"/>
          <p:cNvSpPr>
            <a:spLocks noGrp="1"/>
          </p:cNvSpPr>
          <p:nvPr>
            <p:ph type="body" sz="half" idx="1"/>
          </p:nvPr>
        </p:nvSpPr>
        <p:spPr>
          <a:xfrm>
            <a:off x="624418" y="1520825"/>
            <a:ext cx="5395383"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23000" y="1520825"/>
            <a:ext cx="5395384"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3162043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ext uri="{BB962C8B-B14F-4D97-AF65-F5344CB8AC3E}">
        <p14:creationId xmlns:p14="http://schemas.microsoft.com/office/powerpoint/2010/main" val="3697850002"/>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402164821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4800" y="404813"/>
            <a:ext cx="11887200" cy="755650"/>
          </a:xfrm>
          <a:prstGeom prst="rect">
            <a:avLst/>
          </a:prstGeom>
        </p:spPr>
        <p:txBody>
          <a:bodyPr/>
          <a:lstStyle/>
          <a:p>
            <a:r>
              <a:rPr lang="tr-TR"/>
              <a:t>Asıl başlık stili için tıklatın</a:t>
            </a:r>
          </a:p>
        </p:txBody>
      </p:sp>
      <p:sp>
        <p:nvSpPr>
          <p:cNvPr id="3" name="Metin Yer Tutucusu 2"/>
          <p:cNvSpPr>
            <a:spLocks noGrp="1"/>
          </p:cNvSpPr>
          <p:nvPr>
            <p:ph type="body" sz="half" idx="1"/>
          </p:nvPr>
        </p:nvSpPr>
        <p:spPr>
          <a:xfrm>
            <a:off x="624418" y="1520825"/>
            <a:ext cx="5395383"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223000" y="1520825"/>
            <a:ext cx="5395384" cy="51117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9482625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62" r:id="rId1"/>
    <p:sldLayoutId id="2147484363" r:id="rId2"/>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530" name="Rectangle 13"/>
          <p:cNvSpPr>
            <a:spLocks noGrp="1" noChangeArrowheads="1"/>
          </p:cNvSpPr>
          <p:nvPr>
            <p:ph type="body" idx="1"/>
          </p:nvPr>
        </p:nvSpPr>
        <p:spPr bwMode="auto">
          <a:xfrm>
            <a:off x="624418" y="1520825"/>
            <a:ext cx="10993967" cy="5111750"/>
          </a:xfrm>
          <a:prstGeom prst="rect">
            <a:avLst/>
          </a:prstGeom>
          <a:solidFill>
            <a:srgbClr val="000000">
              <a:alpha val="5960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1370279078"/>
      </p:ext>
    </p:extLst>
  </p:cSld>
  <p:clrMap bg1="dk2" tx1="lt1" bg2="dk1" tx2="lt2" accent1="accent1" accent2="accent2" accent3="accent3" accent4="accent4" accent5="accent5" accent6="accent6" hlink="hlink" folHlink="folHlink"/>
  <p:sldLayoutIdLst>
    <p:sldLayoutId id="2147484456" r:id="rId1"/>
    <p:sldLayoutId id="2147484457" r:id="rId2"/>
    <p:sldLayoutId id="2147484458" r:id="rId3"/>
  </p:sldLayoutIdLst>
  <p:transition spd="med">
    <p:fade/>
  </p:transition>
  <p:txStyles>
    <p:titleStyle>
      <a:lvl1pPr algn="ctr" rtl="0" eaLnBrk="0" fontAlgn="base" hangingPunct="0">
        <a:spcBef>
          <a:spcPct val="0"/>
        </a:spcBef>
        <a:spcAft>
          <a:spcPct val="0"/>
        </a:spcAft>
        <a:defRPr sz="4000">
          <a:solidFill>
            <a:srgbClr val="390D5D"/>
          </a:solidFill>
          <a:latin typeface="+mj-lt"/>
          <a:ea typeface="+mj-ea"/>
          <a:cs typeface="+mj-cs"/>
        </a:defRPr>
      </a:lvl1pPr>
      <a:lvl2pPr algn="ctr" rtl="0" eaLnBrk="0" fontAlgn="base" hangingPunct="0">
        <a:spcBef>
          <a:spcPct val="0"/>
        </a:spcBef>
        <a:spcAft>
          <a:spcPct val="0"/>
        </a:spcAft>
        <a:defRPr sz="4000">
          <a:solidFill>
            <a:srgbClr val="390D5D"/>
          </a:solidFill>
          <a:latin typeface="Tahoma" pitchFamily="34" charset="0"/>
        </a:defRPr>
      </a:lvl2pPr>
      <a:lvl3pPr algn="ctr" rtl="0" eaLnBrk="0" fontAlgn="base" hangingPunct="0">
        <a:spcBef>
          <a:spcPct val="0"/>
        </a:spcBef>
        <a:spcAft>
          <a:spcPct val="0"/>
        </a:spcAft>
        <a:defRPr sz="4000">
          <a:solidFill>
            <a:srgbClr val="390D5D"/>
          </a:solidFill>
          <a:latin typeface="Tahoma" pitchFamily="34" charset="0"/>
        </a:defRPr>
      </a:lvl3pPr>
      <a:lvl4pPr algn="ctr" rtl="0" eaLnBrk="0" fontAlgn="base" hangingPunct="0">
        <a:spcBef>
          <a:spcPct val="0"/>
        </a:spcBef>
        <a:spcAft>
          <a:spcPct val="0"/>
        </a:spcAft>
        <a:defRPr sz="4000">
          <a:solidFill>
            <a:srgbClr val="390D5D"/>
          </a:solidFill>
          <a:latin typeface="Tahoma" pitchFamily="34" charset="0"/>
        </a:defRPr>
      </a:lvl4pPr>
      <a:lvl5pPr algn="ctr" rtl="0" eaLnBrk="0" fontAlgn="base" hangingPunct="0">
        <a:spcBef>
          <a:spcPct val="0"/>
        </a:spcBef>
        <a:spcAft>
          <a:spcPct val="0"/>
        </a:spcAft>
        <a:defRPr sz="4000">
          <a:solidFill>
            <a:srgbClr val="390D5D"/>
          </a:solidFill>
          <a:latin typeface="Tahoma" pitchFamily="34" charset="0"/>
        </a:defRPr>
      </a:lvl5pPr>
      <a:lvl6pPr marL="457200" algn="ctr" rtl="0" fontAlgn="base">
        <a:spcBef>
          <a:spcPct val="0"/>
        </a:spcBef>
        <a:spcAft>
          <a:spcPct val="0"/>
        </a:spcAft>
        <a:defRPr sz="4000">
          <a:solidFill>
            <a:srgbClr val="390D5D"/>
          </a:solidFill>
          <a:latin typeface="Tahoma" pitchFamily="34" charset="0"/>
        </a:defRPr>
      </a:lvl6pPr>
      <a:lvl7pPr marL="914400" algn="ctr" rtl="0" fontAlgn="base">
        <a:spcBef>
          <a:spcPct val="0"/>
        </a:spcBef>
        <a:spcAft>
          <a:spcPct val="0"/>
        </a:spcAft>
        <a:defRPr sz="4000">
          <a:solidFill>
            <a:srgbClr val="390D5D"/>
          </a:solidFill>
          <a:latin typeface="Tahoma" pitchFamily="34" charset="0"/>
        </a:defRPr>
      </a:lvl7pPr>
      <a:lvl8pPr marL="1371600" algn="ctr" rtl="0" fontAlgn="base">
        <a:spcBef>
          <a:spcPct val="0"/>
        </a:spcBef>
        <a:spcAft>
          <a:spcPct val="0"/>
        </a:spcAft>
        <a:defRPr sz="4000">
          <a:solidFill>
            <a:srgbClr val="390D5D"/>
          </a:solidFill>
          <a:latin typeface="Tahoma" pitchFamily="34" charset="0"/>
        </a:defRPr>
      </a:lvl8pPr>
      <a:lvl9pPr marL="1828800" algn="ctr" rtl="0" fontAlgn="base">
        <a:spcBef>
          <a:spcPct val="0"/>
        </a:spcBef>
        <a:spcAft>
          <a:spcPct val="0"/>
        </a:spcAft>
        <a:defRPr sz="4000">
          <a:solidFill>
            <a:srgbClr val="390D5D"/>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Arial" pitchFamily="34" charset="0"/>
          <a:ea typeface="Arial" charset="0"/>
          <a:cs typeface="Arial" pitchFamily="34" charset="0"/>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ea typeface="Arial" charset="0"/>
          <a:cs typeface="Arial"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ea typeface="Arial" charset="0"/>
          <a:cs typeface="Arial"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ea typeface="Arial" charset="0"/>
          <a:cs typeface="Arial"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ea typeface="Arial" charset="0"/>
          <a:cs typeface="Arial"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624418" y="1520825"/>
            <a:ext cx="10993967" cy="5111750"/>
          </a:xfrm>
          <a:prstGeom prst="rect">
            <a:avLst/>
          </a:prstGeom>
          <a:solidFill>
            <a:srgbClr val="000000">
              <a:alpha val="5960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1185696945"/>
      </p:ext>
    </p:extLst>
  </p:cSld>
  <p:clrMap bg1="dk2" tx1="lt1" bg2="dk1" tx2="lt2" accent1="accent1" accent2="accent2" accent3="accent3" accent4="accent4" accent5="accent5" accent6="accent6" hlink="hlink" folHlink="folHlink"/>
  <p:sldLayoutIdLst>
    <p:sldLayoutId id="2147484464" r:id="rId1"/>
    <p:sldLayoutId id="2147484465" r:id="rId2"/>
    <p:sldLayoutId id="2147484466" r:id="rId3"/>
  </p:sldLayoutIdLst>
  <p:transition spd="med">
    <p:fade/>
  </p:transition>
  <p:txStyles>
    <p:titleStyle>
      <a:lvl1pPr algn="ctr" rtl="0" eaLnBrk="0" fontAlgn="base" hangingPunct="0">
        <a:spcBef>
          <a:spcPct val="0"/>
        </a:spcBef>
        <a:spcAft>
          <a:spcPct val="0"/>
        </a:spcAft>
        <a:defRPr sz="4000">
          <a:solidFill>
            <a:srgbClr val="390D5D"/>
          </a:solidFill>
          <a:latin typeface="+mj-lt"/>
          <a:ea typeface="+mj-ea"/>
          <a:cs typeface="+mj-cs"/>
        </a:defRPr>
      </a:lvl1pPr>
      <a:lvl2pPr algn="ctr" rtl="0" eaLnBrk="0" fontAlgn="base" hangingPunct="0">
        <a:spcBef>
          <a:spcPct val="0"/>
        </a:spcBef>
        <a:spcAft>
          <a:spcPct val="0"/>
        </a:spcAft>
        <a:defRPr sz="4000">
          <a:solidFill>
            <a:srgbClr val="390D5D"/>
          </a:solidFill>
          <a:latin typeface="Tahoma" pitchFamily="34" charset="0"/>
        </a:defRPr>
      </a:lvl2pPr>
      <a:lvl3pPr algn="ctr" rtl="0" eaLnBrk="0" fontAlgn="base" hangingPunct="0">
        <a:spcBef>
          <a:spcPct val="0"/>
        </a:spcBef>
        <a:spcAft>
          <a:spcPct val="0"/>
        </a:spcAft>
        <a:defRPr sz="4000">
          <a:solidFill>
            <a:srgbClr val="390D5D"/>
          </a:solidFill>
          <a:latin typeface="Tahoma" pitchFamily="34" charset="0"/>
        </a:defRPr>
      </a:lvl3pPr>
      <a:lvl4pPr algn="ctr" rtl="0" eaLnBrk="0" fontAlgn="base" hangingPunct="0">
        <a:spcBef>
          <a:spcPct val="0"/>
        </a:spcBef>
        <a:spcAft>
          <a:spcPct val="0"/>
        </a:spcAft>
        <a:defRPr sz="4000">
          <a:solidFill>
            <a:srgbClr val="390D5D"/>
          </a:solidFill>
          <a:latin typeface="Tahoma" pitchFamily="34" charset="0"/>
        </a:defRPr>
      </a:lvl4pPr>
      <a:lvl5pPr algn="ctr" rtl="0" eaLnBrk="0" fontAlgn="base" hangingPunct="0">
        <a:spcBef>
          <a:spcPct val="0"/>
        </a:spcBef>
        <a:spcAft>
          <a:spcPct val="0"/>
        </a:spcAft>
        <a:defRPr sz="4000">
          <a:solidFill>
            <a:srgbClr val="390D5D"/>
          </a:solidFill>
          <a:latin typeface="Tahoma" pitchFamily="34" charset="0"/>
        </a:defRPr>
      </a:lvl5pPr>
      <a:lvl6pPr marL="457200" algn="ctr" rtl="0" fontAlgn="base">
        <a:spcBef>
          <a:spcPct val="0"/>
        </a:spcBef>
        <a:spcAft>
          <a:spcPct val="0"/>
        </a:spcAft>
        <a:defRPr sz="4000">
          <a:solidFill>
            <a:srgbClr val="390D5D"/>
          </a:solidFill>
          <a:latin typeface="Tahoma" pitchFamily="34" charset="0"/>
        </a:defRPr>
      </a:lvl6pPr>
      <a:lvl7pPr marL="914400" algn="ctr" rtl="0" fontAlgn="base">
        <a:spcBef>
          <a:spcPct val="0"/>
        </a:spcBef>
        <a:spcAft>
          <a:spcPct val="0"/>
        </a:spcAft>
        <a:defRPr sz="4000">
          <a:solidFill>
            <a:srgbClr val="390D5D"/>
          </a:solidFill>
          <a:latin typeface="Tahoma" pitchFamily="34" charset="0"/>
        </a:defRPr>
      </a:lvl7pPr>
      <a:lvl8pPr marL="1371600" algn="ctr" rtl="0" fontAlgn="base">
        <a:spcBef>
          <a:spcPct val="0"/>
        </a:spcBef>
        <a:spcAft>
          <a:spcPct val="0"/>
        </a:spcAft>
        <a:defRPr sz="4000">
          <a:solidFill>
            <a:srgbClr val="390D5D"/>
          </a:solidFill>
          <a:latin typeface="Tahoma" pitchFamily="34" charset="0"/>
        </a:defRPr>
      </a:lvl8pPr>
      <a:lvl9pPr marL="1828800" algn="ctr" rtl="0" fontAlgn="base">
        <a:spcBef>
          <a:spcPct val="0"/>
        </a:spcBef>
        <a:spcAft>
          <a:spcPct val="0"/>
        </a:spcAft>
        <a:defRPr sz="4000">
          <a:solidFill>
            <a:srgbClr val="390D5D"/>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Arial" pitchFamily="34" charset="0"/>
          <a:ea typeface="Arial" charset="0"/>
          <a:cs typeface="Arial" pitchFamily="34" charset="0"/>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ea typeface="Arial" charset="0"/>
          <a:cs typeface="Arial"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ea typeface="Arial" charset="0"/>
          <a:cs typeface="Arial"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ea typeface="Arial" charset="0"/>
          <a:cs typeface="Arial"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ea typeface="Arial" charset="0"/>
          <a:cs typeface="Arial"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74" name="Rectangle 13"/>
          <p:cNvSpPr>
            <a:spLocks noGrp="1" noChangeArrowheads="1"/>
          </p:cNvSpPr>
          <p:nvPr>
            <p:ph type="body" idx="1"/>
          </p:nvPr>
        </p:nvSpPr>
        <p:spPr bwMode="auto">
          <a:xfrm>
            <a:off x="624418" y="1520825"/>
            <a:ext cx="10993967" cy="5111750"/>
          </a:xfrm>
          <a:prstGeom prst="rect">
            <a:avLst/>
          </a:prstGeom>
          <a:solidFill>
            <a:srgbClr val="000000">
              <a:alpha val="5960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3476058707"/>
      </p:ext>
    </p:extLst>
  </p:cSld>
  <p:clrMap bg1="dk2" tx1="lt1" bg2="dk1" tx2="lt2" accent1="accent1" accent2="accent2" accent3="accent3" accent4="accent4" accent5="accent5" accent6="accent6" hlink="hlink" folHlink="folHlink"/>
  <p:sldLayoutIdLst>
    <p:sldLayoutId id="2147484468" r:id="rId1"/>
    <p:sldLayoutId id="2147484469" r:id="rId2"/>
    <p:sldLayoutId id="2147484470" r:id="rId3"/>
  </p:sldLayoutIdLst>
  <p:transition spd="med">
    <p:fade/>
  </p:transition>
  <p:txStyles>
    <p:titleStyle>
      <a:lvl1pPr algn="ctr" rtl="0" eaLnBrk="0" fontAlgn="base" hangingPunct="0">
        <a:spcBef>
          <a:spcPct val="0"/>
        </a:spcBef>
        <a:spcAft>
          <a:spcPct val="0"/>
        </a:spcAft>
        <a:defRPr sz="4000">
          <a:solidFill>
            <a:srgbClr val="390D5D"/>
          </a:solidFill>
          <a:latin typeface="+mj-lt"/>
          <a:ea typeface="+mj-ea"/>
          <a:cs typeface="+mj-cs"/>
        </a:defRPr>
      </a:lvl1pPr>
      <a:lvl2pPr algn="ctr" rtl="0" eaLnBrk="0" fontAlgn="base" hangingPunct="0">
        <a:spcBef>
          <a:spcPct val="0"/>
        </a:spcBef>
        <a:spcAft>
          <a:spcPct val="0"/>
        </a:spcAft>
        <a:defRPr sz="4000">
          <a:solidFill>
            <a:srgbClr val="390D5D"/>
          </a:solidFill>
          <a:latin typeface="Tahoma" pitchFamily="34" charset="0"/>
        </a:defRPr>
      </a:lvl2pPr>
      <a:lvl3pPr algn="ctr" rtl="0" eaLnBrk="0" fontAlgn="base" hangingPunct="0">
        <a:spcBef>
          <a:spcPct val="0"/>
        </a:spcBef>
        <a:spcAft>
          <a:spcPct val="0"/>
        </a:spcAft>
        <a:defRPr sz="4000">
          <a:solidFill>
            <a:srgbClr val="390D5D"/>
          </a:solidFill>
          <a:latin typeface="Tahoma" pitchFamily="34" charset="0"/>
        </a:defRPr>
      </a:lvl3pPr>
      <a:lvl4pPr algn="ctr" rtl="0" eaLnBrk="0" fontAlgn="base" hangingPunct="0">
        <a:spcBef>
          <a:spcPct val="0"/>
        </a:spcBef>
        <a:spcAft>
          <a:spcPct val="0"/>
        </a:spcAft>
        <a:defRPr sz="4000">
          <a:solidFill>
            <a:srgbClr val="390D5D"/>
          </a:solidFill>
          <a:latin typeface="Tahoma" pitchFamily="34" charset="0"/>
        </a:defRPr>
      </a:lvl4pPr>
      <a:lvl5pPr algn="ctr" rtl="0" eaLnBrk="0" fontAlgn="base" hangingPunct="0">
        <a:spcBef>
          <a:spcPct val="0"/>
        </a:spcBef>
        <a:spcAft>
          <a:spcPct val="0"/>
        </a:spcAft>
        <a:defRPr sz="4000">
          <a:solidFill>
            <a:srgbClr val="390D5D"/>
          </a:solidFill>
          <a:latin typeface="Tahoma" pitchFamily="34" charset="0"/>
        </a:defRPr>
      </a:lvl5pPr>
      <a:lvl6pPr marL="457200" algn="ctr" rtl="0" fontAlgn="base">
        <a:spcBef>
          <a:spcPct val="0"/>
        </a:spcBef>
        <a:spcAft>
          <a:spcPct val="0"/>
        </a:spcAft>
        <a:defRPr sz="4000">
          <a:solidFill>
            <a:srgbClr val="390D5D"/>
          </a:solidFill>
          <a:latin typeface="Tahoma" pitchFamily="34" charset="0"/>
        </a:defRPr>
      </a:lvl6pPr>
      <a:lvl7pPr marL="914400" algn="ctr" rtl="0" fontAlgn="base">
        <a:spcBef>
          <a:spcPct val="0"/>
        </a:spcBef>
        <a:spcAft>
          <a:spcPct val="0"/>
        </a:spcAft>
        <a:defRPr sz="4000">
          <a:solidFill>
            <a:srgbClr val="390D5D"/>
          </a:solidFill>
          <a:latin typeface="Tahoma" pitchFamily="34" charset="0"/>
        </a:defRPr>
      </a:lvl7pPr>
      <a:lvl8pPr marL="1371600" algn="ctr" rtl="0" fontAlgn="base">
        <a:spcBef>
          <a:spcPct val="0"/>
        </a:spcBef>
        <a:spcAft>
          <a:spcPct val="0"/>
        </a:spcAft>
        <a:defRPr sz="4000">
          <a:solidFill>
            <a:srgbClr val="390D5D"/>
          </a:solidFill>
          <a:latin typeface="Tahoma" pitchFamily="34" charset="0"/>
        </a:defRPr>
      </a:lvl8pPr>
      <a:lvl9pPr marL="1828800" algn="ctr" rtl="0" fontAlgn="base">
        <a:spcBef>
          <a:spcPct val="0"/>
        </a:spcBef>
        <a:spcAft>
          <a:spcPct val="0"/>
        </a:spcAft>
        <a:defRPr sz="4000">
          <a:solidFill>
            <a:srgbClr val="390D5D"/>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Arial" pitchFamily="34" charset="0"/>
          <a:ea typeface="Arial" charset="0"/>
          <a:cs typeface="Arial" pitchFamily="34" charset="0"/>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ea typeface="Arial" charset="0"/>
          <a:cs typeface="Arial"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ea typeface="Arial" charset="0"/>
          <a:cs typeface="Arial"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ea typeface="Arial" charset="0"/>
          <a:cs typeface="Arial"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ea typeface="Arial" charset="0"/>
          <a:cs typeface="Arial"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1480748784"/>
      </p:ext>
    </p:extLst>
  </p:cSld>
  <p:clrMap bg1="dk2" tx1="lt1" bg2="dk1"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charset="-94"/>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charset="-94"/>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charset="-94"/>
        </a:defRPr>
      </a:lvl4pPr>
      <a:lvl5pPr marL="2068513" indent="-228600" algn="l" rtl="0" eaLnBrk="0" fontAlgn="base" hangingPunct="0">
        <a:spcBef>
          <a:spcPct val="20000"/>
        </a:spcBef>
        <a:spcAft>
          <a:spcPct val="0"/>
        </a:spcAft>
        <a:buFont typeface="Wingdings" charset="2"/>
        <a:defRPr sz="2000">
          <a:solidFill>
            <a:schemeClr val="tx1"/>
          </a:solidFill>
          <a:latin typeface="Times" charset="-94"/>
        </a:defRPr>
      </a:lvl5pPr>
      <a:lvl6pPr marL="2525713" indent="-228600" algn="l" rtl="0" fontAlgn="base">
        <a:spcBef>
          <a:spcPct val="20000"/>
        </a:spcBef>
        <a:spcAft>
          <a:spcPct val="0"/>
        </a:spcAft>
        <a:buFont typeface="Wingdings" pitchFamily="2" charset="2"/>
        <a:defRPr sz="2000">
          <a:solidFill>
            <a:schemeClr val="tx1"/>
          </a:solidFill>
          <a:latin typeface="Times" charset="-94"/>
        </a:defRPr>
      </a:lvl6pPr>
      <a:lvl7pPr marL="2982913" indent="-228600" algn="l" rtl="0" fontAlgn="base">
        <a:spcBef>
          <a:spcPct val="20000"/>
        </a:spcBef>
        <a:spcAft>
          <a:spcPct val="0"/>
        </a:spcAft>
        <a:buFont typeface="Wingdings" pitchFamily="2" charset="2"/>
        <a:defRPr sz="2000">
          <a:solidFill>
            <a:schemeClr val="tx1"/>
          </a:solidFill>
          <a:latin typeface="Times" charset="-94"/>
        </a:defRPr>
      </a:lvl7pPr>
      <a:lvl8pPr marL="3440113" indent="-228600" algn="l" rtl="0" fontAlgn="base">
        <a:spcBef>
          <a:spcPct val="20000"/>
        </a:spcBef>
        <a:spcAft>
          <a:spcPct val="0"/>
        </a:spcAft>
        <a:buFont typeface="Wingdings" pitchFamily="2" charset="2"/>
        <a:defRPr sz="2000">
          <a:solidFill>
            <a:schemeClr val="tx1"/>
          </a:solidFill>
          <a:latin typeface="Times" charset="-94"/>
        </a:defRPr>
      </a:lvl8pPr>
      <a:lvl9pPr marL="3897313" indent="-228600" algn="l" rtl="0" fontAlgn="base">
        <a:spcBef>
          <a:spcPct val="20000"/>
        </a:spcBef>
        <a:spcAft>
          <a:spcPct val="0"/>
        </a:spcAft>
        <a:buFont typeface="Wingdings" pitchFamily="2" charset="2"/>
        <a:defRPr sz="2000">
          <a:solidFill>
            <a:schemeClr val="tx1"/>
          </a:solidFill>
          <a:latin typeface="Times" charset="-94"/>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1976108797"/>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charset="-94"/>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charset="-94"/>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charset="-94"/>
        </a:defRPr>
      </a:lvl4pPr>
      <a:lvl5pPr marL="2068513" indent="-228600" algn="l" rtl="0" eaLnBrk="0" fontAlgn="base" hangingPunct="0">
        <a:spcBef>
          <a:spcPct val="20000"/>
        </a:spcBef>
        <a:spcAft>
          <a:spcPct val="0"/>
        </a:spcAft>
        <a:buFont typeface="Wingdings" charset="2"/>
        <a:defRPr sz="2000">
          <a:solidFill>
            <a:schemeClr val="tx1"/>
          </a:solidFill>
          <a:latin typeface="Times" charset="-94"/>
        </a:defRPr>
      </a:lvl5pPr>
      <a:lvl6pPr marL="2525713" indent="-228600" algn="l" rtl="0" fontAlgn="base">
        <a:spcBef>
          <a:spcPct val="20000"/>
        </a:spcBef>
        <a:spcAft>
          <a:spcPct val="0"/>
        </a:spcAft>
        <a:buFont typeface="Wingdings" pitchFamily="2" charset="2"/>
        <a:defRPr sz="2000">
          <a:solidFill>
            <a:schemeClr val="tx1"/>
          </a:solidFill>
          <a:latin typeface="Times" charset="-94"/>
        </a:defRPr>
      </a:lvl6pPr>
      <a:lvl7pPr marL="2982913" indent="-228600" algn="l" rtl="0" fontAlgn="base">
        <a:spcBef>
          <a:spcPct val="20000"/>
        </a:spcBef>
        <a:spcAft>
          <a:spcPct val="0"/>
        </a:spcAft>
        <a:buFont typeface="Wingdings" pitchFamily="2" charset="2"/>
        <a:defRPr sz="2000">
          <a:solidFill>
            <a:schemeClr val="tx1"/>
          </a:solidFill>
          <a:latin typeface="Times" charset="-94"/>
        </a:defRPr>
      </a:lvl7pPr>
      <a:lvl8pPr marL="3440113" indent="-228600" algn="l" rtl="0" fontAlgn="base">
        <a:spcBef>
          <a:spcPct val="20000"/>
        </a:spcBef>
        <a:spcAft>
          <a:spcPct val="0"/>
        </a:spcAft>
        <a:buFont typeface="Wingdings" pitchFamily="2" charset="2"/>
        <a:defRPr sz="2000">
          <a:solidFill>
            <a:schemeClr val="tx1"/>
          </a:solidFill>
          <a:latin typeface="Times" charset="-94"/>
        </a:defRPr>
      </a:lvl8pPr>
      <a:lvl9pPr marL="3897313" indent="-228600" algn="l" rtl="0" fontAlgn="base">
        <a:spcBef>
          <a:spcPct val="20000"/>
        </a:spcBef>
        <a:spcAft>
          <a:spcPct val="0"/>
        </a:spcAft>
        <a:buFont typeface="Wingdings" pitchFamily="2" charset="2"/>
        <a:defRPr sz="2000">
          <a:solidFill>
            <a:schemeClr val="tx1"/>
          </a:solidFill>
          <a:latin typeface="Times" charset="-94"/>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345743593"/>
      </p:ext>
    </p:extLst>
  </p:cSld>
  <p:clrMap bg1="dk2" tx1="lt1" bg2="dk1" tx2="lt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charset="-94"/>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charset="-94"/>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charset="-94"/>
        </a:defRPr>
      </a:lvl4pPr>
      <a:lvl5pPr marL="2068513" indent="-228600" algn="l" rtl="0" eaLnBrk="0" fontAlgn="base" hangingPunct="0">
        <a:spcBef>
          <a:spcPct val="20000"/>
        </a:spcBef>
        <a:spcAft>
          <a:spcPct val="0"/>
        </a:spcAft>
        <a:buFont typeface="Wingdings" charset="2"/>
        <a:defRPr sz="2000">
          <a:solidFill>
            <a:schemeClr val="tx1"/>
          </a:solidFill>
          <a:latin typeface="Times" charset="-94"/>
        </a:defRPr>
      </a:lvl5pPr>
      <a:lvl6pPr marL="2525713" indent="-228600" algn="l" rtl="0" fontAlgn="base">
        <a:spcBef>
          <a:spcPct val="20000"/>
        </a:spcBef>
        <a:spcAft>
          <a:spcPct val="0"/>
        </a:spcAft>
        <a:buFont typeface="Wingdings" pitchFamily="2" charset="2"/>
        <a:defRPr sz="2000">
          <a:solidFill>
            <a:schemeClr val="tx1"/>
          </a:solidFill>
          <a:latin typeface="Times" charset="-94"/>
        </a:defRPr>
      </a:lvl6pPr>
      <a:lvl7pPr marL="2982913" indent="-228600" algn="l" rtl="0" fontAlgn="base">
        <a:spcBef>
          <a:spcPct val="20000"/>
        </a:spcBef>
        <a:spcAft>
          <a:spcPct val="0"/>
        </a:spcAft>
        <a:buFont typeface="Wingdings" pitchFamily="2" charset="2"/>
        <a:defRPr sz="2000">
          <a:solidFill>
            <a:schemeClr val="tx1"/>
          </a:solidFill>
          <a:latin typeface="Times" charset="-94"/>
        </a:defRPr>
      </a:lvl7pPr>
      <a:lvl8pPr marL="3440113" indent="-228600" algn="l" rtl="0" fontAlgn="base">
        <a:spcBef>
          <a:spcPct val="20000"/>
        </a:spcBef>
        <a:spcAft>
          <a:spcPct val="0"/>
        </a:spcAft>
        <a:buFont typeface="Wingdings" pitchFamily="2" charset="2"/>
        <a:defRPr sz="2000">
          <a:solidFill>
            <a:schemeClr val="tx1"/>
          </a:solidFill>
          <a:latin typeface="Times" charset="-94"/>
        </a:defRPr>
      </a:lvl8pPr>
      <a:lvl9pPr marL="3897313" indent="-228600" algn="l" rtl="0" fontAlgn="base">
        <a:spcBef>
          <a:spcPct val="20000"/>
        </a:spcBef>
        <a:spcAft>
          <a:spcPct val="0"/>
        </a:spcAft>
        <a:buFont typeface="Wingdings" pitchFamily="2" charset="2"/>
        <a:defRPr sz="2000">
          <a:solidFill>
            <a:schemeClr val="tx1"/>
          </a:solidFill>
          <a:latin typeface="Times" charset="-94"/>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241931736"/>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1375069641"/>
      </p:ext>
    </p:extLst>
  </p:cSld>
  <p:clrMap bg1="dk2" tx1="lt1" bg2="dk1" tx2="lt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charset="-94"/>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charset="-94"/>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charset="-94"/>
        </a:defRPr>
      </a:lvl4pPr>
      <a:lvl5pPr marL="2068513" indent="-228600" algn="l" rtl="0" eaLnBrk="0" fontAlgn="base" hangingPunct="0">
        <a:spcBef>
          <a:spcPct val="20000"/>
        </a:spcBef>
        <a:spcAft>
          <a:spcPct val="0"/>
        </a:spcAft>
        <a:buFont typeface="Wingdings" charset="2"/>
        <a:defRPr sz="2000">
          <a:solidFill>
            <a:schemeClr val="tx1"/>
          </a:solidFill>
          <a:latin typeface="Times" charset="-94"/>
        </a:defRPr>
      </a:lvl5pPr>
      <a:lvl6pPr marL="2525713" indent="-228600" algn="l" rtl="0" fontAlgn="base">
        <a:spcBef>
          <a:spcPct val="20000"/>
        </a:spcBef>
        <a:spcAft>
          <a:spcPct val="0"/>
        </a:spcAft>
        <a:buFont typeface="Wingdings" pitchFamily="2" charset="2"/>
        <a:defRPr sz="2000">
          <a:solidFill>
            <a:schemeClr val="tx1"/>
          </a:solidFill>
          <a:latin typeface="Times" charset="-94"/>
        </a:defRPr>
      </a:lvl6pPr>
      <a:lvl7pPr marL="2982913" indent="-228600" algn="l" rtl="0" fontAlgn="base">
        <a:spcBef>
          <a:spcPct val="20000"/>
        </a:spcBef>
        <a:spcAft>
          <a:spcPct val="0"/>
        </a:spcAft>
        <a:buFont typeface="Wingdings" pitchFamily="2" charset="2"/>
        <a:defRPr sz="2000">
          <a:solidFill>
            <a:schemeClr val="tx1"/>
          </a:solidFill>
          <a:latin typeface="Times" charset="-94"/>
        </a:defRPr>
      </a:lvl7pPr>
      <a:lvl8pPr marL="3440113" indent="-228600" algn="l" rtl="0" fontAlgn="base">
        <a:spcBef>
          <a:spcPct val="20000"/>
        </a:spcBef>
        <a:spcAft>
          <a:spcPct val="0"/>
        </a:spcAft>
        <a:buFont typeface="Wingdings" pitchFamily="2" charset="2"/>
        <a:defRPr sz="2000">
          <a:solidFill>
            <a:schemeClr val="tx1"/>
          </a:solidFill>
          <a:latin typeface="Times" charset="-94"/>
        </a:defRPr>
      </a:lvl8pPr>
      <a:lvl9pPr marL="3897313" indent="-228600" algn="l" rtl="0" fontAlgn="base">
        <a:spcBef>
          <a:spcPct val="20000"/>
        </a:spcBef>
        <a:spcAft>
          <a:spcPct val="0"/>
        </a:spcAft>
        <a:buFont typeface="Wingdings" pitchFamily="2" charset="2"/>
        <a:defRPr sz="2000">
          <a:solidFill>
            <a:schemeClr val="tx1"/>
          </a:solidFill>
          <a:latin typeface="Times" charset="-94"/>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1535676972"/>
      </p:ext>
    </p:extLst>
  </p:cSld>
  <p:clrMap bg1="dk2" tx1="lt1" bg2="dk1" tx2="lt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charset="-94"/>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charset="-94"/>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charset="-94"/>
        </a:defRPr>
      </a:lvl4pPr>
      <a:lvl5pPr marL="2068513" indent="-228600" algn="l" rtl="0" eaLnBrk="0" fontAlgn="base" hangingPunct="0">
        <a:spcBef>
          <a:spcPct val="20000"/>
        </a:spcBef>
        <a:spcAft>
          <a:spcPct val="0"/>
        </a:spcAft>
        <a:buFont typeface="Wingdings" charset="2"/>
        <a:defRPr sz="2000">
          <a:solidFill>
            <a:schemeClr val="tx1"/>
          </a:solidFill>
          <a:latin typeface="Times" charset="-94"/>
        </a:defRPr>
      </a:lvl5pPr>
      <a:lvl6pPr marL="2525713" indent="-228600" algn="l" rtl="0" fontAlgn="base">
        <a:spcBef>
          <a:spcPct val="20000"/>
        </a:spcBef>
        <a:spcAft>
          <a:spcPct val="0"/>
        </a:spcAft>
        <a:buFont typeface="Wingdings" pitchFamily="2" charset="2"/>
        <a:defRPr sz="2000">
          <a:solidFill>
            <a:schemeClr val="tx1"/>
          </a:solidFill>
          <a:latin typeface="Times" charset="-94"/>
        </a:defRPr>
      </a:lvl6pPr>
      <a:lvl7pPr marL="2982913" indent="-228600" algn="l" rtl="0" fontAlgn="base">
        <a:spcBef>
          <a:spcPct val="20000"/>
        </a:spcBef>
        <a:spcAft>
          <a:spcPct val="0"/>
        </a:spcAft>
        <a:buFont typeface="Wingdings" pitchFamily="2" charset="2"/>
        <a:defRPr sz="2000">
          <a:solidFill>
            <a:schemeClr val="tx1"/>
          </a:solidFill>
          <a:latin typeface="Times" charset="-94"/>
        </a:defRPr>
      </a:lvl7pPr>
      <a:lvl8pPr marL="3440113" indent="-228600" algn="l" rtl="0" fontAlgn="base">
        <a:spcBef>
          <a:spcPct val="20000"/>
        </a:spcBef>
        <a:spcAft>
          <a:spcPct val="0"/>
        </a:spcAft>
        <a:buFont typeface="Wingdings" pitchFamily="2" charset="2"/>
        <a:defRPr sz="2000">
          <a:solidFill>
            <a:schemeClr val="tx1"/>
          </a:solidFill>
          <a:latin typeface="Times" charset="-94"/>
        </a:defRPr>
      </a:lvl8pPr>
      <a:lvl9pPr marL="3897313" indent="-228600" algn="l" rtl="0" fontAlgn="base">
        <a:spcBef>
          <a:spcPct val="20000"/>
        </a:spcBef>
        <a:spcAft>
          <a:spcPct val="0"/>
        </a:spcAft>
        <a:buFont typeface="Wingdings" pitchFamily="2" charset="2"/>
        <a:defRPr sz="2000">
          <a:solidFill>
            <a:schemeClr val="tx1"/>
          </a:solidFill>
          <a:latin typeface="Times" charset="-94"/>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575734" y="1676400"/>
            <a:ext cx="1102995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Tree>
    <p:extLst>
      <p:ext uri="{BB962C8B-B14F-4D97-AF65-F5344CB8AC3E}">
        <p14:creationId xmlns:p14="http://schemas.microsoft.com/office/powerpoint/2010/main" val="917195503"/>
      </p:ext>
    </p:extLst>
  </p:cSld>
  <p:clrMap bg1="dk2" tx1="lt1" bg2="dk1" tx2="lt2" accent1="accent1" accent2="accent2" accent3="accent3" accent4="accent4" accent5="accent5" accent6="accent6" hlink="hlink" folHlink="folHlink"/>
  <p:sldLayoutIdLst>
    <p:sldLayoutId id="2147484449" r:id="rId1"/>
    <p:sldLayoutId id="2147484450" r:id="rId2"/>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Arial" pitchFamily="34" charset="0"/>
          <a:ea typeface="+mn-ea"/>
          <a:cs typeface="+mn-cs"/>
        </a:defRPr>
      </a:lvl1pPr>
      <a:lvl2pPr marL="844550" indent="-285750" algn="l" rtl="0" eaLnBrk="0" fontAlgn="base" hangingPunct="0">
        <a:spcBef>
          <a:spcPct val="20000"/>
        </a:spcBef>
        <a:spcAft>
          <a:spcPct val="0"/>
        </a:spcAft>
        <a:buClr>
          <a:schemeClr val="accent2"/>
        </a:buClr>
        <a:buFont typeface="Times" pitchFamily="18" charset="0"/>
        <a:buChar char="•"/>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buChar char="•"/>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buChar char="Ø"/>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buChar char="§"/>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buChar char="§"/>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buChar char="§"/>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buChar char="§"/>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buChar char="§"/>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602" name="Rectangle 13"/>
          <p:cNvSpPr>
            <a:spLocks noGrp="1" noChangeArrowheads="1"/>
          </p:cNvSpPr>
          <p:nvPr>
            <p:ph type="body" idx="1"/>
          </p:nvPr>
        </p:nvSpPr>
        <p:spPr bwMode="auto">
          <a:xfrm>
            <a:off x="624418" y="1520825"/>
            <a:ext cx="10993967" cy="5111750"/>
          </a:xfrm>
          <a:prstGeom prst="rect">
            <a:avLst/>
          </a:prstGeom>
          <a:solidFill>
            <a:srgbClr val="000000">
              <a:alpha val="5960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3536280211"/>
      </p:ext>
    </p:extLst>
  </p:cSld>
  <p:clrMap bg1="dk2" tx1="lt1" bg2="dk1" tx2="lt2" accent1="accent1" accent2="accent2" accent3="accent3" accent4="accent4" accent5="accent5" accent6="accent6" hlink="hlink" folHlink="folHlink"/>
  <p:sldLayoutIdLst>
    <p:sldLayoutId id="2147484452" r:id="rId1"/>
    <p:sldLayoutId id="2147484453" r:id="rId2"/>
    <p:sldLayoutId id="2147484454" r:id="rId3"/>
  </p:sldLayoutIdLst>
  <p:transition spd="med">
    <p:fade/>
  </p:transition>
  <p:txStyles>
    <p:titleStyle>
      <a:lvl1pPr algn="ctr" rtl="0" eaLnBrk="0" fontAlgn="base" hangingPunct="0">
        <a:spcBef>
          <a:spcPct val="0"/>
        </a:spcBef>
        <a:spcAft>
          <a:spcPct val="0"/>
        </a:spcAft>
        <a:defRPr sz="4000">
          <a:solidFill>
            <a:srgbClr val="390D5D"/>
          </a:solidFill>
          <a:latin typeface="+mj-lt"/>
          <a:ea typeface="+mj-ea"/>
          <a:cs typeface="+mj-cs"/>
        </a:defRPr>
      </a:lvl1pPr>
      <a:lvl2pPr algn="ctr" rtl="0" eaLnBrk="0" fontAlgn="base" hangingPunct="0">
        <a:spcBef>
          <a:spcPct val="0"/>
        </a:spcBef>
        <a:spcAft>
          <a:spcPct val="0"/>
        </a:spcAft>
        <a:defRPr sz="4000">
          <a:solidFill>
            <a:srgbClr val="390D5D"/>
          </a:solidFill>
          <a:latin typeface="Tahoma" pitchFamily="34" charset="0"/>
        </a:defRPr>
      </a:lvl2pPr>
      <a:lvl3pPr algn="ctr" rtl="0" eaLnBrk="0" fontAlgn="base" hangingPunct="0">
        <a:spcBef>
          <a:spcPct val="0"/>
        </a:spcBef>
        <a:spcAft>
          <a:spcPct val="0"/>
        </a:spcAft>
        <a:defRPr sz="4000">
          <a:solidFill>
            <a:srgbClr val="390D5D"/>
          </a:solidFill>
          <a:latin typeface="Tahoma" pitchFamily="34" charset="0"/>
        </a:defRPr>
      </a:lvl3pPr>
      <a:lvl4pPr algn="ctr" rtl="0" eaLnBrk="0" fontAlgn="base" hangingPunct="0">
        <a:spcBef>
          <a:spcPct val="0"/>
        </a:spcBef>
        <a:spcAft>
          <a:spcPct val="0"/>
        </a:spcAft>
        <a:defRPr sz="4000">
          <a:solidFill>
            <a:srgbClr val="390D5D"/>
          </a:solidFill>
          <a:latin typeface="Tahoma" pitchFamily="34" charset="0"/>
        </a:defRPr>
      </a:lvl4pPr>
      <a:lvl5pPr algn="ctr" rtl="0" eaLnBrk="0" fontAlgn="base" hangingPunct="0">
        <a:spcBef>
          <a:spcPct val="0"/>
        </a:spcBef>
        <a:spcAft>
          <a:spcPct val="0"/>
        </a:spcAft>
        <a:defRPr sz="4000">
          <a:solidFill>
            <a:srgbClr val="390D5D"/>
          </a:solidFill>
          <a:latin typeface="Tahoma" pitchFamily="34" charset="0"/>
        </a:defRPr>
      </a:lvl5pPr>
      <a:lvl6pPr marL="457200" algn="ctr" rtl="0" fontAlgn="base">
        <a:spcBef>
          <a:spcPct val="0"/>
        </a:spcBef>
        <a:spcAft>
          <a:spcPct val="0"/>
        </a:spcAft>
        <a:defRPr sz="4000">
          <a:solidFill>
            <a:srgbClr val="390D5D"/>
          </a:solidFill>
          <a:latin typeface="Tahoma" pitchFamily="34" charset="0"/>
        </a:defRPr>
      </a:lvl6pPr>
      <a:lvl7pPr marL="914400" algn="ctr" rtl="0" fontAlgn="base">
        <a:spcBef>
          <a:spcPct val="0"/>
        </a:spcBef>
        <a:spcAft>
          <a:spcPct val="0"/>
        </a:spcAft>
        <a:defRPr sz="4000">
          <a:solidFill>
            <a:srgbClr val="390D5D"/>
          </a:solidFill>
          <a:latin typeface="Tahoma" pitchFamily="34" charset="0"/>
        </a:defRPr>
      </a:lvl7pPr>
      <a:lvl8pPr marL="1371600" algn="ctr" rtl="0" fontAlgn="base">
        <a:spcBef>
          <a:spcPct val="0"/>
        </a:spcBef>
        <a:spcAft>
          <a:spcPct val="0"/>
        </a:spcAft>
        <a:defRPr sz="4000">
          <a:solidFill>
            <a:srgbClr val="390D5D"/>
          </a:solidFill>
          <a:latin typeface="Tahoma" pitchFamily="34" charset="0"/>
        </a:defRPr>
      </a:lvl8pPr>
      <a:lvl9pPr marL="1828800" algn="ctr" rtl="0" fontAlgn="base">
        <a:spcBef>
          <a:spcPct val="0"/>
        </a:spcBef>
        <a:spcAft>
          <a:spcPct val="0"/>
        </a:spcAft>
        <a:defRPr sz="4000">
          <a:solidFill>
            <a:srgbClr val="390D5D"/>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Arial" pitchFamily="34" charset="0"/>
          <a:ea typeface="Arial" charset="0"/>
          <a:cs typeface="Arial" pitchFamily="34" charset="0"/>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ea typeface="Arial" charset="0"/>
          <a:cs typeface="Arial"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ea typeface="Arial" charset="0"/>
          <a:cs typeface="Arial"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ea typeface="Arial" charset="0"/>
          <a:cs typeface="Arial"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ea typeface="Arial" charset="0"/>
          <a:cs typeface="Arial"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7.xml"/><Relationship Id="rId5" Type="http://schemas.openxmlformats.org/officeDocument/2006/relationships/slide" Target="slide20.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0.xml"/><Relationship Id="rId5" Type="http://schemas.openxmlformats.org/officeDocument/2006/relationships/image" Target="../media/image3.png"/><Relationship Id="rId4" Type="http://schemas.openxmlformats.org/officeDocument/2006/relationships/slide" Target="slide27.xml"/></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9.tif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0.xml"/><Relationship Id="rId4" Type="http://schemas.openxmlformats.org/officeDocument/2006/relationships/image" Target="../media/image37.tiff"/></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4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51.tiff"/></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2.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53.tiff"/></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55.tiff"/></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56.tiff"/></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57.tiff"/></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58.tiff"/></Relationships>
</file>

<file path=ppt/slides/_rels/slide5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9.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0.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53.xml"/><Relationship Id="rId4" Type="http://schemas.openxmlformats.org/officeDocument/2006/relationships/image" Target="../media/image61.tiff"/></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2.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3.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8.xml"/></Relationships>
</file>

<file path=ppt/slides/_rels/slide6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8.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8.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8.jpg"/><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tulipandrose.net/" TargetMode="External"/><Relationship Id="rId1" Type="http://schemas.openxmlformats.org/officeDocument/2006/relationships/slideLayout" Target="../slideLayouts/slideLayout53.xml"/><Relationship Id="rId5" Type="http://schemas.openxmlformats.org/officeDocument/2006/relationships/image" Target="../media/image3.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1">
            <a:hlinkClick r:id="rId3" action="ppaction://hlinksldjump"/>
            <a:extLst>
              <a:ext uri="{FF2B5EF4-FFF2-40B4-BE49-F238E27FC236}">
                <a16:creationId xmlns:a16="http://schemas.microsoft.com/office/drawing/2014/main" id="{9F821836-31CF-D642-ADB5-576F3B871C86}"/>
              </a:ext>
            </a:extLst>
          </p:cNvPr>
          <p:cNvSpPr>
            <a:spLocks noChangeArrowheads="1"/>
          </p:cNvSpPr>
          <p:nvPr/>
        </p:nvSpPr>
        <p:spPr bwMode="auto">
          <a:xfrm>
            <a:off x="8868308" y="3249662"/>
            <a:ext cx="2520280" cy="611188"/>
          </a:xfrm>
          <a:prstGeom prst="rect">
            <a:avLst/>
          </a:prstGeom>
          <a:noFill/>
          <a:ln>
            <a:noFill/>
          </a:ln>
          <a:extLst/>
        </p:spPr>
        <p:txBody>
          <a:bodyPr/>
          <a:lstStyle/>
          <a:p>
            <a:pPr marL="363538" indent="-352425"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Kültürümüzde Etkin Olan Tasavvufi Yorumlar</a:t>
            </a:r>
          </a:p>
        </p:txBody>
      </p:sp>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3" name="Rectangle 11">
            <a:hlinkClick r:id="rId4" action="ppaction://hlinksldjump"/>
            <a:extLst>
              <a:ext uri="{FF2B5EF4-FFF2-40B4-BE49-F238E27FC236}">
                <a16:creationId xmlns:a16="http://schemas.microsoft.com/office/drawing/2014/main" id="{41390A08-0611-6542-A292-C5F1C18A4074}"/>
              </a:ext>
            </a:extLst>
          </p:cNvPr>
          <p:cNvSpPr>
            <a:spLocks noChangeArrowheads="1"/>
          </p:cNvSpPr>
          <p:nvPr/>
        </p:nvSpPr>
        <p:spPr bwMode="auto">
          <a:xfrm>
            <a:off x="8832304" y="2276872"/>
            <a:ext cx="3096344" cy="360362"/>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Tasavvufi Düşüncenin Oluşumu</a:t>
            </a:r>
          </a:p>
        </p:txBody>
      </p:sp>
      <p:sp>
        <p:nvSpPr>
          <p:cNvPr id="4" name="Rectangle 11">
            <a:hlinkClick r:id="rId5" action="ppaction://hlinksldjump"/>
            <a:extLst>
              <a:ext uri="{FF2B5EF4-FFF2-40B4-BE49-F238E27FC236}">
                <a16:creationId xmlns:a16="http://schemas.microsoft.com/office/drawing/2014/main" id="{B57541EE-130B-7A43-8F19-54937201F1F6}"/>
              </a:ext>
            </a:extLst>
          </p:cNvPr>
          <p:cNvSpPr>
            <a:spLocks noChangeArrowheads="1"/>
          </p:cNvSpPr>
          <p:nvPr/>
        </p:nvSpPr>
        <p:spPr bwMode="auto">
          <a:xfrm>
            <a:off x="8832305" y="2638673"/>
            <a:ext cx="2808312" cy="610605"/>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Tasavvufi Düşüncenin Ahlaki </a:t>
            </a:r>
          </a:p>
          <a:p>
            <a:pPr marL="363538"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Boyutu</a:t>
            </a:r>
          </a:p>
        </p:txBody>
      </p:sp>
      <p:sp>
        <p:nvSpPr>
          <p:cNvPr id="6" name="Rectangle 11">
            <a:hlinkClick r:id="rId6" action="ppaction://hlinksldjump"/>
            <a:extLst>
              <a:ext uri="{FF2B5EF4-FFF2-40B4-BE49-F238E27FC236}">
                <a16:creationId xmlns:a16="http://schemas.microsoft.com/office/drawing/2014/main" id="{23E9B225-528C-5046-A23B-2DB4F329D0E5}"/>
              </a:ext>
            </a:extLst>
          </p:cNvPr>
          <p:cNvSpPr>
            <a:spLocks noChangeArrowheads="1"/>
          </p:cNvSpPr>
          <p:nvPr/>
        </p:nvSpPr>
        <p:spPr bwMode="auto">
          <a:xfrm>
            <a:off x="8868308" y="3861234"/>
            <a:ext cx="2052228" cy="32385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Kur’an’dan Mesajlar</a:t>
            </a:r>
          </a:p>
        </p:txBody>
      </p:sp>
      <p:sp>
        <p:nvSpPr>
          <p:cNvPr id="9" name="Rectangle 11">
            <a:hlinkClick r:id="rId4" action="ppaction://hlinksldjump"/>
            <a:extLst>
              <a:ext uri="{FF2B5EF4-FFF2-40B4-BE49-F238E27FC236}">
                <a16:creationId xmlns:a16="http://schemas.microsoft.com/office/drawing/2014/main" id="{E12C0F68-4CD7-264F-98A9-B06F864D2312}"/>
              </a:ext>
            </a:extLst>
          </p:cNvPr>
          <p:cNvSpPr>
            <a:spLocks noChangeArrowheads="1"/>
          </p:cNvSpPr>
          <p:nvPr/>
        </p:nvSpPr>
        <p:spPr bwMode="auto">
          <a:xfrm>
            <a:off x="8817739" y="476673"/>
            <a:ext cx="2102797" cy="972108"/>
          </a:xfrm>
          <a:prstGeom prst="rect">
            <a:avLst/>
          </a:prstGeom>
          <a:noFill/>
          <a:ln>
            <a:noFill/>
          </a:ln>
          <a:extLst/>
        </p:spPr>
        <p:txBody>
          <a:bodyPr/>
          <a:lstStyle/>
          <a:p>
            <a:pPr marL="1588" indent="9525" eaLnBrk="1" hangingPunct="1">
              <a:spcBef>
                <a:spcPct val="20000"/>
              </a:spcBef>
              <a:buClr>
                <a:schemeClr val="tx2"/>
              </a:buClr>
            </a:pPr>
            <a:r>
              <a:rPr lang="tr-TR" sz="1700" dirty="0">
                <a:solidFill>
                  <a:srgbClr val="000000"/>
                </a:solidFill>
                <a:latin typeface="Arial" panose="020B0604020202020204" pitchFamily="34" charset="0"/>
                <a:ea typeface="Arial" charset="0"/>
                <a:cs typeface="Arial" panose="020B0604020202020204" pitchFamily="34" charset="0"/>
              </a:rPr>
              <a:t>Tasavvuf, </a:t>
            </a:r>
            <a:r>
              <a:rPr lang="tr-TR" sz="1700" dirty="0" err="1">
                <a:solidFill>
                  <a:srgbClr val="000000"/>
                </a:solidFill>
                <a:latin typeface="Arial" panose="020B0604020202020204" pitchFamily="34" charset="0"/>
                <a:ea typeface="Arial" charset="0"/>
                <a:cs typeface="Arial" panose="020B0604020202020204" pitchFamily="34" charset="0"/>
              </a:rPr>
              <a:t>edeb</a:t>
            </a:r>
            <a:r>
              <a:rPr lang="tr-TR" sz="1700" dirty="0">
                <a:solidFill>
                  <a:srgbClr val="000000"/>
                </a:solidFill>
                <a:latin typeface="Arial" panose="020B0604020202020204" pitchFamily="34" charset="0"/>
                <a:ea typeface="Arial" charset="0"/>
                <a:cs typeface="Arial" panose="020B0604020202020204" pitchFamily="34" charset="0"/>
              </a:rPr>
              <a:t>, veli, </a:t>
            </a:r>
            <a:r>
              <a:rPr lang="tr-TR" sz="1700" dirty="0" err="1">
                <a:solidFill>
                  <a:srgbClr val="000000"/>
                </a:solidFill>
                <a:latin typeface="Arial" panose="020B0604020202020204" pitchFamily="34" charset="0"/>
                <a:ea typeface="Arial" charset="0"/>
                <a:cs typeface="Arial" panose="020B0604020202020204" pitchFamily="34" charset="0"/>
              </a:rPr>
              <a:t>mürşid</a:t>
            </a:r>
            <a:r>
              <a:rPr lang="tr-TR" sz="1700" dirty="0">
                <a:solidFill>
                  <a:srgbClr val="000000"/>
                </a:solidFill>
                <a:latin typeface="Arial" panose="020B0604020202020204" pitchFamily="34" charset="0"/>
                <a:ea typeface="Arial" charset="0"/>
                <a:cs typeface="Arial" panose="020B0604020202020204" pitchFamily="34" charset="0"/>
              </a:rPr>
              <a:t>, insan-ı kâmil, erkân, </a:t>
            </a:r>
            <a:r>
              <a:rPr lang="tr-TR" sz="1700" dirty="0" err="1">
                <a:solidFill>
                  <a:srgbClr val="000000"/>
                </a:solidFill>
                <a:latin typeface="Arial" panose="020B0604020202020204" pitchFamily="34" charset="0"/>
                <a:ea typeface="Arial" charset="0"/>
                <a:cs typeface="Arial" panose="020B0604020202020204" pitchFamily="34" charset="0"/>
              </a:rPr>
              <a:t>semâ</a:t>
            </a:r>
            <a:endParaRPr lang="tr-TR" sz="1700" dirty="0">
              <a:solidFill>
                <a:srgbClr val="000000"/>
              </a:solidFill>
              <a:latin typeface="Arial" panose="020B0604020202020204" pitchFamily="34" charset="0"/>
              <a:ea typeface="Arial" charset="0"/>
              <a:cs typeface="Arial" panose="020B0604020202020204" pitchFamily="34"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224644"/>
            <a:ext cx="10693188"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Tasavvufi düşünce ve uygulama kendine özgü terim, yöntem ve teorisiyle bir sistem haline gelmiştir. Bu dönem aynı zamanda tasavvuf düşüncesinin bir ilim olarak ortaya çıktığı ve klasik eserlerin yazılmaya başlandığı dönemdir.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124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908721"/>
            <a:ext cx="9325036" cy="205222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Hicri 6. asırdan itibaren tarikatların kurumsallaştığı ve sosyal hayatın bir parçası haline geldiği dönemdir. Teoride tasavvuf diye adlandırılan bu akımın pratik hayatta aldığı isim tarikattır.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115780" y="260648"/>
            <a:ext cx="396056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Tarikat Dönemi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46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D9A9F0-134B-1540-9831-42197700F816}"/>
              </a:ext>
            </a:extLst>
          </p:cNvPr>
          <p:cNvPicPr>
            <a:picLocks noChangeAspect="1"/>
          </p:cNvPicPr>
          <p:nvPr/>
        </p:nvPicPr>
        <p:blipFill rotWithShape="1">
          <a:blip r:embed="rId2"/>
          <a:srcRect t="21598"/>
          <a:stretch/>
        </p:blipFill>
        <p:spPr>
          <a:xfrm>
            <a:off x="2387588" y="3928616"/>
            <a:ext cx="7447779" cy="2938511"/>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6" name="Rectangle 3"/>
          <p:cNvSpPr>
            <a:spLocks noChangeArrowheads="1"/>
          </p:cNvSpPr>
          <p:nvPr/>
        </p:nvSpPr>
        <p:spPr bwMode="auto">
          <a:xfrm>
            <a:off x="597978" y="908720"/>
            <a:ext cx="10970630" cy="2592288"/>
          </a:xfrm>
          <a:prstGeom prst="rect">
            <a:avLst/>
          </a:prstGeom>
          <a:noFill/>
          <a:ln>
            <a:noFill/>
          </a:ln>
          <a:extLst/>
        </p:spPr>
        <p:txBody>
          <a:bodyPr/>
          <a:lstStyle/>
          <a:p>
            <a:pPr marL="1588" marR="0" lvl="0" indent="19050" algn="l" defTabSz="914400" rtl="0" eaLnBrk="1" fontAlgn="base" latinLnBrk="0" hangingPunct="1">
              <a:lnSpc>
                <a:spcPct val="100000"/>
              </a:lnSpc>
              <a:spcBef>
                <a:spcPct val="20000"/>
              </a:spcBef>
              <a:spcAft>
                <a:spcPct val="0"/>
              </a:spcAft>
              <a:buClr>
                <a:srgbClr val="BAD41A"/>
              </a:buClr>
              <a:buSzTx/>
              <a:buFontTx/>
              <a:buNone/>
              <a:tabLst/>
              <a:defRPr/>
            </a:pPr>
            <a:r>
              <a:rPr lang="tr-TR" sz="3200" dirty="0">
                <a:solidFill>
                  <a:srgbClr val="FFFFFF"/>
                </a:solidFill>
                <a:cs typeface="Arial" charset="0"/>
              </a:rPr>
              <a:t>Bazı tarikatlarda keşif </a:t>
            </a:r>
            <a:r>
              <a:rPr lang="tr-TR" sz="2800" i="1" dirty="0">
                <a:solidFill>
                  <a:schemeClr val="tx1">
                    <a:lumMod val="75000"/>
                  </a:schemeClr>
                </a:solidFill>
                <a:cs typeface="Arial" charset="0"/>
              </a:rPr>
              <a:t>(sezgi yoluyla elde edilen bilgi)</a:t>
            </a:r>
            <a:r>
              <a:rPr lang="tr-TR" sz="3200" dirty="0">
                <a:solidFill>
                  <a:srgbClr val="FFFFFF"/>
                </a:solidFill>
                <a:cs typeface="Arial" charset="0"/>
              </a:rPr>
              <a:t> ve ilhama </a:t>
            </a:r>
            <a:r>
              <a:rPr lang="tr-TR" sz="2800" i="1" dirty="0">
                <a:solidFill>
                  <a:schemeClr val="tx1">
                    <a:lumMod val="75000"/>
                  </a:schemeClr>
                </a:solidFill>
                <a:cs typeface="Arial" charset="0"/>
              </a:rPr>
              <a:t>(gönle gelen bilgiye)</a:t>
            </a:r>
            <a:r>
              <a:rPr lang="tr-TR" sz="3200" dirty="0">
                <a:solidFill>
                  <a:srgbClr val="FFFFFF"/>
                </a:solidFill>
                <a:cs typeface="Arial" charset="0"/>
              </a:rPr>
              <a:t> büyük önem verilir, buna göre kararlar alınır. Oysaki İslam’da ölçü vahiy ve akıldır. Tasavvufta çok güzel uygulamalar olsa da, her konuda olduğu gibi yanlışlar da vardır. Yanlışları ayıklamak gerekir. Kur’an’a aykırı görüşlerden birkaç tanesini görelim: </a:t>
            </a:r>
            <a:endParaRPr kumimoji="0" lang="tr-TR" sz="2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BDB122CA-F366-B347-96A0-A4A91EE59261}"/>
              </a:ext>
            </a:extLst>
          </p:cNvPr>
          <p:cNvSpPr>
            <a:spLocks noChangeArrowheads="1"/>
          </p:cNvSpPr>
          <p:nvPr/>
        </p:nvSpPr>
        <p:spPr bwMode="auto">
          <a:xfrm>
            <a:off x="2855640" y="225426"/>
            <a:ext cx="6433098" cy="682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BAD41A"/>
              </a:buClr>
              <a:buSzTx/>
              <a:buFont typeface="Times" pitchFamily="18" charset="0"/>
              <a:buNone/>
              <a:tabLst/>
              <a:defRPr/>
            </a:pPr>
            <a:r>
              <a:rPr kumimoji="0" lang="tr-TR" sz="3600" b="1" i="0" u="none" strike="noStrike" kern="1200" cap="none" spc="0" normalizeH="0" baseline="0" noProof="0" dirty="0">
                <a:ln>
                  <a:noFill/>
                </a:ln>
                <a:solidFill>
                  <a:srgbClr val="FFFFFF"/>
                </a:solidFill>
                <a:effectLst/>
                <a:uLnTx/>
                <a:uFillTx/>
                <a:latin typeface="Arial" charset="0"/>
                <a:ea typeface="+mn-ea"/>
                <a:cs typeface="Arial" charset="0"/>
              </a:rPr>
              <a:t>Yanlış Düşüncelere Dikkat!</a:t>
            </a:r>
          </a:p>
        </p:txBody>
      </p:sp>
    </p:spTree>
    <p:extLst>
      <p:ext uri="{BB962C8B-B14F-4D97-AF65-F5344CB8AC3E}">
        <p14:creationId xmlns:p14="http://schemas.microsoft.com/office/powerpoint/2010/main" val="1600984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6" name="Rectangle 3"/>
          <p:cNvSpPr>
            <a:spLocks noChangeArrowheads="1"/>
          </p:cNvSpPr>
          <p:nvPr/>
        </p:nvSpPr>
        <p:spPr bwMode="auto">
          <a:xfrm>
            <a:off x="1811524" y="116632"/>
            <a:ext cx="4212146" cy="5472608"/>
          </a:xfrm>
          <a:prstGeom prst="rect">
            <a:avLst/>
          </a:prstGeom>
          <a:solidFill>
            <a:srgbClr val="000000">
              <a:alpha val="60000"/>
            </a:srgbClr>
          </a:solidFill>
          <a:ln>
            <a:noFill/>
          </a:ln>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Ölülerin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dirilerin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cinlerin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velileri</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haftada</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bir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kere</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dünyanın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bir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yerinde</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toplanarak</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bütün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insanların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tüm</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meselelerini</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orada</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çözüyorlar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Allah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artık</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hiç</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karışmıyor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tüm</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görevi</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bunlara</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vermiştir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Kâinatta</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onlar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iş</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yapıyorlar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p>
        </p:txBody>
      </p:sp>
      <p:sp>
        <p:nvSpPr>
          <p:cNvPr id="7" name="Rectangle 3"/>
          <p:cNvSpPr>
            <a:spLocks noChangeArrowheads="1"/>
          </p:cNvSpPr>
          <p:nvPr/>
        </p:nvSpPr>
        <p:spPr bwMode="auto">
          <a:xfrm>
            <a:off x="6168330" y="116632"/>
            <a:ext cx="4212022" cy="3348372"/>
          </a:xfrm>
          <a:prstGeom prst="rect">
            <a:avLst/>
          </a:prstGeom>
          <a:solidFill>
            <a:srgbClr val="000000">
              <a:alpha val="60000"/>
            </a:srgbClr>
          </a:solidFill>
          <a:ln>
            <a:noFill/>
          </a:ln>
          <a:extLst/>
        </p:spPr>
        <p:txBody>
          <a:bodyPr/>
          <a:lstStyle/>
          <a:p>
            <a:pPr marL="1588" marR="0" lvl="0" indent="7938"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“Göklerde ve yerde bulunan her varlık O’na muhtaçtır; her an </a:t>
            </a:r>
            <a:r>
              <a:rPr kumimoji="0" lang="tr-TR" sz="3200" b="0" i="0" u="sng" strike="noStrike" kern="1200" cap="none" spc="0" normalizeH="0" baseline="0" noProof="0" dirty="0">
                <a:ln>
                  <a:noFill/>
                </a:ln>
                <a:solidFill>
                  <a:srgbClr val="FFFD78"/>
                </a:solidFill>
                <a:effectLst/>
                <a:uLnTx/>
                <a:uFillTx/>
                <a:latin typeface="Arial" charset="0"/>
                <a:ea typeface="Arial" charset="0"/>
                <a:cs typeface="Arial" charset="0"/>
              </a:rPr>
              <a:t>O, hayata ve varlığa dair her işe müdahildir</a:t>
            </a: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a:t>
            </a:r>
            <a:r>
              <a:rPr kumimoji="0" lang="de-DE"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Rahman [55] 29</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3598640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6" name="Rectangle 3"/>
          <p:cNvSpPr>
            <a:spLocks noChangeArrowheads="1"/>
          </p:cNvSpPr>
          <p:nvPr/>
        </p:nvSpPr>
        <p:spPr bwMode="auto">
          <a:xfrm>
            <a:off x="1811524" y="116632"/>
            <a:ext cx="4212146" cy="2088232"/>
          </a:xfrm>
          <a:prstGeom prst="rect">
            <a:avLst/>
          </a:prstGeom>
          <a:solidFill>
            <a:srgbClr val="000000">
              <a:alpha val="60000"/>
            </a:srgbClr>
          </a:solidFill>
          <a:ln>
            <a:noFill/>
          </a:ln>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Bir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Mürid</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şeyhininin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huzurunda</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Allah’tan</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daha</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fazla</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teslimiyet</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göstermelidir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p>
        </p:txBody>
      </p:sp>
      <p:sp>
        <p:nvSpPr>
          <p:cNvPr id="7" name="Rectangle 3"/>
          <p:cNvSpPr>
            <a:spLocks noChangeArrowheads="1"/>
          </p:cNvSpPr>
          <p:nvPr/>
        </p:nvSpPr>
        <p:spPr bwMode="auto">
          <a:xfrm>
            <a:off x="6168330" y="116632"/>
            <a:ext cx="4212022" cy="2412268"/>
          </a:xfrm>
          <a:prstGeom prst="rect">
            <a:avLst/>
          </a:prstGeom>
          <a:solidFill>
            <a:srgbClr val="000000">
              <a:alpha val="60000"/>
            </a:srgbClr>
          </a:solidFill>
          <a:ln>
            <a:noFill/>
          </a:ln>
          <a:extLst/>
        </p:spPr>
        <p:txBody>
          <a:bodyPr/>
          <a:lstStyle/>
          <a:p>
            <a:pPr marL="1588" marR="0" lvl="0" indent="7938"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“Rabbi ona: ‘Teslim ol’ dediğinde (o:) ‘</a:t>
            </a:r>
            <a:r>
              <a:rPr kumimoji="0" lang="tr-TR" sz="3200" b="0" i="0" u="sng" strike="noStrike" kern="1200" cap="none" spc="0" normalizeH="0" baseline="0" noProof="0" dirty="0">
                <a:ln>
                  <a:noFill/>
                </a:ln>
                <a:solidFill>
                  <a:srgbClr val="FFFD78"/>
                </a:solidFill>
                <a:effectLst/>
                <a:uLnTx/>
                <a:uFillTx/>
                <a:latin typeface="Arial" charset="0"/>
                <a:ea typeface="Arial" charset="0"/>
                <a:cs typeface="Arial" charset="0"/>
              </a:rPr>
              <a:t>Alemlerin Rabbine teslim oldum</a:t>
            </a: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 demişti.”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a:t>
            </a:r>
            <a:r>
              <a:rPr kumimoji="0" lang="de-DE"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Bakara</a:t>
            </a:r>
            <a:r>
              <a:rPr kumimoji="0" lang="de-DE"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[2] 131</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1556401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6" name="Rectangle 3"/>
          <p:cNvSpPr>
            <a:spLocks noChangeArrowheads="1"/>
          </p:cNvSpPr>
          <p:nvPr/>
        </p:nvSpPr>
        <p:spPr bwMode="auto">
          <a:xfrm>
            <a:off x="1811524" y="116632"/>
            <a:ext cx="4212146" cy="1080120"/>
          </a:xfrm>
          <a:prstGeom prst="rect">
            <a:avLst/>
          </a:prstGeom>
          <a:solidFill>
            <a:srgbClr val="000000">
              <a:alpha val="60000"/>
            </a:srgbClr>
          </a:solidFill>
          <a:ln>
            <a:noFill/>
          </a:ln>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Benim</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şeyhim</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Azrail’i</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geri</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3200" b="0" i="0" u="none" strike="noStrike" kern="1200" cap="none" spc="0" normalizeH="0" baseline="0" noProof="0" dirty="0" err="1">
                <a:ln>
                  <a:noFill/>
                </a:ln>
                <a:solidFill>
                  <a:srgbClr val="FFC000"/>
                </a:solidFill>
                <a:effectLst/>
                <a:uLnTx/>
                <a:uFillTx/>
                <a:latin typeface="Arial" charset="0"/>
                <a:ea typeface="+mn-ea"/>
                <a:cs typeface="+mn-cs"/>
              </a:rPr>
              <a:t>gönderdi</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p>
        </p:txBody>
      </p:sp>
      <p:sp>
        <p:nvSpPr>
          <p:cNvPr id="7" name="Rectangle 3"/>
          <p:cNvSpPr>
            <a:spLocks noChangeArrowheads="1"/>
          </p:cNvSpPr>
          <p:nvPr/>
        </p:nvSpPr>
        <p:spPr bwMode="auto">
          <a:xfrm>
            <a:off x="6168330" y="116632"/>
            <a:ext cx="4212022" cy="5760640"/>
          </a:xfrm>
          <a:prstGeom prst="rect">
            <a:avLst/>
          </a:prstGeom>
          <a:solidFill>
            <a:srgbClr val="000000">
              <a:alpha val="60000"/>
            </a:srgbClr>
          </a:solidFill>
          <a:ln>
            <a:noFill/>
          </a:ln>
          <a:extLst/>
        </p:spPr>
        <p:txBody>
          <a:bodyPr/>
          <a:lstStyle/>
          <a:p>
            <a:pPr marL="1588" marR="0" lvl="0" indent="7938"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a:t>
            </a:r>
            <a:r>
              <a:rPr kumimoji="0" lang="tr-TR" sz="2800" b="0" i="1" u="none" strike="noStrike" kern="1200" cap="none" spc="0" normalizeH="0" baseline="0" noProof="0" dirty="0">
                <a:ln>
                  <a:noFill/>
                </a:ln>
                <a:solidFill>
                  <a:srgbClr val="FFFD78"/>
                </a:solidFill>
                <a:effectLst/>
                <a:uLnTx/>
                <a:uFillTx/>
                <a:latin typeface="Arial" charset="0"/>
                <a:ea typeface="Arial" charset="0"/>
                <a:cs typeface="Arial" charset="0"/>
              </a:rPr>
              <a:t>(Melekler)</a:t>
            </a:r>
            <a:r>
              <a:rPr kumimoji="0" lang="tr-TR" sz="2800" b="0" i="0" u="none" strike="noStrike" kern="1200" cap="none" spc="0" normalizeH="0" baseline="0" noProof="0" dirty="0">
                <a:ln>
                  <a:noFill/>
                </a:ln>
                <a:solidFill>
                  <a:srgbClr val="FFFD78"/>
                </a:solidFill>
                <a:effectLst/>
                <a:uLnTx/>
                <a:uFillTx/>
                <a:latin typeface="Arial" charset="0"/>
                <a:ea typeface="Arial" charset="0"/>
                <a:cs typeface="Arial" charset="0"/>
              </a:rPr>
              <a:t> …</a:t>
            </a: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 </a:t>
            </a:r>
            <a:r>
              <a:rPr kumimoji="0" lang="tr-TR" sz="3200" b="0" i="0" u="sng" strike="noStrike" kern="1200" cap="none" spc="0" normalizeH="0" baseline="0" noProof="0" dirty="0">
                <a:ln>
                  <a:noFill/>
                </a:ln>
                <a:solidFill>
                  <a:srgbClr val="FFFD78"/>
                </a:solidFill>
                <a:effectLst/>
                <a:uLnTx/>
                <a:uFillTx/>
                <a:latin typeface="Arial" charset="0"/>
                <a:ea typeface="Arial" charset="0"/>
                <a:cs typeface="Arial" charset="0"/>
              </a:rPr>
              <a:t>kendilerine emredilen her şeyi yaparlar</a:t>
            </a: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a:t>
            </a:r>
            <a:r>
              <a:rPr kumimoji="0" lang="de-DE"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Nahl</a:t>
            </a:r>
            <a:r>
              <a:rPr kumimoji="0" lang="de-DE"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[16] 50</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a:t>
            </a:r>
          </a:p>
          <a:p>
            <a:pPr marL="1588" marR="0" lvl="0" indent="7938"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a:t>
            </a:r>
            <a:r>
              <a:rPr kumimoji="0" lang="tr-TR" sz="3200" b="0" i="0" u="sng" strike="noStrike" kern="1200" cap="none" spc="0" normalizeH="0" baseline="0" noProof="0" dirty="0" err="1">
                <a:ln>
                  <a:noFill/>
                </a:ln>
                <a:solidFill>
                  <a:srgbClr val="FFFD78"/>
                </a:solidFill>
                <a:effectLst/>
                <a:uLnTx/>
                <a:uFillTx/>
                <a:latin typeface="Arial" charset="0"/>
                <a:ea typeface="Arial" charset="0"/>
                <a:cs typeface="Arial" charset="0"/>
              </a:rPr>
              <a:t>emrolundukları</a:t>
            </a:r>
            <a:r>
              <a:rPr kumimoji="0" lang="tr-TR" sz="3200" b="0" i="0" u="sng" strike="noStrike" kern="1200" cap="none" spc="0" normalizeH="0" baseline="0" noProof="0" dirty="0">
                <a:ln>
                  <a:noFill/>
                </a:ln>
                <a:solidFill>
                  <a:srgbClr val="FFFD78"/>
                </a:solidFill>
                <a:effectLst/>
                <a:uLnTx/>
                <a:uFillTx/>
                <a:latin typeface="Arial" charset="0"/>
                <a:ea typeface="Arial" charset="0"/>
                <a:cs typeface="Arial" charset="0"/>
              </a:rPr>
              <a:t> ne varsa</a:t>
            </a:r>
            <a:r>
              <a:rPr kumimoji="0" lang="tr-TR" sz="3200" b="0" i="0" u="none" strike="noStrike" kern="1200" cap="none" spc="0" normalizeH="0" baseline="0" noProof="0" dirty="0">
                <a:ln>
                  <a:noFill/>
                </a:ln>
                <a:solidFill>
                  <a:srgbClr val="FFFD78"/>
                </a:solidFill>
                <a:effectLst/>
                <a:uLnTx/>
                <a:uFillTx/>
                <a:latin typeface="Arial" charset="0"/>
                <a:ea typeface="Arial" charset="0"/>
                <a:cs typeface="Arial" charset="0"/>
              </a:rPr>
              <a:t> aynen onu yaparlar!”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a:t>
            </a:r>
            <a:r>
              <a:rPr kumimoji="0" lang="de-DE"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Tahrim</a:t>
            </a:r>
            <a:r>
              <a:rPr kumimoji="0" lang="de-DE"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[66] 6</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a:t>
            </a:r>
          </a:p>
          <a:p>
            <a:pPr marL="1588" marR="0" lvl="0" indent="7938"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F99"/>
                </a:solidFill>
                <a:effectLst/>
                <a:uLnTx/>
                <a:uFillTx/>
                <a:latin typeface="Arial" pitchFamily="34" charset="0"/>
                <a:ea typeface="+mn-ea"/>
                <a:cs typeface="Arial" pitchFamily="34" charset="0"/>
              </a:rPr>
              <a:t>“Melekler her işlerini </a:t>
            </a:r>
            <a:r>
              <a:rPr kumimoji="0" lang="tr-TR" sz="3200" b="0" i="0" u="sng" strike="noStrike" kern="1200" cap="none" spc="0" normalizeH="0" baseline="0" noProof="0" dirty="0">
                <a:ln>
                  <a:noFill/>
                </a:ln>
                <a:solidFill>
                  <a:srgbClr val="FFFF99"/>
                </a:solidFill>
                <a:effectLst/>
                <a:uLnTx/>
                <a:uFillTx/>
                <a:latin typeface="Arial" pitchFamily="34" charset="0"/>
                <a:ea typeface="+mn-ea"/>
                <a:cs typeface="Arial" pitchFamily="34" charset="0"/>
              </a:rPr>
              <a:t>Allah’ın emri doğrultusunda</a:t>
            </a:r>
            <a:r>
              <a:rPr kumimoji="0" lang="tr-TR" sz="3200" b="0" i="0" u="none" strike="noStrike" kern="1200" cap="none" spc="0" normalizeH="0" baseline="0" noProof="0" dirty="0">
                <a:ln>
                  <a:noFill/>
                </a:ln>
                <a:solidFill>
                  <a:srgbClr val="FFFF99"/>
                </a:solidFill>
                <a:effectLst/>
                <a:uLnTx/>
                <a:uFillTx/>
                <a:latin typeface="Arial" pitchFamily="34" charset="0"/>
                <a:ea typeface="+mn-ea"/>
                <a:cs typeface="Arial" pitchFamily="34" charset="0"/>
              </a:rPr>
              <a:t> yaparlar!”</a:t>
            </a:r>
            <a:r>
              <a:rPr kumimoji="0" lang="tr-TR" sz="1800" b="1" i="1" u="none" strike="noStrike" kern="1200" cap="none" spc="0" normalizeH="0" baseline="0" noProof="0" dirty="0">
                <a:ln>
                  <a:noFill/>
                </a:ln>
                <a:solidFill>
                  <a:srgbClr val="370C5A">
                    <a:lumMod val="20000"/>
                    <a:lumOff val="80000"/>
                  </a:srgbClr>
                </a:solidFill>
                <a:effectLst/>
                <a:uLnTx/>
                <a:uFillTx/>
                <a:latin typeface="Arial" pitchFamily="34" charset="0"/>
                <a:ea typeface="+mn-ea"/>
                <a:cs typeface="Arial" pitchFamily="34" charset="0"/>
              </a:rPr>
              <a:t> (Enbiya [21] 27). </a:t>
            </a:r>
          </a:p>
        </p:txBody>
      </p:sp>
    </p:spTree>
    <p:extLst>
      <p:ext uri="{BB962C8B-B14F-4D97-AF65-F5344CB8AC3E}">
        <p14:creationId xmlns:p14="http://schemas.microsoft.com/office/powerpoint/2010/main" val="2547019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92D4D1-330A-6A40-B0F4-AFFD1F08D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3" y="740355"/>
            <a:ext cx="12203663" cy="6081956"/>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6" name="Rectangle 3"/>
          <p:cNvSpPr>
            <a:spLocks noChangeArrowheads="1"/>
          </p:cNvSpPr>
          <p:nvPr/>
        </p:nvSpPr>
        <p:spPr bwMode="auto">
          <a:xfrm>
            <a:off x="1667508" y="116632"/>
            <a:ext cx="8964996" cy="37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marR="0" lvl="0" indent="19050"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Yine rüyaları bilgi kaynağı olarak görenler de vardır. Oysaki Kelam bilimi âlimlerinin genel kanaatine göre </a:t>
            </a:r>
            <a:r>
              <a:rPr kumimoji="0" lang="tr-TR" sz="3200" b="0" i="0" u="sng" strike="noStrike" kern="1200" cap="none" spc="0" normalizeH="0" baseline="0" noProof="0" dirty="0">
                <a:ln>
                  <a:noFill/>
                </a:ln>
                <a:solidFill>
                  <a:srgbClr val="FFFFFF"/>
                </a:solidFill>
                <a:effectLst/>
                <a:uLnTx/>
                <a:uFillTx/>
                <a:latin typeface="Arial" charset="0"/>
                <a:ea typeface="+mn-ea"/>
                <a:cs typeface="Arial" charset="0"/>
              </a:rPr>
              <a:t>rüya kesin bilgi vasıtası değildir</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 Dolayısıyla rüyada </a:t>
            </a:r>
            <a:r>
              <a:rPr kumimoji="0" lang="tr-TR" sz="3200" b="0" i="0" u="none" strike="noStrike" kern="1200" cap="none" spc="0" normalizeH="0" baseline="0" noProof="0" dirty="0">
                <a:ln>
                  <a:noFill/>
                </a:ln>
                <a:solidFill>
                  <a:srgbClr val="FFC000"/>
                </a:solidFill>
                <a:effectLst/>
                <a:uLnTx/>
                <a:uFillTx/>
                <a:latin typeface="Arial" charset="0"/>
                <a:ea typeface="+mn-ea"/>
                <a:cs typeface="Arial" charset="0"/>
              </a:rPr>
              <a:t>Hz. Muhammed</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’i görerek ondan talimat aldığını söyleyenlere itibar edilmez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Arial" charset="0"/>
              </a:rPr>
              <a:t>Prof.Dr</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 İlyas Çelebi, “Rüya,” Diyanet İslam Ansiklopedisi, c. 35, s. 307). </a:t>
            </a:r>
            <a:endParaRPr kumimoji="0" lang="tr-TR" sz="2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73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BB1586-84D9-AD4F-9EA7-D8B32C600561}"/>
              </a:ext>
            </a:extLst>
          </p:cNvPr>
          <p:cNvPicPr>
            <a:picLocks noChangeAspect="1"/>
          </p:cNvPicPr>
          <p:nvPr/>
        </p:nvPicPr>
        <p:blipFill rotWithShape="1">
          <a:blip r:embed="rId2">
            <a:extLst>
              <a:ext uri="{28A0092B-C50C-407E-A947-70E740481C1C}">
                <a14:useLocalDpi xmlns:a14="http://schemas.microsoft.com/office/drawing/2010/main" val="0"/>
              </a:ext>
            </a:extLst>
          </a:blip>
          <a:srcRect l="4067" r="2715"/>
          <a:stretch/>
        </p:blipFill>
        <p:spPr>
          <a:xfrm>
            <a:off x="1847528" y="0"/>
            <a:ext cx="8523911" cy="6858000"/>
          </a:xfrm>
          <a:prstGeom prst="rect">
            <a:avLst/>
          </a:prstGeom>
        </p:spPr>
      </p:pic>
    </p:spTree>
    <p:extLst>
      <p:ext uri="{BB962C8B-B14F-4D97-AF65-F5344CB8AC3E}">
        <p14:creationId xmlns:p14="http://schemas.microsoft.com/office/powerpoint/2010/main" val="158091006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8301"/>
          <a:stretch/>
        </p:blipFill>
        <p:spPr bwMode="auto">
          <a:xfrm>
            <a:off x="1524000" y="3500438"/>
            <a:ext cx="5145088"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575" y="3500439"/>
            <a:ext cx="6178550"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5" name="Rectangle 3"/>
          <p:cNvSpPr>
            <a:spLocks noChangeArrowheads="1"/>
          </p:cNvSpPr>
          <p:nvPr/>
        </p:nvSpPr>
        <p:spPr bwMode="auto">
          <a:xfrm>
            <a:off x="1774826" y="225426"/>
            <a:ext cx="8594725" cy="682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BAD41A"/>
              </a:buClr>
              <a:buSzTx/>
              <a:buFont typeface="Times" pitchFamily="18" charset="0"/>
              <a:buNone/>
              <a:tabLst/>
              <a:defRPr/>
            </a:pPr>
            <a:r>
              <a:rPr kumimoji="0" lang="tr-TR" sz="3600" b="1" i="0" u="none" strike="noStrike" kern="1200" cap="none" spc="0" normalizeH="0" baseline="0" noProof="0">
                <a:ln>
                  <a:noFill/>
                </a:ln>
                <a:solidFill>
                  <a:srgbClr val="FFFFFF"/>
                </a:solidFill>
                <a:effectLst/>
                <a:uLnTx/>
                <a:uFillTx/>
                <a:latin typeface="Arial" charset="0"/>
                <a:ea typeface="+mn-ea"/>
                <a:cs typeface="Arial" charset="0"/>
              </a:rPr>
              <a:t>Yaşayan Tanrı, Yanlış Zamanda Öldü!</a:t>
            </a:r>
          </a:p>
        </p:txBody>
      </p:sp>
      <p:sp>
        <p:nvSpPr>
          <p:cNvPr id="221187" name="Rectangle 3"/>
          <p:cNvSpPr>
            <a:spLocks noChangeArrowheads="1"/>
          </p:cNvSpPr>
          <p:nvPr/>
        </p:nvSpPr>
        <p:spPr bwMode="auto">
          <a:xfrm>
            <a:off x="1091444" y="981074"/>
            <a:ext cx="100087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marR="0" lvl="0" indent="-3175" algn="l" defTabSz="914400" rtl="0" eaLnBrk="1" fontAlgn="base" latinLnBrk="0" hangingPunct="1">
              <a:lnSpc>
                <a:spcPct val="100000"/>
              </a:lnSpc>
              <a:spcBef>
                <a:spcPct val="20000"/>
              </a:spcBef>
              <a:spcAft>
                <a:spcPct val="0"/>
              </a:spcAft>
              <a:buClr>
                <a:srgbClr val="BAD41A"/>
              </a:buClr>
              <a:buSzTx/>
              <a:buFontTx/>
              <a:buNone/>
              <a:tabLst/>
              <a:defRPr/>
            </a:pPr>
            <a:r>
              <a:rPr kumimoji="0" lang="tr-TR" sz="3000" b="0" i="0" u="none" strike="noStrike" kern="1200" cap="none" spc="0" normalizeH="0" baseline="0" noProof="0" dirty="0">
                <a:ln>
                  <a:noFill/>
                </a:ln>
                <a:solidFill>
                  <a:srgbClr val="FFFFFF"/>
                </a:solidFill>
                <a:effectLst/>
                <a:uLnTx/>
                <a:uFillTx/>
                <a:latin typeface="Arial" charset="0"/>
                <a:ea typeface="+mn-ea"/>
                <a:cs typeface="+mn-cs"/>
              </a:rPr>
              <a:t>Hinduların Yaşayan Tanrı olarak kabul ettiği, Hindistan’ın en popüler ve nüfuzlu ruhani liderlerinden </a:t>
            </a:r>
            <a:r>
              <a:rPr kumimoji="0" lang="tr-TR" sz="3000" b="0" i="0" u="none" strike="noStrike" kern="1200" cap="none" spc="0" normalizeH="0" baseline="0" noProof="0" dirty="0" err="1">
                <a:ln>
                  <a:noFill/>
                </a:ln>
                <a:solidFill>
                  <a:srgbClr val="FFC000"/>
                </a:solidFill>
                <a:effectLst/>
                <a:uLnTx/>
                <a:uFillTx/>
                <a:latin typeface="Arial" charset="0"/>
                <a:ea typeface="+mn-ea"/>
                <a:cs typeface="+mn-cs"/>
              </a:rPr>
              <a:t>Sathya</a:t>
            </a:r>
            <a:r>
              <a:rPr kumimoji="0" lang="tr-TR" sz="3000" b="0" i="0" u="none" strike="noStrike" kern="1200" cap="none" spc="0" normalizeH="0" baseline="0" noProof="0" dirty="0">
                <a:ln>
                  <a:noFill/>
                </a:ln>
                <a:solidFill>
                  <a:srgbClr val="FFC000"/>
                </a:solidFill>
                <a:effectLst/>
                <a:uLnTx/>
                <a:uFillTx/>
                <a:latin typeface="Arial" charset="0"/>
                <a:ea typeface="+mn-ea"/>
                <a:cs typeface="+mn-cs"/>
              </a:rPr>
              <a:t> </a:t>
            </a:r>
            <a:r>
              <a:rPr kumimoji="0" lang="tr-TR" sz="3000" b="0" i="0" u="none" strike="noStrike" kern="1200" cap="none" spc="0" normalizeH="0" baseline="0" noProof="0" dirty="0" err="1">
                <a:ln>
                  <a:noFill/>
                </a:ln>
                <a:solidFill>
                  <a:srgbClr val="FFC000"/>
                </a:solidFill>
                <a:effectLst/>
                <a:uLnTx/>
                <a:uFillTx/>
                <a:latin typeface="Arial" charset="0"/>
                <a:ea typeface="+mn-ea"/>
                <a:cs typeface="+mn-cs"/>
              </a:rPr>
              <a:t>Sai</a:t>
            </a:r>
            <a:r>
              <a:rPr kumimoji="0" lang="tr-TR" sz="3000" b="0" i="0" u="none" strike="noStrike" kern="1200" cap="none" spc="0" normalizeH="0" baseline="0" noProof="0" dirty="0">
                <a:ln>
                  <a:noFill/>
                </a:ln>
                <a:solidFill>
                  <a:srgbClr val="FFC000"/>
                </a:solidFill>
                <a:effectLst/>
                <a:uLnTx/>
                <a:uFillTx/>
                <a:latin typeface="Arial" charset="0"/>
                <a:ea typeface="+mn-ea"/>
                <a:cs typeface="+mn-cs"/>
              </a:rPr>
              <a:t> Baba</a:t>
            </a:r>
            <a:r>
              <a:rPr kumimoji="0" lang="tr-TR" sz="3000" b="0" i="0" u="none" strike="noStrike" kern="1200" cap="none" spc="0" normalizeH="0" baseline="0" noProof="0" dirty="0">
                <a:ln>
                  <a:noFill/>
                </a:ln>
                <a:solidFill>
                  <a:srgbClr val="FFFFFF"/>
                </a:solidFill>
                <a:effectLst/>
                <a:uLnTx/>
                <a:uFillTx/>
                <a:latin typeface="Arial" charset="0"/>
                <a:ea typeface="+mn-ea"/>
                <a:cs typeface="+mn-cs"/>
              </a:rPr>
              <a:t> 85 yaşında hayatını kaybetti. 23 Kasım 1926’da doğan </a:t>
            </a:r>
            <a:r>
              <a:rPr kumimoji="0" lang="tr-TR" sz="3000" b="0" i="0" u="none" strike="noStrike" kern="1200" cap="none" spc="0" normalizeH="0" baseline="0" noProof="0" dirty="0" err="1">
                <a:ln>
                  <a:noFill/>
                </a:ln>
                <a:solidFill>
                  <a:srgbClr val="FFC000"/>
                </a:solidFill>
                <a:effectLst/>
                <a:uLnTx/>
                <a:uFillTx/>
                <a:latin typeface="Arial" charset="0"/>
                <a:ea typeface="+mn-ea"/>
                <a:cs typeface="+mn-cs"/>
              </a:rPr>
              <a:t>Sai</a:t>
            </a:r>
            <a:r>
              <a:rPr kumimoji="0" lang="tr-TR" sz="3000" b="0" i="0" u="none" strike="noStrike" kern="1200" cap="none" spc="0" normalizeH="0" baseline="0" noProof="0" dirty="0">
                <a:ln>
                  <a:noFill/>
                </a:ln>
                <a:solidFill>
                  <a:srgbClr val="FFC000"/>
                </a:solidFill>
                <a:effectLst/>
                <a:uLnTx/>
                <a:uFillTx/>
                <a:latin typeface="Arial" charset="0"/>
                <a:ea typeface="+mn-ea"/>
                <a:cs typeface="+mn-cs"/>
              </a:rPr>
              <a:t> Baba </a:t>
            </a:r>
            <a:r>
              <a:rPr kumimoji="0" lang="tr-TR" sz="3000" b="0" i="0" u="none" strike="noStrike" kern="1200" cap="none" spc="0" normalizeH="0" baseline="0" noProof="0" dirty="0">
                <a:ln>
                  <a:noFill/>
                </a:ln>
                <a:solidFill>
                  <a:srgbClr val="FFFFFF"/>
                </a:solidFill>
                <a:effectLst/>
                <a:uLnTx/>
                <a:uFillTx/>
                <a:latin typeface="Arial" charset="0"/>
                <a:ea typeface="+mn-ea"/>
                <a:cs typeface="+mn-cs"/>
              </a:rPr>
              <a:t>müritlerine, 2022 yılında 96 yaşında öleceğini açıklamıştı </a:t>
            </a:r>
            <a:r>
              <a:rPr kumimoji="0" lang="tr-TR" sz="20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(Hürriyet </a:t>
            </a:r>
            <a:r>
              <a:rPr kumimoji="0" lang="tr-TR" sz="20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Gzt</a:t>
            </a:r>
            <a:r>
              <a:rPr kumimoji="0" lang="tr-TR" sz="20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 ‘‘Yaşayan Tanrı’ öldü,’’  25.04. 2011)</a:t>
            </a:r>
            <a:r>
              <a:rPr kumimoji="0" lang="tr-TR" sz="2000" b="0"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 </a:t>
            </a:r>
          </a:p>
        </p:txBody>
      </p:sp>
      <p:pic>
        <p:nvPicPr>
          <p:cNvPr id="7" name="Picture 11" descr="Home2">
            <a:hlinkClick r:id="rId4" action="ppaction://hlinksldjump"/>
            <a:extLst>
              <a:ext uri="{FF2B5EF4-FFF2-40B4-BE49-F238E27FC236}">
                <a16:creationId xmlns:a16="http://schemas.microsoft.com/office/drawing/2014/main" id="{593FAF04-BAD5-8142-8275-CC69F4A8B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7172"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510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1187"/>
                                        </p:tgtEl>
                                        <p:attrNameLst>
                                          <p:attrName>style.visibility</p:attrName>
                                        </p:attrNameLst>
                                      </p:cBhvr>
                                      <p:to>
                                        <p:strVal val="visible"/>
                                      </p:to>
                                    </p:set>
                                    <p:animEffect transition="in" filter="fade">
                                      <p:cBhvr>
                                        <p:cTn id="12" dur="20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11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BE22F-9FF9-A44B-ACF5-885E0D14E77B}"/>
              </a:ext>
            </a:extLst>
          </p:cNvPr>
          <p:cNvPicPr>
            <a:picLocks noChangeAspect="1"/>
          </p:cNvPicPr>
          <p:nvPr/>
        </p:nvPicPr>
        <p:blipFill>
          <a:blip r:embed="rId2"/>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65816" y="152636"/>
            <a:ext cx="10102792" cy="26282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18 Kasım 1978 günü Guyana toprakları üzerinde kurulmuş </a:t>
            </a:r>
            <a:r>
              <a:rPr lang="tr-TR" sz="3200" dirty="0" err="1">
                <a:cs typeface="Arial" charset="0"/>
              </a:rPr>
              <a:t>Jonestown</a:t>
            </a:r>
            <a:r>
              <a:rPr lang="tr-TR" sz="3200" dirty="0">
                <a:cs typeface="Arial" charset="0"/>
              </a:rPr>
              <a:t> kasabasında yaşayan </a:t>
            </a:r>
            <a:r>
              <a:rPr lang="tr-TR" sz="3200" dirty="0" err="1">
                <a:cs typeface="Arial" charset="0"/>
              </a:rPr>
              <a:t>People’s</a:t>
            </a:r>
            <a:r>
              <a:rPr lang="tr-TR" sz="3200" dirty="0">
                <a:cs typeface="Arial" charset="0"/>
              </a:rPr>
              <a:t> </a:t>
            </a:r>
            <a:r>
              <a:rPr lang="tr-TR" sz="3200" dirty="0" err="1">
                <a:cs typeface="Arial" charset="0"/>
              </a:rPr>
              <a:t>Temple</a:t>
            </a:r>
            <a:r>
              <a:rPr lang="tr-TR" sz="3200" dirty="0">
                <a:cs typeface="Arial" charset="0"/>
              </a:rPr>
              <a:t> </a:t>
            </a:r>
            <a:r>
              <a:rPr lang="tr-TR" sz="3200" i="1" dirty="0">
                <a:solidFill>
                  <a:schemeClr val="tx1">
                    <a:lumMod val="75000"/>
                  </a:schemeClr>
                </a:solidFill>
                <a:cs typeface="Arial" charset="0"/>
              </a:rPr>
              <a:t>(Halkın Tapınağı)</a:t>
            </a:r>
            <a:r>
              <a:rPr lang="tr-TR" sz="3200" i="1" dirty="0">
                <a:cs typeface="Arial" charset="0"/>
              </a:rPr>
              <a:t> </a:t>
            </a:r>
            <a:r>
              <a:rPr lang="tr-TR" sz="3200" dirty="0">
                <a:cs typeface="Arial" charset="0"/>
              </a:rPr>
              <a:t>Tarikatı’na mensup 900’den fazla kişi, tarikat liderleri </a:t>
            </a:r>
            <a:r>
              <a:rPr lang="tr-TR" sz="3200" dirty="0" err="1">
                <a:cs typeface="Arial" charset="0"/>
              </a:rPr>
              <a:t>Jim</a:t>
            </a:r>
            <a:r>
              <a:rPr lang="tr-TR" sz="3200" dirty="0">
                <a:cs typeface="Arial" charset="0"/>
              </a:rPr>
              <a:t> </a:t>
            </a:r>
            <a:r>
              <a:rPr lang="tr-TR" sz="3200" dirty="0" err="1">
                <a:cs typeface="Arial" charset="0"/>
              </a:rPr>
              <a:t>Jones’un</a:t>
            </a:r>
            <a:r>
              <a:rPr lang="tr-TR" sz="3200" dirty="0">
                <a:cs typeface="Arial" charset="0"/>
              </a:rPr>
              <a:t>  </a:t>
            </a:r>
            <a:r>
              <a:rPr lang="tr-TR" sz="3200" i="1" dirty="0">
                <a:solidFill>
                  <a:schemeClr val="tx1">
                    <a:lumMod val="75000"/>
                  </a:schemeClr>
                </a:solidFill>
                <a:cs typeface="Arial" charset="0"/>
              </a:rPr>
              <a:t>(James </a:t>
            </a:r>
            <a:r>
              <a:rPr lang="tr-TR" sz="3200" i="1" dirty="0" err="1">
                <a:solidFill>
                  <a:schemeClr val="tx1">
                    <a:lumMod val="75000"/>
                  </a:schemeClr>
                </a:solidFill>
                <a:cs typeface="Arial" charset="0"/>
              </a:rPr>
              <a:t>Warren</a:t>
            </a:r>
            <a:r>
              <a:rPr lang="tr-TR" sz="3200" i="1" dirty="0">
                <a:solidFill>
                  <a:schemeClr val="tx1">
                    <a:lumMod val="75000"/>
                  </a:schemeClr>
                </a:solidFill>
                <a:cs typeface="Arial" charset="0"/>
              </a:rPr>
              <a:t> </a:t>
            </a:r>
            <a:r>
              <a:rPr lang="tr-TR" sz="3200" i="1" dirty="0" err="1">
                <a:solidFill>
                  <a:schemeClr val="tx1">
                    <a:lumMod val="75000"/>
                  </a:schemeClr>
                </a:solidFill>
                <a:cs typeface="Arial" charset="0"/>
              </a:rPr>
              <a:t>Jones</a:t>
            </a:r>
            <a:r>
              <a:rPr lang="tr-TR" sz="3200" i="1" dirty="0">
                <a:solidFill>
                  <a:schemeClr val="tx1">
                    <a:lumMod val="75000"/>
                  </a:schemeClr>
                </a:solidFill>
                <a:cs typeface="Arial" charset="0"/>
              </a:rPr>
              <a:t>)</a:t>
            </a:r>
            <a:r>
              <a:rPr lang="tr-TR" sz="3200" i="1" dirty="0">
                <a:cs typeface="Arial" charset="0"/>
              </a:rPr>
              <a:t> </a:t>
            </a:r>
            <a:r>
              <a:rPr lang="tr-TR" sz="3200" dirty="0">
                <a:cs typeface="Arial" charset="0"/>
              </a:rPr>
              <a:t>vaazı üzerine siyanür içerek intihar etti.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99FE6E1-9D0E-D24B-8776-519CF9112E40}"/>
              </a:ext>
            </a:extLst>
          </p:cNvPr>
          <p:cNvPicPr>
            <a:picLocks noChangeAspect="1"/>
          </p:cNvPicPr>
          <p:nvPr/>
        </p:nvPicPr>
        <p:blipFill>
          <a:blip r:embed="rId5"/>
          <a:stretch>
            <a:fillRect/>
          </a:stretch>
        </p:blipFill>
        <p:spPr>
          <a:xfrm>
            <a:off x="0" y="2780928"/>
            <a:ext cx="3546693" cy="2600908"/>
          </a:xfrm>
          <a:prstGeom prst="rect">
            <a:avLst/>
          </a:prstGeom>
        </p:spPr>
      </p:pic>
    </p:spTree>
    <p:extLst>
      <p:ext uri="{BB962C8B-B14F-4D97-AF65-F5344CB8AC3E}">
        <p14:creationId xmlns:p14="http://schemas.microsoft.com/office/powerpoint/2010/main" val="1447507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908721"/>
            <a:ext cx="9541060" cy="252028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Tasavvuf</a:t>
            </a:r>
            <a:r>
              <a:rPr lang="tr-TR" sz="3200" dirty="0">
                <a:cs typeface="Arial" charset="0"/>
              </a:rPr>
              <a:t>; İslam’ı, kulluğun gerektirdiği şekilde ahlak esasları ve nefis terbiyesi üzerinde yoğunlaşarak yaşama biçimi demektir. Tasavvufu benimseyen kimselere </a:t>
            </a:r>
            <a:r>
              <a:rPr lang="tr-TR" sz="3200" dirty="0" err="1">
                <a:solidFill>
                  <a:srgbClr val="92D050"/>
                </a:solidFill>
                <a:cs typeface="Arial" charset="0"/>
              </a:rPr>
              <a:t>sufi</a:t>
            </a:r>
            <a:r>
              <a:rPr lang="tr-TR" sz="3200" dirty="0">
                <a:solidFill>
                  <a:srgbClr val="92D050"/>
                </a:solidFill>
                <a:cs typeface="Arial" charset="0"/>
              </a:rPr>
              <a:t> </a:t>
            </a:r>
            <a:r>
              <a:rPr lang="tr-TR" sz="3200" dirty="0">
                <a:cs typeface="Arial" charset="0"/>
              </a:rPr>
              <a:t>denilir. Daha sonraki dönemlerde </a:t>
            </a:r>
            <a:r>
              <a:rPr lang="tr-TR" sz="3200" dirty="0" err="1">
                <a:cs typeface="Arial" charset="0"/>
              </a:rPr>
              <a:t>sufiler</a:t>
            </a:r>
            <a:r>
              <a:rPr lang="tr-TR" sz="3200" dirty="0">
                <a:cs typeface="Arial" charset="0"/>
              </a:rPr>
              <a:t> </a:t>
            </a:r>
            <a:r>
              <a:rPr lang="tr-TR" sz="3200" dirty="0">
                <a:solidFill>
                  <a:srgbClr val="92D050"/>
                </a:solidFill>
                <a:cs typeface="Arial" charset="0"/>
              </a:rPr>
              <a:t>mutasavvıf</a:t>
            </a:r>
            <a:r>
              <a:rPr lang="tr-TR" sz="3200" dirty="0">
                <a:cs typeface="Arial" charset="0"/>
              </a:rPr>
              <a:t> olarak da adlandırılmıştır. </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459597" y="260648"/>
            <a:ext cx="7272682"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Tasavvufi Düşüncenin Oluşumu</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9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908721"/>
            <a:ext cx="9973108" cy="1152127"/>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İslam’da ahlakın kaynağı Kur’an’dır ve Kur’an ahlakını en güzel biçimde yaşama geçiren </a:t>
            </a:r>
            <a:r>
              <a:rPr lang="tr-TR" sz="3200" dirty="0">
                <a:solidFill>
                  <a:srgbClr val="FFC000"/>
                </a:solidFill>
                <a:cs typeface="Arial" charset="0"/>
              </a:rPr>
              <a:t>Hz. Muhammed</a:t>
            </a:r>
            <a:r>
              <a:rPr lang="tr-TR" sz="3200" dirty="0">
                <a:cs typeface="Arial" charset="0"/>
              </a:rPr>
              <a:t>’dir.  </a:t>
            </a: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1847528" y="260648"/>
            <a:ext cx="8496820"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Tasavvufi </a:t>
            </a:r>
            <a:r>
              <a:rPr lang="tr-TR" sz="3600" b="1">
                <a:cs typeface="Arial" charset="0"/>
              </a:rPr>
              <a:t>Düşüncenin Ahlaki Boyutu</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618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23492" y="224644"/>
            <a:ext cx="9181020" cy="21242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Mutasavvıflara göre tasavvufun gayesi; Hakkın rızasını kazanmak için, nefsi temizlemek ve güzel ahlak sahibi olmaya çalışmaktır. Kısaca tasavvuf, Allah ve </a:t>
            </a:r>
            <a:r>
              <a:rPr lang="tr-TR" sz="3200" dirty="0" err="1">
                <a:cs typeface="Arial" charset="0"/>
              </a:rPr>
              <a:t>Rasulü’nün</a:t>
            </a:r>
            <a:r>
              <a:rPr lang="tr-TR" sz="3200" dirty="0">
                <a:cs typeface="Arial" charset="0"/>
              </a:rPr>
              <a:t> ahlakıyla ahlaklanmaktır.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09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3235" name="Rectangle 3"/>
          <p:cNvSpPr>
            <a:spLocks noChangeArrowheads="1"/>
          </p:cNvSpPr>
          <p:nvPr/>
        </p:nvSpPr>
        <p:spPr bwMode="auto">
          <a:xfrm>
            <a:off x="1919537" y="116632"/>
            <a:ext cx="8605837" cy="255628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Tasavvufi düşüncenin ahlaktan ibaret olduğunu ünlü mutasavvıf Ebu Hasan en-Nuri </a:t>
            </a:r>
            <a:r>
              <a:rPr lang="tr-TR" altLang="en-US" sz="2800" i="1" dirty="0">
                <a:solidFill>
                  <a:srgbClr val="FFFFFF">
                    <a:lumMod val="75000"/>
                  </a:srgbClr>
                </a:solidFill>
                <a:ea typeface="Arial" charset="0"/>
                <a:cs typeface="Arial" charset="0"/>
              </a:rPr>
              <a:t>(907)</a:t>
            </a:r>
            <a:r>
              <a:rPr lang="tr-TR" altLang="en-US" sz="3200" i="1" dirty="0">
                <a:solidFill>
                  <a:srgbClr val="FFFFFF">
                    <a:lumMod val="75000"/>
                  </a:srgbClr>
                </a:solidFill>
                <a:ea typeface="Arial" charset="0"/>
                <a:cs typeface="Arial" charset="0"/>
              </a:rPr>
              <a:t> </a:t>
            </a:r>
            <a:r>
              <a:rPr lang="tr-TR" altLang="en-US" sz="3200" dirty="0">
                <a:solidFill>
                  <a:srgbClr val="FFFFFF"/>
                </a:solidFill>
                <a:ea typeface="Arial" charset="0"/>
                <a:cs typeface="Arial" charset="0"/>
              </a:rPr>
              <a:t>şöyle dile getirir </a:t>
            </a:r>
            <a:r>
              <a:rPr lang="tr-TR" altLang="en-US" sz="3200" dirty="0">
                <a:solidFill>
                  <a:srgbClr val="FFC000"/>
                </a:solidFill>
                <a:ea typeface="Arial" charset="0"/>
                <a:cs typeface="Arial" charset="0"/>
              </a:rPr>
              <a:t>“Tasavvuf ne bazı merasimler ne de bir bilgi yığınıdır; tasavvuf yalnızca ahlaktır.”</a:t>
            </a:r>
            <a:r>
              <a:rPr lang="tr-TR" altLang="en-US" sz="3200" i="1" dirty="0">
                <a:solidFill>
                  <a:srgbClr val="370C5A">
                    <a:lumMod val="20000"/>
                    <a:lumOff val="80000"/>
                  </a:srgbClr>
                </a:solidFill>
                <a:ea typeface="Arial" charset="0"/>
                <a:cs typeface="Arial" charset="0"/>
              </a:rPr>
              <a:t> </a:t>
            </a:r>
            <a:r>
              <a:rPr lang="tr-TR" altLang="en-US" sz="1800" b="1" i="1" dirty="0">
                <a:solidFill>
                  <a:srgbClr val="370C5A">
                    <a:lumMod val="20000"/>
                    <a:lumOff val="80000"/>
                  </a:srgbClr>
                </a:solidFill>
                <a:ea typeface="Arial" charset="0"/>
                <a:cs typeface="Arial" charset="0"/>
              </a:rPr>
              <a:t>(Selçuk </a:t>
            </a:r>
            <a:r>
              <a:rPr lang="tr-TR" altLang="en-US" sz="1800" b="1" i="1" dirty="0" err="1">
                <a:solidFill>
                  <a:srgbClr val="370C5A">
                    <a:lumMod val="20000"/>
                    <a:lumOff val="80000"/>
                  </a:srgbClr>
                </a:solidFill>
                <a:ea typeface="Arial" charset="0"/>
                <a:cs typeface="Arial" charset="0"/>
              </a:rPr>
              <a:t>Eraydın</a:t>
            </a:r>
            <a:r>
              <a:rPr lang="tr-TR" altLang="en-US" sz="1800" b="1" i="1" dirty="0">
                <a:solidFill>
                  <a:srgbClr val="370C5A">
                    <a:lumMod val="20000"/>
                    <a:lumOff val="80000"/>
                  </a:srgbClr>
                </a:solidFill>
                <a:ea typeface="Arial" charset="0"/>
                <a:cs typeface="Arial" charset="0"/>
              </a:rPr>
              <a:t>, Tasavvuf ve Tarikatlar, 340)</a:t>
            </a:r>
            <a:r>
              <a:rPr lang="tr-TR" altLang="en-US" sz="3200" i="1" dirty="0">
                <a:solidFill>
                  <a:srgbClr val="370C5A">
                    <a:lumMod val="20000"/>
                    <a:lumOff val="80000"/>
                  </a:srgbClr>
                </a:solidFill>
                <a:ea typeface="Arial" charset="0"/>
                <a:cs typeface="Arial" charset="0"/>
              </a:rPr>
              <a:t>.</a:t>
            </a:r>
          </a:p>
        </p:txBody>
      </p:sp>
    </p:spTree>
    <p:extLst>
      <p:ext uri="{BB962C8B-B14F-4D97-AF65-F5344CB8AC3E}">
        <p14:creationId xmlns:p14="http://schemas.microsoft.com/office/powerpoint/2010/main" val="19693024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3235"/>
                                        </p:tgtEl>
                                        <p:attrNameLst>
                                          <p:attrName>style.visibility</p:attrName>
                                        </p:attrNameLst>
                                      </p:cBhvr>
                                      <p:to>
                                        <p:strVal val="visible"/>
                                      </p:to>
                                    </p:set>
                                    <p:animEffect transition="in" filter="fade">
                                      <p:cBhvr>
                                        <p:cTn id="7" dur="2000"/>
                                        <p:tgtEl>
                                          <p:spTgt spid="22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39416" y="224644"/>
            <a:ext cx="10549172" cy="403244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Kur’an’daki pek çok ayette insanın hangi ahlaki özelliklere sahip olması gerektiği açıkça belirtilmiştir. Allah, insanların doğru sözlü, adaletli, dürüst, merhametli, emanetleri koruyan bireyler olmalarını istemiştir. Yüce Allah, </a:t>
            </a:r>
            <a:r>
              <a:rPr lang="tr-TR" sz="3200" dirty="0">
                <a:solidFill>
                  <a:srgbClr val="FFC000"/>
                </a:solidFill>
                <a:cs typeface="Arial" charset="0"/>
              </a:rPr>
              <a:t>Hz. Muhammed</a:t>
            </a:r>
            <a:r>
              <a:rPr lang="tr-TR" sz="3200" dirty="0">
                <a:cs typeface="Arial" charset="0"/>
              </a:rPr>
              <a:t>’i güzel ahlakından dolayı bütün Müslümanlara, </a:t>
            </a:r>
            <a:r>
              <a:rPr lang="tr-TR" sz="3200" dirty="0">
                <a:solidFill>
                  <a:srgbClr val="FFFF00"/>
                </a:solidFill>
                <a:cs typeface="Arial" charset="0"/>
              </a:rPr>
              <a:t>“en güzel örnek </a:t>
            </a:r>
            <a:r>
              <a:rPr lang="tr-TR" sz="3200" i="1" dirty="0">
                <a:solidFill>
                  <a:srgbClr val="FFFF00"/>
                </a:solidFill>
                <a:cs typeface="Arial" charset="0"/>
              </a:rPr>
              <a:t>(</a:t>
            </a:r>
            <a:r>
              <a:rPr lang="tr-TR" sz="3200" i="1" dirty="0" err="1">
                <a:solidFill>
                  <a:srgbClr val="FFFF00"/>
                </a:solidFill>
                <a:cs typeface="Arial" charset="0"/>
              </a:rPr>
              <a:t>üsve</a:t>
            </a:r>
            <a:r>
              <a:rPr lang="tr-TR" sz="3200" i="1" dirty="0">
                <a:solidFill>
                  <a:srgbClr val="FFFF00"/>
                </a:solidFill>
                <a:cs typeface="Arial" charset="0"/>
              </a:rPr>
              <a:t>-i </a:t>
            </a:r>
            <a:r>
              <a:rPr lang="tr-TR" sz="3200" i="1" dirty="0" err="1">
                <a:solidFill>
                  <a:srgbClr val="FFFF00"/>
                </a:solidFill>
                <a:cs typeface="Arial" charset="0"/>
              </a:rPr>
              <a:t>hasene</a:t>
            </a:r>
            <a:r>
              <a:rPr lang="tr-TR" sz="3200" i="1" dirty="0">
                <a:solidFill>
                  <a:srgbClr val="FFFF00"/>
                </a:solidFill>
                <a:cs typeface="Arial" charset="0"/>
              </a:rPr>
              <a:t>)</a:t>
            </a:r>
            <a:r>
              <a:rPr lang="tr-TR" sz="3200" dirty="0">
                <a:solidFill>
                  <a:srgbClr val="FFFF00"/>
                </a:solidFill>
                <a:cs typeface="Arial" charset="0"/>
              </a:rPr>
              <a:t>” </a:t>
            </a:r>
            <a:r>
              <a:rPr lang="tr-TR" sz="1800" b="1" i="1" dirty="0">
                <a:solidFill>
                  <a:schemeClr val="bg1">
                    <a:lumMod val="20000"/>
                    <a:lumOff val="80000"/>
                  </a:schemeClr>
                </a:solidFill>
                <a:cs typeface="Arial" charset="0"/>
              </a:rPr>
              <a:t>(Kur'an, </a:t>
            </a:r>
            <a:r>
              <a:rPr lang="tr-TR" sz="1800" b="1" i="1" dirty="0" err="1">
                <a:solidFill>
                  <a:schemeClr val="bg1">
                    <a:lumMod val="20000"/>
                    <a:lumOff val="80000"/>
                  </a:schemeClr>
                </a:solidFill>
                <a:cs typeface="Arial" charset="0"/>
              </a:rPr>
              <a:t>Ahzab</a:t>
            </a:r>
            <a:r>
              <a:rPr lang="tr-TR" sz="1800" b="1" i="1" dirty="0">
                <a:solidFill>
                  <a:schemeClr val="bg1">
                    <a:lumMod val="20000"/>
                    <a:lumOff val="80000"/>
                  </a:schemeClr>
                </a:solidFill>
                <a:cs typeface="Arial" charset="0"/>
              </a:rPr>
              <a:t> 21) </a:t>
            </a:r>
            <a:r>
              <a:rPr lang="tr-TR" sz="3200" dirty="0">
                <a:cs typeface="Arial" charset="0"/>
              </a:rPr>
              <a:t>olarak göstermiş ve Müslümanların onu örnek alarak davranışlarını şekillendirmelerini istemiştir.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13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75420" y="224644"/>
            <a:ext cx="10463928" cy="540060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Tasavvuf, insanın kalbindeki kötü vasıflardan kurtulma çarelerini, kalpteki iyi vasıflar ve onları kazanma yollarını göstermeyi hedefler. Böylece manevi mertebeleri kat ederek en yüksek mertebe olan </a:t>
            </a:r>
            <a:r>
              <a:rPr lang="tr-TR" sz="3200" dirty="0">
                <a:solidFill>
                  <a:srgbClr val="92D050"/>
                </a:solidFill>
                <a:cs typeface="Arial" charset="0"/>
              </a:rPr>
              <a:t>insan-ı kâmil</a:t>
            </a:r>
            <a:r>
              <a:rPr lang="tr-TR" sz="3200" dirty="0">
                <a:cs typeface="Arial" charset="0"/>
              </a:rPr>
              <a:t> mertebesine ulaşmayı amaçlar. </a:t>
            </a:r>
            <a:r>
              <a:rPr lang="tr-TR" sz="3200" dirty="0">
                <a:solidFill>
                  <a:srgbClr val="92D050"/>
                </a:solidFill>
                <a:cs typeface="Arial" charset="0"/>
              </a:rPr>
              <a:t>İnsan-ı kâmil</a:t>
            </a:r>
            <a:r>
              <a:rPr lang="tr-TR" sz="3200" dirty="0">
                <a:cs typeface="Arial" charset="0"/>
              </a:rPr>
              <a:t>, Arapçada olgun insan demektir. </a:t>
            </a:r>
          </a:p>
          <a:p>
            <a:pPr marL="1588" indent="19050" eaLnBrk="1" hangingPunct="1">
              <a:spcBef>
                <a:spcPct val="20000"/>
              </a:spcBef>
              <a:buClr>
                <a:schemeClr val="tx2"/>
              </a:buClr>
              <a:defRPr/>
            </a:pPr>
            <a:r>
              <a:rPr lang="tr-TR" sz="3200" dirty="0">
                <a:cs typeface="Arial" charset="0"/>
              </a:rPr>
              <a:t>İnsan-ı kâmil düşüncesini doğrudan Kur’an’dan çıkarmak mümkün değildir. İnsan-ı kâmil kavramı tasavvuf literatürüne </a:t>
            </a:r>
            <a:r>
              <a:rPr lang="tr-TR" sz="3200" dirty="0" err="1">
                <a:cs typeface="Arial" charset="0"/>
              </a:rPr>
              <a:t>Muhyiddin</a:t>
            </a:r>
            <a:r>
              <a:rPr lang="tr-TR" sz="3200" dirty="0">
                <a:cs typeface="Arial" charset="0"/>
              </a:rPr>
              <a:t> </a:t>
            </a:r>
            <a:r>
              <a:rPr lang="tr-TR" sz="3200" dirty="0" err="1">
                <a:cs typeface="Arial" charset="0"/>
              </a:rPr>
              <a:t>İbnül</a:t>
            </a:r>
            <a:r>
              <a:rPr lang="tr-TR" sz="3200" dirty="0">
                <a:cs typeface="Arial" charset="0"/>
              </a:rPr>
              <a:t>-Arabî </a:t>
            </a:r>
            <a:r>
              <a:rPr lang="tr-TR" sz="2800" i="1" dirty="0">
                <a:solidFill>
                  <a:schemeClr val="tx1">
                    <a:lumMod val="75000"/>
                  </a:schemeClr>
                </a:solidFill>
                <a:cs typeface="Arial" charset="0"/>
              </a:rPr>
              <a:t>(ö. 1240)</a:t>
            </a:r>
            <a:r>
              <a:rPr lang="tr-TR" sz="3200" dirty="0">
                <a:cs typeface="Arial" charset="0"/>
              </a:rPr>
              <a:t> tarafından yerleştirilmiştir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Prof.Dr</a:t>
            </a:r>
            <a:r>
              <a:rPr lang="tr-TR" sz="1800" b="1" i="1" dirty="0">
                <a:solidFill>
                  <a:schemeClr val="bg1">
                    <a:lumMod val="20000"/>
                    <a:lumOff val="80000"/>
                  </a:schemeClr>
                </a:solidFill>
                <a:cs typeface="Arial" charset="0"/>
              </a:rPr>
              <a:t>. Mehmet S. Aydın, ‘‘İnsan-ı Kâmil,’’ Diyanet İslam Ansiklopedisi, c. 22, s. 330).</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613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6307" name="Rectangle 3"/>
          <p:cNvSpPr>
            <a:spLocks noChangeArrowheads="1"/>
          </p:cNvSpPr>
          <p:nvPr/>
        </p:nvSpPr>
        <p:spPr bwMode="auto">
          <a:xfrm>
            <a:off x="2027548" y="152400"/>
            <a:ext cx="8100900" cy="154840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a:solidFill>
                  <a:srgbClr val="FFFFFF"/>
                </a:solidFill>
                <a:ea typeface="Arial" charset="0"/>
                <a:cs typeface="Arial" charset="0"/>
              </a:rPr>
              <a:t>Tasavvufi düşüncenin önemle üzerinde durduğu ahlaki hususlar, bu alanda yazılan birçok eserde ayrıntılı bir şekilde işlenmiştir. </a:t>
            </a:r>
            <a:endParaRPr lang="tr-TR" altLang="en-US" sz="3200">
              <a:solidFill>
                <a:srgbClr val="FFFFFF"/>
              </a:solidFill>
            </a:endParaRPr>
          </a:p>
        </p:txBody>
      </p:sp>
    </p:spTree>
    <p:extLst>
      <p:ext uri="{BB962C8B-B14F-4D97-AF65-F5344CB8AC3E}">
        <p14:creationId xmlns:p14="http://schemas.microsoft.com/office/powerpoint/2010/main" val="16643987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6307"/>
                                        </p:tgtEl>
                                        <p:attrNameLst>
                                          <p:attrName>style.visibility</p:attrName>
                                        </p:attrNameLst>
                                      </p:cBhvr>
                                      <p:to>
                                        <p:strVal val="visible"/>
                                      </p:to>
                                    </p:set>
                                    <p:animEffect transition="in" filter="fade">
                                      <p:cBhvr>
                                        <p:cTn id="7" dur="20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9"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8355" name="Rectangle 3"/>
          <p:cNvSpPr>
            <a:spLocks noChangeArrowheads="1"/>
          </p:cNvSpPr>
          <p:nvPr/>
        </p:nvSpPr>
        <p:spPr bwMode="auto">
          <a:xfrm>
            <a:off x="2243572" y="152636"/>
            <a:ext cx="7740352" cy="900112"/>
          </a:xfrm>
          <a:prstGeom prst="rect">
            <a:avLst/>
          </a:prstGeom>
          <a:noFill/>
          <a:ln>
            <a:noFill/>
          </a:ln>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000000"/>
                </a:solidFill>
                <a:ea typeface="Arial" charset="0"/>
                <a:cs typeface="Arial" charset="0"/>
              </a:rPr>
              <a:t>Örneğin Yunus Emre, dünyanın geçici olduğunu, arzu ve heveslere bağlanıp kalınmaması gerektiğini şöyle ifade eder:</a:t>
            </a:r>
            <a:endParaRPr lang="tr-TR" altLang="en-US" sz="3200" dirty="0">
              <a:solidFill>
                <a:srgbClr val="000000"/>
              </a:solidFill>
            </a:endParaRPr>
          </a:p>
        </p:txBody>
      </p:sp>
      <p:pic>
        <p:nvPicPr>
          <p:cNvPr id="7" name="Picture 6"/>
          <p:cNvPicPr>
            <a:picLocks noChangeAspect="1"/>
          </p:cNvPicPr>
          <p:nvPr/>
        </p:nvPicPr>
        <p:blipFill>
          <a:blip r:embed="rId2"/>
          <a:stretch>
            <a:fillRect/>
          </a:stretch>
        </p:blipFill>
        <p:spPr>
          <a:xfrm>
            <a:off x="1914760" y="2486980"/>
            <a:ext cx="8255000" cy="4368800"/>
          </a:xfrm>
          <a:prstGeom prst="rect">
            <a:avLst/>
          </a:prstGeom>
        </p:spPr>
      </p:pic>
    </p:spTree>
    <p:extLst>
      <p:ext uri="{BB962C8B-B14F-4D97-AF65-F5344CB8AC3E}">
        <p14:creationId xmlns:p14="http://schemas.microsoft.com/office/powerpoint/2010/main" val="1717134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8355"/>
                                        </p:tgtEl>
                                        <p:attrNameLst>
                                          <p:attrName>style.visibility</p:attrName>
                                        </p:attrNameLst>
                                      </p:cBhvr>
                                      <p:to>
                                        <p:strVal val="visible"/>
                                      </p:to>
                                    </p:set>
                                    <p:animEffect transition="in" filter="fade">
                                      <p:cBhvr>
                                        <p:cTn id="7" dur="2000"/>
                                        <p:tgtEl>
                                          <p:spTgt spid="228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9"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8356" name="Rectangle 4"/>
          <p:cNvSpPr>
            <a:spLocks noChangeArrowheads="1"/>
          </p:cNvSpPr>
          <p:nvPr/>
        </p:nvSpPr>
        <p:spPr bwMode="auto">
          <a:xfrm>
            <a:off x="1524024" y="260648"/>
            <a:ext cx="9180488" cy="1943100"/>
          </a:xfrm>
          <a:prstGeom prst="rect">
            <a:avLst/>
          </a:prstGeom>
          <a:noFill/>
          <a:ln>
            <a:noFill/>
          </a:ln>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0070C0"/>
                </a:solidFill>
                <a:ea typeface="Arial" charset="0"/>
                <a:cs typeface="Arial" charset="0"/>
              </a:rPr>
              <a:t>“Bu dünyaya kanmayalım, fanidir aldanmayalım</a:t>
            </a:r>
          </a:p>
          <a:p>
            <a:pPr eaLnBrk="1" hangingPunct="1">
              <a:spcBef>
                <a:spcPct val="20000"/>
              </a:spcBef>
              <a:buClr>
                <a:srgbClr val="BAD41A"/>
              </a:buClr>
              <a:buFont typeface="Times" charset="0"/>
              <a:buNone/>
            </a:pPr>
            <a:r>
              <a:rPr lang="tr-TR" altLang="en-US" sz="3200" dirty="0">
                <a:solidFill>
                  <a:srgbClr val="0070C0"/>
                </a:solidFill>
                <a:ea typeface="Arial" charset="0"/>
                <a:cs typeface="Arial" charset="0"/>
              </a:rPr>
              <a:t>Bir iken ayrılmayalım, gel dosta gidelim gönül,</a:t>
            </a:r>
          </a:p>
          <a:p>
            <a:pPr eaLnBrk="1" hangingPunct="1">
              <a:spcBef>
                <a:spcPct val="20000"/>
              </a:spcBef>
              <a:buClr>
                <a:srgbClr val="BAD41A"/>
              </a:buClr>
              <a:buFont typeface="Times" charset="0"/>
              <a:buNone/>
            </a:pPr>
            <a:r>
              <a:rPr lang="tr-TR" altLang="en-US" sz="3200" dirty="0">
                <a:solidFill>
                  <a:srgbClr val="0070C0"/>
                </a:solidFill>
                <a:ea typeface="Arial" charset="0"/>
                <a:cs typeface="Arial" charset="0"/>
              </a:rPr>
              <a:t>Biz bu cihandan göçelim, ol dost iline uçalım</a:t>
            </a:r>
          </a:p>
          <a:p>
            <a:pPr eaLnBrk="1" hangingPunct="1">
              <a:spcBef>
                <a:spcPct val="20000"/>
              </a:spcBef>
              <a:buClr>
                <a:srgbClr val="BAD41A"/>
              </a:buClr>
              <a:buFont typeface="Times" charset="0"/>
              <a:buNone/>
            </a:pPr>
            <a:r>
              <a:rPr lang="tr-TR" altLang="en-US" sz="3200" dirty="0">
                <a:solidFill>
                  <a:srgbClr val="0070C0"/>
                </a:solidFill>
                <a:ea typeface="Arial" charset="0"/>
                <a:cs typeface="Arial" charset="0"/>
              </a:rPr>
              <a:t>Arzu </a:t>
            </a:r>
            <a:r>
              <a:rPr lang="tr-TR" altLang="en-US" sz="3200" dirty="0" err="1">
                <a:solidFill>
                  <a:srgbClr val="0070C0"/>
                </a:solidFill>
                <a:ea typeface="Arial" charset="0"/>
                <a:cs typeface="Arial" charset="0"/>
              </a:rPr>
              <a:t>hevadan</a:t>
            </a:r>
            <a:r>
              <a:rPr lang="tr-TR" altLang="en-US" sz="3200" dirty="0">
                <a:solidFill>
                  <a:srgbClr val="0070C0"/>
                </a:solidFill>
                <a:ea typeface="Arial" charset="0"/>
                <a:cs typeface="Arial" charset="0"/>
              </a:rPr>
              <a:t> geçelim, gel dosta gidelim gönül.”</a:t>
            </a:r>
            <a:endParaRPr lang="tr-TR" altLang="en-US" sz="3200" dirty="0">
              <a:solidFill>
                <a:srgbClr val="0070C0"/>
              </a:solidFill>
            </a:endParaRPr>
          </a:p>
        </p:txBody>
      </p:sp>
      <p:pic>
        <p:nvPicPr>
          <p:cNvPr id="7" name="Picture 6"/>
          <p:cNvPicPr>
            <a:picLocks noChangeAspect="1"/>
          </p:cNvPicPr>
          <p:nvPr/>
        </p:nvPicPr>
        <p:blipFill>
          <a:blip r:embed="rId2"/>
          <a:stretch>
            <a:fillRect/>
          </a:stretch>
        </p:blipFill>
        <p:spPr>
          <a:xfrm>
            <a:off x="3999148" y="2668724"/>
            <a:ext cx="4185084" cy="4185084"/>
          </a:xfrm>
          <a:prstGeom prst="rect">
            <a:avLst/>
          </a:prstGeom>
        </p:spPr>
      </p:pic>
    </p:spTree>
    <p:extLst>
      <p:ext uri="{BB962C8B-B14F-4D97-AF65-F5344CB8AC3E}">
        <p14:creationId xmlns:p14="http://schemas.microsoft.com/office/powerpoint/2010/main" val="1713643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8356"/>
                                        </p:tgtEl>
                                        <p:attrNameLst>
                                          <p:attrName>style.visibility</p:attrName>
                                        </p:attrNameLst>
                                      </p:cBhvr>
                                      <p:to>
                                        <p:strVal val="visible"/>
                                      </p:to>
                                    </p:set>
                                    <p:animEffect transition="in" filter="fade">
                                      <p:cBhvr>
                                        <p:cTn id="7" dur="2000"/>
                                        <p:tgtEl>
                                          <p:spTgt spid="228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82" name="Picture 11" descr="Home2">
            <a:hlinkClick r:id="rId3" action="ppaction://hlinksldjump"/>
            <a:extLst>
              <a:ext uri="{FF2B5EF4-FFF2-40B4-BE49-F238E27FC236}">
                <a16:creationId xmlns:a16="http://schemas.microsoft.com/office/drawing/2014/main" id="{C39E7BAE-B8C6-4443-97AD-27274DC09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36900F6-E9E5-954E-A2A4-BCDB3C130180}"/>
              </a:ext>
            </a:extLst>
          </p:cNvPr>
          <p:cNvPicPr>
            <a:picLocks noChangeAspect="1"/>
          </p:cNvPicPr>
          <p:nvPr/>
        </p:nvPicPr>
        <p:blipFill rotWithShape="1">
          <a:blip r:embed="rId5"/>
          <a:srcRect t="5376"/>
          <a:stretch/>
        </p:blipFill>
        <p:spPr>
          <a:xfrm>
            <a:off x="1257065" y="0"/>
            <a:ext cx="9663471" cy="6858000"/>
          </a:xfrm>
          <a:prstGeom prst="rect">
            <a:avLst/>
          </a:prstGeom>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908720"/>
            <a:ext cx="10045116" cy="356439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Türkler, 8. yüzyılda İslam dini ile tanıştıktan sonra zamanla büyük gruplar hâlinde Müslüman olmaya başlamışlardı. İslam, ahlaki ilkeleri ve evrensel değerleri sayesinde Türkler arasında hızla yayılmıştır. İslam dininin hızlıca yayılmasında tasavvufi yorumların büyük etkisi olmuştur. Çünkü farklı yorumlar farklı görüşteki insanları bir araya getirmiştir.</a:t>
            </a: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947428" y="260648"/>
            <a:ext cx="10297020"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Kültürümüzde Etkin </a:t>
            </a:r>
            <a:r>
              <a:rPr lang="tr-TR" sz="3600" b="1">
                <a:cs typeface="Arial" charset="0"/>
              </a:rPr>
              <a:t>Olan Tasavvufi Yorumlar</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394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91834" y="224644"/>
            <a:ext cx="8208622"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Tasavvuf ilmi, diğer dinî ilimler olan fıkıh, hadis, tefsir, kelam gibi hicri II. asırdan sonra sistemleşmeye başlamıştır. Dolayısıyla tasavvuf ve tarikatlar </a:t>
            </a:r>
            <a:r>
              <a:rPr lang="tr-TR" sz="3200" dirty="0">
                <a:solidFill>
                  <a:srgbClr val="FFC000"/>
                </a:solidFill>
                <a:cs typeface="Arial" charset="0"/>
              </a:rPr>
              <a:t>Hz. Muhammed </a:t>
            </a:r>
            <a:r>
              <a:rPr lang="tr-TR" sz="3200" dirty="0">
                <a:cs typeface="Arial" charset="0"/>
              </a:rPr>
              <a:t>ve sahabe devrinde mevcut değildi.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933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08721"/>
            <a:ext cx="10693188" cy="262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err="1">
                <a:cs typeface="Arial" charset="0"/>
              </a:rPr>
              <a:t>Yesevilik</a:t>
            </a:r>
            <a:r>
              <a:rPr lang="tr-TR" sz="3200" dirty="0">
                <a:cs typeface="Arial" charset="0"/>
              </a:rPr>
              <a:t>, Hoca Ahmet </a:t>
            </a:r>
            <a:r>
              <a:rPr lang="tr-TR" sz="3200" dirty="0" err="1">
                <a:cs typeface="Arial" charset="0"/>
              </a:rPr>
              <a:t>Yesevi’nin</a:t>
            </a:r>
            <a:r>
              <a:rPr lang="tr-TR" sz="3200" dirty="0">
                <a:cs typeface="Arial" charset="0"/>
              </a:rPr>
              <a:t> görüş ve düşünceleri çerçevesinde oluşmuş tasavvufi bir akımdır. Hayatında Hz. Muhammed sevgisinin çok önemli bir yeri olan Ahmet </a:t>
            </a:r>
            <a:r>
              <a:rPr lang="tr-TR" sz="3200" dirty="0" err="1">
                <a:cs typeface="Arial" charset="0"/>
              </a:rPr>
              <a:t>Yesevi</a:t>
            </a:r>
            <a:r>
              <a:rPr lang="tr-TR" sz="3200" dirty="0">
                <a:cs typeface="Arial" charset="0"/>
              </a:rPr>
              <a:t>, bu sevgi ve bağlılığı, tüm hayatı boyunca hem kendisi yaşamış hem de öğrencilerine aktarmıştır.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871864" y="260648"/>
            <a:ext cx="244839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Yesevilik</a:t>
            </a:r>
            <a:endParaRPr lang="tr-TR" sz="3600" b="1"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6E35882-3E94-9B46-A044-AF027428F381}"/>
              </a:ext>
            </a:extLst>
          </p:cNvPr>
          <p:cNvPicPr>
            <a:picLocks noChangeAspect="1"/>
          </p:cNvPicPr>
          <p:nvPr/>
        </p:nvPicPr>
        <p:blipFill>
          <a:blip r:embed="rId4"/>
          <a:stretch>
            <a:fillRect/>
          </a:stretch>
        </p:blipFill>
        <p:spPr>
          <a:xfrm>
            <a:off x="2603612" y="3429000"/>
            <a:ext cx="6977872" cy="3435260"/>
          </a:xfrm>
          <a:prstGeom prst="rect">
            <a:avLst/>
          </a:prstGeom>
        </p:spPr>
      </p:pic>
    </p:spTree>
    <p:extLst>
      <p:ext uri="{BB962C8B-B14F-4D97-AF65-F5344CB8AC3E}">
        <p14:creationId xmlns:p14="http://schemas.microsoft.com/office/powerpoint/2010/main" val="545424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6" name="Rectangle 3"/>
          <p:cNvSpPr>
            <a:spLocks noChangeArrowheads="1"/>
          </p:cNvSpPr>
          <p:nvPr/>
        </p:nvSpPr>
        <p:spPr bwMode="auto">
          <a:xfrm>
            <a:off x="767408" y="224644"/>
            <a:ext cx="10693188" cy="1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FFFFFF"/>
                </a:solidFill>
                <a:cs typeface="Arial" charset="0"/>
              </a:rPr>
              <a:t>Ahmet </a:t>
            </a:r>
            <a:r>
              <a:rPr lang="tr-TR" sz="3200" dirty="0" err="1">
                <a:solidFill>
                  <a:srgbClr val="FFFFFF"/>
                </a:solidFill>
                <a:cs typeface="Arial" charset="0"/>
              </a:rPr>
              <a:t>Yesevi</a:t>
            </a:r>
            <a:r>
              <a:rPr lang="tr-TR" sz="3200" dirty="0">
                <a:solidFill>
                  <a:srgbClr val="FFFFFF"/>
                </a:solidFill>
                <a:cs typeface="Arial" charset="0"/>
              </a:rPr>
              <a:t>, Türkler arasında İslam’ın yayılmasında önemli rol oynamıştır. Onun yetiştirdiği öğrenciler, Türk illerine dağılarak insanlara İslam’ı anlatmışlardır. </a:t>
            </a:r>
            <a:endParaRPr lang="tr-TR" sz="2800" dirty="0">
              <a:solidFill>
                <a:srgbClr val="FFFFFF"/>
              </a:solidFill>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53083CC-CD86-6748-8C54-4292B4D6511D}"/>
              </a:ext>
            </a:extLst>
          </p:cNvPr>
          <p:cNvPicPr>
            <a:picLocks noChangeAspect="1"/>
          </p:cNvPicPr>
          <p:nvPr/>
        </p:nvPicPr>
        <p:blipFill>
          <a:blip r:embed="rId4"/>
          <a:stretch>
            <a:fillRect/>
          </a:stretch>
        </p:blipFill>
        <p:spPr>
          <a:xfrm>
            <a:off x="2603612" y="1795149"/>
            <a:ext cx="6942348" cy="5102626"/>
          </a:xfrm>
          <a:prstGeom prst="rect">
            <a:avLst/>
          </a:prstGeom>
        </p:spPr>
      </p:pic>
    </p:spTree>
    <p:extLst>
      <p:ext uri="{BB962C8B-B14F-4D97-AF65-F5344CB8AC3E}">
        <p14:creationId xmlns:p14="http://schemas.microsoft.com/office/powerpoint/2010/main" val="912997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9379" name="Rectangle 3"/>
          <p:cNvSpPr>
            <a:spLocks noChangeArrowheads="1"/>
          </p:cNvSpPr>
          <p:nvPr/>
        </p:nvSpPr>
        <p:spPr bwMode="auto">
          <a:xfrm>
            <a:off x="1596008" y="8620"/>
            <a:ext cx="9036496" cy="352659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err="1">
                <a:solidFill>
                  <a:srgbClr val="FFFFFF"/>
                </a:solidFill>
                <a:ea typeface="Arial" charset="0"/>
                <a:cs typeface="Arial" charset="0"/>
              </a:rPr>
              <a:t>Yesevilik</a:t>
            </a:r>
            <a:r>
              <a:rPr lang="tr-TR" altLang="en-US" sz="3200" dirty="0">
                <a:solidFill>
                  <a:srgbClr val="FFFFFF"/>
                </a:solidFill>
                <a:ea typeface="Arial" charset="0"/>
                <a:cs typeface="Arial" charset="0"/>
              </a:rPr>
              <a:t> düşüncesine göre; erdeme erişmek aşk ve sevgiyle mümkündür. Aşk ve sevgi ile erdemli olmak isteyen kişi de benlikten vazgeçmeli, kanaatkar olup diğer insanları düşünmeli ve onlara yardım etmeli, ümitsizliğe kapılmamalı, faydasız şeylerle vakit harcamamalı, yalan söylememeli ve insanların kalbini kırmamalıdır. </a:t>
            </a:r>
            <a:endParaRPr lang="tr-TR" altLang="en-US" sz="3200" dirty="0">
              <a:solidFill>
                <a:srgbClr val="FFFFFF"/>
              </a:solidFill>
            </a:endParaRPr>
          </a:p>
        </p:txBody>
      </p:sp>
    </p:spTree>
    <p:extLst>
      <p:ext uri="{BB962C8B-B14F-4D97-AF65-F5344CB8AC3E}">
        <p14:creationId xmlns:p14="http://schemas.microsoft.com/office/powerpoint/2010/main" val="1904311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2211" name="Rectangle 3"/>
          <p:cNvSpPr>
            <a:spLocks noChangeArrowheads="1"/>
          </p:cNvSpPr>
          <p:nvPr/>
        </p:nvSpPr>
        <p:spPr bwMode="auto">
          <a:xfrm>
            <a:off x="5915360" y="1052737"/>
            <a:ext cx="381704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Kadiriliğin kurucusu </a:t>
            </a:r>
            <a:r>
              <a:rPr lang="tr-TR" altLang="en-US" sz="3200" dirty="0">
                <a:solidFill>
                  <a:srgbClr val="FFC000"/>
                </a:solidFill>
                <a:ea typeface="Arial" charset="0"/>
                <a:cs typeface="Arial" charset="0"/>
              </a:rPr>
              <a:t>Abdülkadir Geylani</a:t>
            </a:r>
            <a:r>
              <a:rPr lang="tr-TR" altLang="en-US" sz="2800" i="1" dirty="0">
                <a:solidFill>
                  <a:srgbClr val="FFFFFF">
                    <a:lumMod val="75000"/>
                  </a:srgbClr>
                </a:solidFill>
                <a:ea typeface="Arial" charset="0"/>
                <a:cs typeface="Arial" charset="0"/>
              </a:rPr>
              <a:t> (ö. 1160), </a:t>
            </a:r>
            <a:r>
              <a:rPr lang="tr-TR" altLang="en-US" sz="3200" dirty="0">
                <a:solidFill>
                  <a:srgbClr val="FFFFFF"/>
                </a:solidFill>
                <a:ea typeface="Arial" charset="0"/>
                <a:cs typeface="Arial" charset="0"/>
              </a:rPr>
              <a:t>İran’ın Geylan şehrinde dünyaya gelmiştir. Bağdat’ta İslami ilimlerde, özellikle tasavvuf alanında uzmanlaşmıştır.</a:t>
            </a:r>
            <a:endParaRPr lang="tr-TR" altLang="en-US" sz="3200" dirty="0">
              <a:solidFill>
                <a:srgbClr val="FFFFFF"/>
              </a:solidFill>
            </a:endParaRPr>
          </a:p>
        </p:txBody>
      </p:sp>
      <p:sp>
        <p:nvSpPr>
          <p:cNvPr id="5" name="Rectangle 3"/>
          <p:cNvSpPr>
            <a:spLocks noChangeArrowheads="1"/>
          </p:cNvSpPr>
          <p:nvPr/>
        </p:nvSpPr>
        <p:spPr bwMode="auto">
          <a:xfrm>
            <a:off x="7067822" y="246063"/>
            <a:ext cx="2268538" cy="626653"/>
          </a:xfrm>
          <a:prstGeom prst="rect">
            <a:avLst/>
          </a:prstGeom>
          <a:solidFill>
            <a:srgbClr val="00B050"/>
          </a:solidFill>
          <a:ln>
            <a:noFill/>
          </a:ln>
          <a:extLst/>
        </p:spPr>
        <p:txBody>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ctr" eaLnBrk="1" hangingPunct="1">
              <a:spcBef>
                <a:spcPct val="20000"/>
              </a:spcBef>
              <a:buClr>
                <a:srgbClr val="BAD41A"/>
              </a:buClr>
              <a:buFont typeface="Times" charset="0"/>
              <a:buNone/>
            </a:pPr>
            <a:r>
              <a:rPr lang="tr-TR" altLang="en-US" sz="3600" b="1">
                <a:solidFill>
                  <a:srgbClr val="FFFFFF"/>
                </a:solidFill>
                <a:ea typeface="Arial" charset="0"/>
                <a:cs typeface="Arial" charset="0"/>
              </a:rPr>
              <a:t>Kadirilik</a:t>
            </a:r>
          </a:p>
        </p:txBody>
      </p:sp>
      <p:pic>
        <p:nvPicPr>
          <p:cNvPr id="215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52" y="29504"/>
            <a:ext cx="4391546" cy="687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10" name="Rectangle 3"/>
          <p:cNvSpPr>
            <a:spLocks noChangeArrowheads="1"/>
          </p:cNvSpPr>
          <p:nvPr/>
        </p:nvSpPr>
        <p:spPr bwMode="auto">
          <a:xfrm>
            <a:off x="1595500" y="44624"/>
            <a:ext cx="3525837" cy="39528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ctr" eaLnBrk="1" hangingPunct="1">
              <a:spcBef>
                <a:spcPct val="20000"/>
              </a:spcBef>
              <a:buClr>
                <a:srgbClr val="BAD41A"/>
              </a:buClr>
              <a:buFont typeface="Times" charset="0"/>
              <a:buNone/>
            </a:pPr>
            <a:r>
              <a:rPr lang="tr-TR" altLang="en-US" sz="1600" dirty="0">
                <a:solidFill>
                  <a:srgbClr val="4C9E8D"/>
                </a:solidFill>
                <a:ea typeface="Arial" charset="0"/>
                <a:cs typeface="Arial" charset="0"/>
              </a:rPr>
              <a:t>Bir Kadiri Şeyhi</a:t>
            </a:r>
            <a:endParaRPr lang="tr-TR" altLang="en-US" sz="1600" dirty="0">
              <a:solidFill>
                <a:srgbClr val="4C9E8D"/>
              </a:solidFill>
            </a:endParaRPr>
          </a:p>
        </p:txBody>
      </p:sp>
    </p:spTree>
    <p:extLst>
      <p:ext uri="{BB962C8B-B14F-4D97-AF65-F5344CB8AC3E}">
        <p14:creationId xmlns:p14="http://schemas.microsoft.com/office/powerpoint/2010/main" val="1625950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2211"/>
                                        </p:tgtEl>
                                        <p:attrNameLst>
                                          <p:attrName>style.visibility</p:attrName>
                                        </p:attrNameLst>
                                      </p:cBhvr>
                                      <p:to>
                                        <p:strVal val="visible"/>
                                      </p:to>
                                    </p:set>
                                    <p:animEffect transition="in" filter="fade">
                                      <p:cBhvr>
                                        <p:cTn id="12"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2211" name="Rectangle 3"/>
          <p:cNvSpPr>
            <a:spLocks noChangeArrowheads="1"/>
          </p:cNvSpPr>
          <p:nvPr/>
        </p:nvSpPr>
        <p:spPr bwMode="auto">
          <a:xfrm>
            <a:off x="1847528" y="187908"/>
            <a:ext cx="8532948" cy="2521012"/>
          </a:xfrm>
          <a:prstGeom prst="rect">
            <a:avLst/>
          </a:prstGeom>
          <a:solidFill>
            <a:srgbClr val="000000">
              <a:alpha val="60000"/>
            </a:srgbClr>
          </a:solidFill>
          <a:ln>
            <a:noFill/>
          </a:ln>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Abdulkadir Geylani’nin temkinli ifadeleri, dini düşünce sınırları zorlamayan fikirleri kadar coşkulu zikir meclisleri de kalabalıkları cezbetmiş ve Endülüs’ten Malezya’ya kadar uzanan topraklarda yayılma imkanı bulmuştur. </a:t>
            </a:r>
            <a:endParaRPr lang="tr-TR" altLang="en-US" sz="1800" i="1" dirty="0">
              <a:solidFill>
                <a:srgbClr val="370C5A">
                  <a:lumMod val="20000"/>
                  <a:lumOff val="80000"/>
                </a:srgbClr>
              </a:solidFill>
            </a:endParaRPr>
          </a:p>
        </p:txBody>
      </p:sp>
    </p:spTree>
    <p:extLst>
      <p:ext uri="{BB962C8B-B14F-4D97-AF65-F5344CB8AC3E}">
        <p14:creationId xmlns:p14="http://schemas.microsoft.com/office/powerpoint/2010/main" val="536064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2211" name="Rectangle 3"/>
          <p:cNvSpPr>
            <a:spLocks noChangeArrowheads="1"/>
          </p:cNvSpPr>
          <p:nvPr/>
        </p:nvSpPr>
        <p:spPr bwMode="auto">
          <a:xfrm>
            <a:off x="1631504" y="0"/>
            <a:ext cx="8964996"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Kadiriliğin temel görüşlerini oluşturan Abdülkadir Geylani’nin eserlerinden </a:t>
            </a:r>
            <a:r>
              <a:rPr lang="tr-TR" altLang="en-US" sz="3200" dirty="0" err="1">
                <a:ea typeface="Arial" charset="0"/>
                <a:cs typeface="Arial" charset="0"/>
              </a:rPr>
              <a:t>başlıcaları</a:t>
            </a:r>
            <a:r>
              <a:rPr lang="tr-TR" altLang="en-US" sz="3200" dirty="0">
                <a:ea typeface="Arial" charset="0"/>
                <a:cs typeface="Arial" charset="0"/>
              </a:rPr>
              <a:t> el-</a:t>
            </a:r>
            <a:r>
              <a:rPr lang="tr-TR" altLang="en-US" sz="3200" dirty="0" err="1">
                <a:ea typeface="Arial" charset="0"/>
                <a:cs typeface="Arial" charset="0"/>
              </a:rPr>
              <a:t>Gunye</a:t>
            </a:r>
            <a:r>
              <a:rPr lang="tr-TR" altLang="en-US" sz="3200" dirty="0">
                <a:ea typeface="Arial" charset="0"/>
                <a:cs typeface="Arial" charset="0"/>
              </a:rPr>
              <a:t> </a:t>
            </a:r>
            <a:r>
              <a:rPr lang="tr-TR" altLang="en-US" sz="3200" dirty="0" err="1">
                <a:ea typeface="Arial" charset="0"/>
                <a:cs typeface="Arial" charset="0"/>
              </a:rPr>
              <a:t>li</a:t>
            </a:r>
            <a:r>
              <a:rPr lang="tr-TR" altLang="en-US" sz="3200" dirty="0">
                <a:ea typeface="Arial" charset="0"/>
                <a:cs typeface="Arial" charset="0"/>
              </a:rPr>
              <a:t> Talibi </a:t>
            </a:r>
            <a:r>
              <a:rPr lang="tr-TR" altLang="en-US" sz="3200" dirty="0" err="1">
                <a:ea typeface="Arial" charset="0"/>
                <a:cs typeface="Arial" charset="0"/>
              </a:rPr>
              <a:t>Tariki’l</a:t>
            </a:r>
            <a:r>
              <a:rPr lang="tr-TR" altLang="en-US" sz="3200" dirty="0">
                <a:ea typeface="Arial" charset="0"/>
                <a:cs typeface="Arial" charset="0"/>
              </a:rPr>
              <a:t>-Hak ve el-</a:t>
            </a:r>
            <a:r>
              <a:rPr lang="tr-TR" altLang="en-US" sz="3200" dirty="0" err="1">
                <a:ea typeface="Arial" charset="0"/>
                <a:cs typeface="Arial" charset="0"/>
              </a:rPr>
              <a:t>Fethu’r</a:t>
            </a:r>
            <a:r>
              <a:rPr lang="tr-TR" altLang="en-US" sz="3200" dirty="0">
                <a:ea typeface="Arial" charset="0"/>
                <a:cs typeface="Arial" charset="0"/>
              </a:rPr>
              <a:t>-</a:t>
            </a:r>
            <a:r>
              <a:rPr lang="tr-TR" altLang="en-US" sz="3200" dirty="0" err="1">
                <a:ea typeface="Arial" charset="0"/>
                <a:cs typeface="Arial" charset="0"/>
              </a:rPr>
              <a:t>Rabbani’dir</a:t>
            </a:r>
            <a:r>
              <a:rPr lang="tr-TR" altLang="en-US" sz="3200" dirty="0">
                <a:ea typeface="Arial" charset="0"/>
                <a:cs typeface="Arial" charset="0"/>
              </a:rPr>
              <a:t>. Kadirilikte haramdan sakınmak, </a:t>
            </a:r>
            <a:r>
              <a:rPr lang="tr-TR" altLang="en-US" sz="3200" dirty="0">
                <a:solidFill>
                  <a:srgbClr val="FFFFFF"/>
                </a:solidFill>
                <a:ea typeface="Arial" charset="0"/>
                <a:cs typeface="Arial" charset="0"/>
              </a:rPr>
              <a:t>hizmeti güzelleştirmek, nimete saygı göstermek, ilim öğrenmek ve Allah’ı sıkça zikretmek önemli hususlardır</a:t>
            </a:r>
            <a:r>
              <a:rPr lang="tr-TR" altLang="en-US" sz="1800" i="1" dirty="0">
                <a:solidFill>
                  <a:srgbClr val="370C5A">
                    <a:lumMod val="20000"/>
                    <a:lumOff val="80000"/>
                  </a:srgbClr>
                </a:solidFill>
                <a:ea typeface="Arial" charset="0"/>
                <a:cs typeface="Arial" charset="0"/>
              </a:rPr>
              <a:t> </a:t>
            </a:r>
            <a:r>
              <a:rPr lang="tr-TR" altLang="en-US" sz="1800" b="1" i="1" dirty="0">
                <a:solidFill>
                  <a:srgbClr val="370C5A">
                    <a:lumMod val="20000"/>
                    <a:lumOff val="80000"/>
                  </a:srgbClr>
                </a:solidFill>
                <a:ea typeface="Arial" charset="0"/>
                <a:cs typeface="Arial" charset="0"/>
              </a:rPr>
              <a:t>(Diyanet İslam </a:t>
            </a:r>
            <a:r>
              <a:rPr lang="tr-TR" altLang="en-US" sz="1800" b="1" i="1" dirty="0" err="1">
                <a:solidFill>
                  <a:srgbClr val="370C5A">
                    <a:lumMod val="20000"/>
                    <a:lumOff val="80000"/>
                  </a:srgbClr>
                </a:solidFill>
                <a:ea typeface="Arial" charset="0"/>
                <a:cs typeface="Arial" charset="0"/>
              </a:rPr>
              <a:t>Ansikl</a:t>
            </a:r>
            <a:r>
              <a:rPr lang="tr-TR" altLang="en-US" sz="1800" b="1" i="1" dirty="0">
                <a:solidFill>
                  <a:srgbClr val="370C5A">
                    <a:lumMod val="20000"/>
                    <a:lumOff val="80000"/>
                  </a:srgbClr>
                </a:solidFill>
                <a:ea typeface="Arial" charset="0"/>
                <a:cs typeface="Arial" charset="0"/>
              </a:rPr>
              <a:t>., XXIV)</a:t>
            </a:r>
            <a:r>
              <a:rPr lang="tr-TR" altLang="en-US" sz="1800" i="1" dirty="0">
                <a:solidFill>
                  <a:srgbClr val="370C5A">
                    <a:lumMod val="20000"/>
                    <a:lumOff val="80000"/>
                  </a:srgbClr>
                </a:solidFill>
                <a:ea typeface="Arial" charset="0"/>
                <a:cs typeface="Arial" charset="0"/>
              </a:rPr>
              <a:t>. </a:t>
            </a:r>
            <a:endParaRPr lang="tr-TR" altLang="en-US" sz="1800" i="1" dirty="0">
              <a:solidFill>
                <a:srgbClr val="370C5A">
                  <a:lumMod val="20000"/>
                  <a:lumOff val="80000"/>
                </a:srgbClr>
              </a:solidFill>
            </a:endParaRPr>
          </a:p>
        </p:txBody>
      </p:sp>
      <p:pic>
        <p:nvPicPr>
          <p:cNvPr id="225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454"/>
          <a:stretch/>
        </p:blipFill>
        <p:spPr bwMode="auto">
          <a:xfrm>
            <a:off x="3323692" y="3439248"/>
            <a:ext cx="5556672" cy="315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3" name="Rectangle 3"/>
          <p:cNvSpPr>
            <a:spLocks noChangeArrowheads="1"/>
          </p:cNvSpPr>
          <p:nvPr/>
        </p:nvSpPr>
        <p:spPr bwMode="auto">
          <a:xfrm>
            <a:off x="3842173" y="6526102"/>
            <a:ext cx="4500563" cy="39528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ctr" eaLnBrk="1" hangingPunct="1">
              <a:spcBef>
                <a:spcPct val="20000"/>
              </a:spcBef>
              <a:buClr>
                <a:srgbClr val="BAD41A"/>
              </a:buClr>
              <a:buFont typeface="Times" charset="0"/>
              <a:buNone/>
            </a:pPr>
            <a:r>
              <a:rPr lang="tr-TR" altLang="en-US" sz="1600">
                <a:solidFill>
                  <a:srgbClr val="4C9E8D"/>
                </a:solidFill>
                <a:ea typeface="Arial" charset="0"/>
                <a:cs typeface="Arial" charset="0"/>
              </a:rPr>
              <a:t>Abdülkadir Geylani Türbesi, Irak</a:t>
            </a:r>
            <a:endParaRPr lang="tr-TR" altLang="en-US" sz="1600">
              <a:solidFill>
                <a:srgbClr val="4C9E8D"/>
              </a:solidFill>
            </a:endParaRPr>
          </a:p>
        </p:txBody>
      </p:sp>
    </p:spTree>
    <p:extLst>
      <p:ext uri="{BB962C8B-B14F-4D97-AF65-F5344CB8AC3E}">
        <p14:creationId xmlns:p14="http://schemas.microsoft.com/office/powerpoint/2010/main" val="1598099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836713"/>
            <a:ext cx="10333148" cy="25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err="1">
                <a:cs typeface="Arial" charset="0"/>
              </a:rPr>
              <a:t>Rıfailik</a:t>
            </a:r>
            <a:r>
              <a:rPr lang="tr-TR" sz="3200" dirty="0">
                <a:cs typeface="Arial" charset="0"/>
              </a:rPr>
              <a:t>, </a:t>
            </a:r>
            <a:r>
              <a:rPr lang="tr-TR" sz="3200" dirty="0">
                <a:solidFill>
                  <a:srgbClr val="FFC000"/>
                </a:solidFill>
                <a:cs typeface="Arial" charset="0"/>
              </a:rPr>
              <a:t>Ahmet </a:t>
            </a:r>
            <a:r>
              <a:rPr lang="tr-TR" sz="3200" dirty="0" err="1">
                <a:solidFill>
                  <a:srgbClr val="FFC000"/>
                </a:solidFill>
                <a:cs typeface="Arial" charset="0"/>
              </a:rPr>
              <a:t>Rıfai</a:t>
            </a:r>
            <a:r>
              <a:rPr lang="tr-TR" sz="3200" dirty="0">
                <a:solidFill>
                  <a:srgbClr val="FFC000"/>
                </a:solidFill>
                <a:cs typeface="Arial" charset="0"/>
              </a:rPr>
              <a:t> </a:t>
            </a:r>
            <a:r>
              <a:rPr lang="tr-TR" sz="2800" i="1" dirty="0">
                <a:solidFill>
                  <a:schemeClr val="tx1">
                    <a:lumMod val="75000"/>
                  </a:schemeClr>
                </a:solidFill>
                <a:cs typeface="Arial" charset="0"/>
              </a:rPr>
              <a:t>(ö. 1182</a:t>
            </a:r>
            <a:r>
              <a:rPr lang="tr-TR" sz="3200" i="1" dirty="0">
                <a:solidFill>
                  <a:schemeClr val="tx1">
                    <a:lumMod val="75000"/>
                  </a:schemeClr>
                </a:solidFill>
                <a:cs typeface="Arial" charset="0"/>
              </a:rPr>
              <a:t>)</a:t>
            </a:r>
            <a:r>
              <a:rPr lang="tr-TR" sz="3200" dirty="0">
                <a:cs typeface="Arial" charset="0"/>
              </a:rPr>
              <a:t> tarafından kurulmuştur. </a:t>
            </a:r>
            <a:r>
              <a:rPr lang="tr-TR" sz="3200" dirty="0" err="1">
                <a:cs typeface="Arial" charset="0"/>
              </a:rPr>
              <a:t>Rifailer</a:t>
            </a:r>
            <a:r>
              <a:rPr lang="tr-TR" sz="3200" dirty="0">
                <a:cs typeface="Arial" charset="0"/>
              </a:rPr>
              <a:t>, Allah’a ulaşmanın, nefsin tezkiyesiyle mümkün olabileceğini kabul ederler. Bunun için dokuz aşamadan oluşan bir eğitim ve zikir programı uygularlar. Her bir merhaleye kendisine ait olan zikirle geçilir.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943872" y="188640"/>
            <a:ext cx="230438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Rıfailik</a:t>
            </a:r>
            <a:endParaRPr lang="tr-TR" sz="3600" b="1"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FFF8BC6-93EA-3B47-88C8-16092D911324}"/>
              </a:ext>
            </a:extLst>
          </p:cNvPr>
          <p:cNvPicPr>
            <a:picLocks noChangeAspect="1"/>
          </p:cNvPicPr>
          <p:nvPr/>
        </p:nvPicPr>
        <p:blipFill>
          <a:blip r:embed="rId4"/>
          <a:stretch>
            <a:fillRect/>
          </a:stretch>
        </p:blipFill>
        <p:spPr>
          <a:xfrm>
            <a:off x="3683732" y="3340100"/>
            <a:ext cx="5080000" cy="3517900"/>
          </a:xfrm>
          <a:prstGeom prst="rect">
            <a:avLst/>
          </a:prstGeom>
        </p:spPr>
      </p:pic>
    </p:spTree>
    <p:extLst>
      <p:ext uri="{BB962C8B-B14F-4D97-AF65-F5344CB8AC3E}">
        <p14:creationId xmlns:p14="http://schemas.microsoft.com/office/powerpoint/2010/main" val="49513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30403" name="Rectangle 3"/>
          <p:cNvSpPr>
            <a:spLocks noChangeArrowheads="1"/>
          </p:cNvSpPr>
          <p:nvPr/>
        </p:nvSpPr>
        <p:spPr bwMode="auto">
          <a:xfrm>
            <a:off x="1847664" y="908720"/>
            <a:ext cx="8532812" cy="1548172"/>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a:solidFill>
                  <a:srgbClr val="FFFFFF"/>
                </a:solidFill>
                <a:ea typeface="Arial" charset="0"/>
                <a:cs typeface="Arial" charset="0"/>
              </a:rPr>
              <a:t>Mevlana Celaleddin Rumi’nin tasavvufi  düşüncelerini temel alan Mevlevilik, onun oğlu Sultan Veled tarafından sistemleştirilmiştir. </a:t>
            </a:r>
            <a:endParaRPr lang="tr-TR" altLang="en-US" sz="3200">
              <a:solidFill>
                <a:srgbClr val="FFFFFF"/>
              </a:solidFill>
            </a:endParaRPr>
          </a:p>
        </p:txBody>
      </p:sp>
      <p:sp>
        <p:nvSpPr>
          <p:cNvPr id="6" name="Rectangle 5">
            <a:extLst>
              <a:ext uri="{FF2B5EF4-FFF2-40B4-BE49-F238E27FC236}">
                <a16:creationId xmlns:a16="http://schemas.microsoft.com/office/drawing/2014/main" id="{5E6D20E3-6316-5C49-B12C-E106625D3853}"/>
              </a:ext>
            </a:extLst>
          </p:cNvPr>
          <p:cNvSpPr>
            <a:spLocks noChangeArrowheads="1"/>
          </p:cNvSpPr>
          <p:nvPr/>
        </p:nvSpPr>
        <p:spPr bwMode="auto">
          <a:xfrm>
            <a:off x="4763852" y="260648"/>
            <a:ext cx="266442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Mevlevilik</a:t>
            </a:r>
            <a:endParaRPr lang="tr-TR" sz="3600" b="1" dirty="0">
              <a:cs typeface="Arial" charset="0"/>
            </a:endParaRPr>
          </a:p>
        </p:txBody>
      </p:sp>
    </p:spTree>
    <p:extLst>
      <p:ext uri="{BB962C8B-B14F-4D97-AF65-F5344CB8AC3E}">
        <p14:creationId xmlns:p14="http://schemas.microsoft.com/office/powerpoint/2010/main" val="960143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30403"/>
                                        </p:tgtEl>
                                        <p:attrNameLst>
                                          <p:attrName>style.visibility</p:attrName>
                                        </p:attrNameLst>
                                      </p:cBhvr>
                                      <p:to>
                                        <p:strVal val="visible"/>
                                      </p:to>
                                    </p:set>
                                    <p:animEffect transition="in" filter="fade">
                                      <p:cBhvr>
                                        <p:cTn id="12" dur="2000"/>
                                        <p:tgtEl>
                                          <p:spTgt spid="230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216" y="8620"/>
            <a:ext cx="4146769" cy="686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5"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31427" name="Rectangle 3"/>
          <p:cNvSpPr>
            <a:spLocks noChangeArrowheads="1"/>
          </p:cNvSpPr>
          <p:nvPr/>
        </p:nvSpPr>
        <p:spPr bwMode="auto">
          <a:xfrm>
            <a:off x="1415480" y="116633"/>
            <a:ext cx="6588732" cy="532923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Mevlana, Şems-ı </a:t>
            </a:r>
            <a:r>
              <a:rPr lang="tr-TR" altLang="en-US" sz="3200" dirty="0" err="1">
                <a:solidFill>
                  <a:srgbClr val="FFFFFF"/>
                </a:solidFill>
                <a:ea typeface="Arial" charset="0"/>
                <a:cs typeface="Arial" charset="0"/>
              </a:rPr>
              <a:t>Tebrizi</a:t>
            </a:r>
            <a:r>
              <a:rPr lang="tr-TR" altLang="en-US" sz="3200" dirty="0">
                <a:solidFill>
                  <a:srgbClr val="FFFFFF"/>
                </a:solidFill>
                <a:ea typeface="Arial" charset="0"/>
                <a:cs typeface="Arial" charset="0"/>
              </a:rPr>
              <a:t> adındaki </a:t>
            </a:r>
            <a:r>
              <a:rPr lang="tr-TR" altLang="en-US" sz="3200" dirty="0" err="1">
                <a:solidFill>
                  <a:srgbClr val="FFFFFF"/>
                </a:solidFill>
                <a:ea typeface="Arial" charset="0"/>
                <a:cs typeface="Arial" charset="0"/>
              </a:rPr>
              <a:t>sufiyle</a:t>
            </a:r>
            <a:r>
              <a:rPr lang="tr-TR" altLang="en-US" sz="3200" dirty="0">
                <a:solidFill>
                  <a:srgbClr val="FFFFFF"/>
                </a:solidFill>
                <a:ea typeface="Arial" charset="0"/>
                <a:cs typeface="Arial" charset="0"/>
              </a:rPr>
              <a:t> tanıştıktan sonra farklı bir düşünce dünyasına girerek öğütlerini ve hikmetli sözlerini insanlara aktarmak için şiire başvurmuştur. Mevlana, </a:t>
            </a:r>
            <a:r>
              <a:rPr lang="tr-TR" altLang="en-US" sz="3200" b="1" dirty="0">
                <a:solidFill>
                  <a:srgbClr val="92D050"/>
                </a:solidFill>
                <a:ea typeface="Arial" charset="0"/>
                <a:cs typeface="Arial" charset="0"/>
              </a:rPr>
              <a:t>Mesnevi</a:t>
            </a:r>
            <a:r>
              <a:rPr lang="tr-TR" altLang="en-US" sz="3200" dirty="0">
                <a:solidFill>
                  <a:srgbClr val="FFFFFF"/>
                </a:solidFill>
                <a:ea typeface="Arial" charset="0"/>
                <a:cs typeface="Arial" charset="0"/>
              </a:rPr>
              <a:t> ve </a:t>
            </a:r>
            <a:r>
              <a:rPr lang="tr-TR" altLang="en-US" sz="3200" b="1" dirty="0">
                <a:solidFill>
                  <a:srgbClr val="92D050"/>
                </a:solidFill>
                <a:ea typeface="Arial" charset="0"/>
                <a:cs typeface="Arial" charset="0"/>
              </a:rPr>
              <a:t>Divan-ı Kebir </a:t>
            </a:r>
            <a:r>
              <a:rPr lang="tr-TR" altLang="en-US" sz="3200" dirty="0">
                <a:solidFill>
                  <a:srgbClr val="FFFFFF"/>
                </a:solidFill>
                <a:ea typeface="Arial" charset="0"/>
                <a:cs typeface="Arial" charset="0"/>
              </a:rPr>
              <a:t>isimli manzum eserlerinde bir araya getirilen şiirleriyle insanları iyiliğe, güzelliğe teşvik eder. Dünya ve ahiret mutluluğuna ulaştıracak olan bilgiler aktarır. </a:t>
            </a:r>
            <a:endParaRPr lang="tr-TR" altLang="en-US" sz="3200" dirty="0">
              <a:solidFill>
                <a:srgbClr val="FFFFFF"/>
              </a:solidFill>
            </a:endParaRPr>
          </a:p>
        </p:txBody>
      </p:sp>
    </p:spTree>
    <p:extLst>
      <p:ext uri="{BB962C8B-B14F-4D97-AF65-F5344CB8AC3E}">
        <p14:creationId xmlns:p14="http://schemas.microsoft.com/office/powerpoint/2010/main" val="1320753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1427"/>
                                        </p:tgtEl>
                                        <p:attrNameLst>
                                          <p:attrName>style.visibility</p:attrName>
                                        </p:attrNameLst>
                                      </p:cBhvr>
                                      <p:to>
                                        <p:strVal val="visible"/>
                                      </p:to>
                                    </p:set>
                                    <p:animEffect transition="in" filter="fade">
                                      <p:cBhvr>
                                        <p:cTn id="7" dur="20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32451" name="Rectangle 3"/>
          <p:cNvSpPr>
            <a:spLocks noChangeArrowheads="1"/>
          </p:cNvSpPr>
          <p:nvPr/>
        </p:nvSpPr>
        <p:spPr bwMode="auto">
          <a:xfrm>
            <a:off x="2207878" y="46039"/>
            <a:ext cx="7812558" cy="2550251"/>
          </a:xfrm>
          <a:prstGeom prst="rect">
            <a:avLst/>
          </a:prstGeom>
          <a:noFill/>
          <a:ln>
            <a:noFill/>
          </a:ln>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Mevlevilikte şiir, müzik ve </a:t>
            </a:r>
            <a:r>
              <a:rPr lang="tr-TR" altLang="en-US" sz="3200" dirty="0" err="1">
                <a:solidFill>
                  <a:srgbClr val="FFFFFF"/>
                </a:solidFill>
                <a:ea typeface="Arial" charset="0"/>
                <a:cs typeface="Arial" charset="0"/>
              </a:rPr>
              <a:t>semâ</a:t>
            </a:r>
            <a:r>
              <a:rPr lang="tr-TR" altLang="en-US" sz="3200" dirty="0">
                <a:solidFill>
                  <a:srgbClr val="FFFFFF"/>
                </a:solidFill>
                <a:ea typeface="Arial" charset="0"/>
                <a:cs typeface="Arial" charset="0"/>
              </a:rPr>
              <a:t> ayininin önemli bir yeri vardır. Mevlevilere göre </a:t>
            </a:r>
            <a:r>
              <a:rPr lang="tr-TR" altLang="en-US" sz="3200" dirty="0">
                <a:solidFill>
                  <a:srgbClr val="92D050"/>
                </a:solidFill>
                <a:ea typeface="Arial" charset="0"/>
                <a:cs typeface="Arial" charset="0"/>
              </a:rPr>
              <a:t>sema</a:t>
            </a:r>
            <a:r>
              <a:rPr lang="tr-TR" altLang="en-US" sz="3200" dirty="0">
                <a:solidFill>
                  <a:srgbClr val="FFFFFF"/>
                </a:solidFill>
                <a:ea typeface="Arial" charset="0"/>
                <a:cs typeface="Arial" charset="0"/>
              </a:rPr>
              <a:t>nın anlamı; musiki nağmelerini dinlemek, dinlerken vecde gelip harekette bulunmak, kendinden geçmek, dönmektir.</a:t>
            </a:r>
            <a:endParaRPr lang="tr-TR" altLang="en-US" sz="3200" dirty="0">
              <a:solidFill>
                <a:srgbClr val="FFFFFF"/>
              </a:solidFill>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2596290"/>
            <a:ext cx="6221474" cy="426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90867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03412" y="224644"/>
            <a:ext cx="10585176"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Tasavvufun önem verdiği konular arasında nefis terbiyesi, Allah’ı zikir, dünyaya gereğinden fazla değer vermeme gibi ilkeler öne çıkar. Kur’an’da nefsi arındırmayı öğütleyen birçok ayet vardır. </a:t>
            </a:r>
            <a:r>
              <a:rPr lang="tr-TR" sz="3200" u="sng" dirty="0">
                <a:cs typeface="Arial" charset="0"/>
              </a:rPr>
              <a:t>Mutasavvıflara göre nefsin arındırılması, tasavvufun ana gayelerinden biridir</a:t>
            </a:r>
            <a:r>
              <a:rPr lang="tr-TR" sz="3200" dirty="0">
                <a:cs typeface="Arial" charset="0"/>
              </a:rPr>
              <a:t>.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779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3068639"/>
            <a:ext cx="5810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2"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33475" name="Rectangle 3"/>
          <p:cNvSpPr>
            <a:spLocks noChangeArrowheads="1"/>
          </p:cNvSpPr>
          <p:nvPr/>
        </p:nvSpPr>
        <p:spPr bwMode="auto">
          <a:xfrm>
            <a:off x="1991544" y="116631"/>
            <a:ext cx="8244916" cy="3060341"/>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Mevlevilik düşüncesinin yaşatıldığı yerler olan Mevlevihanelerde Türk dili ve edebiyatı, şiir, müzik bilgisi, hat, tezhip, minyatür gibi güzel sanatlar öğretilir ve icra edilirdi. Ayrıca Mevlevi müziği, Türk tasavvuf müziğinin önemli parçasını oluşturur. </a:t>
            </a:r>
            <a:endParaRPr lang="tr-TR" altLang="en-US" sz="3200" dirty="0">
              <a:solidFill>
                <a:srgbClr val="FFFFFF"/>
              </a:solidFill>
            </a:endParaRPr>
          </a:p>
        </p:txBody>
      </p:sp>
    </p:spTree>
    <p:extLst>
      <p:ext uri="{BB962C8B-B14F-4D97-AF65-F5344CB8AC3E}">
        <p14:creationId xmlns:p14="http://schemas.microsoft.com/office/powerpoint/2010/main" val="1299523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3475"/>
                                        </p:tgtEl>
                                        <p:attrNameLst>
                                          <p:attrName>style.visibility</p:attrName>
                                        </p:attrNameLst>
                                      </p:cBhvr>
                                      <p:to>
                                        <p:strVal val="visible"/>
                                      </p:to>
                                    </p:set>
                                    <p:animEffect transition="in" filter="fade">
                                      <p:cBhvr>
                                        <p:cTn id="7" dur="2000"/>
                                        <p:tgtEl>
                                          <p:spTgt spid="233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35523" name="Rectangle 3"/>
          <p:cNvSpPr>
            <a:spLocks noChangeArrowheads="1"/>
          </p:cNvSpPr>
          <p:nvPr/>
        </p:nvSpPr>
        <p:spPr bwMode="auto">
          <a:xfrm>
            <a:off x="2170796" y="116633"/>
            <a:ext cx="7849640" cy="165417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Mevlana düşüncesinin temeli insan sevgisine dayanır. Mevlana, görüşü, düşüncesi, inancı ne olursa olsun herkese sevgiyle yaklaşılması gerektiğini savunur. </a:t>
            </a:r>
            <a:endParaRPr lang="tr-TR" altLang="en-US" sz="3200" dirty="0">
              <a:solidFill>
                <a:srgbClr val="FFFFFF"/>
              </a:solidFill>
            </a:endParaRPr>
          </a:p>
        </p:txBody>
      </p:sp>
      <p:pic>
        <p:nvPicPr>
          <p:cNvPr id="71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24" y="2204865"/>
            <a:ext cx="7273380" cy="460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53737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5523"/>
                                        </p:tgtEl>
                                        <p:attrNameLst>
                                          <p:attrName>style.visibility</p:attrName>
                                        </p:attrNameLst>
                                      </p:cBhvr>
                                      <p:to>
                                        <p:strVal val="visible"/>
                                      </p:to>
                                    </p:set>
                                    <p:animEffect transition="in" filter="fade">
                                      <p:cBhvr>
                                        <p:cTn id="7" dur="2000"/>
                                        <p:tgtEl>
                                          <p:spTgt spid="23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BC0716-8F2D-CE42-A75E-4BCF3B34CA5E}"/>
              </a:ext>
            </a:extLst>
          </p:cNvPr>
          <p:cNvSpPr/>
          <p:nvPr/>
        </p:nvSpPr>
        <p:spPr bwMode="auto">
          <a:xfrm>
            <a:off x="0" y="6633356"/>
            <a:ext cx="1847528" cy="224644"/>
          </a:xfrm>
          <a:prstGeom prst="rect">
            <a:avLst/>
          </a:prstGeom>
          <a:solidFill>
            <a:srgbClr val="0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2600" b="0" i="0" u="none" strike="noStrike" cap="none" normalizeH="0" baseline="0">
              <a:ln>
                <a:solidFill>
                  <a:sysClr val="windowText" lastClr="000000"/>
                </a:solidFill>
              </a:ln>
              <a:solidFill>
                <a:schemeClr val="tx1"/>
              </a:solidFill>
              <a:effectLst/>
              <a:latin typeface="Arial" pitchFamily="34" charset="0"/>
            </a:endParaRPr>
          </a:p>
        </p:txBody>
      </p:sp>
    </p:spTree>
    <p:extLst>
      <p:ext uri="{BB962C8B-B14F-4D97-AF65-F5344CB8AC3E}">
        <p14:creationId xmlns:p14="http://schemas.microsoft.com/office/powerpoint/2010/main" val="30143328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19536" y="872717"/>
            <a:ext cx="8388932" cy="25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Nakşibendilik, </a:t>
            </a:r>
            <a:r>
              <a:rPr lang="tr-TR" sz="3200" dirty="0">
                <a:solidFill>
                  <a:srgbClr val="FFC000"/>
                </a:solidFill>
                <a:cs typeface="Arial" charset="0"/>
              </a:rPr>
              <a:t>Muhammed </a:t>
            </a:r>
            <a:r>
              <a:rPr lang="tr-TR" sz="3200" dirty="0" err="1">
                <a:solidFill>
                  <a:srgbClr val="FFC000"/>
                </a:solidFill>
                <a:cs typeface="Arial" charset="0"/>
              </a:rPr>
              <a:t>Bahauddin</a:t>
            </a:r>
            <a:r>
              <a:rPr lang="tr-TR" sz="3200" dirty="0">
                <a:solidFill>
                  <a:srgbClr val="FFC000"/>
                </a:solidFill>
                <a:cs typeface="Arial" charset="0"/>
              </a:rPr>
              <a:t> </a:t>
            </a:r>
            <a:r>
              <a:rPr lang="tr-TR" sz="3200" dirty="0" err="1">
                <a:solidFill>
                  <a:srgbClr val="FFC000"/>
                </a:solidFill>
                <a:cs typeface="Arial" charset="0"/>
              </a:rPr>
              <a:t>Nakşibend</a:t>
            </a:r>
            <a:r>
              <a:rPr lang="tr-TR" sz="3200" dirty="0" err="1">
                <a:cs typeface="Arial" charset="0"/>
              </a:rPr>
              <a:t>’in</a:t>
            </a:r>
            <a:r>
              <a:rPr lang="tr-TR" sz="3200" dirty="0">
                <a:cs typeface="Arial" charset="0"/>
              </a:rPr>
              <a:t> </a:t>
            </a:r>
            <a:r>
              <a:rPr lang="tr-TR" sz="2800" i="1" dirty="0">
                <a:solidFill>
                  <a:schemeClr val="tx1">
                    <a:lumMod val="75000"/>
                  </a:schemeClr>
                </a:solidFill>
                <a:cs typeface="Arial" charset="0"/>
              </a:rPr>
              <a:t>(ö. 1389)</a:t>
            </a:r>
            <a:r>
              <a:rPr lang="tr-TR" sz="3200" dirty="0">
                <a:cs typeface="Arial" charset="0"/>
              </a:rPr>
              <a:t> görüşleri çerçevesinde oluşmuş tasavvufi düşünce akımıdır.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367808" y="224644"/>
            <a:ext cx="3456510"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Nakşıbendilik</a:t>
            </a:r>
            <a:endParaRPr lang="tr-TR" sz="3600" b="1"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908" b="31303"/>
          <a:stretch/>
        </p:blipFill>
        <p:spPr bwMode="auto">
          <a:xfrm>
            <a:off x="1527955" y="2492896"/>
            <a:ext cx="9104549" cy="435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3"/>
          <p:cNvSpPr>
            <a:spLocks noChangeArrowheads="1"/>
          </p:cNvSpPr>
          <p:nvPr/>
        </p:nvSpPr>
        <p:spPr bwMode="auto">
          <a:xfrm>
            <a:off x="3865277" y="2492896"/>
            <a:ext cx="4498975" cy="393700"/>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ctr" eaLnBrk="1" hangingPunct="1">
              <a:spcBef>
                <a:spcPct val="20000"/>
              </a:spcBef>
              <a:buClr>
                <a:srgbClr val="BAD41A"/>
              </a:buClr>
              <a:buFont typeface="Times" charset="0"/>
              <a:buNone/>
            </a:pPr>
            <a:r>
              <a:rPr lang="tr-TR" altLang="en-US" sz="1600" dirty="0" err="1">
                <a:solidFill>
                  <a:srgbClr val="000000"/>
                </a:solidFill>
                <a:ea typeface="Arial" charset="0"/>
                <a:cs typeface="Arial" charset="0"/>
              </a:rPr>
              <a:t>Bahauddin</a:t>
            </a:r>
            <a:r>
              <a:rPr lang="tr-TR" altLang="en-US" sz="1600" dirty="0">
                <a:solidFill>
                  <a:srgbClr val="000000"/>
                </a:solidFill>
                <a:ea typeface="Arial" charset="0"/>
                <a:cs typeface="Arial" charset="0"/>
              </a:rPr>
              <a:t> </a:t>
            </a:r>
            <a:r>
              <a:rPr lang="tr-TR" altLang="en-US" sz="1600" dirty="0" err="1">
                <a:solidFill>
                  <a:srgbClr val="000000"/>
                </a:solidFill>
                <a:ea typeface="Arial" charset="0"/>
                <a:cs typeface="Arial" charset="0"/>
              </a:rPr>
              <a:t>Nakşbend’in</a:t>
            </a:r>
            <a:r>
              <a:rPr lang="tr-TR" altLang="en-US" sz="1600" dirty="0">
                <a:solidFill>
                  <a:srgbClr val="000000"/>
                </a:solidFill>
                <a:ea typeface="Arial" charset="0"/>
                <a:cs typeface="Arial" charset="0"/>
              </a:rPr>
              <a:t> Türbesi</a:t>
            </a:r>
            <a:endParaRPr lang="tr-TR" altLang="en-US" sz="1600" dirty="0">
              <a:solidFill>
                <a:srgbClr val="000000"/>
              </a:solidFill>
            </a:endParaRPr>
          </a:p>
        </p:txBody>
      </p:sp>
    </p:spTree>
    <p:extLst>
      <p:ext uri="{BB962C8B-B14F-4D97-AF65-F5344CB8AC3E}">
        <p14:creationId xmlns:p14="http://schemas.microsoft.com/office/powerpoint/2010/main" val="1005141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20" y="2284845"/>
            <a:ext cx="6839086" cy="455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5"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2211" name="Rectangle 3"/>
          <p:cNvSpPr>
            <a:spLocks noChangeArrowheads="1"/>
          </p:cNvSpPr>
          <p:nvPr/>
        </p:nvSpPr>
        <p:spPr bwMode="auto">
          <a:xfrm>
            <a:off x="1199456" y="224879"/>
            <a:ext cx="9828820" cy="205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rPr>
              <a:t>Nakşibendilikte Allah’ı çok zikreden kişinin, onun sevgisini kalbine yerleştireceğine ve bunun da kişiyi kötülüklerden koruyacağına inanılır. Nakşibendiliğe göre zikrin gizlice, kalpten yapılması esastır. </a:t>
            </a:r>
          </a:p>
        </p:txBody>
      </p:sp>
    </p:spTree>
    <p:extLst>
      <p:ext uri="{BB962C8B-B14F-4D97-AF65-F5344CB8AC3E}">
        <p14:creationId xmlns:p14="http://schemas.microsoft.com/office/powerpoint/2010/main" val="1723930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8620"/>
            <a:ext cx="10224628" cy="681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79"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2211" name="Rectangle 3"/>
          <p:cNvSpPr>
            <a:spLocks noChangeArrowheads="1"/>
          </p:cNvSpPr>
          <p:nvPr/>
        </p:nvSpPr>
        <p:spPr bwMode="auto">
          <a:xfrm>
            <a:off x="1829594" y="116632"/>
            <a:ext cx="8532813" cy="234026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buFont typeface="Times" charset="0"/>
              <a:buNone/>
            </a:pPr>
            <a:r>
              <a:rPr lang="tr-TR" altLang="en-US" sz="3200" dirty="0">
                <a:solidFill>
                  <a:srgbClr val="FFFFFF"/>
                </a:solidFill>
                <a:ea typeface="Arial" charset="0"/>
                <a:cs typeface="Arial" charset="0"/>
              </a:rPr>
              <a:t>Dinin emirlerine bağlı kalma, tasavvuf yoluyla nefsin kötü isteklerinden temizlenme, sevgiyle Allah’a yakınlaşma, bilgi ve marifetle Allah’a ulaşmak, Nakşibendiliğin temel ilkelerindendir </a:t>
            </a:r>
            <a:r>
              <a:rPr lang="tr-TR" altLang="en-US" sz="1800" b="1" i="1" dirty="0">
                <a:solidFill>
                  <a:srgbClr val="370C5A">
                    <a:lumMod val="20000"/>
                    <a:lumOff val="80000"/>
                  </a:srgbClr>
                </a:solidFill>
                <a:ea typeface="Arial" charset="0"/>
                <a:cs typeface="Arial" charset="0"/>
              </a:rPr>
              <a:t>(Osman Türer, Ana Hatlarıyla Tasavvuf Tarihi, s. 176-182).</a:t>
            </a:r>
            <a:endParaRPr lang="tr-TR" altLang="en-US" sz="1800" b="1" i="1" dirty="0">
              <a:solidFill>
                <a:srgbClr val="370C5A">
                  <a:lumMod val="20000"/>
                  <a:lumOff val="80000"/>
                </a:srgbClr>
              </a:solidFill>
            </a:endParaRPr>
          </a:p>
        </p:txBody>
      </p:sp>
    </p:spTree>
    <p:extLst>
      <p:ext uri="{BB962C8B-B14F-4D97-AF65-F5344CB8AC3E}">
        <p14:creationId xmlns:p14="http://schemas.microsoft.com/office/powerpoint/2010/main" val="533821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4007768" y="944725"/>
            <a:ext cx="7488832" cy="3492387"/>
          </a:xfrm>
          <a:prstGeom prst="rect">
            <a:avLst/>
          </a:prstGeom>
          <a:solidFill>
            <a:srgbClr val="000000">
              <a:alpha val="61000"/>
            </a:srgbClr>
          </a:solidFill>
          <a:ln>
            <a:noFill/>
          </a:ln>
          <a:extLst/>
        </p:spPr>
        <p:txBody>
          <a:bodyPr/>
          <a:lstStyle/>
          <a:p>
            <a:pPr marL="1588" indent="19050" algn="r" eaLnBrk="1" hangingPunct="1">
              <a:spcBef>
                <a:spcPct val="20000"/>
              </a:spcBef>
              <a:buClr>
                <a:schemeClr val="tx2"/>
              </a:buClr>
              <a:defRPr/>
            </a:pPr>
            <a:r>
              <a:rPr lang="tr-TR" sz="3200" dirty="0">
                <a:solidFill>
                  <a:srgbClr val="92D050"/>
                </a:solidFill>
                <a:cs typeface="Arial" charset="0"/>
              </a:rPr>
              <a:t>Alevilik</a:t>
            </a:r>
            <a:r>
              <a:rPr lang="tr-TR" sz="3200" dirty="0">
                <a:cs typeface="Arial" charset="0"/>
              </a:rPr>
              <a:t>; Hz. Muhammed’in vefatından sonra Hz. Ali’nin halife olması gerektiğini savunan, onu </a:t>
            </a:r>
            <a:r>
              <a:rPr lang="tr-TR" sz="3200" dirty="0" err="1">
                <a:cs typeface="Arial" charset="0"/>
              </a:rPr>
              <a:t>sahabilerin</a:t>
            </a:r>
            <a:r>
              <a:rPr lang="tr-TR" sz="3200" dirty="0">
                <a:cs typeface="Arial" charset="0"/>
              </a:rPr>
              <a:t> en üstünü olarak kabul eden anlayıştır. </a:t>
            </a:r>
            <a:r>
              <a:rPr lang="tr-TR" sz="3200" dirty="0">
                <a:solidFill>
                  <a:srgbClr val="92D050"/>
                </a:solidFill>
                <a:cs typeface="Arial" charset="0"/>
              </a:rPr>
              <a:t>Bektaşilik</a:t>
            </a:r>
            <a:r>
              <a:rPr lang="tr-TR" sz="3200" dirty="0">
                <a:cs typeface="Arial" charset="0"/>
              </a:rPr>
              <a:t> ise Hacı Bektaş-ı Veli’nin görüş ve düşünceleri çerçevesinde oluşan tasavvufi bir yorumdur.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791744" y="260648"/>
            <a:ext cx="460863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Alevilik-Bektaşilik</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230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667634" y="188640"/>
            <a:ext cx="885685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Arial" charset="0"/>
                <a:ea typeface="Arial" charset="0"/>
                <a:cs typeface="Arial" charset="0"/>
              </a:defRPr>
            </a:lvl1pPr>
            <a:lvl2pPr marL="742950" indent="-285750">
              <a:spcBef>
                <a:spcPct val="20000"/>
              </a:spcBef>
              <a:buClr>
                <a:schemeClr val="accent2"/>
              </a:buClr>
              <a:buFont typeface="Times" charset="0"/>
              <a:defRPr sz="2800">
                <a:solidFill>
                  <a:schemeClr val="tx1"/>
                </a:solidFill>
                <a:latin typeface="Times" charset="0"/>
                <a:ea typeface="Arial" charset="0"/>
                <a:cs typeface="Arial" charset="0"/>
              </a:defRPr>
            </a:lvl2pPr>
            <a:lvl3pPr marL="1143000" indent="-228600">
              <a:spcBef>
                <a:spcPct val="20000"/>
              </a:spcBef>
              <a:buClr>
                <a:schemeClr val="tx1"/>
              </a:buClr>
              <a:buFont typeface="Times" charset="0"/>
              <a:defRPr sz="2400">
                <a:solidFill>
                  <a:schemeClr val="tx1"/>
                </a:solidFill>
                <a:latin typeface="Times" charset="0"/>
                <a:ea typeface="Arial" charset="0"/>
                <a:cs typeface="Arial" charset="0"/>
              </a:defRPr>
            </a:lvl3pPr>
            <a:lvl4pPr marL="1600200" indent="-228600">
              <a:spcBef>
                <a:spcPct val="20000"/>
              </a:spcBef>
              <a:buClr>
                <a:schemeClr val="tx2"/>
              </a:buClr>
              <a:buFont typeface="Wingdings" charset="2"/>
              <a:defRPr sz="2000">
                <a:solidFill>
                  <a:schemeClr val="tx1"/>
                </a:solidFill>
                <a:latin typeface="Times" charset="0"/>
                <a:ea typeface="Arial" charset="0"/>
                <a:cs typeface="Arial" charset="0"/>
              </a:defRPr>
            </a:lvl4pPr>
            <a:lvl5pPr marL="2057400" indent="-228600">
              <a:spcBef>
                <a:spcPct val="20000"/>
              </a:spcBef>
              <a:buFont typeface="Wingdings" charset="2"/>
              <a:defRPr sz="2000">
                <a:solidFill>
                  <a:schemeClr val="tx1"/>
                </a:solidFill>
                <a:latin typeface="Times" charset="0"/>
                <a:ea typeface="Arial" charset="0"/>
                <a:cs typeface="Arial"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9pPr>
          </a:lstStyle>
          <a:p>
            <a:pPr marL="1588" marR="0" lvl="0" indent="19050" algn="l" defTabSz="914400" rtl="0" eaLnBrk="1" fontAlgn="base" latinLnBrk="0" hangingPunct="1">
              <a:lnSpc>
                <a:spcPct val="100000"/>
              </a:lnSpc>
              <a:spcBef>
                <a:spcPct val="20000"/>
              </a:spcBef>
              <a:spcAft>
                <a:spcPct val="0"/>
              </a:spcAft>
              <a:buClr>
                <a:srgbClr val="BAD41A"/>
              </a:buClr>
              <a:buSzTx/>
              <a:buFontTx/>
              <a:buNone/>
              <a:tabLst/>
              <a:defRPr/>
            </a:pPr>
            <a:r>
              <a:rPr kumimoji="0" lang="tr-TR" altLang="en-US" sz="3200" b="0" i="0" u="none" strike="noStrike" kern="1200" cap="none" spc="0" normalizeH="0" baseline="0" noProof="0" dirty="0">
                <a:ln>
                  <a:noFill/>
                </a:ln>
                <a:solidFill>
                  <a:srgbClr val="FFFFFF"/>
                </a:solidFill>
                <a:effectLst/>
                <a:uLnTx/>
                <a:uFillTx/>
                <a:latin typeface="Arial" charset="0"/>
                <a:cs typeface="Arial" charset="0"/>
              </a:rPr>
              <a:t>Alevi-Kızılbaş topluluklarında cemaatin veya köyün bütün mensupları Alevidir; çocukları da doğuştan Alevidir. Annesi-babası Alevi olmayanın Alevi olması mümkün değildir. Bektaşi olması mümkündür. Belli şartları yerine getirip, belli kaidelere uymak ve bir Baba’dan ‘nasip almak’ suretiyle her isteyen Bektaşi olabilir </a:t>
            </a:r>
            <a:r>
              <a:rPr kumimoji="0" lang="tr-TR" altLang="en-US" sz="1800" b="1" i="1" u="none" strike="noStrike" kern="1200" cap="none" spc="0" normalizeH="0" baseline="0" noProof="0" dirty="0">
                <a:ln>
                  <a:noFill/>
                </a:ln>
                <a:solidFill>
                  <a:srgbClr val="D9B7F5"/>
                </a:solidFill>
                <a:effectLst/>
                <a:uLnTx/>
                <a:uFillTx/>
                <a:latin typeface="Arial" charset="0"/>
                <a:cs typeface="Arial" charset="0"/>
              </a:rPr>
              <a:t>(</a:t>
            </a:r>
            <a:r>
              <a:rPr kumimoji="0" lang="tr-TR" altLang="en-US" sz="1800" b="1" i="1" u="none" strike="noStrike" kern="1200" cap="none" spc="0" normalizeH="0" baseline="0" noProof="0" dirty="0" err="1">
                <a:ln>
                  <a:noFill/>
                </a:ln>
                <a:solidFill>
                  <a:srgbClr val="D9B7F5"/>
                </a:solidFill>
                <a:effectLst/>
                <a:uLnTx/>
                <a:uFillTx/>
                <a:latin typeface="Arial" charset="0"/>
                <a:cs typeface="Arial" charset="0"/>
              </a:rPr>
              <a:t>Prof.Dr</a:t>
            </a:r>
            <a:r>
              <a:rPr kumimoji="0" lang="tr-TR" altLang="en-US" sz="1800" b="1" i="1" u="none" strike="noStrike" kern="1200" cap="none" spc="0" normalizeH="0" baseline="0" noProof="0" dirty="0">
                <a:ln>
                  <a:noFill/>
                </a:ln>
                <a:solidFill>
                  <a:srgbClr val="D9B7F5"/>
                </a:solidFill>
                <a:effectLst/>
                <a:uLnTx/>
                <a:uFillTx/>
                <a:latin typeface="Arial" charset="0"/>
                <a:cs typeface="Arial" charset="0"/>
              </a:rPr>
              <a:t>. Ethem Ruhi </a:t>
            </a:r>
            <a:r>
              <a:rPr kumimoji="0" lang="tr-TR" altLang="en-US" sz="1800" b="1" i="1" u="none" strike="noStrike" kern="1200" cap="none" spc="0" normalizeH="0" baseline="0" noProof="0" dirty="0" err="1">
                <a:ln>
                  <a:noFill/>
                </a:ln>
                <a:solidFill>
                  <a:srgbClr val="D9B7F5"/>
                </a:solidFill>
                <a:effectLst/>
                <a:uLnTx/>
                <a:uFillTx/>
                <a:latin typeface="Arial" charset="0"/>
                <a:cs typeface="Arial" charset="0"/>
              </a:rPr>
              <a:t>Fığlalı</a:t>
            </a:r>
            <a:r>
              <a:rPr kumimoji="0" lang="tr-TR" altLang="en-US" sz="1800" b="1" i="1" u="none" strike="noStrike" kern="1200" cap="none" spc="0" normalizeH="0" baseline="0" noProof="0" dirty="0">
                <a:ln>
                  <a:noFill/>
                </a:ln>
                <a:solidFill>
                  <a:srgbClr val="D9B7F5"/>
                </a:solidFill>
                <a:effectLst/>
                <a:uLnTx/>
                <a:uFillTx/>
                <a:latin typeface="Arial" charset="0"/>
                <a:cs typeface="Arial" charset="0"/>
              </a:rPr>
              <a:t>, Türkiye’de Alevilik-Bektaşilik, s. 200)</a:t>
            </a:r>
            <a:r>
              <a:rPr kumimoji="0" lang="tr-TR" altLang="en-US" sz="1800" b="0" i="1" u="none" strike="noStrike" kern="1200" cap="none" spc="0" normalizeH="0" baseline="0" noProof="0" dirty="0">
                <a:ln>
                  <a:noFill/>
                </a:ln>
                <a:solidFill>
                  <a:srgbClr val="D9B7F5"/>
                </a:solidFill>
                <a:effectLst/>
                <a:uLnTx/>
                <a:uFillTx/>
                <a:latin typeface="Arial" charset="0"/>
                <a:cs typeface="Arial" charset="0"/>
              </a:rPr>
              <a:t>. </a:t>
            </a:r>
            <a:endParaRPr kumimoji="0" lang="tr-TR" altLang="en-US" sz="1800" b="0" i="1" u="none" strike="noStrike" kern="1200" cap="none" spc="0" normalizeH="0" baseline="0" noProof="0" dirty="0">
              <a:ln>
                <a:noFill/>
              </a:ln>
              <a:solidFill>
                <a:srgbClr val="D9B7F5"/>
              </a:solidFill>
              <a:effectLst/>
              <a:uLnTx/>
              <a:uFillTx/>
              <a:latin typeface="New York" charset="0"/>
              <a:cs typeface="Arial" charset="0"/>
            </a:endParaRP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0114" y="4185084"/>
            <a:ext cx="3966106" cy="26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4569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3432176" y="115888"/>
            <a:ext cx="5364163" cy="6842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Times" charset="0"/>
              <a:defRPr sz="2600">
                <a:solidFill>
                  <a:schemeClr val="tx1"/>
                </a:solidFill>
                <a:latin typeface="Arial" charset="0"/>
                <a:ea typeface="Arial" charset="0"/>
                <a:cs typeface="Arial" charset="0"/>
              </a:defRPr>
            </a:lvl1pPr>
            <a:lvl2pPr marL="742950" indent="-285750">
              <a:spcBef>
                <a:spcPct val="20000"/>
              </a:spcBef>
              <a:buClr>
                <a:schemeClr val="accent2"/>
              </a:buClr>
              <a:buFont typeface="Times" charset="0"/>
              <a:defRPr sz="2800">
                <a:solidFill>
                  <a:schemeClr val="tx1"/>
                </a:solidFill>
                <a:latin typeface="Times" charset="0"/>
                <a:ea typeface="Arial" charset="0"/>
                <a:cs typeface="Arial" charset="0"/>
              </a:defRPr>
            </a:lvl2pPr>
            <a:lvl3pPr marL="1143000" indent="-228600">
              <a:spcBef>
                <a:spcPct val="20000"/>
              </a:spcBef>
              <a:buClr>
                <a:schemeClr val="tx1"/>
              </a:buClr>
              <a:buFont typeface="Times" charset="0"/>
              <a:defRPr sz="2400">
                <a:solidFill>
                  <a:schemeClr val="tx1"/>
                </a:solidFill>
                <a:latin typeface="Times" charset="0"/>
                <a:ea typeface="Arial" charset="0"/>
                <a:cs typeface="Arial" charset="0"/>
              </a:defRPr>
            </a:lvl3pPr>
            <a:lvl4pPr marL="1600200" indent="-228600">
              <a:spcBef>
                <a:spcPct val="20000"/>
              </a:spcBef>
              <a:buClr>
                <a:schemeClr val="tx2"/>
              </a:buClr>
              <a:buFont typeface="Wingdings" charset="2"/>
              <a:defRPr sz="2000">
                <a:solidFill>
                  <a:schemeClr val="tx1"/>
                </a:solidFill>
                <a:latin typeface="Times" charset="0"/>
                <a:ea typeface="Arial" charset="0"/>
                <a:cs typeface="Arial" charset="0"/>
              </a:defRPr>
            </a:lvl4pPr>
            <a:lvl5pPr marL="2057400" indent="-228600">
              <a:spcBef>
                <a:spcPct val="20000"/>
              </a:spcBef>
              <a:buFont typeface="Wingdings" charset="2"/>
              <a:defRPr sz="2000">
                <a:solidFill>
                  <a:schemeClr val="tx1"/>
                </a:solidFill>
                <a:latin typeface="Times" charset="0"/>
                <a:ea typeface="Arial" charset="0"/>
                <a:cs typeface="Arial"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rgbClr val="BAD41A"/>
              </a:buClr>
              <a:buSzTx/>
              <a:buFont typeface="Times" charset="0"/>
              <a:buNone/>
              <a:tabLst/>
              <a:defRPr/>
            </a:pPr>
            <a:r>
              <a:rPr kumimoji="0" lang="tr-TR" altLang="en-US" sz="3600" b="1" i="0" u="none" strike="noStrike" kern="1200" cap="none" spc="0" normalizeH="0" baseline="0" noProof="0">
                <a:ln>
                  <a:noFill/>
                </a:ln>
                <a:solidFill>
                  <a:srgbClr val="FFFFFF"/>
                </a:solidFill>
                <a:effectLst/>
                <a:uLnTx/>
                <a:uFillTx/>
                <a:latin typeface="Arial" charset="0"/>
                <a:cs typeface="Arial" charset="0"/>
              </a:rPr>
              <a:t>Aleviliğin Ortaya Çıkışı</a:t>
            </a:r>
          </a:p>
        </p:txBody>
      </p:sp>
      <p:sp>
        <p:nvSpPr>
          <p:cNvPr id="5" name="Rectangle 3"/>
          <p:cNvSpPr>
            <a:spLocks noChangeArrowheads="1"/>
          </p:cNvSpPr>
          <p:nvPr/>
        </p:nvSpPr>
        <p:spPr bwMode="auto">
          <a:xfrm>
            <a:off x="1560515" y="800708"/>
            <a:ext cx="9107486"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Arial" charset="0"/>
                <a:ea typeface="Arial" charset="0"/>
                <a:cs typeface="Arial" charset="0"/>
              </a:defRPr>
            </a:lvl1pPr>
            <a:lvl2pPr marL="742950" indent="-285750">
              <a:spcBef>
                <a:spcPct val="20000"/>
              </a:spcBef>
              <a:buClr>
                <a:schemeClr val="accent2"/>
              </a:buClr>
              <a:buFont typeface="Times" charset="0"/>
              <a:defRPr sz="2800">
                <a:solidFill>
                  <a:schemeClr val="tx1"/>
                </a:solidFill>
                <a:latin typeface="Times" charset="0"/>
                <a:ea typeface="Arial" charset="0"/>
                <a:cs typeface="Arial" charset="0"/>
              </a:defRPr>
            </a:lvl2pPr>
            <a:lvl3pPr marL="1143000" indent="-228600">
              <a:spcBef>
                <a:spcPct val="20000"/>
              </a:spcBef>
              <a:buClr>
                <a:schemeClr val="tx1"/>
              </a:buClr>
              <a:buFont typeface="Times" charset="0"/>
              <a:defRPr sz="2400">
                <a:solidFill>
                  <a:schemeClr val="tx1"/>
                </a:solidFill>
                <a:latin typeface="Times" charset="0"/>
                <a:ea typeface="Arial" charset="0"/>
                <a:cs typeface="Arial" charset="0"/>
              </a:defRPr>
            </a:lvl3pPr>
            <a:lvl4pPr marL="1600200" indent="-228600">
              <a:spcBef>
                <a:spcPct val="20000"/>
              </a:spcBef>
              <a:buClr>
                <a:schemeClr val="tx2"/>
              </a:buClr>
              <a:buFont typeface="Wingdings" charset="2"/>
              <a:defRPr sz="2000">
                <a:solidFill>
                  <a:schemeClr val="tx1"/>
                </a:solidFill>
                <a:latin typeface="Times" charset="0"/>
                <a:ea typeface="Arial" charset="0"/>
                <a:cs typeface="Arial" charset="0"/>
              </a:defRPr>
            </a:lvl4pPr>
            <a:lvl5pPr marL="2057400" indent="-228600">
              <a:spcBef>
                <a:spcPct val="20000"/>
              </a:spcBef>
              <a:buFont typeface="Wingdings" charset="2"/>
              <a:defRPr sz="2000">
                <a:solidFill>
                  <a:schemeClr val="tx1"/>
                </a:solidFill>
                <a:latin typeface="Times" charset="0"/>
                <a:ea typeface="Arial" charset="0"/>
                <a:cs typeface="Arial"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9pPr>
          </a:lstStyle>
          <a:p>
            <a:pPr marL="1588" marR="0" lvl="0" indent="19050" algn="l" defTabSz="914400" rtl="0" eaLnBrk="1" fontAlgn="base" latinLnBrk="0" hangingPunct="1">
              <a:lnSpc>
                <a:spcPct val="100000"/>
              </a:lnSpc>
              <a:spcBef>
                <a:spcPct val="20000"/>
              </a:spcBef>
              <a:spcAft>
                <a:spcPct val="0"/>
              </a:spcAft>
              <a:buClr>
                <a:srgbClr val="BAD41A"/>
              </a:buClr>
              <a:buSzTx/>
              <a:buFontTx/>
              <a:buNone/>
              <a:tabLst/>
              <a:defRPr/>
            </a:pPr>
            <a:r>
              <a:rPr kumimoji="0" lang="tr-TR" altLang="en-US" sz="3200" b="0" i="0" u="none" strike="noStrike" kern="1200" cap="none" spc="0" normalizeH="0" baseline="0" noProof="0" dirty="0">
                <a:ln>
                  <a:noFill/>
                </a:ln>
                <a:solidFill>
                  <a:srgbClr val="FFFFFF"/>
                </a:solidFill>
                <a:effectLst/>
                <a:uLnTx/>
                <a:uFillTx/>
                <a:latin typeface="Arial" charset="0"/>
                <a:cs typeface="Arial" charset="0"/>
              </a:rPr>
              <a:t>Şehirli Türkmenler, yerleşmenin getirdiği imkânla medreselerde öğretilen, yazılan ve okunan Müslümanlıktan haberdardı. Göçebe Türkmenler ise medreseyi neredeyse hiç bilmiyor veya en azından temas imkânından mahrum bir hayat yaşıyordu. Esasen devamlı seyir halindeki hayatları, böyle bir imkâna fırsat da tanımıyordu.</a:t>
            </a:r>
            <a:endParaRPr kumimoji="0" lang="tr-TR" altLang="en-US" sz="3200" b="0" i="0" u="none" strike="noStrike" kern="1200" cap="none" spc="0" normalizeH="0" baseline="0" noProof="0" dirty="0">
              <a:ln>
                <a:noFill/>
              </a:ln>
              <a:solidFill>
                <a:srgbClr val="92D050"/>
              </a:solidFill>
              <a:effectLst/>
              <a:uLnTx/>
              <a:uFillTx/>
              <a:latin typeface="New York" charset="0"/>
              <a:cs typeface="Arial" charset="0"/>
            </a:endParaRPr>
          </a:p>
        </p:txBody>
      </p:sp>
      <p:pic>
        <p:nvPicPr>
          <p:cNvPr id="3277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65104"/>
            <a:ext cx="12196004" cy="249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496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559249" y="152400"/>
            <a:ext cx="9145264"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Arial" charset="0"/>
                <a:ea typeface="Arial" charset="0"/>
                <a:cs typeface="Arial" charset="0"/>
              </a:defRPr>
            </a:lvl1pPr>
            <a:lvl2pPr marL="742950" indent="-285750">
              <a:spcBef>
                <a:spcPct val="20000"/>
              </a:spcBef>
              <a:buClr>
                <a:schemeClr val="accent2"/>
              </a:buClr>
              <a:buFont typeface="Times" charset="0"/>
              <a:defRPr sz="2800">
                <a:solidFill>
                  <a:schemeClr val="tx1"/>
                </a:solidFill>
                <a:latin typeface="Times" charset="0"/>
                <a:ea typeface="Arial" charset="0"/>
                <a:cs typeface="Arial" charset="0"/>
              </a:defRPr>
            </a:lvl2pPr>
            <a:lvl3pPr marL="1143000" indent="-228600">
              <a:spcBef>
                <a:spcPct val="20000"/>
              </a:spcBef>
              <a:buClr>
                <a:schemeClr val="tx1"/>
              </a:buClr>
              <a:buFont typeface="Times" charset="0"/>
              <a:defRPr sz="2400">
                <a:solidFill>
                  <a:schemeClr val="tx1"/>
                </a:solidFill>
                <a:latin typeface="Times" charset="0"/>
                <a:ea typeface="Arial" charset="0"/>
                <a:cs typeface="Arial" charset="0"/>
              </a:defRPr>
            </a:lvl3pPr>
            <a:lvl4pPr marL="1600200" indent="-228600">
              <a:spcBef>
                <a:spcPct val="20000"/>
              </a:spcBef>
              <a:buClr>
                <a:schemeClr val="tx2"/>
              </a:buClr>
              <a:buFont typeface="Wingdings" charset="2"/>
              <a:defRPr sz="2000">
                <a:solidFill>
                  <a:schemeClr val="tx1"/>
                </a:solidFill>
                <a:latin typeface="Times" charset="0"/>
                <a:ea typeface="Arial" charset="0"/>
                <a:cs typeface="Arial" charset="0"/>
              </a:defRPr>
            </a:lvl4pPr>
            <a:lvl5pPr marL="2057400" indent="-228600">
              <a:spcBef>
                <a:spcPct val="20000"/>
              </a:spcBef>
              <a:buFont typeface="Wingdings" charset="2"/>
              <a:defRPr sz="2000">
                <a:solidFill>
                  <a:schemeClr val="tx1"/>
                </a:solidFill>
                <a:latin typeface="Times" charset="0"/>
                <a:ea typeface="Arial" charset="0"/>
                <a:cs typeface="Arial"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9pPr>
          </a:lstStyle>
          <a:p>
            <a:pPr marL="1588" marR="0" lvl="0" indent="19050" algn="l" defTabSz="914400" rtl="0" eaLnBrk="1" fontAlgn="base" latinLnBrk="0" hangingPunct="1">
              <a:lnSpc>
                <a:spcPct val="100000"/>
              </a:lnSpc>
              <a:spcBef>
                <a:spcPct val="20000"/>
              </a:spcBef>
              <a:spcAft>
                <a:spcPct val="0"/>
              </a:spcAft>
              <a:buClr>
                <a:srgbClr val="BAD41A"/>
              </a:buClr>
              <a:buSzTx/>
              <a:buFontTx/>
              <a:buNone/>
              <a:tabLst/>
              <a:defRPr/>
            </a:pPr>
            <a:r>
              <a:rPr kumimoji="0" lang="tr-TR" altLang="en-US" sz="3200" b="0" i="0" u="none" strike="noStrike" kern="1200" cap="none" spc="0" normalizeH="0" baseline="0" noProof="0" dirty="0">
                <a:ln>
                  <a:noFill/>
                </a:ln>
                <a:solidFill>
                  <a:srgbClr val="FFFFFF"/>
                </a:solidFill>
                <a:effectLst/>
                <a:uLnTx/>
                <a:uFillTx/>
                <a:latin typeface="Arial" charset="0"/>
                <a:cs typeface="Arial" charset="0"/>
              </a:rPr>
              <a:t>Onlar için İslam, Allah’a ve Peygamber’e imanla başlıyor ve Türkmen babaları ve dedelerinin hurafe ve menkıbelerle karışık, Şamanizm ve tasavvufun kaynaşmasından doğmuş basit görüşlerden, ahlaki ve hamasi öğütlerden ibaret yorumlarla bitiyordu </a:t>
            </a:r>
            <a:r>
              <a:rPr kumimoji="0" lang="tr-TR" altLang="en-US" sz="1800" b="1" i="1" u="none" strike="noStrike" kern="1200" cap="none" spc="0" normalizeH="0" baseline="0" noProof="0" dirty="0">
                <a:ln>
                  <a:noFill/>
                </a:ln>
                <a:solidFill>
                  <a:srgbClr val="370C5A">
                    <a:lumMod val="20000"/>
                    <a:lumOff val="80000"/>
                  </a:srgbClr>
                </a:solidFill>
                <a:effectLst/>
                <a:uLnTx/>
                <a:uFillTx/>
                <a:latin typeface="Arial" charset="0"/>
                <a:cs typeface="Arial" charset="0"/>
              </a:rPr>
              <a:t>(Ahmet Yaşar Ocak, Babailer İsyanı (XIII. Yüzyılda Anadolu’da Baba Resul (Babailer) İsyanı ve Anadolu’nun İslamlaşması Tarihindeki Yeri), İstanbul 1980, s. 72’den naklen: </a:t>
            </a:r>
            <a:r>
              <a:rPr kumimoji="0" lang="tr-TR" altLang="en-US" sz="1800" b="1" i="1" u="none" strike="noStrike" kern="1200" cap="none" spc="0" normalizeH="0" baseline="0" noProof="0" dirty="0" err="1">
                <a:ln>
                  <a:noFill/>
                </a:ln>
                <a:solidFill>
                  <a:srgbClr val="370C5A">
                    <a:lumMod val="20000"/>
                    <a:lumOff val="80000"/>
                  </a:srgbClr>
                </a:solidFill>
                <a:effectLst/>
                <a:uLnTx/>
                <a:uFillTx/>
                <a:latin typeface="Arial" charset="0"/>
                <a:cs typeface="Arial" charset="0"/>
              </a:rPr>
              <a:t>Prof.Dr</a:t>
            </a:r>
            <a:r>
              <a:rPr kumimoji="0" lang="tr-TR" altLang="en-US" sz="1800" b="1" i="1" u="none" strike="noStrike" kern="1200" cap="none" spc="0" normalizeH="0" baseline="0" noProof="0" dirty="0">
                <a:ln>
                  <a:noFill/>
                </a:ln>
                <a:solidFill>
                  <a:srgbClr val="370C5A">
                    <a:lumMod val="20000"/>
                    <a:lumOff val="80000"/>
                  </a:srgbClr>
                </a:solidFill>
                <a:effectLst/>
                <a:uLnTx/>
                <a:uFillTx/>
                <a:latin typeface="Arial" charset="0"/>
                <a:cs typeface="Arial" charset="0"/>
              </a:rPr>
              <a:t>. Ethem Ruhi </a:t>
            </a:r>
            <a:r>
              <a:rPr kumimoji="0" lang="tr-TR" altLang="en-US" sz="1800" b="1" i="1" u="none" strike="noStrike" kern="1200" cap="none" spc="0" normalizeH="0" baseline="0" noProof="0" dirty="0" err="1">
                <a:ln>
                  <a:noFill/>
                </a:ln>
                <a:solidFill>
                  <a:srgbClr val="370C5A">
                    <a:lumMod val="20000"/>
                    <a:lumOff val="80000"/>
                  </a:srgbClr>
                </a:solidFill>
                <a:effectLst/>
                <a:uLnTx/>
                <a:uFillTx/>
                <a:latin typeface="Arial" charset="0"/>
                <a:cs typeface="Arial" charset="0"/>
              </a:rPr>
              <a:t>Fığlalı</a:t>
            </a:r>
            <a:r>
              <a:rPr kumimoji="0" lang="tr-TR" altLang="en-US" sz="1800" b="1" i="1" u="none" strike="noStrike" kern="1200" cap="none" spc="0" normalizeH="0" baseline="0" noProof="0" dirty="0">
                <a:ln>
                  <a:noFill/>
                </a:ln>
                <a:solidFill>
                  <a:srgbClr val="370C5A">
                    <a:lumMod val="20000"/>
                    <a:lumOff val="80000"/>
                  </a:srgbClr>
                </a:solidFill>
                <a:effectLst/>
                <a:uLnTx/>
                <a:uFillTx/>
                <a:latin typeface="Arial" charset="0"/>
                <a:cs typeface="Arial" charset="0"/>
              </a:rPr>
              <a:t>, Türkiye’de Alevilik ve Bektaşilik, s. 121-122)</a:t>
            </a:r>
            <a:r>
              <a:rPr kumimoji="0" lang="tr-TR" altLang="en-US" sz="1800" b="0" i="1" u="none" strike="noStrike" kern="1200" cap="none" spc="0" normalizeH="0" baseline="0" noProof="0" dirty="0">
                <a:ln>
                  <a:noFill/>
                </a:ln>
                <a:solidFill>
                  <a:srgbClr val="370C5A">
                    <a:lumMod val="20000"/>
                    <a:lumOff val="80000"/>
                  </a:srgbClr>
                </a:solidFill>
                <a:effectLst/>
                <a:uLnTx/>
                <a:uFillTx/>
                <a:latin typeface="Arial" charset="0"/>
                <a:cs typeface="Arial" charset="0"/>
              </a:rPr>
              <a:t>.</a:t>
            </a:r>
            <a:endParaRPr kumimoji="0" lang="tr-TR" altLang="en-US" sz="1800" b="0" i="1" u="none" strike="noStrike" kern="1200" cap="none" spc="0" normalizeH="0" baseline="0" noProof="0" dirty="0">
              <a:ln>
                <a:noFill/>
              </a:ln>
              <a:solidFill>
                <a:srgbClr val="370C5A">
                  <a:lumMod val="20000"/>
                  <a:lumOff val="80000"/>
                </a:srgbClr>
              </a:solidFill>
              <a:effectLst/>
              <a:uLnTx/>
              <a:uFillTx/>
              <a:latin typeface="New York" charset="0"/>
              <a:cs typeface="Arial" charset="0"/>
            </a:endParaRPr>
          </a:p>
        </p:txBody>
      </p:sp>
      <p:pic>
        <p:nvPicPr>
          <p:cNvPr id="2" name="Picture 1">
            <a:extLst>
              <a:ext uri="{FF2B5EF4-FFF2-40B4-BE49-F238E27FC236}">
                <a16:creationId xmlns:a16="http://schemas.microsoft.com/office/drawing/2014/main" id="{A4CFBA32-BAA4-2B4E-AB28-188E808A7CD7}"/>
              </a:ext>
            </a:extLst>
          </p:cNvPr>
          <p:cNvPicPr>
            <a:picLocks noChangeAspect="1"/>
          </p:cNvPicPr>
          <p:nvPr/>
        </p:nvPicPr>
        <p:blipFill>
          <a:blip r:embed="rId2"/>
          <a:stretch>
            <a:fillRect/>
          </a:stretch>
        </p:blipFill>
        <p:spPr>
          <a:xfrm>
            <a:off x="3035660" y="3974672"/>
            <a:ext cx="6105872" cy="2883328"/>
          </a:xfrm>
          <a:prstGeom prst="rect">
            <a:avLst/>
          </a:prstGeom>
        </p:spPr>
      </p:pic>
    </p:spTree>
    <p:extLst>
      <p:ext uri="{BB962C8B-B14F-4D97-AF65-F5344CB8AC3E}">
        <p14:creationId xmlns:p14="http://schemas.microsoft.com/office/powerpoint/2010/main" val="41931956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39416" y="224644"/>
            <a:ext cx="10549172" cy="3564396"/>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Muhammed’in vefatından sonra Müslümanlar, yapılan fetihlerle maddi olarak güç kazandılar. Bunun sonucunda bazı Müslümanlar </a:t>
            </a:r>
            <a:r>
              <a:rPr lang="tr-TR" sz="3200" dirty="0">
                <a:solidFill>
                  <a:srgbClr val="FFC000"/>
                </a:solidFill>
                <a:cs typeface="Arial" charset="0"/>
              </a:rPr>
              <a:t>Hz. Muhammed</a:t>
            </a:r>
            <a:r>
              <a:rPr lang="tr-TR" sz="3200" dirty="0">
                <a:cs typeface="Arial" charset="0"/>
              </a:rPr>
              <a:t>’in önerdiği sade yaşam tarzından uzaklaştılar. Bu değişimler karşısında </a:t>
            </a:r>
            <a:r>
              <a:rPr lang="tr-TR" sz="3200" dirty="0">
                <a:solidFill>
                  <a:srgbClr val="FFC000"/>
                </a:solidFill>
                <a:cs typeface="Arial" charset="0"/>
              </a:rPr>
              <a:t>Hz. Muhammed</a:t>
            </a:r>
            <a:r>
              <a:rPr lang="tr-TR" sz="3200" dirty="0">
                <a:cs typeface="Arial" charset="0"/>
              </a:rPr>
              <a:t>’in ahlakının ve hayat tarzının örnek alınması, onun gibi sade yaşam tarzının tercih edilmesi gerektiğini vurgulanmaya başladı.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436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4871864" y="224644"/>
            <a:ext cx="5688632" cy="212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92D050"/>
                </a:solidFill>
                <a:cs typeface="Arial" charset="0"/>
              </a:rPr>
              <a:t>Hacı Bektaş-ı Veli</a:t>
            </a:r>
            <a:r>
              <a:rPr lang="tr-TR" sz="3200" dirty="0">
                <a:cs typeface="Arial" charset="0"/>
              </a:rPr>
              <a:t>; ünlü mutasavvıf Hoca Ahmet </a:t>
            </a:r>
            <a:r>
              <a:rPr lang="tr-TR" sz="3200" dirty="0" err="1">
                <a:cs typeface="Arial" charset="0"/>
              </a:rPr>
              <a:t>Yesevi’nin</a:t>
            </a:r>
            <a:r>
              <a:rPr lang="tr-TR" sz="3200" dirty="0">
                <a:cs typeface="Arial" charset="0"/>
              </a:rPr>
              <a:t> düşüncelerinden etkilenmiş, Orta Asya’dan Anadolu’ya gelerek insanlara ahlaki davranışlarıyla örnek olmuştur. </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821D7F0-BDF9-4644-AB6B-9A4ABF8D6370}"/>
              </a:ext>
            </a:extLst>
          </p:cNvPr>
          <p:cNvPicPr>
            <a:picLocks noChangeAspect="1"/>
          </p:cNvPicPr>
          <p:nvPr/>
        </p:nvPicPr>
        <p:blipFill>
          <a:blip r:embed="rId4"/>
          <a:stretch>
            <a:fillRect/>
          </a:stretch>
        </p:blipFill>
        <p:spPr>
          <a:xfrm>
            <a:off x="5249" y="0"/>
            <a:ext cx="4572000" cy="6858000"/>
          </a:xfrm>
          <a:prstGeom prst="rect">
            <a:avLst/>
          </a:prstGeom>
        </p:spPr>
      </p:pic>
    </p:spTree>
    <p:extLst>
      <p:ext uri="{BB962C8B-B14F-4D97-AF65-F5344CB8AC3E}">
        <p14:creationId xmlns:p14="http://schemas.microsoft.com/office/powerpoint/2010/main" val="1881114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93522" y="3212976"/>
            <a:ext cx="8604956"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Hacı Bektaş-ı Veli </a:t>
            </a:r>
            <a:r>
              <a:rPr lang="tr-TR" sz="3200" dirty="0">
                <a:solidFill>
                  <a:srgbClr val="92D050"/>
                </a:solidFill>
                <a:cs typeface="Arial" charset="0"/>
              </a:rPr>
              <a:t>dört kapı </a:t>
            </a:r>
            <a:r>
              <a:rPr lang="tr-TR" sz="2800" i="1" dirty="0">
                <a:solidFill>
                  <a:srgbClr val="00B050"/>
                </a:solidFill>
                <a:cs typeface="Arial" charset="0"/>
              </a:rPr>
              <a:t>(Şeriat, Tarikat, Marifet ve Hakikat)</a:t>
            </a:r>
            <a:r>
              <a:rPr lang="tr-TR" sz="3200" dirty="0">
                <a:cs typeface="Arial" charset="0"/>
              </a:rPr>
              <a:t> </a:t>
            </a:r>
            <a:r>
              <a:rPr lang="tr-TR" sz="3200" dirty="0">
                <a:solidFill>
                  <a:srgbClr val="92D050"/>
                </a:solidFill>
                <a:cs typeface="Arial" charset="0"/>
              </a:rPr>
              <a:t>kırk makam </a:t>
            </a:r>
            <a:r>
              <a:rPr lang="tr-TR" sz="3200" dirty="0">
                <a:cs typeface="Arial" charset="0"/>
              </a:rPr>
              <a:t>adını verdiği öğretisinde imanın şartlarına, ilim öğrenmeye; namaz, oruç, hac, zekât, abdest, gusül vb. ibadetleri yerine getirmeye vurgu yapmıştır. </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651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03512" y="224645"/>
            <a:ext cx="882098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Alevilik-</a:t>
            </a:r>
            <a:r>
              <a:rPr lang="tr-TR" sz="3200" dirty="0" err="1">
                <a:cs typeface="Arial" charset="0"/>
              </a:rPr>
              <a:t>Bektaşilik’in</a:t>
            </a:r>
            <a:r>
              <a:rPr lang="tr-TR" sz="3200" dirty="0">
                <a:cs typeface="Arial" charset="0"/>
              </a:rPr>
              <a:t> günümüze ulaşmasında en etkin unsurlardan biri bu kültürde var olan </a:t>
            </a:r>
            <a:r>
              <a:rPr lang="tr-TR" sz="3200" dirty="0">
                <a:solidFill>
                  <a:srgbClr val="92D050"/>
                </a:solidFill>
                <a:cs typeface="Arial" charset="0"/>
              </a:rPr>
              <a:t>ocak kültürüdür</a:t>
            </a:r>
            <a:r>
              <a:rPr lang="tr-TR" sz="3200" dirty="0">
                <a:cs typeface="Arial" charset="0"/>
              </a:rPr>
              <a:t>. Ocak olarak adlandırılan bu özel terim cemleri yöneten </a:t>
            </a:r>
            <a:r>
              <a:rPr lang="tr-TR" sz="3200" dirty="0">
                <a:solidFill>
                  <a:srgbClr val="92D050"/>
                </a:solidFill>
                <a:cs typeface="Arial" charset="0"/>
              </a:rPr>
              <a:t>dede</a:t>
            </a:r>
            <a:r>
              <a:rPr lang="tr-TR" sz="3200" dirty="0">
                <a:cs typeface="Arial" charset="0"/>
              </a:rPr>
              <a:t>lerin aileleridir.  </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6FBD43A-2FAE-3840-A9AE-4A40C818B384}"/>
              </a:ext>
            </a:extLst>
          </p:cNvPr>
          <p:cNvPicPr>
            <a:picLocks noChangeAspect="1"/>
          </p:cNvPicPr>
          <p:nvPr/>
        </p:nvPicPr>
        <p:blipFill>
          <a:blip r:embed="rId4"/>
          <a:stretch>
            <a:fillRect/>
          </a:stretch>
        </p:blipFill>
        <p:spPr>
          <a:xfrm>
            <a:off x="3791744" y="2364514"/>
            <a:ext cx="6812756" cy="4442685"/>
          </a:xfrm>
          <a:prstGeom prst="rect">
            <a:avLst/>
          </a:prstGeom>
        </p:spPr>
      </p:pic>
    </p:spTree>
    <p:extLst>
      <p:ext uri="{BB962C8B-B14F-4D97-AF65-F5344CB8AC3E}">
        <p14:creationId xmlns:p14="http://schemas.microsoft.com/office/powerpoint/2010/main" val="1284350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188640"/>
            <a:ext cx="9541060" cy="34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Adap ve erkânı yürüten, </a:t>
            </a:r>
            <a:r>
              <a:rPr lang="tr-TR" sz="3200" dirty="0" err="1">
                <a:cs typeface="Arial" charset="0"/>
              </a:rPr>
              <a:t>Ehl</a:t>
            </a:r>
            <a:r>
              <a:rPr lang="tr-TR" sz="3200" dirty="0">
                <a:cs typeface="Arial" charset="0"/>
              </a:rPr>
              <a:t>-i </a:t>
            </a:r>
            <a:r>
              <a:rPr lang="tr-TR" sz="3200" dirty="0" err="1">
                <a:cs typeface="Arial" charset="0"/>
              </a:rPr>
              <a:t>beyt</a:t>
            </a:r>
            <a:r>
              <a:rPr lang="tr-TR" sz="3200" dirty="0">
                <a:cs typeface="Arial" charset="0"/>
              </a:rPr>
              <a:t> soyundan gelen, dedelerin aileleri çevresinde oluşan organizasyonları ifade etmektedir. Alevilik-Bektaşilikte her dede bir ocağa bağlıdır ve dedelerin insanlar arasında büyük bir saygınlıkları vardır. Rehber, dedenin yardımcısı ve vekilidir. Talip ise sıradan kadın veya erkek </a:t>
            </a:r>
            <a:r>
              <a:rPr lang="tr-TR" sz="3200" dirty="0" err="1">
                <a:cs typeface="Arial" charset="0"/>
              </a:rPr>
              <a:t>Aleviyi</a:t>
            </a:r>
            <a:r>
              <a:rPr lang="tr-TR" sz="3200" dirty="0">
                <a:cs typeface="Arial" charset="0"/>
              </a:rPr>
              <a:t> ifade eder. </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4FFB8425-A7B4-514D-BD6B-3E3BDF2842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5740" y="3717032"/>
            <a:ext cx="4656711"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35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908721"/>
            <a:ext cx="9325036" cy="25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92D050"/>
                </a:solidFill>
                <a:cs typeface="Arial" charset="0"/>
              </a:rPr>
              <a:t>Cem ve </a:t>
            </a:r>
            <a:r>
              <a:rPr lang="tr-TR" sz="3200" dirty="0" err="1">
                <a:solidFill>
                  <a:srgbClr val="92D050"/>
                </a:solidFill>
                <a:cs typeface="Arial" charset="0"/>
              </a:rPr>
              <a:t>Cemevi</a:t>
            </a:r>
            <a:r>
              <a:rPr lang="tr-TR" sz="3200" dirty="0">
                <a:cs typeface="Arial" charset="0"/>
              </a:rPr>
              <a:t>: Cem, sözlükte bir araya gelmek, toplanmak gibi anlamlara gelir. Cem, Alevi-Bektaşi geleneğinde en önemli ayindir. </a:t>
            </a:r>
            <a:r>
              <a:rPr lang="tr-TR" sz="3200" dirty="0" err="1">
                <a:cs typeface="Arial" charset="0"/>
              </a:rPr>
              <a:t>Cemevi</a:t>
            </a:r>
            <a:r>
              <a:rPr lang="tr-TR" sz="3200" dirty="0">
                <a:cs typeface="Arial" charset="0"/>
              </a:rPr>
              <a:t> ise </a:t>
            </a:r>
            <a:r>
              <a:rPr lang="tr-TR" sz="3200" dirty="0" err="1">
                <a:cs typeface="Arial" charset="0"/>
              </a:rPr>
              <a:t>âyin</a:t>
            </a:r>
            <a:r>
              <a:rPr lang="tr-TR" sz="3200" dirty="0">
                <a:cs typeface="Arial" charset="0"/>
              </a:rPr>
              <a:t>-i cem erkânının yapıldığı; yol, adap ve erkânın öğrenildiği ve gösterildiği yerdir.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1595626" y="260648"/>
            <a:ext cx="900087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Alevilik-Bektaşilikteki Temel Kavramlar</a:t>
            </a:r>
            <a:endParaRPr lang="tr-TR" sz="3600" b="1"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65D8FDE-5121-9148-8BB8-AC734E63E979}"/>
              </a:ext>
            </a:extLst>
          </p:cNvPr>
          <p:cNvPicPr>
            <a:picLocks noChangeAspect="1"/>
          </p:cNvPicPr>
          <p:nvPr/>
        </p:nvPicPr>
        <p:blipFill>
          <a:blip r:embed="rId4"/>
          <a:stretch>
            <a:fillRect/>
          </a:stretch>
        </p:blipFill>
        <p:spPr>
          <a:xfrm>
            <a:off x="3503712" y="3441414"/>
            <a:ext cx="5154848" cy="3416585"/>
          </a:xfrm>
          <a:prstGeom prst="rect">
            <a:avLst/>
          </a:prstGeom>
        </p:spPr>
      </p:pic>
    </p:spTree>
    <p:extLst>
      <p:ext uri="{BB962C8B-B14F-4D97-AF65-F5344CB8AC3E}">
        <p14:creationId xmlns:p14="http://schemas.microsoft.com/office/powerpoint/2010/main" val="2080570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24644"/>
            <a:ext cx="9649072" cy="306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err="1">
                <a:cs typeface="Arial" charset="0"/>
              </a:rPr>
              <a:t>Cemevinde</a:t>
            </a:r>
            <a:r>
              <a:rPr lang="tr-TR" sz="3200" dirty="0">
                <a:cs typeface="Arial" charset="0"/>
              </a:rPr>
              <a:t>, cemaatin şahitliğinde talibin Pir’e verdiği bağlılık sözüne </a:t>
            </a:r>
            <a:r>
              <a:rPr lang="tr-TR" sz="3200" dirty="0">
                <a:solidFill>
                  <a:srgbClr val="92D050"/>
                </a:solidFill>
                <a:cs typeface="Arial" charset="0"/>
              </a:rPr>
              <a:t>ikrar verme</a:t>
            </a:r>
            <a:r>
              <a:rPr lang="tr-TR" sz="3200" dirty="0">
                <a:cs typeface="Arial" charset="0"/>
              </a:rPr>
              <a:t> denir. Pir’e verilen bu söz Hz. Muhammed’e verilen ikrar olarak yorumlanır. Cemin başlangıcında dede, Hz. Muhammed’in manevi makamını temsil eden posta oturur ve başından sonuna kadar </a:t>
            </a:r>
            <a:r>
              <a:rPr lang="tr-TR" sz="3200" dirty="0" err="1">
                <a:cs typeface="Arial" charset="0"/>
              </a:rPr>
              <a:t>âyin</a:t>
            </a:r>
            <a:r>
              <a:rPr lang="tr-TR" sz="3200" dirty="0">
                <a:cs typeface="Arial" charset="0"/>
              </a:rPr>
              <a:t>-i cemi yönetir. </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0960634-3F38-DF46-AEE1-C0867432F187}"/>
              </a:ext>
            </a:extLst>
          </p:cNvPr>
          <p:cNvPicPr>
            <a:picLocks noChangeAspect="1"/>
          </p:cNvPicPr>
          <p:nvPr/>
        </p:nvPicPr>
        <p:blipFill>
          <a:blip r:embed="rId4"/>
          <a:stretch>
            <a:fillRect/>
          </a:stretch>
        </p:blipFill>
        <p:spPr>
          <a:xfrm>
            <a:off x="2567608" y="3292984"/>
            <a:ext cx="7052332" cy="3581262"/>
          </a:xfrm>
          <a:prstGeom prst="rect">
            <a:avLst/>
          </a:prstGeom>
        </p:spPr>
      </p:pic>
    </p:spTree>
    <p:extLst>
      <p:ext uri="{BB962C8B-B14F-4D97-AF65-F5344CB8AC3E}">
        <p14:creationId xmlns:p14="http://schemas.microsoft.com/office/powerpoint/2010/main" val="589079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52636"/>
            <a:ext cx="9289032" cy="34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Cem sırasında dede, ilk önce dargın olanlar varsa onları barıştırır. Ceme katılanlar topluca tövbe istiğfar ederler. Zakir </a:t>
            </a:r>
            <a:r>
              <a:rPr lang="tr-TR" sz="2800" i="1" dirty="0">
                <a:solidFill>
                  <a:schemeClr val="tx1">
                    <a:lumMod val="75000"/>
                  </a:schemeClr>
                </a:solidFill>
                <a:cs typeface="Arial" charset="0"/>
              </a:rPr>
              <a:t>(âşık)</a:t>
            </a:r>
            <a:r>
              <a:rPr lang="tr-TR" sz="3200" dirty="0">
                <a:cs typeface="Arial" charset="0"/>
              </a:rPr>
              <a:t>, bağlama eşliğinde </a:t>
            </a:r>
            <a:r>
              <a:rPr lang="tr-TR" sz="3200" dirty="0" err="1">
                <a:cs typeface="Arial" charset="0"/>
              </a:rPr>
              <a:t>düvazimam</a:t>
            </a:r>
            <a:r>
              <a:rPr lang="tr-TR" sz="3200" dirty="0">
                <a:cs typeface="Arial" charset="0"/>
              </a:rPr>
              <a:t> </a:t>
            </a:r>
            <a:r>
              <a:rPr lang="tr-TR" sz="2800" i="1" dirty="0">
                <a:solidFill>
                  <a:schemeClr val="tx1">
                    <a:lumMod val="75000"/>
                  </a:schemeClr>
                </a:solidFill>
                <a:cs typeface="Arial" charset="0"/>
              </a:rPr>
              <a:t>(on iki imam aşkına okunan methiye)</a:t>
            </a:r>
            <a:r>
              <a:rPr lang="tr-TR" sz="3200" dirty="0">
                <a:cs typeface="Arial" charset="0"/>
              </a:rPr>
              <a:t>, tevhit, </a:t>
            </a:r>
            <a:r>
              <a:rPr lang="tr-TR" sz="3200" dirty="0" err="1">
                <a:cs typeface="Arial" charset="0"/>
              </a:rPr>
              <a:t>miraçlama</a:t>
            </a:r>
            <a:r>
              <a:rPr lang="tr-TR" sz="3200" dirty="0">
                <a:cs typeface="Arial" charset="0"/>
              </a:rPr>
              <a:t> ve mersiyeler okur. Semahlar dönülür. Getirilen lokmalar, kesilen kurbanlar dede tarafından </a:t>
            </a:r>
            <a:r>
              <a:rPr lang="tr-TR" sz="3200" dirty="0" err="1">
                <a:cs typeface="Arial" charset="0"/>
              </a:rPr>
              <a:t>dualandıktan</a:t>
            </a:r>
            <a:r>
              <a:rPr lang="tr-TR" sz="3200" dirty="0">
                <a:cs typeface="Arial" charset="0"/>
              </a:rPr>
              <a:t> sonra dağıtılır. </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CADC231-2E51-5F48-9B58-151EE0FE98FB}"/>
              </a:ext>
            </a:extLst>
          </p:cNvPr>
          <p:cNvPicPr>
            <a:picLocks noChangeAspect="1"/>
          </p:cNvPicPr>
          <p:nvPr/>
        </p:nvPicPr>
        <p:blipFill>
          <a:blip r:embed="rId4"/>
          <a:stretch>
            <a:fillRect/>
          </a:stretch>
        </p:blipFill>
        <p:spPr>
          <a:xfrm>
            <a:off x="3863752" y="3645024"/>
            <a:ext cx="4487164" cy="3212810"/>
          </a:xfrm>
          <a:prstGeom prst="rect">
            <a:avLst/>
          </a:prstGeom>
        </p:spPr>
      </p:pic>
    </p:spTree>
    <p:extLst>
      <p:ext uri="{BB962C8B-B14F-4D97-AF65-F5344CB8AC3E}">
        <p14:creationId xmlns:p14="http://schemas.microsoft.com/office/powerpoint/2010/main" val="55454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3827623" y="260648"/>
            <a:ext cx="4536630"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a:cs typeface="Arial" charset="0"/>
              </a:rPr>
              <a:t>Ayin-i Cem Türleri</a:t>
            </a:r>
            <a:endParaRPr lang="tr-TR" sz="3600" b="1" dirty="0">
              <a:cs typeface="Arial" charset="0"/>
            </a:endParaRPr>
          </a:p>
        </p:txBody>
      </p:sp>
      <p:sp>
        <p:nvSpPr>
          <p:cNvPr id="6" name="Rectangle 3"/>
          <p:cNvSpPr>
            <a:spLocks noChangeArrowheads="1"/>
          </p:cNvSpPr>
          <p:nvPr/>
        </p:nvSpPr>
        <p:spPr bwMode="auto">
          <a:xfrm>
            <a:off x="767408" y="908720"/>
            <a:ext cx="10693188"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92D050"/>
                </a:solidFill>
                <a:cs typeface="Arial" charset="0"/>
              </a:rPr>
              <a:t>DARDAN İNDİRME CEMİ</a:t>
            </a:r>
            <a:r>
              <a:rPr lang="tr-TR" sz="3200" dirty="0">
                <a:cs typeface="Arial" charset="0"/>
              </a:rPr>
              <a:t>: Vefat eden bir kişinin ardından </a:t>
            </a:r>
            <a:r>
              <a:rPr lang="tr-TR" sz="3200" dirty="0" err="1">
                <a:cs typeface="Arial" charset="0"/>
              </a:rPr>
              <a:t>razılık</a:t>
            </a:r>
            <a:r>
              <a:rPr lang="tr-TR" sz="3200" dirty="0">
                <a:cs typeface="Arial" charset="0"/>
              </a:rPr>
              <a:t> alma cemidir. </a:t>
            </a:r>
            <a:r>
              <a:rPr lang="tr-TR" sz="3200" dirty="0">
                <a:solidFill>
                  <a:srgbClr val="92D050"/>
                </a:solidFill>
                <a:cs typeface="Arial" charset="0"/>
              </a:rPr>
              <a:t>DÜŞKÜNLÜKTEN KALDIRMA CEMİ</a:t>
            </a:r>
            <a:r>
              <a:rPr lang="tr-TR" sz="3200" dirty="0">
                <a:cs typeface="Arial" charset="0"/>
              </a:rPr>
              <a:t>: İşlediği bir suç nedeniyle yol düşkünü ilan edildikten sonra tövbe ederek üzerindeki kul hakkını iade eden kişiler için yapılan cemdir. </a:t>
            </a:r>
            <a:r>
              <a:rPr lang="tr-TR" sz="3200" dirty="0">
                <a:solidFill>
                  <a:srgbClr val="92D050"/>
                </a:solidFill>
                <a:cs typeface="Arial" charset="0"/>
              </a:rPr>
              <a:t>ABDAL MUSA CEMİ</a:t>
            </a:r>
            <a:r>
              <a:rPr lang="tr-TR" sz="3200" dirty="0">
                <a:cs typeface="Arial" charset="0"/>
              </a:rPr>
              <a:t>: Yılın ilk cemi, Abdal Musa adına, dargın olan kimselerin barıştırılması, insanlar arasında birliğin sağlanması amacıyla yapılır ve Abdal Musa cemi olarak adlandırılır. </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83532" y="224645"/>
            <a:ext cx="846094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92D050"/>
                </a:solidFill>
                <a:cs typeface="Arial" charset="0"/>
              </a:rPr>
              <a:t>Musahiplik</a:t>
            </a:r>
            <a:r>
              <a:rPr lang="tr-TR" sz="3200" dirty="0">
                <a:cs typeface="Arial" charset="0"/>
              </a:rPr>
              <a:t> Alevilik-Bektaşilikte evli olan iki kişinin aileleriyle birlikte, kurban keserek hayat boyu yol kardeşi olmaya Hakkın ve halkın huzurunda ikrar verip kardeş olmasıdır.</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3F29369-52B6-AD45-BA98-35EDCA3BD772}"/>
              </a:ext>
            </a:extLst>
          </p:cNvPr>
          <p:cNvPicPr>
            <a:picLocks noChangeAspect="1"/>
          </p:cNvPicPr>
          <p:nvPr/>
        </p:nvPicPr>
        <p:blipFill>
          <a:blip r:embed="rId4"/>
          <a:stretch>
            <a:fillRect/>
          </a:stretch>
        </p:blipFill>
        <p:spPr>
          <a:xfrm>
            <a:off x="1559496" y="2312877"/>
            <a:ext cx="9093694" cy="4546847"/>
          </a:xfrm>
          <a:prstGeom prst="rect">
            <a:avLst/>
          </a:prstGeom>
        </p:spPr>
      </p:pic>
    </p:spTree>
    <p:extLst>
      <p:ext uri="{BB962C8B-B14F-4D97-AF65-F5344CB8AC3E}">
        <p14:creationId xmlns:p14="http://schemas.microsoft.com/office/powerpoint/2010/main" val="1986806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224644"/>
            <a:ext cx="10153128" cy="34923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solidFill>
                  <a:srgbClr val="92D050"/>
                </a:solidFill>
                <a:cs typeface="Arial" charset="0"/>
              </a:rPr>
              <a:t>Razılık</a:t>
            </a:r>
            <a:r>
              <a:rPr lang="tr-TR" sz="3200" dirty="0">
                <a:solidFill>
                  <a:srgbClr val="92D050"/>
                </a:solidFill>
                <a:cs typeface="Arial" charset="0"/>
              </a:rPr>
              <a:t> ve Kul Hakkının Sorulması: </a:t>
            </a:r>
            <a:r>
              <a:rPr lang="tr-TR" sz="3200" dirty="0">
                <a:cs typeface="Arial" charset="0"/>
              </a:rPr>
              <a:t>Alevilik-Bektaşilikte, üzerinde kul hakkı olan kişilerin ceme katılması uygun görülmez. Birbirinizden razı mısınız? Birbirinize haklarınızı helal ediyor musunuz? Bu soruları üç kez tekrarlar. Herhangi bir kul hakkı var ise hak sahibine iade edilir ve helallik alınır. Alevilik ve Bektaşilikte buna kul hakkının sorulması ve </a:t>
            </a:r>
            <a:r>
              <a:rPr lang="tr-TR" sz="3200" dirty="0" err="1">
                <a:cs typeface="Arial" charset="0"/>
              </a:rPr>
              <a:t>razılık</a:t>
            </a:r>
            <a:r>
              <a:rPr lang="tr-TR" sz="3200" dirty="0">
                <a:cs typeface="Arial" charset="0"/>
              </a:rPr>
              <a:t> denmektedir.</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653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224644"/>
            <a:ext cx="10045116"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Yardımlaşma, fedakârlık, cömertlik, kanaatkârlık, dürüstlük, merhamet gibi değerleri ön plana çıkarmaya çalıştılar. İşte bu sosyal ve siyasal olayların sebep olduğu ahlaki ve dini değerlerdeki yozlaşmaya bir tepki olarak </a:t>
            </a:r>
            <a:r>
              <a:rPr lang="tr-TR" sz="3200" dirty="0">
                <a:solidFill>
                  <a:srgbClr val="FFC000"/>
                </a:solidFill>
                <a:cs typeface="Arial" charset="0"/>
              </a:rPr>
              <a:t>Hasan Basri</a:t>
            </a:r>
            <a:r>
              <a:rPr lang="tr-TR" sz="3200" dirty="0">
                <a:cs typeface="Arial" charset="0"/>
              </a:rPr>
              <a:t>’nin </a:t>
            </a:r>
            <a:r>
              <a:rPr lang="tr-TR" sz="2800" i="1" dirty="0">
                <a:solidFill>
                  <a:schemeClr val="tx1">
                    <a:lumMod val="75000"/>
                  </a:schemeClr>
                </a:solidFill>
                <a:cs typeface="Arial" charset="0"/>
              </a:rPr>
              <a:t>(ö. 728)</a:t>
            </a:r>
            <a:r>
              <a:rPr lang="tr-TR" sz="3200" dirty="0">
                <a:cs typeface="Arial" charset="0"/>
              </a:rPr>
              <a:t> öncülüğünde yeni ortaya çıkan anlayışın tasavvufi düşüncenin oluşumu ve gelişimi üzerindeki etkisi büyüktür. </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282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2060848"/>
            <a:ext cx="10153128"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Semah: </a:t>
            </a:r>
            <a:r>
              <a:rPr lang="tr-TR" sz="3200" dirty="0">
                <a:cs typeface="Arial" charset="0"/>
              </a:rPr>
              <a:t>İlahî aşkı ruhunda duymak anlamına gelen semah, o aşkla Allah’ın güzel isimlerinden herhangi birini anarak ayakta dönerek yapılır. Semah dönme, </a:t>
            </a:r>
            <a:r>
              <a:rPr lang="tr-TR" sz="3200" dirty="0" err="1">
                <a:cs typeface="Arial" charset="0"/>
              </a:rPr>
              <a:t>Mirac’ı</a:t>
            </a:r>
            <a:r>
              <a:rPr lang="tr-TR" sz="3200" dirty="0">
                <a:cs typeface="Arial" charset="0"/>
              </a:rPr>
              <a:t> sembolize eder. Her cemin semah ile bitirilmesi kural hâline gelmiştir. Semah dönen can, sembolik olarak Miraç aşkını tatmış olur. </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868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224644"/>
            <a:ext cx="1015312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92D050"/>
                </a:solidFill>
                <a:cs typeface="Arial" charset="0"/>
              </a:rPr>
              <a:t>Gülbank: </a:t>
            </a:r>
            <a:r>
              <a:rPr lang="tr-TR" sz="3200" dirty="0">
                <a:cs typeface="Arial" charset="0"/>
              </a:rPr>
              <a:t>Alevilik-Bektaşi kültüründe dua, gülbank olarak adlandırılır. Dua, hem başlı başına bir ayin hem de diğer ayinlerin tamamlayıcısı olarak görülür. Cem törenleri ve semah mutlaka dualarla yapılır. </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F29F884-A033-B144-B582-0344D3AC96AE}"/>
              </a:ext>
            </a:extLst>
          </p:cNvPr>
          <p:cNvPicPr>
            <a:picLocks noChangeAspect="1"/>
          </p:cNvPicPr>
          <p:nvPr/>
        </p:nvPicPr>
        <p:blipFill>
          <a:blip r:embed="rId4"/>
          <a:stretch>
            <a:fillRect/>
          </a:stretch>
        </p:blipFill>
        <p:spPr>
          <a:xfrm>
            <a:off x="2063552" y="2299541"/>
            <a:ext cx="8112224" cy="4544348"/>
          </a:xfrm>
          <a:prstGeom prst="rect">
            <a:avLst/>
          </a:prstGeom>
        </p:spPr>
      </p:pic>
    </p:spTree>
    <p:extLst>
      <p:ext uri="{BB962C8B-B14F-4D97-AF65-F5344CB8AC3E}">
        <p14:creationId xmlns:p14="http://schemas.microsoft.com/office/powerpoint/2010/main" val="1520312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24644"/>
            <a:ext cx="9649072" cy="44284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Hızır ve Muharrem Orucu </a:t>
            </a:r>
            <a:r>
              <a:rPr lang="tr-TR" sz="3200" i="1" dirty="0">
                <a:solidFill>
                  <a:srgbClr val="92D050"/>
                </a:solidFill>
                <a:cs typeface="Arial" charset="0"/>
              </a:rPr>
              <a:t>(Yas-ı matem)</a:t>
            </a:r>
            <a:r>
              <a:rPr lang="tr-TR" sz="3200" dirty="0">
                <a:solidFill>
                  <a:srgbClr val="92D050"/>
                </a:solidFill>
                <a:cs typeface="Arial" charset="0"/>
              </a:rPr>
              <a:t>: </a:t>
            </a:r>
            <a:r>
              <a:rPr lang="tr-TR" sz="3200" dirty="0">
                <a:cs typeface="Arial" charset="0"/>
              </a:rPr>
              <a:t>Alevilik-Bektaşilikte önemli bir yere sahip olan </a:t>
            </a:r>
            <a:r>
              <a:rPr lang="tr-TR" sz="3200" dirty="0" err="1">
                <a:cs typeface="Arial" charset="0"/>
              </a:rPr>
              <a:t>hızır</a:t>
            </a:r>
            <a:r>
              <a:rPr lang="tr-TR" sz="3200" dirty="0">
                <a:cs typeface="Arial" charset="0"/>
              </a:rPr>
              <a:t> orucu genellikle şubat ayının 13, 14, 15. günlerinde tutulur. Alevilik-Bektaşilik geleneğinde Muharrem ayına büyük önem verilir. Bu ay içinde Aşure gününün olduğu aydır. Alevilik-Bektaşilikte bu ay boyunca Hz. Muhammed ve </a:t>
            </a:r>
            <a:r>
              <a:rPr lang="tr-TR" sz="3200" dirty="0" err="1">
                <a:cs typeface="Arial" charset="0"/>
              </a:rPr>
              <a:t>Ehl</a:t>
            </a:r>
            <a:r>
              <a:rPr lang="tr-TR" sz="3200" dirty="0">
                <a:cs typeface="Arial" charset="0"/>
              </a:rPr>
              <a:t>-i beytine salavat getirilir. Başta </a:t>
            </a:r>
            <a:r>
              <a:rPr lang="tr-TR" sz="3200" dirty="0" err="1">
                <a:cs typeface="Arial" charset="0"/>
              </a:rPr>
              <a:t>Kerbela’da</a:t>
            </a:r>
            <a:r>
              <a:rPr lang="tr-TR" sz="3200" dirty="0">
                <a:cs typeface="Arial" charset="0"/>
              </a:rPr>
              <a:t> şehit olan Hz. Hüseyin ve </a:t>
            </a:r>
            <a:r>
              <a:rPr lang="tr-TR" sz="3200" dirty="0" err="1">
                <a:cs typeface="Arial" charset="0"/>
              </a:rPr>
              <a:t>Ehl</a:t>
            </a:r>
            <a:r>
              <a:rPr lang="tr-TR" sz="3200" dirty="0">
                <a:cs typeface="Arial" charset="0"/>
              </a:rPr>
              <a:t>-i </a:t>
            </a:r>
            <a:r>
              <a:rPr lang="tr-TR" sz="3200" dirty="0" err="1">
                <a:cs typeface="Arial" charset="0"/>
              </a:rPr>
              <a:t>beyt</a:t>
            </a:r>
            <a:r>
              <a:rPr lang="tr-TR" sz="3200" dirty="0">
                <a:cs typeface="Arial" charset="0"/>
              </a:rPr>
              <a:t> için mersiye ve dualar okunur. </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187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224644"/>
            <a:ext cx="10153128" cy="500455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Alevi-Bektaşiler, Muharrem ayında kimi yerlerde 10, kimi yerlerde de 12 gün oruç tutarlar. </a:t>
            </a:r>
            <a:r>
              <a:rPr lang="tr-TR" sz="3200" dirty="0" err="1">
                <a:cs typeface="Arial" charset="0"/>
              </a:rPr>
              <a:t>Kerbela’da</a:t>
            </a:r>
            <a:r>
              <a:rPr lang="tr-TR" sz="3200" dirty="0">
                <a:cs typeface="Arial" charset="0"/>
              </a:rPr>
              <a:t> şehit edilen Hz. Hüseyin ve </a:t>
            </a:r>
            <a:r>
              <a:rPr lang="tr-TR" sz="3200" dirty="0" err="1">
                <a:cs typeface="Arial" charset="0"/>
              </a:rPr>
              <a:t>Ehl</a:t>
            </a:r>
            <a:r>
              <a:rPr lang="tr-TR" sz="3200" dirty="0">
                <a:cs typeface="Arial" charset="0"/>
              </a:rPr>
              <a:t>-i Beytin anısına tutulan oruç aslında bir yastır. Matem sırasında sakallar tıraş edilmez, eğlence yapılmaz, cinsi münasebette bulunulmaz. Muharrem ayının on üçüncü günü, İmam Zeynel Abidin’in Hz. Muhammed’in soyunu günümüze kadar taşıdığı için şükür kurbanı </a:t>
            </a:r>
            <a:r>
              <a:rPr lang="tr-TR" sz="3200" dirty="0" err="1">
                <a:cs typeface="Arial" charset="0"/>
              </a:rPr>
              <a:t>tığlanır</a:t>
            </a:r>
            <a:r>
              <a:rPr lang="tr-TR" sz="3200" dirty="0">
                <a:cs typeface="Arial" charset="0"/>
              </a:rPr>
              <a:t> </a:t>
            </a:r>
            <a:r>
              <a:rPr lang="tr-TR" sz="2800" i="1" dirty="0">
                <a:solidFill>
                  <a:schemeClr val="tx1">
                    <a:lumMod val="75000"/>
                  </a:schemeClr>
                </a:solidFill>
                <a:cs typeface="Arial" charset="0"/>
              </a:rPr>
              <a:t>(kesilir)</a:t>
            </a:r>
            <a:r>
              <a:rPr lang="tr-TR" sz="3200" dirty="0">
                <a:cs typeface="Arial" charset="0"/>
              </a:rPr>
              <a:t>. Aşure pişirip dağıtırlar. O günün akşamı da </a:t>
            </a:r>
            <a:r>
              <a:rPr lang="tr-TR" sz="3200" dirty="0" err="1">
                <a:cs typeface="Arial" charset="0"/>
              </a:rPr>
              <a:t>cemevlerinde</a:t>
            </a:r>
            <a:r>
              <a:rPr lang="tr-TR" sz="3200" dirty="0">
                <a:cs typeface="Arial" charset="0"/>
              </a:rPr>
              <a:t> </a:t>
            </a:r>
            <a:r>
              <a:rPr lang="tr-TR" sz="3200" dirty="0">
                <a:solidFill>
                  <a:srgbClr val="92D050"/>
                </a:solidFill>
                <a:cs typeface="Arial" charset="0"/>
              </a:rPr>
              <a:t>Muharrem cemi</a:t>
            </a:r>
            <a:r>
              <a:rPr lang="tr-TR" sz="3200" dirty="0">
                <a:cs typeface="Arial" charset="0"/>
              </a:rPr>
              <a:t> yaparlar.</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500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8107970" y="331442"/>
            <a:ext cx="1912466" cy="6492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Times" charset="0"/>
              <a:defRPr sz="2600">
                <a:solidFill>
                  <a:schemeClr val="tx1"/>
                </a:solidFill>
                <a:latin typeface="Arial" charset="0"/>
                <a:ea typeface="Arial" charset="0"/>
                <a:cs typeface="Arial" charset="0"/>
              </a:defRPr>
            </a:lvl1pPr>
            <a:lvl2pPr marL="742950" indent="-285750">
              <a:spcBef>
                <a:spcPct val="20000"/>
              </a:spcBef>
              <a:buClr>
                <a:schemeClr val="accent2"/>
              </a:buClr>
              <a:buFont typeface="Times" charset="0"/>
              <a:defRPr sz="2800">
                <a:solidFill>
                  <a:schemeClr val="tx1"/>
                </a:solidFill>
                <a:latin typeface="Times" charset="0"/>
                <a:ea typeface="Arial" charset="0"/>
                <a:cs typeface="Arial" charset="0"/>
              </a:defRPr>
            </a:lvl2pPr>
            <a:lvl3pPr marL="1143000" indent="-228600">
              <a:spcBef>
                <a:spcPct val="20000"/>
              </a:spcBef>
              <a:buClr>
                <a:schemeClr val="tx1"/>
              </a:buClr>
              <a:buFont typeface="Times" charset="0"/>
              <a:defRPr sz="2400">
                <a:solidFill>
                  <a:schemeClr val="tx1"/>
                </a:solidFill>
                <a:latin typeface="Times" charset="0"/>
                <a:ea typeface="Arial" charset="0"/>
                <a:cs typeface="Arial" charset="0"/>
              </a:defRPr>
            </a:lvl3pPr>
            <a:lvl4pPr marL="1600200" indent="-228600">
              <a:spcBef>
                <a:spcPct val="20000"/>
              </a:spcBef>
              <a:buClr>
                <a:schemeClr val="tx2"/>
              </a:buClr>
              <a:buFont typeface="Wingdings" charset="2"/>
              <a:defRPr sz="2000">
                <a:solidFill>
                  <a:schemeClr val="tx1"/>
                </a:solidFill>
                <a:latin typeface="Times" charset="0"/>
                <a:ea typeface="Arial" charset="0"/>
                <a:cs typeface="Arial" charset="0"/>
              </a:defRPr>
            </a:lvl4pPr>
            <a:lvl5pPr marL="2057400" indent="-228600">
              <a:spcBef>
                <a:spcPct val="20000"/>
              </a:spcBef>
              <a:buFont typeface="Wingdings" charset="2"/>
              <a:defRPr sz="2000">
                <a:solidFill>
                  <a:schemeClr val="tx1"/>
                </a:solidFill>
                <a:latin typeface="Times" charset="0"/>
                <a:ea typeface="Arial" charset="0"/>
                <a:cs typeface="Arial"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rgbClr val="BAD41A"/>
              </a:buClr>
              <a:buSzTx/>
              <a:buFont typeface="Times" charset="0"/>
              <a:buNone/>
              <a:tabLst/>
              <a:defRPr/>
            </a:pPr>
            <a:r>
              <a:rPr kumimoji="0" lang="tr-TR" altLang="en-US" sz="3600" b="1" i="0" u="none" strike="noStrike" kern="1200" cap="none" spc="0" normalizeH="0" baseline="0" noProof="0">
                <a:ln>
                  <a:noFill/>
                </a:ln>
                <a:solidFill>
                  <a:srgbClr val="FFFFFF"/>
                </a:solidFill>
                <a:effectLst/>
                <a:uLnTx/>
                <a:uFillTx/>
                <a:latin typeface="Arial" charset="0"/>
                <a:cs typeface="Arial" charset="0"/>
              </a:rPr>
              <a:t>Namaz</a:t>
            </a:r>
            <a:endParaRPr kumimoji="0" lang="tr-TR" altLang="en-US" sz="3600" b="1" i="0" u="none" strike="noStrike" kern="1200" cap="none" spc="0" normalizeH="0" baseline="0" noProof="0" dirty="0">
              <a:ln>
                <a:noFill/>
              </a:ln>
              <a:solidFill>
                <a:srgbClr val="FFFFFF"/>
              </a:solidFill>
              <a:effectLst/>
              <a:uLnTx/>
              <a:uFillTx/>
              <a:latin typeface="Arial" charset="0"/>
              <a:cs typeface="Arial" charset="0"/>
            </a:endParaRPr>
          </a:p>
        </p:txBody>
      </p:sp>
      <p:sp>
        <p:nvSpPr>
          <p:cNvPr id="7" name="Rectangle 3"/>
          <p:cNvSpPr>
            <a:spLocks noChangeArrowheads="1"/>
          </p:cNvSpPr>
          <p:nvPr/>
        </p:nvSpPr>
        <p:spPr bwMode="auto">
          <a:xfrm>
            <a:off x="1811526" y="80628"/>
            <a:ext cx="8604955" cy="3276600"/>
          </a:xfrm>
          <a:prstGeom prst="rect">
            <a:avLst/>
          </a:prstGeom>
          <a:noFill/>
          <a:ln>
            <a:noFill/>
          </a:ln>
        </p:spPr>
        <p:txBody>
          <a:bodyPr/>
          <a:lstStyle>
            <a:lvl1pPr indent="20638">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en-US" sz="2800" b="0" i="0" u="none" strike="noStrike" kern="1200" cap="none" spc="0" normalizeH="0" baseline="0" noProof="0" dirty="0">
                <a:ln>
                  <a:noFill/>
                </a:ln>
                <a:solidFill>
                  <a:srgbClr val="FFFFFF"/>
                </a:solidFill>
                <a:effectLst/>
                <a:uLnTx/>
                <a:uFillTx/>
                <a:latin typeface="Arial" charset="0"/>
                <a:ea typeface="Arial" charset="0"/>
                <a:cs typeface="Arial" charset="0"/>
              </a:rPr>
              <a:t>Namaz konusunda çeşitli görüş ve </a:t>
            </a:r>
            <a:br>
              <a:rPr kumimoji="0" lang="tr-TR" altLang="en-US" sz="28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tr-TR" altLang="en-US" sz="2800" b="0" i="0" u="none" strike="noStrike" kern="1200" cap="none" spc="0" normalizeH="0" baseline="0" noProof="0" dirty="0">
                <a:ln>
                  <a:noFill/>
                </a:ln>
                <a:solidFill>
                  <a:srgbClr val="FFFFFF"/>
                </a:solidFill>
                <a:effectLst/>
                <a:uLnTx/>
                <a:uFillTx/>
                <a:latin typeface="Arial" charset="0"/>
                <a:ea typeface="Arial" charset="0"/>
                <a:cs typeface="Arial" charset="0"/>
              </a:rPr>
              <a:t>uygulamalar vardır: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altLang="en-US" sz="2800" b="0" i="0" u="none" strike="noStrike" kern="1200" cap="none" spc="0" normalizeH="0" baseline="0" noProof="0" dirty="0">
                <a:ln>
                  <a:noFill/>
                </a:ln>
                <a:solidFill>
                  <a:srgbClr val="92D050"/>
                </a:solidFill>
                <a:effectLst/>
                <a:uLnTx/>
                <a:uFillTx/>
                <a:latin typeface="Arial" charset="0"/>
                <a:ea typeface="Arial" charset="0"/>
                <a:cs typeface="Arial" charset="0"/>
              </a:rPr>
              <a:t>5 vakit namazını kılanlar.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altLang="en-US" sz="2800" b="0" i="0" u="none" strike="noStrike" kern="1200" cap="none" spc="0" normalizeH="0" baseline="0" noProof="0" dirty="0">
                <a:ln>
                  <a:noFill/>
                </a:ln>
                <a:solidFill>
                  <a:srgbClr val="92D050"/>
                </a:solidFill>
                <a:effectLst/>
                <a:uLnTx/>
                <a:uFillTx/>
                <a:latin typeface="Arial" charset="0"/>
                <a:ea typeface="Arial" charset="0"/>
                <a:cs typeface="Arial" charset="0"/>
              </a:rPr>
              <a:t>Hz. Ali camide şehit edildiği için kılmayanlar.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altLang="en-US" sz="2800" b="0" i="0" u="none" strike="noStrike" kern="1200" cap="none" spc="0" normalizeH="0" baseline="0" noProof="0" dirty="0">
                <a:ln>
                  <a:noFill/>
                </a:ln>
                <a:solidFill>
                  <a:srgbClr val="92D050"/>
                </a:solidFill>
                <a:effectLst/>
                <a:uLnTx/>
                <a:uFillTx/>
                <a:latin typeface="Arial" charset="0"/>
                <a:ea typeface="Arial" charset="0"/>
                <a:cs typeface="Arial" charset="0"/>
              </a:rPr>
              <a:t>Bizim namazımız kılındı diyerek kılmayanlar.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altLang="en-US" sz="2800" b="0" i="0" u="none" strike="noStrike" kern="1200" cap="none" spc="0" normalizeH="0" baseline="0" noProof="0" dirty="0">
                <a:ln>
                  <a:noFill/>
                </a:ln>
                <a:solidFill>
                  <a:srgbClr val="92D050"/>
                </a:solidFill>
                <a:effectLst/>
                <a:uLnTx/>
                <a:uFillTx/>
                <a:latin typeface="Arial" charset="0"/>
                <a:ea typeface="Arial" charset="0"/>
                <a:cs typeface="Arial" charset="0"/>
              </a:rPr>
              <a:t>Önemli olan şekilsel değil, özde namazdır diyenler.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altLang="en-US" sz="2800" b="0" i="0" u="none" strike="noStrike" kern="1200" cap="none" spc="0" normalizeH="0" baseline="0" noProof="0" dirty="0">
                <a:ln>
                  <a:noFill/>
                </a:ln>
                <a:solidFill>
                  <a:srgbClr val="92D050"/>
                </a:solidFill>
                <a:effectLst/>
                <a:uLnTx/>
                <a:uFillTx/>
                <a:latin typeface="Arial" charset="0"/>
                <a:ea typeface="Arial" charset="0"/>
                <a:cs typeface="Arial" charset="0"/>
              </a:rPr>
              <a:t>Namaz yoktur, niyaz vardır diyenler. </a:t>
            </a:r>
          </a:p>
        </p:txBody>
      </p:sp>
      <p:pic>
        <p:nvPicPr>
          <p:cNvPr id="7170" name="Picture 2" descr="http://media-cdn.t24.com.tr/media/stories/2013/08/page_erzincanda-alevi-koyune-yapilan-cami-cem-evine-donusturuldu_406858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200" y="3212976"/>
            <a:ext cx="7290048"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013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New York" charset="0"/>
              <a:ea typeface="+mn-ea"/>
              <a:cs typeface="+mn-cs"/>
            </a:endParaRPr>
          </a:p>
        </p:txBody>
      </p:sp>
      <p:sp>
        <p:nvSpPr>
          <p:cNvPr id="232451" name="Rectangle 3"/>
          <p:cNvSpPr>
            <a:spLocks noChangeArrowheads="1"/>
          </p:cNvSpPr>
          <p:nvPr/>
        </p:nvSpPr>
        <p:spPr bwMode="auto">
          <a:xfrm>
            <a:off x="1919536" y="108012"/>
            <a:ext cx="8352928" cy="2888940"/>
          </a:xfrm>
          <a:prstGeom prst="rect">
            <a:avLst/>
          </a:prstGeom>
          <a:noFill/>
          <a:ln>
            <a:noFill/>
          </a:ln>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1588" marR="0" lvl="0" indent="19050" algn="l" defTabSz="914400" rtl="0" eaLnBrk="1" fontAlgn="base" latinLnBrk="0" hangingPunct="1">
              <a:lnSpc>
                <a:spcPct val="100000"/>
              </a:lnSpc>
              <a:spcBef>
                <a:spcPct val="20000"/>
              </a:spcBef>
              <a:spcAft>
                <a:spcPct val="0"/>
              </a:spcAft>
              <a:buClr>
                <a:srgbClr val="BAD41A"/>
              </a:buClr>
              <a:buSzTx/>
              <a:buFont typeface="Times" charset="0"/>
              <a:buNone/>
              <a:tabLst/>
              <a:defRPr/>
            </a:pPr>
            <a:r>
              <a:rPr kumimoji="0" lang="tr-TR" altLang="en-US" sz="3200" b="0" i="0" u="none" strike="noStrike" kern="1200" cap="none" spc="0" normalizeH="0" baseline="0" noProof="0" dirty="0">
                <a:ln>
                  <a:noFill/>
                </a:ln>
                <a:solidFill>
                  <a:srgbClr val="92D050"/>
                </a:solidFill>
                <a:effectLst/>
                <a:uLnTx/>
                <a:uFillTx/>
                <a:latin typeface="Arial" charset="0"/>
                <a:ea typeface="Arial" charset="0"/>
                <a:cs typeface="Arial" charset="0"/>
              </a:rPr>
              <a:t>Niyaz</a:t>
            </a:r>
            <a:r>
              <a:rPr kumimoji="0" lang="tr-TR" altLang="en-US" sz="3200" b="0" i="0" u="none" strike="noStrike" kern="1200" cap="none" spc="0" normalizeH="0" baseline="0" noProof="0" dirty="0">
                <a:ln>
                  <a:noFill/>
                </a:ln>
                <a:solidFill>
                  <a:srgbClr val="FFFFFF"/>
                </a:solidFill>
                <a:effectLst/>
                <a:uLnTx/>
                <a:uFillTx/>
                <a:latin typeface="Arial" charset="0"/>
                <a:ea typeface="Arial" charset="0"/>
                <a:cs typeface="Arial" charset="0"/>
              </a:rPr>
              <a:t> bir tür secdeyi andırır. </a:t>
            </a:r>
            <a:r>
              <a:rPr kumimoji="0" lang="tr-TR" sz="3200" b="0" i="0" u="none" strike="noStrike" kern="1200" cap="none" spc="0" normalizeH="0" baseline="0" noProof="0" dirty="0">
                <a:ln>
                  <a:noFill/>
                </a:ln>
                <a:solidFill>
                  <a:srgbClr val="FFFFFF"/>
                </a:solidFill>
                <a:effectLst/>
                <a:uLnTx/>
                <a:uFillTx/>
                <a:latin typeface="Arial" charset="0"/>
                <a:ea typeface="+mn-ea"/>
                <a:cs typeface="+mn-cs"/>
              </a:rPr>
              <a:t>Tanrı insan gönlündedir </a:t>
            </a:r>
            <a:r>
              <a:rPr kumimoji="0" lang="tr-TR" sz="2800" b="0" i="1" u="none" strike="noStrike" kern="1200" cap="none" spc="0" normalizeH="0" baseline="0" noProof="0" dirty="0">
                <a:ln>
                  <a:noFill/>
                </a:ln>
                <a:solidFill>
                  <a:srgbClr val="FFC000"/>
                </a:solidFill>
                <a:effectLst/>
                <a:uLnTx/>
                <a:uFillTx/>
                <a:latin typeface="Arial" charset="0"/>
                <a:ea typeface="+mn-ea"/>
                <a:cs typeface="+mn-cs"/>
              </a:rPr>
              <a:t>(Vahdet-i </a:t>
            </a:r>
            <a:r>
              <a:rPr kumimoji="0" lang="tr-TR" sz="2800" b="0" i="1" u="none" strike="noStrike" kern="1200" cap="none" spc="0" normalizeH="0" baseline="0" noProof="0" dirty="0" err="1">
                <a:ln>
                  <a:noFill/>
                </a:ln>
                <a:solidFill>
                  <a:srgbClr val="FFC000"/>
                </a:solidFill>
                <a:effectLst/>
                <a:uLnTx/>
                <a:uFillTx/>
                <a:latin typeface="Arial" charset="0"/>
                <a:ea typeface="+mn-ea"/>
                <a:cs typeface="+mn-cs"/>
              </a:rPr>
              <a:t>Vücud</a:t>
            </a:r>
            <a:r>
              <a:rPr kumimoji="0" lang="tr-TR" sz="2800" b="0" i="1" u="none" strike="noStrike" kern="1200" cap="none" spc="0" normalizeH="0" baseline="0" noProof="0" dirty="0">
                <a:ln>
                  <a:noFill/>
                </a:ln>
                <a:solidFill>
                  <a:srgbClr val="FFC000"/>
                </a:solidFill>
                <a:effectLst/>
                <a:uLnTx/>
                <a:uFillTx/>
                <a:latin typeface="Arial" charset="0"/>
                <a:ea typeface="+mn-ea"/>
                <a:cs typeface="+mn-cs"/>
              </a:rPr>
              <a:t>/Panteizm)</a:t>
            </a:r>
            <a:r>
              <a:rPr kumimoji="0" lang="tr-TR" sz="3200" b="0" i="0" u="none" strike="noStrike" kern="1200" cap="none" spc="0" normalizeH="0" baseline="0" noProof="0" dirty="0">
                <a:ln>
                  <a:noFill/>
                </a:ln>
                <a:solidFill>
                  <a:srgbClr val="FFFFFF"/>
                </a:solidFill>
                <a:effectLst/>
                <a:uLnTx/>
                <a:uFillTx/>
                <a:latin typeface="Arial" charset="0"/>
                <a:ea typeface="+mn-ea"/>
                <a:cs typeface="+mn-cs"/>
              </a:rPr>
              <a:t>. Mürşide niyaz eden talip aslında Tanrı’ya niyaz etmiş olur. </a:t>
            </a:r>
            <a:r>
              <a:rPr kumimoji="0" lang="tr-TR" sz="3200" b="0" i="0" u="none" strike="noStrike" kern="1200" cap="none" spc="0" normalizeH="0" baseline="0" noProof="0" dirty="0" err="1">
                <a:ln>
                  <a:noFill/>
                </a:ln>
                <a:solidFill>
                  <a:srgbClr val="FFFFFF"/>
                </a:solidFill>
                <a:effectLst/>
                <a:uLnTx/>
                <a:uFillTx/>
                <a:latin typeface="Arial" charset="0"/>
                <a:ea typeface="+mn-ea"/>
                <a:cs typeface="+mn-cs"/>
              </a:rPr>
              <a:t>Mürşidler</a:t>
            </a:r>
            <a:r>
              <a:rPr kumimoji="0" lang="tr-TR" sz="3200" b="0" i="0" u="none" strike="noStrike" kern="1200" cap="none" spc="0" normalizeH="0" baseline="0" noProof="0" dirty="0">
                <a:ln>
                  <a:noFill/>
                </a:ln>
                <a:solidFill>
                  <a:srgbClr val="FFFFFF"/>
                </a:solidFill>
                <a:effectLst/>
                <a:uLnTx/>
                <a:uFillTx/>
                <a:latin typeface="Arial" charset="0"/>
                <a:ea typeface="+mn-ea"/>
                <a:cs typeface="+mn-cs"/>
              </a:rPr>
              <a:t> bu nedenle kendilerine niyaz edenlere “Niyaz Hakk’a” derler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(http://</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www.cemvakfi.org.tr</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prof</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dr</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huseyin</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-bal/</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anadolu</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aleviliginin</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mn-cs"/>
              </a:rPr>
              <a:t>inanc</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mn-cs"/>
              </a:rPr>
              <a:t>-boyutu/). </a:t>
            </a:r>
            <a:endParaRPr kumimoji="0" lang="tr-TR" altLang="en-US"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endParaRPr>
          </a:p>
        </p:txBody>
      </p:sp>
      <p:pic>
        <p:nvPicPr>
          <p:cNvPr id="6" name="Picture 7" descr="http://www.aleviforum.com/bilder/informell/cemdesecdeC.gif"/>
          <p:cNvPicPr>
            <a:picLocks noChangeAspect="1" noChangeArrowheads="1"/>
          </p:cNvPicPr>
          <p:nvPr/>
        </p:nvPicPr>
        <p:blipFill rotWithShape="1">
          <a:blip r:embed="rId2">
            <a:extLst>
              <a:ext uri="{28A0092B-C50C-407E-A947-70E740481C1C}">
                <a14:useLocalDpi xmlns:a14="http://schemas.microsoft.com/office/drawing/2010/main" val="0"/>
              </a:ext>
            </a:extLst>
          </a:blip>
          <a:srcRect l="9751"/>
          <a:stretch/>
        </p:blipFill>
        <p:spPr bwMode="auto">
          <a:xfrm>
            <a:off x="263352" y="3119994"/>
            <a:ext cx="5103508" cy="374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t="37530"/>
          <a:stretch/>
        </p:blipFill>
        <p:spPr>
          <a:xfrm>
            <a:off x="5654892" y="3137217"/>
            <a:ext cx="6537108" cy="1980219"/>
          </a:xfrm>
          <a:prstGeom prst="rect">
            <a:avLst/>
          </a:prstGeom>
        </p:spPr>
      </p:pic>
    </p:spTree>
    <p:extLst>
      <p:ext uri="{BB962C8B-B14F-4D97-AF65-F5344CB8AC3E}">
        <p14:creationId xmlns:p14="http://schemas.microsoft.com/office/powerpoint/2010/main" val="2294872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20163" name="Rectangle 3"/>
          <p:cNvSpPr>
            <a:spLocks noGrp="1" noChangeArrowheads="1"/>
          </p:cNvSpPr>
          <p:nvPr>
            <p:ph type="body" idx="1"/>
          </p:nvPr>
        </p:nvSpPr>
        <p:spPr>
          <a:xfrm>
            <a:off x="1919289" y="764704"/>
            <a:ext cx="8497887" cy="2197100"/>
          </a:xfrm>
          <a:noFill/>
          <a:extLst>
            <a:ext uri="{909E8E84-426E-40DD-AFC4-6F175D3DCCD1}">
              <a14:hiddenFill xmlns:a14="http://schemas.microsoft.com/office/drawing/2010/main">
                <a:solidFill>
                  <a:srgbClr val="000000">
                    <a:alpha val="59999"/>
                  </a:srgbClr>
                </a:solidFill>
              </a14:hiddenFill>
            </a:ext>
          </a:extLst>
        </p:spPr>
        <p:txBody>
          <a:bodyPr/>
          <a:lstStyle/>
          <a:p>
            <a:pPr marL="20638" indent="0" eaLnBrk="1" hangingPunct="1">
              <a:lnSpc>
                <a:spcPct val="90000"/>
              </a:lnSpc>
            </a:pPr>
            <a:r>
              <a:rPr lang="tr-TR" altLang="en-US" sz="3200" dirty="0">
                <a:latin typeface="Arial" charset="0"/>
                <a:cs typeface="Arial" charset="0"/>
              </a:rPr>
              <a:t>Alevilik dini törenlerinde bağlamayı kullandığı için çağlar boyu hep sanatı desteklemiştir. Ayrıca Alevilikte özellikle kız çocuklarına verilen değer ve eğitime gösterdikleri özen, takdire değerdir. </a:t>
            </a:r>
          </a:p>
        </p:txBody>
      </p:sp>
      <p:sp>
        <p:nvSpPr>
          <p:cNvPr id="4" name="Rectangle 3"/>
          <p:cNvSpPr>
            <a:spLocks noChangeArrowheads="1"/>
          </p:cNvSpPr>
          <p:nvPr/>
        </p:nvSpPr>
        <p:spPr bwMode="auto">
          <a:xfrm>
            <a:off x="3209925" y="188641"/>
            <a:ext cx="5772150" cy="5762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marL="0" marR="0" lvl="0" indent="0" algn="ctr" defTabSz="914400" rtl="0" eaLnBrk="1" fontAlgn="base" latinLnBrk="0" hangingPunct="1">
              <a:lnSpc>
                <a:spcPct val="100000"/>
              </a:lnSpc>
              <a:spcBef>
                <a:spcPct val="20000"/>
              </a:spcBef>
              <a:spcAft>
                <a:spcPct val="0"/>
              </a:spcAft>
              <a:buClr>
                <a:srgbClr val="BAD41A"/>
              </a:buClr>
              <a:buSzTx/>
              <a:buFont typeface="Times" charset="0"/>
              <a:buNone/>
              <a:tabLst/>
              <a:defRPr/>
            </a:pPr>
            <a:r>
              <a:rPr kumimoji="0" lang="tr-TR" altLang="en-US" sz="3600" b="1" i="0" u="none" strike="noStrike" kern="1200" cap="none" spc="0" normalizeH="0" baseline="0" noProof="0" dirty="0">
                <a:ln>
                  <a:noFill/>
                </a:ln>
                <a:solidFill>
                  <a:srgbClr val="FFFFFF"/>
                </a:solidFill>
                <a:effectLst/>
                <a:uLnTx/>
                <a:uFillTx/>
                <a:latin typeface="Arial" charset="0"/>
                <a:ea typeface="Arial" charset="0"/>
                <a:cs typeface="Arial" charset="0"/>
              </a:rPr>
              <a:t>Alevilik, Sanat ve Eğitim</a:t>
            </a:r>
          </a:p>
        </p:txBody>
      </p:sp>
      <p:pic>
        <p:nvPicPr>
          <p:cNvPr id="6148" name="Picture 4" descr="http://i.milliyet.com.tr/YeniAnaResim/2013/01/24/fft99_mf298439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852" y="3104964"/>
            <a:ext cx="6702520" cy="376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6805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0163">
                                            <p:txEl>
                                              <p:pRg st="0" end="0"/>
                                            </p:txEl>
                                          </p:spTgt>
                                        </p:tgtEl>
                                        <p:attrNameLst>
                                          <p:attrName>style.visibility</p:attrName>
                                        </p:attrNameLst>
                                      </p:cBhvr>
                                      <p:to>
                                        <p:strVal val="visible"/>
                                      </p:to>
                                    </p:set>
                                    <p:animEffect transition="in" filter="fade">
                                      <p:cBhvr>
                                        <p:cTn id="12" dur="2000"/>
                                        <p:tgtEl>
                                          <p:spTgt spid="2201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build="p"/>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91544" y="908721"/>
            <a:ext cx="8208912" cy="1836203"/>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a:t>
            </a:r>
            <a:r>
              <a:rPr lang="tr-TR" sz="3200" dirty="0" err="1">
                <a:solidFill>
                  <a:srgbClr val="FFFF00"/>
                </a:solidFill>
                <a:cs typeface="Arial" charset="0"/>
              </a:rPr>
              <a:t>Mü'minler</a:t>
            </a:r>
            <a:r>
              <a:rPr lang="tr-TR" sz="3200" dirty="0">
                <a:solidFill>
                  <a:srgbClr val="FFFF00"/>
                </a:solidFill>
                <a:cs typeface="Arial" charset="0"/>
              </a:rPr>
              <a:t> ancak kardeştirler. Öyleyse kardeşlerinizin arasını düzeltin. Allah’a karşı gelmekten sakının ki size merhamet edilsin.”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Hucurat</a:t>
            </a:r>
            <a:r>
              <a:rPr lang="tr-TR" sz="1800" b="1" i="1" dirty="0">
                <a:solidFill>
                  <a:schemeClr val="bg1">
                    <a:lumMod val="20000"/>
                    <a:lumOff val="80000"/>
                  </a:schemeClr>
                </a:solidFill>
                <a:cs typeface="Arial" charset="0"/>
              </a:rPr>
              <a:t> [49] 10). </a:t>
            </a: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611724" y="260648"/>
            <a:ext cx="4968428"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Kur’an’dan Mesajlar</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941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224644"/>
            <a:ext cx="10153128" cy="406845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İman aralarında kan bağı olmayan bireyleri kardeş yapmaktadır. Bu kardeşliğin en güzel örneklerini sahabenin yaşantısında görüyoruz. Onlar, kardeşlik için gereken her türlü fedakârlığı yapmışlardır. Bu bağ, Hz. Bilal’i kölelikten kurtarıp Hz. Ebubekir’le aynı seviyeye getirerek kardeş yapmıştır. Hz. Muhammed Medine’ye hicret edince, buraya göç eden muhacirlerle onlara kol kanat geren </a:t>
            </a:r>
            <a:r>
              <a:rPr lang="tr-TR" sz="3200" dirty="0" err="1">
                <a:cs typeface="Arial" charset="0"/>
              </a:rPr>
              <a:t>ensarı</a:t>
            </a:r>
            <a:r>
              <a:rPr lang="tr-TR" sz="3200" dirty="0">
                <a:cs typeface="Arial" charset="0"/>
              </a:rPr>
              <a:t> kardeş yapmıştır.</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65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224644"/>
            <a:ext cx="10153128" cy="399644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Medine’de de hicretin ilk günlerinde yaptığı kardeşlik (</a:t>
            </a:r>
            <a:r>
              <a:rPr lang="tr-TR" sz="3200" dirty="0" err="1">
                <a:cs typeface="Arial" charset="0"/>
              </a:rPr>
              <a:t>muâhat</a:t>
            </a:r>
            <a:r>
              <a:rPr lang="tr-TR" sz="3200" dirty="0">
                <a:cs typeface="Arial" charset="0"/>
              </a:rPr>
              <a:t>) uygulaması neticesinde maddi olarak her şeylerini Mekke’de bırakan muhacirlere </a:t>
            </a:r>
            <a:r>
              <a:rPr lang="tr-TR" sz="3200" dirty="0" err="1">
                <a:cs typeface="Arial" charset="0"/>
              </a:rPr>
              <a:t>ensar</a:t>
            </a:r>
            <a:r>
              <a:rPr lang="tr-TR" sz="3200" dirty="0">
                <a:cs typeface="Arial" charset="0"/>
              </a:rPr>
              <a:t> lokmalarını, evlerini, bahçelerini paylaşmışlardır. Öyle ki Hz. Muhammed'in kardeş ilan ettiği kişiler, kardeşini kendi evine götürmüş, onunla evini paylaşmış, hurma bahçesine götürmüş bahçeyi ikiye bölerek yarısını kardeşine vermiştir.</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046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224644"/>
            <a:ext cx="9541060"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Tasavvuf tarihi kitaplarında tasavvufi düşünce genel olarak üç dönemde incelenmiştir. Bu dönemler özelliklerinden dolayı şu şekilde isimlendirilmiştir: </a:t>
            </a:r>
            <a:r>
              <a:rPr lang="tr-TR" sz="3200" dirty="0">
                <a:solidFill>
                  <a:srgbClr val="92D050"/>
                </a:solidFill>
                <a:cs typeface="Arial" charset="0"/>
              </a:rPr>
              <a:t>Züht Dönemi</a:t>
            </a:r>
            <a:r>
              <a:rPr lang="tr-TR" sz="3200" dirty="0">
                <a:cs typeface="Arial" charset="0"/>
              </a:rPr>
              <a:t>, </a:t>
            </a:r>
            <a:r>
              <a:rPr lang="tr-TR" sz="3200" dirty="0">
                <a:solidFill>
                  <a:srgbClr val="92D050"/>
                </a:solidFill>
                <a:cs typeface="Arial" charset="0"/>
              </a:rPr>
              <a:t>Tasavvuf Dönemi </a:t>
            </a:r>
            <a:r>
              <a:rPr lang="tr-TR" sz="3200" dirty="0">
                <a:cs typeface="Arial" charset="0"/>
              </a:rPr>
              <a:t>ve </a:t>
            </a:r>
            <a:r>
              <a:rPr lang="tr-TR" sz="3200" dirty="0">
                <a:solidFill>
                  <a:srgbClr val="92D050"/>
                </a:solidFill>
                <a:cs typeface="Arial" charset="0"/>
              </a:rPr>
              <a:t>Tarikat Dönemi</a:t>
            </a:r>
            <a:r>
              <a:rPr lang="tr-TR" sz="3200" dirty="0">
                <a:cs typeface="Arial" charset="0"/>
              </a:rPr>
              <a:t>.</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716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2709" y="4971183"/>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116146" y="6525703"/>
            <a:ext cx="2028526" cy="3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marR="0" lvl="0" indent="19050" algn="ctr" defTabSz="914400" rtl="0" eaLnBrk="1" fontAlgn="base" latinLnBrk="0" hangingPunct="1">
              <a:lnSpc>
                <a:spcPct val="100000"/>
              </a:lnSpc>
              <a:spcBef>
                <a:spcPct val="20000"/>
              </a:spcBef>
              <a:spcAft>
                <a:spcPct val="0"/>
              </a:spcAft>
              <a:buClr>
                <a:srgbClr val="BAD41A"/>
              </a:buClr>
              <a:buSzTx/>
              <a:buFontTx/>
              <a:buNone/>
              <a:tabLst/>
              <a:defRPr/>
            </a:pPr>
            <a:r>
              <a:rPr kumimoji="0" lang="tr-TR" sz="1400" b="0" i="0" u="none" strike="noStrike" kern="1200" cap="none" spc="0" normalizeH="0" baseline="0" noProof="0" dirty="0">
                <a:ln>
                  <a:noFill/>
                </a:ln>
                <a:solidFill>
                  <a:srgbClr val="FFFFFF"/>
                </a:solidFill>
                <a:effectLst/>
                <a:uLnTx/>
                <a:uFillTx/>
                <a:latin typeface="Arial" charset="0"/>
                <a:ea typeface="+mn-ea"/>
                <a:cs typeface="Arial" charset="0"/>
              </a:rPr>
              <a:t>Ocak 2019</a:t>
            </a:r>
            <a:endParaRPr kumimoji="0" lang="tr-TR" sz="1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178" name="Rectangle 4"/>
          <p:cNvSpPr>
            <a:spLocks noChangeArrowheads="1"/>
          </p:cNvSpPr>
          <p:nvPr/>
        </p:nvSpPr>
        <p:spPr bwMode="auto">
          <a:xfrm>
            <a:off x="1163452" y="874192"/>
            <a:ext cx="983487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eaLnBrk="1" hangingPunct="1">
              <a:spcBef>
                <a:spcPct val="20000"/>
              </a:spcBef>
              <a:buClr>
                <a:schemeClr val="tx2"/>
              </a:buClr>
              <a:buFont typeface="Times" pitchFamily="18" charset="0"/>
              <a:buChar char="•"/>
            </a:pPr>
            <a:r>
              <a:rPr lang="tr-TR" sz="2000" dirty="0">
                <a:solidFill>
                  <a:srgbClr val="FFFFFF"/>
                </a:solidFill>
              </a:rPr>
              <a:t>Ali </a:t>
            </a:r>
            <a:r>
              <a:rPr lang="tr-TR" sz="2000" dirty="0" err="1">
                <a:solidFill>
                  <a:srgbClr val="FFFFFF"/>
                </a:solidFill>
              </a:rPr>
              <a:t>Kuzudişli</a:t>
            </a:r>
            <a:r>
              <a:rPr lang="tr-TR" sz="2000" dirty="0">
                <a:solidFill>
                  <a:srgbClr val="FFFFFF"/>
                </a:solidFill>
              </a:rPr>
              <a:t>, </a:t>
            </a:r>
            <a:r>
              <a:rPr lang="tr-TR" sz="2000" dirty="0">
                <a:solidFill>
                  <a:srgbClr val="FFFF00"/>
                </a:solidFill>
              </a:rPr>
              <a:t>Din Kültürü ve Ahlak Bilgisi, 12. Sınıf</a:t>
            </a:r>
            <a:r>
              <a:rPr lang="tr-TR" sz="2000" dirty="0">
                <a:solidFill>
                  <a:srgbClr val="FFFFFF"/>
                </a:solidFill>
              </a:rPr>
              <a:t>, Eksen Yay., Ankara 2018.</a:t>
            </a:r>
          </a:p>
          <a:p>
            <a:pPr marL="184150" indent="-184150" eaLnBrk="1" hangingPunct="1">
              <a:spcBef>
                <a:spcPct val="20000"/>
              </a:spcBef>
              <a:buClr>
                <a:schemeClr val="tx2"/>
              </a:buClr>
              <a:buFont typeface="Times" pitchFamily="18" charset="0"/>
              <a:buChar char="•"/>
            </a:pPr>
            <a:r>
              <a:rPr lang="tr-TR" sz="2000" dirty="0">
                <a:solidFill>
                  <a:srgbClr val="FFFFFF"/>
                </a:solidFill>
              </a:rPr>
              <a:t>Ethem Ruhi </a:t>
            </a:r>
            <a:r>
              <a:rPr lang="tr-TR" sz="2000" dirty="0" err="1">
                <a:solidFill>
                  <a:srgbClr val="FFFFFF"/>
                </a:solidFill>
              </a:rPr>
              <a:t>Fığlalı</a:t>
            </a:r>
            <a:r>
              <a:rPr lang="tr-TR" sz="2000" dirty="0">
                <a:solidFill>
                  <a:srgbClr val="FFFFFF"/>
                </a:solidFill>
              </a:rPr>
              <a:t>, </a:t>
            </a:r>
            <a:r>
              <a:rPr lang="tr-TR" sz="2000" dirty="0">
                <a:solidFill>
                  <a:srgbClr val="FFFF00"/>
                </a:solidFill>
              </a:rPr>
              <a:t>Türkiye’de Alevilik ve Bektaşilik</a:t>
            </a:r>
            <a:r>
              <a:rPr lang="tr-TR" sz="2000" dirty="0">
                <a:solidFill>
                  <a:srgbClr val="FFFFFF"/>
                </a:solidFill>
              </a:rPr>
              <a:t>, 3. </a:t>
            </a:r>
            <a:r>
              <a:rPr lang="tr-TR" sz="2000" dirty="0" err="1">
                <a:solidFill>
                  <a:srgbClr val="FFFFFF"/>
                </a:solidFill>
              </a:rPr>
              <a:t>bsk</a:t>
            </a:r>
            <a:r>
              <a:rPr lang="tr-TR" sz="2000" dirty="0">
                <a:solidFill>
                  <a:srgbClr val="FFFFFF"/>
                </a:solidFill>
              </a:rPr>
              <a:t>., Selçuk Yay., İstanbul Temmuz 1994.</a:t>
            </a:r>
          </a:p>
          <a:p>
            <a:pPr marL="184150" indent="-184150" eaLnBrk="1" hangingPunct="1">
              <a:spcBef>
                <a:spcPct val="20000"/>
              </a:spcBef>
              <a:buClr>
                <a:schemeClr val="tx2"/>
              </a:buClr>
              <a:buFont typeface="Times" pitchFamily="18" charset="0"/>
              <a:buChar char="•"/>
            </a:pPr>
            <a:r>
              <a:rPr lang="tr-TR" sz="2000" dirty="0" err="1">
                <a:solidFill>
                  <a:srgbClr val="FFFFFF"/>
                </a:solidFill>
              </a:rPr>
              <a:t>Feramuz</a:t>
            </a:r>
            <a:r>
              <a:rPr lang="tr-TR" sz="2000" dirty="0">
                <a:solidFill>
                  <a:srgbClr val="FFFFFF"/>
                </a:solidFill>
              </a:rPr>
              <a:t> Yılmaz, H. İsmail Doğan vd., </a:t>
            </a:r>
            <a:r>
              <a:rPr lang="tr-TR" sz="2000" dirty="0">
                <a:solidFill>
                  <a:srgbClr val="FFFF00"/>
                </a:solidFill>
              </a:rPr>
              <a:t>Din Kültürü ve Ahlak Bilgisi</a:t>
            </a:r>
            <a:r>
              <a:rPr lang="tr-TR" sz="2000" dirty="0">
                <a:solidFill>
                  <a:srgbClr val="FFFFFF"/>
                </a:solidFill>
              </a:rPr>
              <a:t>, </a:t>
            </a:r>
            <a:r>
              <a:rPr lang="tr-TR" sz="2000" dirty="0">
                <a:solidFill>
                  <a:srgbClr val="FFFF00"/>
                </a:solidFill>
              </a:rPr>
              <a:t>12. Sınıf</a:t>
            </a:r>
            <a:r>
              <a:rPr lang="tr-TR" sz="2000" dirty="0">
                <a:solidFill>
                  <a:srgbClr val="FFFFFF"/>
                </a:solidFill>
              </a:rPr>
              <a:t>, MEB, Ankara 2018. </a:t>
            </a:r>
          </a:p>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t>İlyas Çelebi, </a:t>
            </a:r>
            <a:r>
              <a:rPr lang="tr-TR" sz="2000" dirty="0">
                <a:solidFill>
                  <a:srgbClr val="FFFF00"/>
                </a:solidFill>
              </a:rPr>
              <a:t>“Rüya,” </a:t>
            </a:r>
            <a:r>
              <a:rPr lang="tr-TR" sz="2000" dirty="0"/>
              <a:t>Diyanet İslam Ansiklopedisi, c. 35, s. 307.</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a:t>
            </a:r>
          </a:p>
        </p:txBody>
      </p:sp>
      <p:sp>
        <p:nvSpPr>
          <p:cNvPr id="7179" name="Rectangle 3"/>
          <p:cNvSpPr>
            <a:spLocks noChangeArrowheads="1"/>
          </p:cNvSpPr>
          <p:nvPr/>
        </p:nvSpPr>
        <p:spPr bwMode="auto">
          <a:xfrm>
            <a:off x="4835860" y="188640"/>
            <a:ext cx="2520628" cy="6855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BAD41A"/>
              </a:buClr>
              <a:buSzTx/>
              <a:buFont typeface="Times" pitchFamily="18" charset="0"/>
              <a:buNone/>
              <a:tabLst/>
              <a:defRPr/>
            </a:pPr>
            <a:r>
              <a:rPr kumimoji="0" lang="tr-TR" sz="3600" b="1" i="0" u="none" strike="noStrike" kern="1200" cap="none" spc="0" normalizeH="0" baseline="0" noProof="0" dirty="0">
                <a:ln>
                  <a:noFill/>
                </a:ln>
                <a:solidFill>
                  <a:srgbClr val="FFFFFF"/>
                </a:solidFill>
                <a:effectLst/>
                <a:uLnTx/>
                <a:uFillTx/>
                <a:latin typeface="Arial" charset="0"/>
                <a:ea typeface="+mn-ea"/>
                <a:cs typeface="+mn-cs"/>
              </a:rPr>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0853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35460" y="908721"/>
            <a:ext cx="9757084" cy="3096344"/>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sahabe ve onlardan sonra gelenleri içine alan, tasavvuf kavramının ortaya çıktığı hicri II. asra kadar olan dönemi kapsar. Tasavvufta züht, ahirete yönelmek, dünyaya dalmamak, elde mevcut bulunsa bile gönülde mal ve mülk sevgisine yer vermemek gibi anlamlara gelir demektir.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439817" y="260648"/>
            <a:ext cx="331249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Züht Dönemi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908720"/>
            <a:ext cx="9325036" cy="352839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Hicri II. asrın sonundan, tarikatların kurumsallaştığı döneme kadar olan yaklaşık dört asırlık zaman dilimini kapsar. </a:t>
            </a:r>
            <a:r>
              <a:rPr lang="tr-TR" sz="3200" dirty="0" err="1">
                <a:cs typeface="Arial" charset="0"/>
              </a:rPr>
              <a:t>Bayezidi</a:t>
            </a:r>
            <a:r>
              <a:rPr lang="tr-TR" sz="3200" dirty="0">
                <a:cs typeface="Arial" charset="0"/>
              </a:rPr>
              <a:t> </a:t>
            </a:r>
            <a:r>
              <a:rPr lang="tr-TR" sz="3200" dirty="0" err="1">
                <a:cs typeface="Arial" charset="0"/>
              </a:rPr>
              <a:t>Bistami</a:t>
            </a:r>
            <a:r>
              <a:rPr lang="tr-TR" sz="3200" dirty="0">
                <a:cs typeface="Arial" charset="0"/>
              </a:rPr>
              <a:t>, </a:t>
            </a:r>
            <a:r>
              <a:rPr lang="tr-TR" sz="3200" dirty="0" err="1">
                <a:cs typeface="Arial" charset="0"/>
              </a:rPr>
              <a:t>Cüneydi</a:t>
            </a:r>
            <a:r>
              <a:rPr lang="tr-TR" sz="3200" dirty="0">
                <a:cs typeface="Arial" charset="0"/>
              </a:rPr>
              <a:t> Bağdadi, </a:t>
            </a:r>
            <a:r>
              <a:rPr lang="tr-TR" sz="3200" dirty="0" err="1">
                <a:cs typeface="Arial" charset="0"/>
              </a:rPr>
              <a:t>Hallac</a:t>
            </a:r>
            <a:r>
              <a:rPr lang="tr-TR" sz="3200" dirty="0">
                <a:cs typeface="Arial" charset="0"/>
              </a:rPr>
              <a:t>, </a:t>
            </a:r>
            <a:r>
              <a:rPr lang="tr-TR" sz="3200" dirty="0" err="1">
                <a:cs typeface="Arial" charset="0"/>
              </a:rPr>
              <a:t>İbn</a:t>
            </a:r>
            <a:r>
              <a:rPr lang="tr-TR" sz="3200" dirty="0">
                <a:cs typeface="Arial" charset="0"/>
              </a:rPr>
              <a:t> Arabi, </a:t>
            </a:r>
            <a:r>
              <a:rPr lang="tr-TR" sz="3200" dirty="0" err="1">
                <a:cs typeface="Arial" charset="0"/>
              </a:rPr>
              <a:t>Ahmed</a:t>
            </a:r>
            <a:r>
              <a:rPr lang="tr-TR" sz="3200" dirty="0">
                <a:cs typeface="Arial" charset="0"/>
              </a:rPr>
              <a:t> </a:t>
            </a:r>
            <a:r>
              <a:rPr lang="tr-TR" sz="3200" dirty="0" err="1">
                <a:cs typeface="Arial" charset="0"/>
              </a:rPr>
              <a:t>Yesevi</a:t>
            </a:r>
            <a:r>
              <a:rPr lang="tr-TR" sz="3200" dirty="0">
                <a:cs typeface="Arial" charset="0"/>
              </a:rPr>
              <a:t>, Mevlana, Hacı Bektaş Veli ve Yunus Emre gibi mutasavvıflar bu düşüncenin sistemleşmesini ve kurumsallaşmasını sağlamışlardır.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899756" y="260648"/>
            <a:ext cx="439261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Tasavvuf Dönemi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50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Spæce Star:Programlar:Microsoft Office 2001:Templates:Presentations:Designs:Shimmer</Template>
  <TotalTime>11052</TotalTime>
  <Words>2971</Words>
  <Application>Microsoft Macintosh PowerPoint</Application>
  <PresentationFormat>Widescreen</PresentationFormat>
  <Paragraphs>117</Paragraphs>
  <Slides>70</Slides>
  <Notes>1</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70</vt:i4>
      </vt:variant>
    </vt:vector>
  </HeadingPairs>
  <TitlesOfParts>
    <vt:vector size="88" baseType="lpstr">
      <vt:lpstr>Arial</vt:lpstr>
      <vt:lpstr>Calibri</vt:lpstr>
      <vt:lpstr>New York</vt:lpstr>
      <vt:lpstr>Tahoma</vt:lpstr>
      <vt:lpstr>Times</vt:lpstr>
      <vt:lpstr>Wingdings</vt:lpstr>
      <vt:lpstr>Shimmer</vt:lpstr>
      <vt:lpstr>1_Shimmer</vt:lpstr>
      <vt:lpstr>2_Shimmer</vt:lpstr>
      <vt:lpstr>3_Shimmer</vt:lpstr>
      <vt:lpstr>4_Shimmer</vt:lpstr>
      <vt:lpstr>5_Shimmer</vt:lpstr>
      <vt:lpstr>6_Shimmer</vt:lpstr>
      <vt:lpstr>8_Shimmer</vt:lpstr>
      <vt:lpstr>9_Shimmer</vt:lpstr>
      <vt:lpstr>10_Shimmer</vt:lpstr>
      <vt:lpstr>7_Shimmer</vt:lpstr>
      <vt:lpstr>11_Shimmer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dc:title>
  <dc:subject/>
  <dc:creator>Dr. Nurullah ABALI</dc:creator>
  <cp:keywords/>
  <dc:description>tulipandrose.net</dc:description>
  <cp:lastModifiedBy>Ph.D. Nurullah ABALI</cp:lastModifiedBy>
  <cp:revision>786</cp:revision>
  <dcterms:created xsi:type="dcterms:W3CDTF">2003-04-28T22:14:44Z</dcterms:created>
  <dcterms:modified xsi:type="dcterms:W3CDTF">2019-01-06T13:40:49Z</dcterms:modified>
  <cp:category/>
</cp:coreProperties>
</file>