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314" r:id="rId2"/>
    <p:sldId id="315" r:id="rId3"/>
    <p:sldId id="316" r:id="rId4"/>
    <p:sldId id="317" r:id="rId5"/>
    <p:sldId id="319" r:id="rId6"/>
    <p:sldId id="320" r:id="rId7"/>
    <p:sldId id="321" r:id="rId8"/>
    <p:sldId id="322" r:id="rId9"/>
    <p:sldId id="323" r:id="rId10"/>
    <p:sldId id="324" r:id="rId11"/>
    <p:sldId id="413" r:id="rId12"/>
    <p:sldId id="325" r:id="rId13"/>
    <p:sldId id="326" r:id="rId14"/>
    <p:sldId id="327" r:id="rId15"/>
    <p:sldId id="328" r:id="rId16"/>
    <p:sldId id="329" r:id="rId17"/>
    <p:sldId id="330" r:id="rId18"/>
    <p:sldId id="331" r:id="rId19"/>
    <p:sldId id="332" r:id="rId20"/>
    <p:sldId id="333" r:id="rId21"/>
    <p:sldId id="334" r:id="rId22"/>
    <p:sldId id="335" r:id="rId23"/>
    <p:sldId id="336" r:id="rId24"/>
    <p:sldId id="337" r:id="rId25"/>
    <p:sldId id="338" r:id="rId26"/>
    <p:sldId id="412" r:id="rId27"/>
    <p:sldId id="339" r:id="rId28"/>
    <p:sldId id="340" r:id="rId29"/>
    <p:sldId id="414" r:id="rId30"/>
    <p:sldId id="341" r:id="rId31"/>
    <p:sldId id="342" r:id="rId32"/>
    <p:sldId id="343" r:id="rId33"/>
    <p:sldId id="344" r:id="rId34"/>
    <p:sldId id="345" r:id="rId35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3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BE00693-CE01-40CD-90A8-74DA869BA47A}" type="datetimeFigureOut">
              <a:rPr lang="tr-TR"/>
              <a:pPr>
                <a:defRPr/>
              </a:pPr>
              <a:t>8.11.2022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 smtClean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F441FAD-9D69-4B8B-86DF-0694B18E2C5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5726D-0577-4FB8-B947-DA944401EB49}" type="datetimeFigureOut">
              <a:rPr lang="tr-TR"/>
              <a:pPr>
                <a:defRPr/>
              </a:pPr>
              <a:t>8.11.2022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04098-F5F5-4BB9-967E-9FC26CFC4C1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97495-5098-454A-A218-12A27D9573E7}" type="datetimeFigureOut">
              <a:rPr lang="tr-TR"/>
              <a:pPr>
                <a:defRPr/>
              </a:pPr>
              <a:t>8.11.2022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E1A3E-F8BF-4411-AFA1-0C6D0D65597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78520-E858-4120-BBF1-3C1EEBC72880}" type="datetimeFigureOut">
              <a:rPr lang="tr-TR"/>
              <a:pPr>
                <a:defRPr/>
              </a:pPr>
              <a:t>8.11.2022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CDEAB-2205-4241-B424-BC0547C857F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3714752"/>
            <a:ext cx="9144000" cy="3143248"/>
          </a:xfrm>
        </p:spPr>
        <p:txBody>
          <a:bodyPr>
            <a:noAutofit/>
          </a:bodyPr>
          <a:lstStyle>
            <a:lvl1pPr algn="ctr">
              <a:buNone/>
              <a:defRPr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  <a:lvl2pPr algn="ctr">
              <a:buNone/>
              <a:defRPr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2pPr>
            <a:lvl3pPr algn="ctr">
              <a:buNone/>
              <a:defRPr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3pPr>
            <a:lvl4pPr algn="ctr">
              <a:buNone/>
              <a:defRPr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4pPr>
            <a:lvl5pPr algn="ctr">
              <a:buNone/>
              <a:defRPr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8C461-C4D9-40D5-BC55-285E729764D5}" type="datetimeFigureOut">
              <a:rPr lang="tr-TR"/>
              <a:pPr>
                <a:defRPr/>
              </a:pPr>
              <a:t>8.11.2022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11D17-24F2-41D5-A2EA-02D2AD67AC6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F69FE-BF21-43C8-A333-8B865503706F}" type="datetimeFigureOut">
              <a:rPr lang="tr-TR"/>
              <a:pPr>
                <a:defRPr/>
              </a:pPr>
              <a:t>8.11.2022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BA745-503B-4DAD-AF8A-50ED1D5E3A5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E5594-1B0A-4B66-A099-6AB0A14964DD}" type="datetimeFigureOut">
              <a:rPr lang="tr-TR"/>
              <a:pPr>
                <a:defRPr/>
              </a:pPr>
              <a:t>8.11.2022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78B8B-61A6-49DC-AB24-DDD06C18A72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BFA4D-4F95-41C5-9F97-AD88E4D46A81}" type="datetimeFigureOut">
              <a:rPr lang="tr-TR"/>
              <a:pPr>
                <a:defRPr/>
              </a:pPr>
              <a:t>8.11.2022</a:t>
            </a:fld>
            <a:endParaRPr lang="tr-TR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6E31A-749B-4D8B-8229-A037DA155F6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AEF78-6B57-4AD0-A8AB-E2F825E5AE75}" type="datetimeFigureOut">
              <a:rPr lang="tr-TR"/>
              <a:pPr>
                <a:defRPr/>
              </a:pPr>
              <a:t>8.11.2022</a:t>
            </a:fld>
            <a:endParaRPr lang="tr-TR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73689-7A90-4ADF-93FB-3AF621D414B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4B804-EF44-40A9-A0B0-85C07F12285F}" type="datetimeFigureOut">
              <a:rPr lang="tr-TR"/>
              <a:pPr>
                <a:defRPr/>
              </a:pPr>
              <a:t>8.11.2022</a:t>
            </a:fld>
            <a:endParaRPr lang="tr-TR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A5011-F1DF-425B-9D7D-CAD021EB4DB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82696-4A4D-4DF2-8C7F-DB015ED7EFF5}" type="datetimeFigureOut">
              <a:rPr lang="tr-TR"/>
              <a:pPr>
                <a:defRPr/>
              </a:pPr>
              <a:t>8.11.2022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A6F2C-9206-4EF3-8A1E-0BE2EE717C2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1F65D-0D6D-4970-B79F-E9E9456F59C1}" type="datetimeFigureOut">
              <a:rPr lang="tr-TR"/>
              <a:pPr>
                <a:defRPr/>
              </a:pPr>
              <a:t>8.11.2022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803D3-2BA1-4772-B057-B64C5B9AD80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2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0" y="3284538"/>
            <a:ext cx="9144000" cy="357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1F1707C-26E2-4495-8424-2B9F582498D6}" type="datetimeFigureOut">
              <a:rPr lang="tr-TR"/>
              <a:pPr>
                <a:defRPr/>
              </a:pPr>
              <a:t>8.11.2022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8FF4182-9C65-47BF-ACD5-F26D0EFDFCD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8" name="7 Dikdörtgen"/>
          <p:cNvSpPr/>
          <p:nvPr userDrawn="1"/>
        </p:nvSpPr>
        <p:spPr>
          <a:xfrm>
            <a:off x="6286512" y="-71462"/>
            <a:ext cx="2357422" cy="46166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www.</a:t>
            </a:r>
            <a:r>
              <a:rPr lang="tr-TR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dinalemi</a:t>
            </a:r>
            <a:r>
              <a:rPr lang="tr-TR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.com</a:t>
            </a:r>
          </a:p>
        </p:txBody>
      </p:sp>
      <p:pic>
        <p:nvPicPr>
          <p:cNvPr id="1032" name="Picture 9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400" b="1" kern="1200">
          <a:solidFill>
            <a:srgbClr val="FF0000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ea typeface="+mn-ea"/>
          <a:cs typeface="+mn-cs"/>
        </a:defRPr>
      </a:lvl1pPr>
      <a:lvl2pPr marL="742950" indent="-285750" algn="ctr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4400" b="1" kern="1200">
          <a:solidFill>
            <a:srgbClr val="FF0000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ea typeface="+mn-ea"/>
          <a:cs typeface="+mn-cs"/>
        </a:defRPr>
      </a:lvl2pPr>
      <a:lvl3pPr marL="1143000" indent="-228600" algn="ctr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400" b="1" kern="1200">
          <a:solidFill>
            <a:srgbClr val="FF0000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ea typeface="+mn-ea"/>
          <a:cs typeface="+mn-cs"/>
        </a:defRPr>
      </a:lvl3pPr>
      <a:lvl4pPr marL="1600200" indent="-228600" algn="ctr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4400" b="1" kern="1200">
          <a:solidFill>
            <a:srgbClr val="FF0000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ea typeface="+mn-ea"/>
          <a:cs typeface="+mn-cs"/>
        </a:defRPr>
      </a:lvl4pPr>
      <a:lvl5pPr marL="2057400" indent="-228600" algn="ctr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4400" b="1" kern="1200">
          <a:solidFill>
            <a:srgbClr val="FF0000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earth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8" y="5661025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Dikdörtgen"/>
          <p:cNvSpPr/>
          <p:nvPr/>
        </p:nvSpPr>
        <p:spPr>
          <a:xfrm>
            <a:off x="0" y="6519470"/>
            <a:ext cx="1643042" cy="33855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600" b="1" spc="50" dirty="0">
                <a:ln w="11430"/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Sesli İzleyiniz</a:t>
            </a:r>
          </a:p>
        </p:txBody>
      </p:sp>
      <p:sp>
        <p:nvSpPr>
          <p:cNvPr id="13" name="12 Dikdörtgen"/>
          <p:cNvSpPr/>
          <p:nvPr/>
        </p:nvSpPr>
        <p:spPr>
          <a:xfrm>
            <a:off x="0" y="3226237"/>
            <a:ext cx="9144000" cy="363176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15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İŞTE ADALET VE DOĞRULUK</a:t>
            </a:r>
          </a:p>
        </p:txBody>
      </p:sp>
    </p:spTree>
  </p:cSld>
  <p:clrMapOvr>
    <a:masterClrMapping/>
  </p:clrMapOvr>
  <p:transition>
    <p:sndAc>
      <p:stSnd loop="1">
        <p:snd r:embed="rId2" name="004_Buna_Er_Meydani_Derl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1" name="Rectangle 3"/>
          <p:cNvSpPr>
            <a:spLocks noGrp="1"/>
          </p:cNvSpPr>
          <p:nvPr>
            <p:ph type="body" idx="1"/>
          </p:nvPr>
        </p:nvSpPr>
        <p:spPr>
          <a:xfrm>
            <a:off x="0" y="3284538"/>
            <a:ext cx="9144000" cy="3573462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tr-TR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İlk vardıkları yerlerden biri Bursa idi… Bursa’da şöyle bir hadiseyle karşılaştılar:</a:t>
            </a:r>
          </a:p>
          <a:p>
            <a:pPr>
              <a:lnSpc>
                <a:spcPct val="90000"/>
              </a:lnSpc>
              <a:defRPr/>
            </a:pPr>
            <a:r>
              <a:rPr lang="tr-TR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Bir Müslüman bir Yahudiden bir at satın almıştı..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3" name="Rectangle 3"/>
          <p:cNvSpPr>
            <a:spLocks noGrp="1"/>
          </p:cNvSpPr>
          <p:nvPr>
            <p:ph type="body" idx="1"/>
          </p:nvPr>
        </p:nvSpPr>
        <p:spPr>
          <a:xfrm>
            <a:off x="0" y="3284538"/>
            <a:ext cx="9144000" cy="3573462"/>
          </a:xfrm>
        </p:spPr>
        <p:txBody>
          <a:bodyPr/>
          <a:lstStyle/>
          <a:p>
            <a:pPr>
              <a:defRPr/>
            </a:pPr>
            <a:r>
              <a:rPr lang="tr-TR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Fakat hiçbir kusuru yok diye satılan at hasta idi. Müslüman'ın ahırına gelen atın hasta olduğu daha ilk akşamdan anlaşılmıştı. </a:t>
            </a:r>
          </a:p>
          <a:p>
            <a:pPr>
              <a:defRPr/>
            </a:pPr>
            <a:endParaRPr lang="tr-TR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Rectangle 3"/>
          <p:cNvSpPr>
            <a:spLocks noGrp="1"/>
          </p:cNvSpPr>
          <p:nvPr>
            <p:ph type="body" idx="1"/>
          </p:nvPr>
        </p:nvSpPr>
        <p:spPr>
          <a:xfrm>
            <a:off x="0" y="3284538"/>
            <a:ext cx="9144000" cy="3573462"/>
          </a:xfrm>
        </p:spPr>
        <p:txBody>
          <a:bodyPr/>
          <a:lstStyle/>
          <a:p>
            <a:pPr>
              <a:defRPr/>
            </a:pPr>
            <a:r>
              <a:rPr lang="tr-TR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Müslüman sabırsızlıkla sabahın olmasını bekledi, sabah olunca da erkenden atını alıp kadı’nın yolunu tuttu.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3"/>
          <p:cNvSpPr>
            <a:spLocks noGrp="1"/>
          </p:cNvSpPr>
          <p:nvPr>
            <p:ph type="body" idx="1"/>
          </p:nvPr>
        </p:nvSpPr>
        <p:spPr>
          <a:xfrm>
            <a:off x="0" y="3284538"/>
            <a:ext cx="9144000" cy="3573462"/>
          </a:xfrm>
        </p:spPr>
        <p:txBody>
          <a:bodyPr/>
          <a:lstStyle/>
          <a:p>
            <a:pPr>
              <a:defRPr/>
            </a:pPr>
            <a:r>
              <a:rPr lang="tr-TR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Fakat olacak ya, o saatte de kadı henüz dairesine gelmemiş olduğundan bir müddet bekledikten sonra adam kadının gelmeyeceğine hükmederek,…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3"/>
          <p:cNvSpPr>
            <a:spLocks noGrp="1"/>
          </p:cNvSpPr>
          <p:nvPr>
            <p:ph type="body" idx="1"/>
          </p:nvPr>
        </p:nvSpPr>
        <p:spPr>
          <a:xfrm>
            <a:off x="0" y="3284538"/>
            <a:ext cx="9144000" cy="3573462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tr-TR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…atını alıp ahırına götürdü.         Ama at da o gece öldü.</a:t>
            </a:r>
          </a:p>
          <a:p>
            <a:pPr>
              <a:lnSpc>
                <a:spcPct val="90000"/>
              </a:lnSpc>
              <a:defRPr/>
            </a:pPr>
            <a:r>
              <a:rPr lang="tr-TR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Hadiseyi daha sonra öğrenen kadı, atı alan Müslüman’ı çağırtıp meseleyi şu şekilde halletti: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3"/>
          <p:cNvSpPr>
            <a:spLocks noGrp="1"/>
          </p:cNvSpPr>
          <p:nvPr>
            <p:ph type="body" idx="1"/>
          </p:nvPr>
        </p:nvSpPr>
        <p:spPr>
          <a:xfrm>
            <a:off x="0" y="3284538"/>
            <a:ext cx="9144000" cy="3573462"/>
          </a:xfrm>
        </p:spPr>
        <p:txBody>
          <a:bodyPr/>
          <a:lstStyle/>
          <a:p>
            <a:pPr>
              <a:defRPr/>
            </a:pPr>
            <a:r>
              <a:rPr lang="tr-TR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“Siz ilk geldiğinizde ben makamımda bulunsaydım, sağlam diye satılan atı sahibine iade eder, paranızı alırdım.”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1" name="Rectangle 3"/>
          <p:cNvSpPr>
            <a:spLocks noGrp="1"/>
          </p:cNvSpPr>
          <p:nvPr>
            <p:ph type="body" idx="1"/>
          </p:nvPr>
        </p:nvSpPr>
        <p:spPr>
          <a:xfrm>
            <a:off x="0" y="3284538"/>
            <a:ext cx="9144000" cy="3573462"/>
          </a:xfrm>
        </p:spPr>
        <p:txBody>
          <a:bodyPr/>
          <a:lstStyle/>
          <a:p>
            <a:pPr>
              <a:defRPr/>
            </a:pPr>
            <a:r>
              <a:rPr lang="tr-TR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“Fakat ben zamanında makamımda bulunamadığımdan hadisenin bu şekilde gelişmesine ben sebep oldum.” </a:t>
            </a:r>
          </a:p>
          <a:p>
            <a:pPr>
              <a:defRPr/>
            </a:pPr>
            <a:endParaRPr lang="tr-TR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Rectangle 3"/>
          <p:cNvSpPr>
            <a:spLocks noGrp="1"/>
          </p:cNvSpPr>
          <p:nvPr>
            <p:ph type="body" idx="1"/>
          </p:nvPr>
        </p:nvSpPr>
        <p:spPr>
          <a:xfrm>
            <a:off x="0" y="3284538"/>
            <a:ext cx="9144000" cy="3573462"/>
          </a:xfrm>
        </p:spPr>
        <p:txBody>
          <a:bodyPr/>
          <a:lstStyle/>
          <a:p>
            <a:pPr>
              <a:defRPr/>
            </a:pPr>
            <a:r>
              <a:rPr lang="tr-TR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“Atın ölümünden doğan zararı da benim ödemem lazım”               deyip atın parasını Müslüman’a verdi.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9" name="Rectangle 3"/>
          <p:cNvSpPr>
            <a:spLocks noGrp="1"/>
          </p:cNvSpPr>
          <p:nvPr>
            <p:ph type="body" idx="1"/>
          </p:nvPr>
        </p:nvSpPr>
        <p:spPr>
          <a:xfrm>
            <a:off x="0" y="2924175"/>
            <a:ext cx="9144000" cy="393382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tr-TR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Papazlar İslam adaletinin bu derece ince olduğunu görünce parmaklarını ısırdılar ve hiç zorlanmadan bir kimsenin kendi cebinden mal tazmin etmesi karşısında hayret ettiler.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3" name="Rectangle 3"/>
          <p:cNvSpPr>
            <a:spLocks noGrp="1"/>
          </p:cNvSpPr>
          <p:nvPr>
            <p:ph type="body" idx="1"/>
          </p:nvPr>
        </p:nvSpPr>
        <p:spPr>
          <a:xfrm>
            <a:off x="0" y="3284538"/>
            <a:ext cx="9144000" cy="3573462"/>
          </a:xfrm>
        </p:spPr>
        <p:txBody>
          <a:bodyPr/>
          <a:lstStyle/>
          <a:p>
            <a:pPr>
              <a:defRPr/>
            </a:pPr>
            <a:r>
              <a:rPr lang="tr-TR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Mahkemeden çıkan papazların yolu İznik’e vardı. Papazlar orada şöyle bir mahkeme ile karşılaştılar: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/>
          </p:cNvSpPr>
          <p:nvPr>
            <p:ph type="body" idx="1"/>
          </p:nvPr>
        </p:nvSpPr>
        <p:spPr>
          <a:xfrm>
            <a:off x="0" y="3284538"/>
            <a:ext cx="9144000" cy="3573462"/>
          </a:xfrm>
        </p:spPr>
        <p:txBody>
          <a:bodyPr/>
          <a:lstStyle/>
          <a:p>
            <a:pPr>
              <a:defRPr/>
            </a:pPr>
            <a:r>
              <a:rPr lang="tr-TR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İstanbul’un fethinden sonra Hazreti Fatih bütün mahkumları serbest </a:t>
            </a:r>
            <a:r>
              <a:rPr lang="tr-TR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bırakmıştı. </a:t>
            </a:r>
            <a:endParaRPr lang="tr-TR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Rectangle 3"/>
          <p:cNvSpPr>
            <a:spLocks noGrp="1"/>
          </p:cNvSpPr>
          <p:nvPr>
            <p:ph type="body" idx="1"/>
          </p:nvPr>
        </p:nvSpPr>
        <p:spPr>
          <a:xfrm>
            <a:off x="0" y="3284538"/>
            <a:ext cx="9144000" cy="3573462"/>
          </a:xfrm>
        </p:spPr>
        <p:txBody>
          <a:bodyPr/>
          <a:lstStyle/>
          <a:p>
            <a:pPr>
              <a:defRPr/>
            </a:pPr>
            <a:r>
              <a:rPr lang="tr-TR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Bir Müslüman diğer bir Müslüman’dan bir tarla satın alarak ekin zamanı tarlayı sürmeye başlar.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1" name="Rectangle 3"/>
          <p:cNvSpPr>
            <a:spLocks noGrp="1"/>
          </p:cNvSpPr>
          <p:nvPr>
            <p:ph type="body" idx="1"/>
          </p:nvPr>
        </p:nvSpPr>
        <p:spPr>
          <a:xfrm>
            <a:off x="0" y="3284538"/>
            <a:ext cx="9144000" cy="3573462"/>
          </a:xfrm>
        </p:spPr>
        <p:txBody>
          <a:bodyPr/>
          <a:lstStyle/>
          <a:p>
            <a:pPr>
              <a:defRPr/>
            </a:pPr>
            <a:r>
              <a:rPr lang="tr-TR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Kara sabanla tarlayı sürmeye çalışan çiftçinin sabanına, ağzına kadar dolu bir küp altın takılmaz mı? </a:t>
            </a:r>
          </a:p>
          <a:p>
            <a:pPr>
              <a:defRPr/>
            </a:pPr>
            <a:endParaRPr lang="tr-TR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5" name="Rectangle 3"/>
          <p:cNvSpPr>
            <a:spLocks noGrp="1"/>
          </p:cNvSpPr>
          <p:nvPr>
            <p:ph type="body" idx="1"/>
          </p:nvPr>
        </p:nvSpPr>
        <p:spPr>
          <a:xfrm>
            <a:off x="0" y="3284538"/>
            <a:ext cx="9144000" cy="3573462"/>
          </a:xfrm>
        </p:spPr>
        <p:txBody>
          <a:bodyPr/>
          <a:lstStyle/>
          <a:p>
            <a:pPr>
              <a:defRPr/>
            </a:pPr>
            <a:r>
              <a:rPr lang="tr-TR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Hiç heyecan bile duymayan Müslüman bu altınları küpüyle tarlayı satın aldığı öbür Müslüman’a götürüp teslim etmek ister;…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Rectangle 3"/>
          <p:cNvSpPr>
            <a:spLocks noGrp="1"/>
          </p:cNvSpPr>
          <p:nvPr>
            <p:ph type="body" idx="1"/>
          </p:nvPr>
        </p:nvSpPr>
        <p:spPr>
          <a:xfrm>
            <a:off x="0" y="3284538"/>
            <a:ext cx="9144000" cy="3573462"/>
          </a:xfrm>
        </p:spPr>
        <p:txBody>
          <a:bodyPr/>
          <a:lstStyle/>
          <a:p>
            <a:pPr>
              <a:defRPr/>
            </a:pPr>
            <a:r>
              <a:rPr lang="tr-TR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“Kardeşim ben senden tarlanın üstünü satın aldım, altını değil. Eğer sen tarlanın içinde bu kadar altın olduğunu bilseydin herhalde bu fiyata bana satmazdın.”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3" name="Rectangle 3"/>
          <p:cNvSpPr>
            <a:spLocks noGrp="1"/>
          </p:cNvSpPr>
          <p:nvPr>
            <p:ph type="body" idx="1"/>
          </p:nvPr>
        </p:nvSpPr>
        <p:spPr>
          <a:xfrm>
            <a:off x="0" y="3284538"/>
            <a:ext cx="9144000" cy="3573462"/>
          </a:xfrm>
        </p:spPr>
        <p:txBody>
          <a:bodyPr/>
          <a:lstStyle/>
          <a:p>
            <a:pPr>
              <a:defRPr/>
            </a:pPr>
            <a:r>
              <a:rPr lang="tr-TR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“Bu altınlar senin” der.</a:t>
            </a:r>
          </a:p>
          <a:p>
            <a:pPr>
              <a:defRPr/>
            </a:pPr>
            <a:r>
              <a:rPr lang="tr-TR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Tarlanın ilk sahibi ise daha başka düşünmektedir.”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/>
          </p:cNvSpPr>
          <p:nvPr>
            <p:ph type="body" idx="1"/>
          </p:nvPr>
        </p:nvSpPr>
        <p:spPr>
          <a:xfrm>
            <a:off x="0" y="3284538"/>
            <a:ext cx="9144000" cy="3573462"/>
          </a:xfrm>
        </p:spPr>
        <p:txBody>
          <a:bodyPr/>
          <a:lstStyle/>
          <a:p>
            <a:pPr>
              <a:defRPr/>
            </a:pPr>
            <a:r>
              <a:rPr lang="tr-TR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“Kardeşim yanlış düşünüyorsun.  Ben sana tarlayı olduğu gibi,       taşı ile toprağı ile beraber sattım.”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5" name="Rectangle 3"/>
          <p:cNvSpPr>
            <a:spLocks noGrp="1"/>
          </p:cNvSpPr>
          <p:nvPr>
            <p:ph type="body" idx="1"/>
          </p:nvPr>
        </p:nvSpPr>
        <p:spPr>
          <a:xfrm>
            <a:off x="0" y="3284538"/>
            <a:ext cx="9144000" cy="3573462"/>
          </a:xfrm>
        </p:spPr>
        <p:txBody>
          <a:bodyPr/>
          <a:lstStyle/>
          <a:p>
            <a:pPr>
              <a:defRPr/>
            </a:pPr>
            <a:r>
              <a:rPr lang="tr-TR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“İçini de dışını da bu satışla beraber sana verdiğimden, içinden çıkan altınları almaya hiçbir hakkım yoktur.” </a:t>
            </a:r>
          </a:p>
          <a:p>
            <a:pPr>
              <a:defRPr/>
            </a:pPr>
            <a:endParaRPr lang="tr-TR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3"/>
          <p:cNvSpPr>
            <a:spLocks noGrp="1"/>
          </p:cNvSpPr>
          <p:nvPr>
            <p:ph type="body" idx="1"/>
          </p:nvPr>
        </p:nvSpPr>
        <p:spPr>
          <a:xfrm>
            <a:off x="0" y="3284538"/>
            <a:ext cx="9144000" cy="3573462"/>
          </a:xfrm>
        </p:spPr>
        <p:txBody>
          <a:bodyPr/>
          <a:lstStyle/>
          <a:p>
            <a:pPr>
              <a:defRPr/>
            </a:pPr>
            <a:r>
              <a:rPr lang="tr-TR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“Bu altınlar senindir dilediğini yap” der. Tarlayı alanla satan anlaşamayınca mesele kadı’ya, yani mahkemeye intikal eder.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Rectangle 3"/>
          <p:cNvSpPr>
            <a:spLocks noGrp="1"/>
          </p:cNvSpPr>
          <p:nvPr>
            <p:ph type="body" idx="1"/>
          </p:nvPr>
        </p:nvSpPr>
        <p:spPr>
          <a:xfrm>
            <a:off x="0" y="3284538"/>
            <a:ext cx="9144000" cy="3573462"/>
          </a:xfrm>
        </p:spPr>
        <p:txBody>
          <a:bodyPr/>
          <a:lstStyle/>
          <a:p>
            <a:pPr>
              <a:defRPr/>
            </a:pPr>
            <a:r>
              <a:rPr lang="tr-TR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Her iki taraf iddialarını kadının huzurunda da tekrarlarlar.          Kadı, her iki şahsa da çocukları olup olmadığını sorar.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/>
          </p:cNvSpPr>
          <p:nvPr>
            <p:ph type="body" idx="1"/>
          </p:nvPr>
        </p:nvSpPr>
        <p:spPr>
          <a:xfrm>
            <a:off x="0" y="3284538"/>
            <a:ext cx="9144000" cy="3573462"/>
          </a:xfrm>
        </p:spPr>
        <p:txBody>
          <a:bodyPr/>
          <a:lstStyle/>
          <a:p>
            <a:pPr>
              <a:defRPr/>
            </a:pPr>
            <a:r>
              <a:rPr lang="tr-TR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Onlardan birinin kızı, birinin de oğlu olduğu ifade edilince ve oğlanla kızı nikahlar, altını da çeyiz olarak verir.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3"/>
          <p:cNvSpPr>
            <a:spLocks noGrp="1"/>
          </p:cNvSpPr>
          <p:nvPr>
            <p:ph type="body" idx="1"/>
          </p:nvPr>
        </p:nvSpPr>
        <p:spPr>
          <a:xfrm>
            <a:off x="0" y="3284538"/>
            <a:ext cx="9144000" cy="3573462"/>
          </a:xfrm>
        </p:spPr>
        <p:txBody>
          <a:bodyPr/>
          <a:lstStyle/>
          <a:p>
            <a:pPr>
              <a:defRPr/>
            </a:pPr>
            <a:r>
              <a:rPr lang="tr-TR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Fakat bu mahkumların içinden iki papaz zindandan çıkmak istemediklerini söylediler.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9" name="Rectangle 3"/>
          <p:cNvSpPr>
            <a:spLocks noGrp="1"/>
          </p:cNvSpPr>
          <p:nvPr>
            <p:ph type="body" idx="1"/>
          </p:nvPr>
        </p:nvSpPr>
        <p:spPr>
          <a:xfrm>
            <a:off x="0" y="3284538"/>
            <a:ext cx="9144000" cy="3573462"/>
          </a:xfrm>
        </p:spPr>
        <p:txBody>
          <a:bodyPr/>
          <a:lstStyle/>
          <a:p>
            <a:pPr>
              <a:defRPr/>
            </a:pPr>
            <a:r>
              <a:rPr lang="tr-TR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Papazlar daha fazla gezmelerine gerek olmadığını anlayıp, doğru İstanbul’a gelirler.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3" name="Rectangle 3"/>
          <p:cNvSpPr>
            <a:spLocks noGrp="1"/>
          </p:cNvSpPr>
          <p:nvPr>
            <p:ph type="body" idx="1"/>
          </p:nvPr>
        </p:nvSpPr>
        <p:spPr>
          <a:xfrm>
            <a:off x="0" y="3284538"/>
            <a:ext cx="9144000" cy="3573462"/>
          </a:xfrm>
        </p:spPr>
        <p:txBody>
          <a:bodyPr/>
          <a:lstStyle/>
          <a:p>
            <a:pPr>
              <a:defRPr/>
            </a:pPr>
            <a:r>
              <a:rPr lang="tr-TR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Hazreti Fatih’in huzuruna çıkarlar ve şahit oldukları iki hadiseyi de aynen nakledip şöyle derler: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7" name="Rectangle 3"/>
          <p:cNvSpPr>
            <a:spLocks noGrp="1"/>
          </p:cNvSpPr>
          <p:nvPr>
            <p:ph type="body" idx="1"/>
          </p:nvPr>
        </p:nvSpPr>
        <p:spPr>
          <a:xfrm>
            <a:off x="0" y="3284538"/>
            <a:ext cx="9144000" cy="3573462"/>
          </a:xfrm>
        </p:spPr>
        <p:txBody>
          <a:bodyPr/>
          <a:lstStyle/>
          <a:p>
            <a:pPr>
              <a:defRPr/>
            </a:pPr>
            <a:r>
              <a:rPr lang="tr-TR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“Bizler artık inandık ki, bu kadar adalet ve kişi hakkına saygı ancak İslam dininde vardır.”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Rectangle 3"/>
          <p:cNvSpPr>
            <a:spLocks noGrp="1"/>
          </p:cNvSpPr>
          <p:nvPr>
            <p:ph type="body" idx="1"/>
          </p:nvPr>
        </p:nvSpPr>
        <p:spPr>
          <a:xfrm>
            <a:off x="0" y="3284538"/>
            <a:ext cx="9144000" cy="3573462"/>
          </a:xfrm>
        </p:spPr>
        <p:txBody>
          <a:bodyPr/>
          <a:lstStyle/>
          <a:p>
            <a:pPr>
              <a:defRPr/>
            </a:pPr>
            <a:r>
              <a:rPr lang="tr-TR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“Böyle bir dinin mensupları başka dinden olanlara bile bir kötülük yapamazlar. Dolayısıyla biz zindana dönme fikrimizden vazgeçtik,…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Rectangle 3"/>
          <p:cNvSpPr>
            <a:spLocks noGrp="1"/>
          </p:cNvSpPr>
          <p:nvPr>
            <p:ph type="body" idx="1"/>
          </p:nvPr>
        </p:nvSpPr>
        <p:spPr>
          <a:xfrm>
            <a:off x="0" y="3284538"/>
            <a:ext cx="9144000" cy="3573462"/>
          </a:xfrm>
        </p:spPr>
        <p:txBody>
          <a:bodyPr/>
          <a:lstStyle/>
          <a:p>
            <a:pPr>
              <a:defRPr/>
            </a:pPr>
            <a:r>
              <a:rPr lang="tr-TR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…sizin idarenizde hiç kimsenin zulme uğramayacağına inanmış bulunuyoruz” dediler.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3"/>
          <p:cNvSpPr>
            <a:spLocks noGrp="1"/>
          </p:cNvSpPr>
          <p:nvPr>
            <p:ph type="body" idx="1"/>
          </p:nvPr>
        </p:nvSpPr>
        <p:spPr>
          <a:xfrm>
            <a:off x="0" y="3284538"/>
            <a:ext cx="9144000" cy="3573462"/>
          </a:xfrm>
        </p:spPr>
        <p:txBody>
          <a:bodyPr/>
          <a:lstStyle/>
          <a:p>
            <a:pPr>
              <a:defRPr/>
            </a:pPr>
            <a:r>
              <a:rPr lang="tr-TR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Papazlar Bizans imparatorunun halka yaptığı zülüm ve işkence karşısında ona adalet tavsiye ettikleri için hapse atılmışlardı. </a:t>
            </a:r>
          </a:p>
          <a:p>
            <a:pPr>
              <a:defRPr/>
            </a:pPr>
            <a:endParaRPr lang="tr-TR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defRPr/>
            </a:pPr>
            <a:endParaRPr lang="tr-TR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Rectangle 3"/>
          <p:cNvSpPr>
            <a:spLocks noGrp="1"/>
          </p:cNvSpPr>
          <p:nvPr>
            <p:ph type="body" idx="1"/>
          </p:nvPr>
        </p:nvSpPr>
        <p:spPr>
          <a:xfrm>
            <a:off x="0" y="3284538"/>
            <a:ext cx="9144000" cy="3573462"/>
          </a:xfrm>
        </p:spPr>
        <p:txBody>
          <a:bodyPr/>
          <a:lstStyle/>
          <a:p>
            <a:pPr>
              <a:defRPr/>
            </a:pPr>
            <a:r>
              <a:rPr lang="tr-TR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Onlar da bir daha hapisten çıkmamaya yemin etmişlerdi. Durum Hazreti Fatih’e bildirildi.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Rectangle 3"/>
          <p:cNvSpPr>
            <a:spLocks noGrp="1"/>
          </p:cNvSpPr>
          <p:nvPr>
            <p:ph type="body" idx="1"/>
          </p:nvPr>
        </p:nvSpPr>
        <p:spPr>
          <a:xfrm>
            <a:off x="0" y="3284538"/>
            <a:ext cx="9144000" cy="3573462"/>
          </a:xfrm>
        </p:spPr>
        <p:txBody>
          <a:bodyPr/>
          <a:lstStyle/>
          <a:p>
            <a:pPr>
              <a:defRPr/>
            </a:pPr>
            <a:r>
              <a:rPr lang="tr-TR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Hazreti Fatih papazları huzuruna davet etti. Papazlar hapisten niçin çıkmak istemediklerini Hazreti Fatih’e de anlattılar.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/>
          <p:cNvSpPr>
            <a:spLocks noGrp="1"/>
          </p:cNvSpPr>
          <p:nvPr>
            <p:ph type="body" idx="1"/>
          </p:nvPr>
        </p:nvSpPr>
        <p:spPr>
          <a:xfrm>
            <a:off x="0" y="3284538"/>
            <a:ext cx="9144000" cy="3573462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tr-TR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Hazreti Fatih, o yeminli iki papaza şöyle hitap etti:</a:t>
            </a:r>
          </a:p>
          <a:p>
            <a:pPr>
              <a:lnSpc>
                <a:spcPct val="90000"/>
              </a:lnSpc>
              <a:defRPr/>
            </a:pPr>
            <a:r>
              <a:rPr lang="tr-TR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“Sizlere şöyle bir teklifim var:     Sizler İslam adaletinin tatbik edildiği memleketimi gezin.”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3"/>
          <p:cNvSpPr>
            <a:spLocks noGrp="1"/>
          </p:cNvSpPr>
          <p:nvPr>
            <p:ph type="body" idx="1"/>
          </p:nvPr>
        </p:nvSpPr>
        <p:spPr>
          <a:xfrm>
            <a:off x="0" y="3284538"/>
            <a:ext cx="9144000" cy="3573462"/>
          </a:xfrm>
        </p:spPr>
        <p:txBody>
          <a:bodyPr/>
          <a:lstStyle/>
          <a:p>
            <a:pPr>
              <a:defRPr/>
            </a:pPr>
            <a:r>
              <a:rPr lang="tr-TR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Müslüman hakimlerin ve Müslüman halkımın davalarını dinleyin.       Bizde de sizdeki gibi adaletsizlik ve zulüm görürseniz, hemen gelip bana bildirin…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3"/>
          <p:cNvSpPr>
            <a:spLocks noGrp="1"/>
          </p:cNvSpPr>
          <p:nvPr>
            <p:ph type="body" idx="1"/>
          </p:nvPr>
        </p:nvSpPr>
        <p:spPr>
          <a:xfrm>
            <a:off x="0" y="3284538"/>
            <a:ext cx="9144000" cy="3573462"/>
          </a:xfrm>
        </p:spPr>
        <p:txBody>
          <a:bodyPr/>
          <a:lstStyle/>
          <a:p>
            <a:pPr>
              <a:defRPr/>
            </a:pPr>
            <a:r>
              <a:rPr lang="tr-TR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Hazreti Fatih’in bu teklifi papazlar için çok cazip gelmişti. Hemen Padişahtan aldıkları tezkere ile İslam beldelerine seyahate çıktılar.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</TotalTime>
  <Words>607</Words>
  <Application>Microsoft Office PowerPoint</Application>
  <PresentationFormat>Ekran Gösterisi (4:3)</PresentationFormat>
  <Paragraphs>39</Paragraphs>
  <Slides>34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34</vt:i4>
      </vt:variant>
    </vt:vector>
  </HeadingPairs>
  <TitlesOfParts>
    <vt:vector size="39" baseType="lpstr">
      <vt:lpstr>Arial</vt:lpstr>
      <vt:lpstr>Calibri</vt:lpstr>
      <vt:lpstr>Monotype Corsiva</vt:lpstr>
      <vt:lpstr>Times New Roman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SALİH TEKİN</dc:creator>
  <cp:lastModifiedBy>MN_Dizgi-2</cp:lastModifiedBy>
  <cp:revision>34</cp:revision>
  <dcterms:modified xsi:type="dcterms:W3CDTF">2022-11-08T15:22:18Z</dcterms:modified>
</cp:coreProperties>
</file>