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9" r:id="rId15"/>
    <p:sldId id="270" r:id="rId16"/>
    <p:sldId id="271" r:id="rId17"/>
    <p:sldId id="276" r:id="rId18"/>
    <p:sldId id="272" r:id="rId19"/>
    <p:sldId id="273" r:id="rId20"/>
    <p:sldId id="274" r:id="rId2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3C8FE0B1-700C-411F-946E-452C4F6A42D8}" type="datetimeFigureOut">
              <a:rPr lang="tr-TR"/>
              <a:pPr>
                <a:defRPr/>
              </a:pPr>
              <a:t>8.11.2022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81B9EC3-B18D-4045-89F8-24172A7B8AA3}"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7114522C-F356-42FB-B83F-21A56EBD6DE1}" type="datetimeFigureOut">
              <a:rPr lang="tr-TR"/>
              <a:pPr>
                <a:defRPr/>
              </a:pPr>
              <a:t>8.11.2022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1A1E4E8-904A-46EE-AB86-B37692442B4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A358B82-2B54-4425-894B-6B5DD9A258D7}" type="datetimeFigureOut">
              <a:rPr lang="tr-TR"/>
              <a:pPr>
                <a:defRPr/>
              </a:pPr>
              <a:t>8.11.2022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ECE7CD6-3656-4B94-9DFB-85FA4789C58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1B59700-568A-4B13-954D-D50C260B5604}" type="datetimeFigureOut">
              <a:rPr lang="tr-TR"/>
              <a:pPr>
                <a:defRPr/>
              </a:pPr>
              <a:t>8.11.2022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3A84F09-E308-4CA1-A394-99A2897B67D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0C09E9B5-D8B0-477C-9A5D-BECF31B12BC6}" type="datetimeFigureOut">
              <a:rPr lang="tr-TR"/>
              <a:pPr>
                <a:defRPr/>
              </a:pPr>
              <a:t>8.11.2022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81758D8-ED19-4FAD-B7B1-8F3BA6B5D0CF}"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93407230-05B7-41CC-B1B8-8EDE3C1CAFF7}" type="datetimeFigureOut">
              <a:rPr lang="tr-TR"/>
              <a:pPr>
                <a:defRPr/>
              </a:pPr>
              <a:t>8.11.2022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20D717F-ABE3-42F6-9045-A5E36C18B29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C78E9A03-7FA4-4EE4-8D22-BA0444921880}" type="datetimeFigureOut">
              <a:rPr lang="tr-TR"/>
              <a:pPr>
                <a:defRPr/>
              </a:pPr>
              <a:t>8.11.2022</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321E565F-8F81-4EF0-9C1C-7E26EA9F84C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E653B281-FE27-4AF3-9054-BA311A1A56B5}" type="datetimeFigureOut">
              <a:rPr lang="tr-TR"/>
              <a:pPr>
                <a:defRPr/>
              </a:pPr>
              <a:t>8.11.2022</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5B802DC2-C839-4BC7-BB07-6B0B06E3099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49F292EB-F534-4A3C-9C98-2A9BD0C3A059}" type="datetimeFigureOut">
              <a:rPr lang="tr-TR"/>
              <a:pPr>
                <a:defRPr/>
              </a:pPr>
              <a:t>8.11.2022</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A5CAE4C6-44AA-4FCE-84B1-39EAA988415D}"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860F8045-0B79-45B8-9C4D-F3172FC0AA51}" type="datetimeFigureOut">
              <a:rPr lang="tr-TR"/>
              <a:pPr>
                <a:defRPr/>
              </a:pPr>
              <a:t>8.11.2022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35EB54C-5EC9-4FCC-A62D-14F89872B6B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FACD8807-E376-4A07-BD42-214E55FC3C20}" type="datetimeFigureOut">
              <a:rPr lang="tr-TR"/>
              <a:pPr>
                <a:defRPr/>
              </a:pPr>
              <a:t>8.11.2022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ABE7A3F4-69DC-4279-B580-CF2A92C42BF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71D1C6-A09D-47EE-AA80-2CE0E4B61503}" type="datetimeFigureOut">
              <a:rPr lang="tr-TR"/>
              <a:pPr>
                <a:defRPr/>
              </a:pPr>
              <a:t>8.11.2022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FCC8991-415B-4744-8EFB-9E741C85B607}"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C:\Users\ahmet\Desktop\SELMA\fonlar\Dursun%20Ali%20Erzincanl&#305;%20-%20Enstrumantal%20-%20Sen%20Yoktun.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C:\Users\win7\Desktop\imagesCARGJ80A.jpg"/>
          <p:cNvPicPr>
            <a:picLocks noChangeAspect="1" noChangeArrowheads="1"/>
          </p:cNvPicPr>
          <p:nvPr/>
        </p:nvPicPr>
        <p:blipFill>
          <a:blip r:embed="rId3"/>
          <a:srcRect/>
          <a:stretch>
            <a:fillRect/>
          </a:stretch>
        </p:blipFill>
        <p:spPr bwMode="auto">
          <a:xfrm>
            <a:off x="1116013" y="0"/>
            <a:ext cx="6769100" cy="6738938"/>
          </a:xfrm>
          <a:prstGeom prst="rect">
            <a:avLst/>
          </a:prstGeom>
          <a:noFill/>
          <a:ln w="9525">
            <a:noFill/>
            <a:miter lim="800000"/>
            <a:headEnd/>
            <a:tailEnd/>
          </a:ln>
        </p:spPr>
      </p:pic>
      <p:sp>
        <p:nvSpPr>
          <p:cNvPr id="13314" name="1 Başlık"/>
          <p:cNvSpPr>
            <a:spLocks noGrp="1"/>
          </p:cNvSpPr>
          <p:nvPr>
            <p:ph type="ctrTitle"/>
          </p:nvPr>
        </p:nvSpPr>
        <p:spPr>
          <a:xfrm>
            <a:off x="684213" y="2133600"/>
            <a:ext cx="7772400" cy="1470025"/>
          </a:xfrm>
        </p:spPr>
        <p:txBody>
          <a:bodyPr/>
          <a:lstStyle/>
          <a:p>
            <a:pPr eaLnBrk="1" hangingPunct="1"/>
            <a:r>
              <a:rPr lang="tr-TR" smtClean="0"/>
              <a:t>ADALET</a:t>
            </a:r>
          </a:p>
        </p:txBody>
      </p:sp>
      <p:sp>
        <p:nvSpPr>
          <p:cNvPr id="3" name="2 Alt Başlık"/>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tr-TR" dirty="0"/>
          </a:p>
        </p:txBody>
      </p:sp>
      <p:pic>
        <p:nvPicPr>
          <p:cNvPr id="13317" name="Dursun Ali Erzincanlı - Enstrumantal - Sen Yoktun.mp3">
            <a:hlinkClick r:id="" action="ppaction://media"/>
          </p:cNvPr>
          <p:cNvPicPr>
            <a:picLocks noRot="1" noChangeAspect="1" noChangeArrowheads="1"/>
          </p:cNvPicPr>
          <p:nvPr>
            <a:audioFile r:link="rId1"/>
          </p:nvPr>
        </p:nvPicPr>
        <p:blipFill>
          <a:blip r:embed="rId4"/>
          <a:srcRect/>
          <a:stretch>
            <a:fillRect/>
          </a:stretch>
        </p:blipFill>
        <p:spPr bwMode="auto">
          <a:xfrm>
            <a:off x="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27">
                <p:cTn id="7" fill="hold" display="0">
                  <p:stCondLst>
                    <p:cond delay="indefinite"/>
                  </p:stCondLst>
                  <p:endCondLst>
                    <p:cond evt="onPrev" delay="0">
                      <p:tgtEl>
                        <p:sldTgt/>
                      </p:tgtEl>
                    </p:cond>
                    <p:cond evt="onStopAudio" delay="0">
                      <p:tgtEl>
                        <p:sldTgt/>
                      </p:tgtEl>
                    </p:cond>
                  </p:endCondLst>
                </p:cTn>
                <p:tgtEl>
                  <p:spTgt spid="1331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2530" name="2 İçerik Yer Tutucusu"/>
          <p:cNvSpPr>
            <a:spLocks noGrp="1"/>
          </p:cNvSpPr>
          <p:nvPr>
            <p:ph idx="1"/>
          </p:nvPr>
        </p:nvSpPr>
        <p:spPr>
          <a:xfrm>
            <a:off x="457200" y="908050"/>
            <a:ext cx="8229600" cy="5473700"/>
          </a:xfrm>
        </p:spPr>
        <p:txBody>
          <a:bodyPr/>
          <a:lstStyle/>
          <a:p>
            <a:pPr eaLnBrk="1" hangingPunct="1"/>
            <a:r>
              <a:rPr lang="tr-TR" sz="3600" b="1" smtClean="0"/>
              <a:t>Âyet-i kerîmelerde şöyle buyrulur:</a:t>
            </a:r>
          </a:p>
          <a:p>
            <a:pPr eaLnBrk="1" hangingPunct="1"/>
            <a:r>
              <a:rPr lang="tr-TR" sz="3600" b="1" smtClean="0"/>
              <a:t>“Ey îmân edenler! Adâleti titizlikle ayakta tutan, kendiniz, ana-babanız ve akrabânız aleyhinde bile olsa Allâh için şâhitlik eden kimseler olun. (Haklarında şâhitlik ettikleriniz) zengin olsunlar, fakir olsunlar Allah onlara (sizden) daha yakındır. Hislerinize uyup adâletten sapmayın…” (en-Nisâ, 135)</a:t>
            </a:r>
          </a:p>
          <a:p>
            <a:pPr eaLnBrk="1" hangingPunct="1"/>
            <a:endParaRPr lang="tr-T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3554" name="2 İçerik Yer Tutucusu"/>
          <p:cNvSpPr>
            <a:spLocks noGrp="1"/>
          </p:cNvSpPr>
          <p:nvPr>
            <p:ph idx="1"/>
          </p:nvPr>
        </p:nvSpPr>
        <p:spPr/>
        <p:txBody>
          <a:bodyPr/>
          <a:lstStyle/>
          <a:p>
            <a:pPr eaLnBrk="1" hangingPunct="1"/>
            <a:r>
              <a:rPr lang="tr-TR" sz="3600" b="1" smtClean="0"/>
              <a:t>“Ey îmân edenler! Allâh için adâletle şâhitlik eden kimseler olunuz. Bir topluluğa karşı duyduğunuz kin, sizi adâletten saptırmasın. Âdil davranın, zîrâ takvâya en yakışanı budur…” (el-Mâide, 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4578" name="2 İçerik Yer Tutucusu"/>
          <p:cNvSpPr>
            <a:spLocks noGrp="1"/>
          </p:cNvSpPr>
          <p:nvPr>
            <p:ph idx="1"/>
          </p:nvPr>
        </p:nvSpPr>
        <p:spPr>
          <a:xfrm>
            <a:off x="457200" y="2060575"/>
            <a:ext cx="8229600" cy="4392613"/>
          </a:xfrm>
        </p:spPr>
        <p:txBody>
          <a:bodyPr/>
          <a:lstStyle/>
          <a:p>
            <a:pPr eaLnBrk="1" hangingPunct="1"/>
            <a:r>
              <a:rPr lang="tr-TR" b="1" smtClean="0"/>
              <a:t>Adâlet, devletleri ayakta tutan temel direktir. Öyle ki; “Küfr ile pâyidâr olunur, fakat zulm ile olunmaz!” sözü bir darb-ı mesel hâline gelmiştir. Bütün idârenin adâlet ile kâim olduğunu ifâde sadedinde de; “Adâlet mülkün temelidir.” denilmiştir.</a:t>
            </a:r>
          </a:p>
          <a:p>
            <a:pPr eaLnBrk="1" hangingPunct="1"/>
            <a:endParaRPr lang="tr-T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win7\Desktop\imagesCARGJ80A.jpg"/>
          <p:cNvPicPr>
            <a:picLocks noChangeAspect="1" noChangeArrowheads="1"/>
          </p:cNvPicPr>
          <p:nvPr/>
        </p:nvPicPr>
        <p:blipFill>
          <a:blip r:embed="rId2"/>
          <a:srcRect/>
          <a:stretch>
            <a:fillRect/>
          </a:stretch>
        </p:blipFill>
        <p:spPr bwMode="auto">
          <a:xfrm>
            <a:off x="0" y="119063"/>
            <a:ext cx="9144000" cy="6738937"/>
          </a:xfrm>
          <a:prstGeom prst="rect">
            <a:avLst/>
          </a:prstGeom>
          <a:noFill/>
          <a:ln w="9525">
            <a:noFill/>
            <a:miter lim="800000"/>
            <a:headEnd/>
            <a:tailEnd/>
          </a:ln>
        </p:spPr>
      </p:pic>
      <p:sp>
        <p:nvSpPr>
          <p:cNvPr id="25602" name="Rectangle 3"/>
          <p:cNvSpPr>
            <a:spLocks noGrp="1"/>
          </p:cNvSpPr>
          <p:nvPr>
            <p:ph type="body" idx="1"/>
          </p:nvPr>
        </p:nvSpPr>
        <p:spPr/>
        <p:txBody>
          <a:bodyPr/>
          <a:lstStyle/>
          <a:p>
            <a:pPr eaLnBrk="1" hangingPunct="1"/>
            <a:r>
              <a:rPr lang="tr-TR" b="1" smtClean="0"/>
              <a:t>Adâlet, kesinlikle geciktirilmeden yerini bulmalıdır. Zîrâ en kötü adâlet, geç tecellî edendir. Sonunda, hüküm isâbetli dahî olsa, geciken adâlet de, bir nevî zulümdür. Zulüm ise en büyük hüsran sebebidir.</a:t>
            </a:r>
          </a:p>
          <a:p>
            <a:pPr eaLnBrk="1" hangingPunct="1"/>
            <a:endParaRPr lang="tr-T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6626" name="2 İçerik Yer Tutucusu"/>
          <p:cNvSpPr>
            <a:spLocks noGrp="1"/>
          </p:cNvSpPr>
          <p:nvPr>
            <p:ph idx="1"/>
          </p:nvPr>
        </p:nvSpPr>
        <p:spPr>
          <a:xfrm>
            <a:off x="457200" y="549275"/>
            <a:ext cx="8229600" cy="6308725"/>
          </a:xfrm>
        </p:spPr>
        <p:txBody>
          <a:bodyPr/>
          <a:lstStyle/>
          <a:p>
            <a:pPr eaLnBrk="1" hangingPunct="1"/>
            <a:r>
              <a:rPr lang="tr-TR" sz="3600" b="1" smtClean="0"/>
              <a:t>Peygamber Efendimiz -sallâllâhu aleyhi ve sellem- de, zulmün ne büyük bir günah olduğunu şöyle ifâde buyurur:</a:t>
            </a:r>
          </a:p>
          <a:p>
            <a:pPr eaLnBrk="1" hangingPunct="1"/>
            <a:r>
              <a:rPr lang="tr-TR" sz="3600" b="1" i="1" smtClean="0"/>
              <a:t>“Âhirette cezâsını ayrıca vermekle beraber, dünyada Allah Teâlâ’nın çabucak cezâlandırmasını en fazla hak eden günahlar, zulüm ve akrabâyı ihmâl etmektir.”</a:t>
            </a:r>
            <a:r>
              <a:rPr lang="tr-TR" sz="3600" b="1" smtClean="0"/>
              <a:t> </a:t>
            </a:r>
            <a:r>
              <a:rPr lang="tr-TR" sz="2000" b="1" smtClean="0"/>
              <a:t>(Ebû Dâvûd, Edeb, 43/4902; Tirmizî, Kıyâme, 57; İbn-i Mâce, Zühd, 23)</a:t>
            </a:r>
          </a:p>
          <a:p>
            <a:pPr eaLnBrk="1" hangingPunct="1"/>
            <a:endParaRPr lang="tr-TR" sz="20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7650" name="2 İçerik Yer Tutucusu"/>
          <p:cNvSpPr>
            <a:spLocks noGrp="1"/>
          </p:cNvSpPr>
          <p:nvPr>
            <p:ph idx="1"/>
          </p:nvPr>
        </p:nvSpPr>
        <p:spPr>
          <a:xfrm>
            <a:off x="468313" y="333375"/>
            <a:ext cx="8229600" cy="5903913"/>
          </a:xfrm>
        </p:spPr>
        <p:txBody>
          <a:bodyPr/>
          <a:lstStyle/>
          <a:p>
            <a:pPr eaLnBrk="1" hangingPunct="1"/>
            <a:r>
              <a:rPr lang="tr-TR" sz="3600" b="1" smtClean="0"/>
              <a:t>Bâzı insanlar, güzel konuşmaları ve yüksek zekâları sâyesinde, yaptıkları zulmü örtbas edebilirler. Ancak onlar hiçbir zaman kurtulduklarını zannetmemelidirler</a:t>
            </a:r>
            <a:r>
              <a:rPr lang="tr-TR" sz="3600" b="1" smtClean="0">
                <a:latin typeface="Arial" charset="0"/>
              </a:rPr>
              <a:t>. </a:t>
            </a:r>
            <a:r>
              <a:rPr lang="tr-TR" sz="3600" b="1" smtClean="0"/>
              <a:t>Bu dünyada beşerî adâletten binbir hîle ile yakayı kurtaranlar, birgün “Hâkimlerin Hâkimi” olan Allah Teâlâ’nın huzûrunda çâresizce boyun büküp hesap vermek zorunda kalacak ve neticede hüsrâna uğrayacaklardır.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descr="C:\Users\win7\Desktop\imagesCARGJ80A.jpg"/>
          <p:cNvPicPr>
            <a:picLocks noChangeAspect="1" noChangeArrowheads="1"/>
          </p:cNvPicPr>
          <p:nvPr/>
        </p:nvPicPr>
        <p:blipFill>
          <a:blip r:embed="rId2"/>
          <a:srcRect/>
          <a:stretch>
            <a:fillRect/>
          </a:stretch>
        </p:blipFill>
        <p:spPr bwMode="auto">
          <a:xfrm>
            <a:off x="395288" y="0"/>
            <a:ext cx="8353425" cy="6738938"/>
          </a:xfrm>
          <a:prstGeom prst="rect">
            <a:avLst/>
          </a:prstGeom>
          <a:noFill/>
          <a:ln w="9525">
            <a:noFill/>
            <a:miter lim="800000"/>
            <a:headEnd/>
            <a:tailEnd/>
          </a:ln>
        </p:spPr>
      </p:pic>
      <p:sp>
        <p:nvSpPr>
          <p:cNvPr id="28674" name="2 İçerik Yer Tutucusu"/>
          <p:cNvSpPr>
            <a:spLocks noGrp="1"/>
          </p:cNvSpPr>
          <p:nvPr>
            <p:ph idx="1"/>
          </p:nvPr>
        </p:nvSpPr>
        <p:spPr>
          <a:xfrm>
            <a:off x="468313" y="2349500"/>
            <a:ext cx="8362950" cy="4968875"/>
          </a:xfrm>
        </p:spPr>
        <p:txBody>
          <a:bodyPr/>
          <a:lstStyle/>
          <a:p>
            <a:pPr eaLnBrk="1" hangingPunct="1">
              <a:lnSpc>
                <a:spcPct val="80000"/>
              </a:lnSpc>
            </a:pPr>
            <a:r>
              <a:rPr lang="tr-TR" sz="4400" b="1" smtClean="0"/>
              <a:t>Efendimiz -aleyhissalâtü vesselâm- ümmetini bu hususta şöyle îkâz eder: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lstStyle/>
          <a:p>
            <a:pPr eaLnBrk="1" hangingPunct="1"/>
            <a:endParaRPr lang="tr-TR" smtClean="0"/>
          </a:p>
        </p:txBody>
      </p:sp>
      <p:pic>
        <p:nvPicPr>
          <p:cNvPr id="29698" name="Picture 2" descr="C:\Users\win7\Desktop\imagesCARGJ80A.jpg"/>
          <p:cNvPicPr>
            <a:picLocks noGrp="1" noChangeAspect="1" noChangeArrowheads="1"/>
          </p:cNvPicPr>
          <p:nvPr>
            <p:ph type="body" idx="1"/>
          </p:nvPr>
        </p:nvPicPr>
        <p:blipFill>
          <a:blip r:embed="rId2"/>
          <a:srcRect/>
          <a:stretch>
            <a:fillRect/>
          </a:stretch>
        </p:blipFill>
        <p:spPr>
          <a:xfrm>
            <a:off x="0" y="84138"/>
            <a:ext cx="8893175" cy="6773862"/>
          </a:xfrm>
        </p:spPr>
      </p:pic>
      <p:sp>
        <p:nvSpPr>
          <p:cNvPr id="29699" name="Rectangle 5"/>
          <p:cNvSpPr>
            <a:spLocks noChangeArrowheads="1"/>
          </p:cNvSpPr>
          <p:nvPr/>
        </p:nvSpPr>
        <p:spPr bwMode="auto">
          <a:xfrm>
            <a:off x="468313" y="1125538"/>
            <a:ext cx="8280400" cy="4521200"/>
          </a:xfrm>
          <a:prstGeom prst="rect">
            <a:avLst/>
          </a:prstGeom>
          <a:noFill/>
          <a:ln w="9525">
            <a:noFill/>
            <a:miter lim="800000"/>
            <a:headEnd/>
            <a:tailEnd/>
          </a:ln>
        </p:spPr>
        <p:txBody>
          <a:bodyPr>
            <a:spAutoFit/>
          </a:bodyPr>
          <a:lstStyle/>
          <a:p>
            <a:pPr>
              <a:lnSpc>
                <a:spcPct val="80000"/>
              </a:lnSpc>
              <a:spcBef>
                <a:spcPct val="50000"/>
              </a:spcBef>
              <a:buFont typeface="Arial" charset="0"/>
              <a:buChar char="•"/>
            </a:pPr>
            <a:r>
              <a:rPr lang="tr-TR" sz="3200" b="1" i="1"/>
              <a:t>“Kimin üzerinde din kardeşinin ırzı, nâmusu veya malıyla ilgili bir hak varsa, altın ve gümüşün bulunmayacağı kıyâmet günü gelmeden evvel o kimseyle helâlleşsin. Yoksa kendisinin sâlih amelleri varsa, yaptığı zulüm miktârınca sevaplarından alınır, (hak sâhibine verilir.) Şayet iyilikleri yoksa, zulmettiği kardeşinin günahlarından alınarak onun üzerine yükletilir.”</a:t>
            </a:r>
            <a:r>
              <a:rPr lang="tr-TR" sz="3600" b="1" i="1"/>
              <a:t> </a:t>
            </a:r>
            <a:r>
              <a:rPr lang="tr-TR" sz="2400" b="1"/>
              <a:t>(Buhârî, Mezâlim 10, Rikâk 48)</a:t>
            </a:r>
          </a:p>
          <a:p>
            <a:pPr>
              <a:lnSpc>
                <a:spcPct val="80000"/>
              </a:lnSpc>
              <a:spcBef>
                <a:spcPct val="50000"/>
              </a:spcBef>
              <a:buFont typeface="Arial" charset="0"/>
              <a:buChar char="•"/>
            </a:pPr>
            <a:endParaRPr lang="tr-TR" sz="240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30722" name="2 İçerik Yer Tutucusu"/>
          <p:cNvSpPr>
            <a:spLocks noGrp="1"/>
          </p:cNvSpPr>
          <p:nvPr>
            <p:ph idx="1"/>
          </p:nvPr>
        </p:nvSpPr>
        <p:spPr/>
        <p:txBody>
          <a:bodyPr/>
          <a:lstStyle/>
          <a:p>
            <a:pPr eaLnBrk="1" hangingPunct="1"/>
            <a:r>
              <a:rPr lang="tr-TR" sz="3600" b="1" i="1" smtClean="0"/>
              <a:t>“Mazlumun bedduâsını almaktan son derece sakının, çünkü onun bedduâsı ile Allah arasında bir perde yoktur.”</a:t>
            </a:r>
            <a:endParaRPr lang="tr-TR" sz="3600" b="1" i="1" smtClean="0">
              <a:latin typeface="Arial" charset="0"/>
            </a:endParaRPr>
          </a:p>
          <a:p>
            <a:pPr eaLnBrk="1" hangingPunct="1"/>
            <a:r>
              <a:rPr lang="tr-TR" sz="3600" b="1" i="1" smtClean="0"/>
              <a:t> </a:t>
            </a:r>
            <a:r>
              <a:rPr lang="tr-TR" sz="2000" b="1" smtClean="0"/>
              <a:t>(Buhârî, Zekât 41, 63, Meğâzî 60, Tevhîd 1; Müslim, Îmân 29, 31)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2" descr="C:\Users\win7\Desktop\imagesCARGJ80A.jpg"/>
          <p:cNvPicPr>
            <a:picLocks noChangeAspect="1" noChangeArrowheads="1"/>
          </p:cNvPicPr>
          <p:nvPr/>
        </p:nvPicPr>
        <p:blipFill>
          <a:blip r:embed="rId2"/>
          <a:srcRect/>
          <a:stretch>
            <a:fillRect/>
          </a:stretch>
        </p:blipFill>
        <p:spPr bwMode="auto">
          <a:xfrm>
            <a:off x="395288" y="74613"/>
            <a:ext cx="8353425" cy="6738937"/>
          </a:xfrm>
          <a:prstGeom prst="rect">
            <a:avLst/>
          </a:prstGeom>
          <a:noFill/>
          <a:ln w="9525">
            <a:noFill/>
            <a:miter lim="800000"/>
            <a:headEnd/>
            <a:tailEnd/>
          </a:ln>
        </p:spPr>
      </p:pic>
      <p:sp>
        <p:nvSpPr>
          <p:cNvPr id="3" name="2 İçerik Yer Tutucusu"/>
          <p:cNvSpPr>
            <a:spLocks noGrp="1"/>
          </p:cNvSpPr>
          <p:nvPr>
            <p:ph idx="1"/>
          </p:nvPr>
        </p:nvSpPr>
        <p:spPr>
          <a:xfrm>
            <a:off x="457200" y="476250"/>
            <a:ext cx="8229600" cy="6048375"/>
          </a:xfrm>
        </p:spPr>
        <p:txBody>
          <a:bodyPr rtlCol="0">
            <a:normAutofit fontScale="92500" lnSpcReduction="10000"/>
          </a:bodyPr>
          <a:lstStyle/>
          <a:p>
            <a:pPr eaLnBrk="1" fontAlgn="auto" hangingPunct="1">
              <a:spcAft>
                <a:spcPts val="0"/>
              </a:spcAft>
              <a:buFont typeface="Arial" pitchFamily="34" charset="0"/>
              <a:buChar char="•"/>
              <a:defRPr/>
            </a:pPr>
            <a:r>
              <a:rPr lang="tr-TR" sz="3900" b="1" dirty="0" err="1" smtClean="0"/>
              <a:t>Mevlânâ</a:t>
            </a:r>
            <a:r>
              <a:rPr lang="tr-TR" sz="3900" b="1" dirty="0" smtClean="0"/>
              <a:t> -</a:t>
            </a:r>
            <a:r>
              <a:rPr lang="tr-TR" sz="3900" b="1" dirty="0" err="1" smtClean="0"/>
              <a:t>kuddise</a:t>
            </a:r>
            <a:r>
              <a:rPr lang="tr-TR" sz="3900" b="1" dirty="0" smtClean="0"/>
              <a:t> </a:t>
            </a:r>
            <a:r>
              <a:rPr lang="tr-TR" sz="3900" b="1" dirty="0" err="1" smtClean="0"/>
              <a:t>sirruh</a:t>
            </a:r>
            <a:r>
              <a:rPr lang="tr-TR" sz="3900" b="1" dirty="0" smtClean="0"/>
              <a:t>-, </a:t>
            </a:r>
            <a:r>
              <a:rPr lang="tr-TR" sz="3900" b="1" dirty="0" err="1" smtClean="0"/>
              <a:t>adâlet</a:t>
            </a:r>
            <a:r>
              <a:rPr lang="tr-TR" sz="3900" b="1" dirty="0" smtClean="0"/>
              <a:t> ve zulmü, şu çarpıcı teşbihlerle </a:t>
            </a:r>
            <a:r>
              <a:rPr lang="tr-TR" sz="3900" b="1" dirty="0" err="1" smtClean="0"/>
              <a:t>îzâh</a:t>
            </a:r>
            <a:r>
              <a:rPr lang="tr-TR" sz="3900" b="1" dirty="0" smtClean="0"/>
              <a:t> eder:</a:t>
            </a:r>
          </a:p>
          <a:p>
            <a:pPr eaLnBrk="1" fontAlgn="auto" hangingPunct="1">
              <a:spcAft>
                <a:spcPts val="0"/>
              </a:spcAft>
              <a:buFont typeface="Arial" pitchFamily="34" charset="0"/>
              <a:buChar char="•"/>
              <a:defRPr/>
            </a:pPr>
            <a:r>
              <a:rPr lang="tr-TR" sz="3900" b="1" dirty="0" smtClean="0"/>
              <a:t>“</a:t>
            </a:r>
            <a:r>
              <a:rPr lang="tr-TR" sz="3900" b="1" dirty="0" err="1" smtClean="0"/>
              <a:t>Adâlet</a:t>
            </a:r>
            <a:r>
              <a:rPr lang="tr-TR" sz="3900" b="1" dirty="0" smtClean="0"/>
              <a:t> nedir? Meyve ağaçlarını sulamaktır. Zulüm nedir? Dikenleri sulamaktır.”</a:t>
            </a:r>
          </a:p>
          <a:p>
            <a:pPr eaLnBrk="1" fontAlgn="auto" hangingPunct="1">
              <a:spcAft>
                <a:spcPts val="0"/>
              </a:spcAft>
              <a:buFont typeface="Arial" pitchFamily="34" charset="0"/>
              <a:buChar char="•"/>
              <a:defRPr/>
            </a:pPr>
            <a:r>
              <a:rPr lang="tr-TR" sz="3900" b="1" dirty="0" smtClean="0"/>
              <a:t>“</a:t>
            </a:r>
            <a:r>
              <a:rPr lang="tr-TR" sz="3900" b="1" dirty="0" err="1" smtClean="0"/>
              <a:t>Adâleti</a:t>
            </a:r>
            <a:r>
              <a:rPr lang="tr-TR" sz="3900" b="1" dirty="0" smtClean="0"/>
              <a:t> bilmeyen kişi, kurt yavrusunu emziren keçiye benzer.”</a:t>
            </a:r>
          </a:p>
          <a:p>
            <a:pPr eaLnBrk="1" fontAlgn="auto" hangingPunct="1">
              <a:spcAft>
                <a:spcPts val="0"/>
              </a:spcAft>
              <a:buFont typeface="Arial" pitchFamily="34" charset="0"/>
              <a:buChar char="•"/>
              <a:defRPr/>
            </a:pPr>
            <a:r>
              <a:rPr lang="tr-TR" sz="3900" b="1" dirty="0" err="1" smtClean="0"/>
              <a:t>Yâni</a:t>
            </a:r>
            <a:r>
              <a:rPr lang="tr-TR" sz="3900" b="1" dirty="0" smtClean="0"/>
              <a:t> besleyip büyüttüğü zulüm, gün gelir onu paramparça ederek ortadan kaldırır.</a:t>
            </a:r>
          </a:p>
          <a:p>
            <a:pPr eaLnBrk="1" fontAlgn="auto" hangingPunct="1">
              <a:spcAft>
                <a:spcPts val="0"/>
              </a:spcAft>
              <a:buFont typeface="Arial" pitchFamily="34" charset="0"/>
              <a:buChar char="•"/>
              <a:defRPr/>
            </a:pP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14338" name="2 İçerik Yer Tutucusu"/>
          <p:cNvSpPr>
            <a:spLocks noGrp="1"/>
          </p:cNvSpPr>
          <p:nvPr>
            <p:ph idx="1"/>
          </p:nvPr>
        </p:nvSpPr>
        <p:spPr>
          <a:xfrm>
            <a:off x="457200" y="765175"/>
            <a:ext cx="8229600" cy="5360988"/>
          </a:xfrm>
        </p:spPr>
        <p:txBody>
          <a:bodyPr/>
          <a:lstStyle/>
          <a:p>
            <a:pPr eaLnBrk="1" hangingPunct="1"/>
            <a:r>
              <a:rPr lang="tr-TR" sz="3600" b="1" smtClean="0"/>
              <a:t>Adâlet, İslâm’da o kadar ehemmiyetlidir ki, her hususta ona riâyet edilmesi emredilmiştir. İnsanlar, adâleti hâkim kıldıklarında, Allâh’ın râzı olduğu huzurlu ve rûhânî bir kulluk hayâtı yaşarlar. Böylece dünya ve âhiretin bütün hayırlarını kazanarak ebedî saâdete nâil olurlar.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2" descr="C:\Users\win7\Desktop\imagesCARGJ80A.jpg"/>
          <p:cNvPicPr>
            <a:picLocks noChangeAspect="1" noChangeArrowheads="1"/>
          </p:cNvPicPr>
          <p:nvPr/>
        </p:nvPicPr>
        <p:blipFill>
          <a:blip r:embed="rId2"/>
          <a:srcRect/>
          <a:stretch>
            <a:fillRect/>
          </a:stretch>
        </p:blipFill>
        <p:spPr bwMode="auto">
          <a:xfrm>
            <a:off x="395288" y="74613"/>
            <a:ext cx="8353425" cy="6738937"/>
          </a:xfrm>
          <a:prstGeom prst="rect">
            <a:avLst/>
          </a:prstGeom>
          <a:noFill/>
          <a:ln w="9525">
            <a:noFill/>
            <a:miter lim="800000"/>
            <a:headEnd/>
            <a:tailEnd/>
          </a:ln>
        </p:spPr>
      </p:pic>
      <p:sp>
        <p:nvSpPr>
          <p:cNvPr id="32770" name="2 İçerik Yer Tutucusu"/>
          <p:cNvSpPr>
            <a:spLocks noGrp="1"/>
          </p:cNvSpPr>
          <p:nvPr>
            <p:ph idx="1"/>
          </p:nvPr>
        </p:nvSpPr>
        <p:spPr/>
        <p:txBody>
          <a:bodyPr/>
          <a:lstStyle/>
          <a:p>
            <a:pPr eaLnBrk="1" hangingPunct="1"/>
            <a:r>
              <a:rPr lang="tr-TR" sz="3600" b="1" smtClean="0"/>
              <a:t>Fânî menfaatler uğruna adâletten ayrılanlar, kendi kuyularını kazmış olurlar. Birgün gelir içine düşerler. O hâlde, ne kadar zor da olsa, dâimâ adâlet üzere bulunmak ve doğruluktan hiçbir zaman ayrılmamak îcâb eder.</a:t>
            </a:r>
          </a:p>
          <a:p>
            <a:pPr eaLnBrk="1" hangingPunct="1"/>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15362" name="2 İçerik Yer Tutucusu"/>
          <p:cNvSpPr>
            <a:spLocks noGrp="1"/>
          </p:cNvSpPr>
          <p:nvPr>
            <p:ph idx="1"/>
          </p:nvPr>
        </p:nvSpPr>
        <p:spPr/>
        <p:txBody>
          <a:bodyPr/>
          <a:lstStyle/>
          <a:p>
            <a:pPr eaLnBrk="1" hangingPunct="1"/>
            <a:r>
              <a:rPr lang="tr-TR" sz="3600" b="1" smtClean="0"/>
              <a:t>Adâlet ortadan kalktığında ise, dünya üzerinde hak, hukuk, insaf ve dengeden bahsetmek mümkün olmaz. Dünya hayâtında adâletten saparak haksızlık yapanlar, kıyâmet gününde, gafletle geçirdikleri imtihan âlemi için büyük bir pişmanlık duyarlar.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C:\Users\win7\Desktop\imagesCARGJ80A.jpg"/>
          <p:cNvPicPr>
            <a:picLocks noChangeAspect="1" noChangeArrowheads="1"/>
          </p:cNvPicPr>
          <p:nvPr/>
        </p:nvPicPr>
        <p:blipFill>
          <a:blip r:embed="rId2"/>
          <a:srcRect/>
          <a:stretch>
            <a:fillRect/>
          </a:stretch>
        </p:blipFill>
        <p:spPr bwMode="auto">
          <a:xfrm>
            <a:off x="395288" y="44450"/>
            <a:ext cx="8353425" cy="6738938"/>
          </a:xfrm>
          <a:prstGeom prst="rect">
            <a:avLst/>
          </a:prstGeom>
          <a:noFill/>
          <a:ln w="9525">
            <a:noFill/>
            <a:miter lim="800000"/>
            <a:headEnd/>
            <a:tailEnd/>
          </a:ln>
        </p:spPr>
      </p:pic>
      <p:sp>
        <p:nvSpPr>
          <p:cNvPr id="16386" name="2 İçerik Yer Tutucusu"/>
          <p:cNvSpPr>
            <a:spLocks noGrp="1"/>
          </p:cNvSpPr>
          <p:nvPr>
            <p:ph idx="1"/>
          </p:nvPr>
        </p:nvSpPr>
        <p:spPr/>
        <p:txBody>
          <a:bodyPr/>
          <a:lstStyle/>
          <a:p>
            <a:pPr eaLnBrk="1" hangingPunct="1"/>
            <a:r>
              <a:rPr lang="tr-TR" sz="3600" b="1" smtClean="0"/>
              <a:t>Cenâb-ı Hak, peygamberlerini de, insanları Allah’tan uzaklaştıran, menfaat ve haksızlık üzerine kurulu zulüm düzenlerine son vermek ve yeryüzünde hakkı ve adâleti hâkim kılmak için göndermiştir.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17410" name="2 İçerik Yer Tutucusu"/>
          <p:cNvSpPr>
            <a:spLocks noGrp="1"/>
          </p:cNvSpPr>
          <p:nvPr>
            <p:ph idx="1"/>
          </p:nvPr>
        </p:nvSpPr>
        <p:spPr/>
        <p:txBody>
          <a:bodyPr/>
          <a:lstStyle/>
          <a:p>
            <a:pPr eaLnBrk="1" hangingPunct="1"/>
            <a:r>
              <a:rPr lang="tr-TR" sz="3600" b="1" smtClean="0"/>
              <a:t>“Allah Teâlâ, adâleti, ihsânı, akrabâya yardım etmeyi kesinlikle emreder; çirkin işleri, fenâlık ve azgınlığı da yasaklar. O, düşünüp tutasınız diye size öğüt veriyor.” (en-Nahl, 90)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18434" name="2 İçerik Yer Tutucusu"/>
          <p:cNvSpPr>
            <a:spLocks noGrp="1"/>
          </p:cNvSpPr>
          <p:nvPr>
            <p:ph idx="1"/>
          </p:nvPr>
        </p:nvSpPr>
        <p:spPr/>
        <p:txBody>
          <a:bodyPr/>
          <a:lstStyle/>
          <a:p>
            <a:pPr eaLnBrk="1" hangingPunct="1"/>
            <a:r>
              <a:rPr lang="tr-TR" sz="3600" b="1" smtClean="0"/>
              <a:t>“Allah size, mutlaka emânetleri ehline vermenizi ve insanlar arasında hükmettiğiniz zaman adâletle hükmetmenizi emreder. Allah size ne kadar güzel öğütler veriyor! Şüphesiz Allah her şeyi hakkıyla işitir ve görür.” (en-Nisâ, 58)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19458" name="2 İçerik Yer Tutucusu"/>
          <p:cNvSpPr>
            <a:spLocks noGrp="1"/>
          </p:cNvSpPr>
          <p:nvPr>
            <p:ph idx="1"/>
          </p:nvPr>
        </p:nvSpPr>
        <p:spPr/>
        <p:txBody>
          <a:bodyPr/>
          <a:lstStyle/>
          <a:p>
            <a:pPr eaLnBrk="1" hangingPunct="1">
              <a:lnSpc>
                <a:spcPct val="90000"/>
              </a:lnSpc>
            </a:pPr>
            <a:r>
              <a:rPr lang="tr-TR" sz="3600" b="1" smtClean="0"/>
              <a:t>Rasûlullah -sallâllâhu aleyhi ve sellem- şöyle buyurmuştur:</a:t>
            </a:r>
          </a:p>
          <a:p>
            <a:pPr eaLnBrk="1" hangingPunct="1">
              <a:lnSpc>
                <a:spcPct val="90000"/>
              </a:lnSpc>
            </a:pPr>
            <a:r>
              <a:rPr lang="tr-TR" sz="3600" b="1" i="1" smtClean="0"/>
              <a:t>“Adâletle hükmedenler, kıyâmet gününde Rahmân’ın sağında nûrdan minberler üzerinde olacaklardır… Bunlar hükümlerinde, âileleri ve sorumlu oldukları kimseler hakkında adâletle davranmışlardır.”</a:t>
            </a:r>
            <a:r>
              <a:rPr lang="tr-TR" sz="3600" b="1" smtClean="0"/>
              <a:t> </a:t>
            </a:r>
            <a:r>
              <a:rPr lang="tr-TR" sz="2000" b="1" smtClean="0"/>
              <a:t>(Ahmed, II, 160)</a:t>
            </a:r>
          </a:p>
          <a:p>
            <a:pPr eaLnBrk="1" hangingPunct="1">
              <a:lnSpc>
                <a:spcPct val="90000"/>
              </a:lnSpc>
            </a:pPr>
            <a:endParaRPr lang="tr-TR" sz="2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0482" name="2 İçerik Yer Tutucusu"/>
          <p:cNvSpPr>
            <a:spLocks noGrp="1"/>
          </p:cNvSpPr>
          <p:nvPr>
            <p:ph idx="1"/>
          </p:nvPr>
        </p:nvSpPr>
        <p:spPr/>
        <p:txBody>
          <a:bodyPr/>
          <a:lstStyle/>
          <a:p>
            <a:pPr eaLnBrk="1" hangingPunct="1"/>
            <a:r>
              <a:rPr lang="tr-TR" sz="3600" b="1" i="1" smtClean="0"/>
              <a:t>“Kıyâmet gününde insanların Allah Teâlâ’ya en sevgili olanı ve O’na en yakın yerde bulunanı adâletli idârecidir. Kıyâmet gününde insanların Allah Teâlâ’ya en sevimsiz olanı ve O’na en uzak mesâfede bulunanı da zâlim idârecidir.” </a:t>
            </a:r>
            <a:r>
              <a:rPr lang="tr-TR" sz="2000" b="1" smtClean="0"/>
              <a:t>(Tirmizî, Ahkâm, 4/1329; Nesâî, Zekât, 77)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C:\Users\win7\Desktop\imagesCARGJ80A.jpg"/>
          <p:cNvPicPr>
            <a:picLocks noChangeAspect="1" noChangeArrowheads="1"/>
          </p:cNvPicPr>
          <p:nvPr/>
        </p:nvPicPr>
        <p:blipFill>
          <a:blip r:embed="rId2"/>
          <a:srcRect/>
          <a:stretch>
            <a:fillRect/>
          </a:stretch>
        </p:blipFill>
        <p:spPr bwMode="auto">
          <a:xfrm>
            <a:off x="395288" y="-12700"/>
            <a:ext cx="8353425" cy="6738938"/>
          </a:xfrm>
          <a:prstGeom prst="rect">
            <a:avLst/>
          </a:prstGeom>
          <a:noFill/>
          <a:ln w="9525">
            <a:noFill/>
            <a:miter lim="800000"/>
            <a:headEnd/>
            <a:tailEnd/>
          </a:ln>
        </p:spPr>
      </p:pic>
      <p:sp>
        <p:nvSpPr>
          <p:cNvPr id="21506" name="2 İçerik Yer Tutucusu"/>
          <p:cNvSpPr>
            <a:spLocks noGrp="1"/>
          </p:cNvSpPr>
          <p:nvPr>
            <p:ph idx="1"/>
          </p:nvPr>
        </p:nvSpPr>
        <p:spPr/>
        <p:txBody>
          <a:bodyPr/>
          <a:lstStyle/>
          <a:p>
            <a:pPr eaLnBrk="1" hangingPunct="1"/>
            <a:r>
              <a:rPr lang="tr-TR" sz="3600" b="1" smtClean="0"/>
              <a:t>Bir müslüman sadece hüküm verirken değil, ölçüp tartarken, şâhitlik yaparken, hâsılı her zaman ve her hususta âdil olmalıdır. Öfkeliyken de sâkinken de adâletten ayrılmamalıdır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808</Words>
  <Application>Microsoft Office PowerPoint</Application>
  <PresentationFormat>Ekran Gösterisi (4:3)</PresentationFormat>
  <Paragraphs>28</Paragraphs>
  <Slides>20</Slides>
  <Notes>0</Notes>
  <HiddenSlides>0</HiddenSlides>
  <MMClips>1</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Calibri</vt:lpstr>
      <vt:lpstr>Ofis Teması</vt:lpstr>
      <vt:lpstr>ADALET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NeC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ADALET</dc:title>
  <dc:creator>win7</dc:creator>
  <cp:lastModifiedBy>MN_Dizgi-2</cp:lastModifiedBy>
  <cp:revision>7</cp:revision>
  <dcterms:created xsi:type="dcterms:W3CDTF">2012-04-08T06:58:22Z</dcterms:created>
  <dcterms:modified xsi:type="dcterms:W3CDTF">2022-11-08T15:06:29Z</dcterms:modified>
</cp:coreProperties>
</file>