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6" r:id="rId10"/>
    <p:sldId id="264" r:id="rId11"/>
    <p:sldId id="265" r:id="rId12"/>
    <p:sldId id="263" r:id="rId13"/>
    <p:sldId id="262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3764968"/>
            <a:ext cx="73458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Hazırlayan:Şehnaz TURAN</a:t>
            </a:r>
          </a:p>
          <a:p>
            <a:pPr algn="ctr"/>
            <a:endParaRPr lang="tr-T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2" y="836711"/>
            <a:ext cx="3341436" cy="33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556792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Ulu Önder Atatürk'te hoşgörü sahibiydi:</a:t>
            </a:r>
          </a:p>
          <a:p>
            <a:r>
              <a:rPr lang="tr-TR" sz="2000" b="1" dirty="0" smtClean="0"/>
              <a:t>   Savaş kazanılmıştı. Atatürk Karşıyaka'daki </a:t>
            </a:r>
            <a:r>
              <a:rPr lang="tr-TR" sz="2000" b="1" dirty="0"/>
              <a:t>kalacağı eve geldiğinde evin mermer taraçasına çıktıktan sonra kapının önüne ipek bir Yunan bayrağı serilmiştir. Üzerine basılacak bir yol halısı gibi yayılmıştır. Kadın ve erkek orada bulunan İzmirliler</a:t>
            </a:r>
            <a:r>
              <a:rPr lang="tr-TR" sz="2000" b="1" dirty="0" smtClean="0"/>
              <a:t>:</a:t>
            </a:r>
          </a:p>
          <a:p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/>
              <a:t>"Buyurunuz geçiniz.... Bizim öcümüzü yerine getiriniz. Yabancı kral bu evden içeri, bizim bayrağımıza basarak girmişti. Siz lütfedin, bu karşılıkla o lekeyi silin! Burası sizin şehrinizdir. Bu ev sizin evinizdir. Bu hak </a:t>
            </a:r>
            <a:r>
              <a:rPr lang="tr-TR" sz="2000" b="1" dirty="0" smtClean="0"/>
              <a:t>sizindir« diye yalvarıyorlardı.</a:t>
            </a:r>
            <a:endParaRPr lang="tr-TR" sz="2000" dirty="0"/>
          </a:p>
        </p:txBody>
      </p:sp>
      <p:pic>
        <p:nvPicPr>
          <p:cNvPr id="9222" name="Picture 6" descr="http://img227.imageshack.us/img227/1073/image797xz5.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6"/>
          <a:stretch/>
        </p:blipFill>
        <p:spPr bwMode="auto">
          <a:xfrm>
            <a:off x="7236296" y="4581128"/>
            <a:ext cx="1296144" cy="1373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3.gstatic.com/images?q=tbn:ANd9GcSox4EjFpAVAXQ7JjE3W_A2VrJoZpzvxN-fJew7ih_qPnpZ6G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07" y="645975"/>
            <a:ext cx="1058430" cy="130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2.gstatic.com/images?q=tbn:ANd9GcTgBBWVNOfWYyY0iS8c2wW0ORTkyiFO1Bv1EvECfdmeUW2hGW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28828"/>
            <a:ext cx="936103" cy="102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t1.gstatic.com/images?q=tbn:ANd9GcQosjZL4pB63SL5bjKRHRglEufZ1ZYcoT0VMotCZAPsQpiGNHmFq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1458143" cy="991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3933056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</a:t>
            </a:r>
            <a:r>
              <a:rPr lang="tr-TR" b="1" dirty="0"/>
              <a:t>Mustafa Kemal yerde serili bayrağın önünde durur, ağlayarak yalvaran kadın ve erkeklere tatlılıkla bakarak;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"O geçmişte kötü etmiş. Bir milletin istiklalini temsil eden bayrak çiğnenmez. Ben onun hatasını tekrar </a:t>
            </a:r>
            <a:r>
              <a:rPr lang="tr-TR" b="1" dirty="0" smtClean="0"/>
              <a:t>edemem" der</a:t>
            </a:r>
            <a:r>
              <a:rPr lang="tr-TR" b="1" dirty="0"/>
              <a:t>. Bayrağı kaldırtır ve bembeyaz mermerlere basarak içeri girer. </a:t>
            </a:r>
            <a:endParaRPr lang="tr-TR" dirty="0"/>
          </a:p>
        </p:txBody>
      </p:sp>
      <p:pic>
        <p:nvPicPr>
          <p:cNvPr id="3" name="Picture 4" descr="http://www.cemkefeli.com/image.axd?picture=2009%2F3%2FGazi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4200"/>
            <a:ext cx="3371850" cy="3212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6421" y="256490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Aynen iki elin parmakları gibi, insanlar da birbirine eşittir. Hiç kimse, kimse üzerinde hak iddia edemez. Siz kardeşsiniz</a:t>
            </a:r>
            <a:r>
              <a:rPr lang="tr-TR" b="1" dirty="0"/>
              <a:t>.  </a:t>
            </a:r>
            <a:r>
              <a:rPr lang="tr-TR" b="1" dirty="0" smtClean="0"/>
              <a:t>                          		  (Hz</a:t>
            </a:r>
            <a:r>
              <a:rPr lang="tr-TR" b="1" dirty="0"/>
              <a:t>. </a:t>
            </a:r>
            <a:r>
              <a:rPr lang="tr-TR" b="1" dirty="0" smtClean="0"/>
              <a:t>Muhammed)</a:t>
            </a:r>
          </a:p>
          <a:p>
            <a:pPr algn="just"/>
            <a:endParaRPr lang="tr-TR" sz="2400" b="1" dirty="0"/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3111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23728" y="374468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/>
              <a:t>YAŞAMAK;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"BİR AĞAÇ GİBİ TEK VE HÜR, </a:t>
            </a:r>
          </a:p>
          <a:p>
            <a:pPr algn="ctr"/>
            <a:r>
              <a:rPr lang="tr-TR" b="1" dirty="0" smtClean="0"/>
              <a:t>Ve</a:t>
            </a:r>
          </a:p>
          <a:p>
            <a:pPr algn="ctr"/>
            <a:r>
              <a:rPr lang="tr-TR" b="1" dirty="0" smtClean="0"/>
              <a:t>BİR ORMAN GİBİ KARDEŞÇESİNE"</a:t>
            </a:r>
            <a:endParaRPr lang="tr-TR" b="1" dirty="0"/>
          </a:p>
        </p:txBody>
      </p:sp>
      <p:pic>
        <p:nvPicPr>
          <p:cNvPr id="5122" name="Picture 2" descr="http://t0.gstatic.com/images?q=tbn:ANd9GcR_Bcb0TxsPbS8oJv9FfHoLwqQjzrwNf15OoklwyG4wjmh-bk836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438400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59524" y="1628800"/>
            <a:ext cx="58087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Hoşgörü ve Sabırla</a:t>
            </a:r>
          </a:p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Dinlediğiniz </a:t>
            </a:r>
          </a:p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için</a:t>
            </a:r>
          </a:p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Teşekkürler…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3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dmaldergi.atspace.com/yenimesale1_um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196752"/>
            <a:ext cx="286702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68402" y="3816127"/>
            <a:ext cx="6688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/>
              <a:t>Hoşgörü, her şeyi anlayışla karşılayarak olabildiği kadar hoş görme durumudur. </a:t>
            </a:r>
            <a:r>
              <a:rPr lang="tr-TR" sz="2400" b="1" i="1" dirty="0" smtClean="0"/>
              <a:t>Hoşgörülü olabilmek için insanın </a:t>
            </a:r>
            <a:r>
              <a:rPr lang="tr-TR" sz="2400" b="1" i="1" dirty="0"/>
              <a:t>öncelikle </a:t>
            </a:r>
            <a:r>
              <a:rPr lang="tr-TR" sz="2400" b="1" i="1" dirty="0" smtClean="0"/>
              <a:t>karşısındakini </a:t>
            </a:r>
            <a:r>
              <a:rPr lang="tr-TR" sz="2400" b="1" i="1" dirty="0"/>
              <a:t>anlaması, ona empati ile bakması gerekir.</a:t>
            </a:r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8010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03647" y="3284984"/>
            <a:ext cx="657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Farklılık bize, hepimize doğumdan verilmiş bir hediyedir. Kimsenin doğuştan ırkını, dilini, dinini, milliyetini, derisinin rengini </a:t>
            </a:r>
            <a:r>
              <a:rPr lang="tr-TR" sz="2000" b="1" dirty="0" err="1"/>
              <a:t>v.b</a:t>
            </a:r>
            <a:r>
              <a:rPr lang="tr-TR" sz="2000" b="1" dirty="0"/>
              <a:t>. seçme imkanı yoktur. Bundan dolayı bizden farklı olan herkese, yani dili, dini, </a:t>
            </a:r>
            <a:r>
              <a:rPr lang="tr-TR" sz="2000" b="1" dirty="0" smtClean="0"/>
              <a:t>ırkı</a:t>
            </a:r>
            <a:r>
              <a:rPr lang="tr-TR" sz="2000" b="1" dirty="0"/>
              <a:t>, kültürü farklı olan herkese saygı göstermek, onların dilini, kültürünü yaşatmasına olanaklar hazırlayarak onlara yardımcı olmak gerekir.</a:t>
            </a:r>
          </a:p>
        </p:txBody>
      </p:sp>
      <p:sp>
        <p:nvSpPr>
          <p:cNvPr id="4" name="AutoShape 2" descr="data:image/jpg;base64,/9j/4AAQSkZJRgABAQAAAQABAAD/2wCEAAkGBhQSEBUUExQWFBQVFBcUFBQVFhgWFBUUGBQVFxUUFBUXHCYhGBkoGhUUIC8gJCcpLiwsFh4xNTAqNSYrLCkBCQoKDgwOGg8PGjAlHxwtKSkqKSwqKSksKSkpKSkpLCkpLCwpLCkpKSwpKSwsKSksLC4sKSksKSkpKSksLCkpKf/AABEIAHgAegMBIgACEQEDEQH/xAAcAAABBQEBAQAAAAAAAAAAAAAAAgMEBgcFAQj/xABBEAACAQIDBAYGBwUJAQAAAAABAgADEQQSIQUxQVEGYXGBkaEHEyIycrEjM1JiksHwQqKy0fEWJENTgpPC0uEU/8QAGQEAAwEBAQAAAAAAAAAAAAAAAAEEAwIF/8QAIxEAAgIBAwQDAQAAAAAAAAAAAAECEQMTITEEEkFhFEJRcf/aAAwDAQACEQMRAD8A3GRtpJejUHNGH7pkmN4gXUjmD8onwNcmPUNWnTpSClPKJKpVgNWIUdZt855zPUidCjO9sqtldT12PYZWRtWmBoc3wgmNVulwXREJPNjl8heLh2dNJpr9NRBnt5mB9JeI3ZaS9zE+bSHV9IWMO51HZTH5yzXief8AHma3eBMxz+2WOP8AjN+FB/xj9PptjgLetB6yik/KLXiP40jV8TikprmdlRRvLEKPEyu7R9IOFp3CsarcqYuPxGwmaYvE1q7561RnI3ZjoPhA0HcI2aczl1D8I1h0y+zLPtD0k13uKSLSH2j7b/ko8DKvi8VUrNmqu1Q82N7dg3DugBArJ5TcuSiOOMeEGET6RPjX+ITdDMQwq/SJ8a/xCbeZT0/DJeq5QsyDtXbFLDoXquFGvabDco3mTiZVOmPRpa6msamX1aMWuMwKhSbAXFtZTJtLYmik3TM3faTPqAVGtuduuRxTu1ybnvJ/Oel7bhmPM+74RPrifePcNF7hPNfs9Veh4VDfcTGnwxJuSVHIGOnHaWA7v/IxVqORoNeZ4QQxynRUHn2x0seUgrSN9TJ+FprbUnsgFM8RiY4KR4xwADdpFm8YhrJEukdcxmrUnLGhomBeMVqwEawlcVKoRiVB3kWBPUL7r9hgotibomYev9Inxr/EJuDb9xme9DaeGOJFMUELZSwqMxqsLc8wAHcBNE1/X9Jdhh2ogzz7pEHbW3aWFp56hOvuqouzEC9lH57hMq250tq4xvaOSlvWkDp2uf2z5CQNs9N1xLNUKOjEWy5g6hRuCtpa+pOnHjvnNwm0A91NPfbK2Y+z/pGhPWT3TPJkb2RtixJK3yTRUJ3buZ0XxMSLE/aPeF7uJ77R21xrr8h2RthrYankJLsir+kui6qNbdgGnlEVcYp4eAiFwijWo9jb3EGZ+/gJIpr/AJdMJ95/bqeei9wjAiXHZ26R+nYRP/wqDc7+PEyPVrAaCAzpVDPM2mshJjNItTcc4zkeMgbSxYpLcnU6C+l+cmu1hruknYnTSlhwf7qtWpcsKjMoIG4BfoyQLAcZ1GNvc4lJrhHAwOBxOI+poVKl+Kocv4jYec7ND0YbQqkZlp0hxL1AT4UwZYKnpWrEexQpDlmZ2+QE5zek7FmqAzU6ac0pZiPxMZRUEYt5X4ovXQ7oYmBpm7GrWe3rKp6tyoP2VG/nfWWS8z/ox04etjEpNU9YHDaZVW1he4yiaBN4tVsSTUk9z5z2PsU1hmPuBsp7bXtOmmGVbgbrkDiTacKhtF0VlR2VX94A6HtE6vRkmpVYalsmYA8QCLgDs+Uhas9FOiY9MKAXNgT7q6seyKNRsuVBkXj9s9rcJ7isMFqXJJNtePcBw7JLw+y6ri+lNfve8ewf0mdHfs5ITJJuG9Y49hSRz3L3kzrYTY1NH9q7mwIL/MKNJ2kGtuFj8oUMrWF2KzmzPbnlF/3j/KP43ovTSi7l3BUXuSCDraxAHWJP2TVVznX3WNx8odK8QBhWT9uo6qg6gVZj2AAeIjEVIUEOguQN5vvMlU6YAFt3yiKOHyqBIrbaFN/qkrKoNw+YKWPwkX74oqxvYsmwNkrVbNVF6ViAp/aJFsx+6NbdduQnExnQfFCsUoUnrJvVxlAy8muRZhbXnO/sLbS11FvZcCzJfhuup4j5Sx7L2syVMoAAHPiv648JpHmmctOrRUcD6LsdU+sanRXTexqN3KmnmJ2aPoYS/wBJi6jDktNF8yWltwvSlDVFJ0emxNhmAKHlZlJ3zvCVqEfBBLLkT3OF0d6F4bB3NFDnOjVGJaoRyzHcOoTuXihEFjyPiJqYt3uz5ezSTs7G+rqpUBtlYHTluI8CZpa+g9eOLf8A2l/NolvQgOGLbvpD8nEl02W68CVs2khAIC3biBqcw0N/ONUqd9JJXYr4QLSZ85VRZwCuZeBykmxFrb42DaqfHx3ydqnRRGVq0Kx1GxpNzBXwNx8zJmGo3bujON+qRuT28Vj+CraiJnSe5SNlbY9VSyrbMrOt23LZ2A7T1eMar48u2Z2LEbidwHIDgOyWHaGwSlQBAqK2dwx4lm10GsTs7ovS9cPWZn9pQQDkU3Ntw1842vBwpbWJ2T0PqY2iWWoKKE2VihfP9oizDTr53i29DVThil76Tf8AeahQw4RQqgKoFgALAAbgBwjssjiikQyzzbsyhfRDiFIK4mncbjldSO8Ezp0+h20lFhiMMxG5mR7+SzRJ5OtOItef6UnY/QzFistTFYlamQ3CohuerMxAA6gvfLss9hO0kuDOUnLdhEF+qLiCYzkXPCJ7PDADj9IsHmQON6Xv8J3/AM5VKtEZh4frxmg1EBFjuIseyUzH7PNNmBO7VPvLy/KS5oeUWdPP6sZ9Xem6nhZh3G/yvGLWKkfq8mUHsRfc2h75Fy2X4SR4G0lKyXtP6uix4MyeIBEh0q1qo6yD5gybiFz4c/cdG8bqfmJx8atnQg+c6l4YsaW6NNhEodBFT0jyQhCEACEIQAI2X6o5E2gAqEIQAJHxOEV9/DceUkTwxNWNOuClbVp+qZkseanq3j+XdIDYj3huzANqNQdx8wfGWvb+DJQOBcrvHNDv8N/jK1iKBV82XSwPs66G17ntMinCmenhmpRTY90aqesV6R3srDy0PjI77NdxTXKM+axsNb3IJJ/Ee6P7Jo5MZTyg6778RYy6igt72F+fH9azSEO5GWXJpyfsWq2ioQlRAEIQgAQhCABEkRU8tAD2EIQAJ5aEIAeFLxo4JLEWFiCD2HfCEVWO6I9DZKq4beQCB3ycBCEEkuAcm+T2EIRiCEIQAIQhABLPae3hCAz/2Q=="/>
          <p:cNvSpPr>
            <a:spLocks noChangeAspect="1" noChangeArrowheads="1"/>
          </p:cNvSpPr>
          <p:nvPr/>
        </p:nvSpPr>
        <p:spPr bwMode="auto">
          <a:xfrm>
            <a:off x="63500" y="-558800"/>
            <a:ext cx="1162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96" y="1268760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58" y="4725144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63688" y="1779688"/>
            <a:ext cx="5631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Dünya çok kocamandır. Bu dünyada hepimize yer vardır. Dünya </a:t>
            </a:r>
            <a:r>
              <a:rPr lang="tr-TR" b="1" dirty="0" smtClean="0"/>
              <a:t>baskıyla, </a:t>
            </a:r>
            <a:r>
              <a:rPr lang="tr-TR" b="1" dirty="0"/>
              <a:t>hoşgörü </a:t>
            </a:r>
            <a:r>
              <a:rPr lang="tr-TR" b="1" dirty="0" smtClean="0"/>
              <a:t>olmadan yaşatılamaz. Ama </a:t>
            </a:r>
            <a:r>
              <a:rPr lang="tr-TR" b="1" dirty="0"/>
              <a:t>hoşgörüyle bu dünyayı daha yaşanılası hale getirmek, dünyayı </a:t>
            </a:r>
            <a:r>
              <a:rPr lang="tr-TR" b="1" dirty="0" smtClean="0"/>
              <a:t>güzelleştirmek </a:t>
            </a:r>
            <a:r>
              <a:rPr lang="tr-TR" b="1" dirty="0"/>
              <a:t>ve ileri götürmek </a:t>
            </a:r>
            <a:r>
              <a:rPr lang="tr-TR" b="1" dirty="0" smtClean="0"/>
              <a:t>mümkündür.</a:t>
            </a:r>
            <a:endParaRPr lang="tr-TR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73" y="357301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7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1772816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Hoşgörü kıskançlığı, önyargıyı, horlamayı, öfkeyi ve kızgınlığı, husumeti </a:t>
            </a:r>
            <a:r>
              <a:rPr lang="tr-TR" sz="2000" b="1" dirty="0" smtClean="0"/>
              <a:t>kabul etmez. </a:t>
            </a:r>
            <a:r>
              <a:rPr lang="tr-TR" sz="2000" b="1" dirty="0"/>
              <a:t>Hoşgörü için sevgi ön koşuldur. Sevginin olduğu ve dolduğu yere negatif düşünceye, önyargıya yer yoktur. Sevgi ve hoşgörü siyah - beyaz, sağlıklı - hasta, zengin - fakir arasında ayırım yapmaz. Hoşgörü ve sevgi insanları ırkına, diline, düşüncesine, milliyetine, gelenek ve göreneklerine göre ayırım yapmaz</a:t>
            </a:r>
          </a:p>
        </p:txBody>
      </p:sp>
      <p:pic>
        <p:nvPicPr>
          <p:cNvPr id="3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5" y="1988840"/>
            <a:ext cx="22402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707904" y="141277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Bizi biz yapan tüm değerlerimize dönüp baktığımızda; </a:t>
            </a:r>
          </a:p>
          <a:p>
            <a:pPr algn="ctr"/>
            <a:r>
              <a:rPr lang="tr-TR" sz="2400" b="1" dirty="0" smtClean="0"/>
              <a:t>Hz. Muhammedîmizi, Mevlana'mızı, </a:t>
            </a:r>
          </a:p>
          <a:p>
            <a:pPr algn="ctr"/>
            <a:r>
              <a:rPr lang="tr-TR" sz="2400" b="1" dirty="0" smtClean="0"/>
              <a:t>Yunus Emre’mizi, </a:t>
            </a:r>
          </a:p>
          <a:p>
            <a:pPr algn="ctr"/>
            <a:r>
              <a:rPr lang="tr-TR" sz="2400" b="1" dirty="0" smtClean="0"/>
              <a:t>Yüce Ata'mızı </a:t>
            </a:r>
          </a:p>
          <a:p>
            <a:pPr algn="ctr"/>
            <a:r>
              <a:rPr lang="tr-TR" sz="2400" b="1" dirty="0" smtClean="0"/>
              <a:t>hoşgörü hikayeleri ile öğütlerle anıyoruz...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1891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34888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Sevgili Peygamberimiz;</a:t>
            </a:r>
          </a:p>
          <a:p>
            <a:pPr algn="ctr"/>
            <a:r>
              <a:rPr lang="tr-TR" sz="2800" b="1" dirty="0" smtClean="0"/>
              <a:t>“–</a:t>
            </a:r>
            <a:r>
              <a:rPr lang="tr-TR" sz="2800" b="1" dirty="0"/>
              <a:t>Kim bir Müslüman’ın bu dünyada bir ayıbını örterse Allah da kıyamet günü onun bir ayıbını örter.” </a:t>
            </a:r>
            <a:r>
              <a:rPr lang="tr-TR" sz="2800" b="1" dirty="0" smtClean="0"/>
              <a:t> buyurmuştur.</a:t>
            </a:r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272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166843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Sevgili Peygamberimiz son derece hoşgörülü biriydi. Aşağıdaki  hikaye O’nun güzel yüreğine küçük bir örnektir.</a:t>
            </a:r>
          </a:p>
          <a:p>
            <a:r>
              <a:rPr lang="tr-TR" sz="2000" b="1" dirty="0" smtClean="0"/>
              <a:t>Rafi </a:t>
            </a:r>
            <a:r>
              <a:rPr lang="tr-TR" sz="2000" b="1" dirty="0"/>
              <a:t>adında bir küçük çocuk </a:t>
            </a:r>
            <a:r>
              <a:rPr lang="tr-TR" sz="2000" b="1" dirty="0" err="1"/>
              <a:t>ensardan</a:t>
            </a:r>
            <a:r>
              <a:rPr lang="tr-TR" sz="2000" b="1" dirty="0"/>
              <a:t> birinin hurma ağaçlarını taşlamıştı. Bahçe sahibi onu yakalayıp Hz. Peygamber’e getirdi ve ondan şikayette bulundu. Sevgili Peygamberimiz çocuğu yanına çağırdı, başını okşayıp sordu:</a:t>
            </a:r>
          </a:p>
          <a:p>
            <a:r>
              <a:rPr lang="tr-TR" sz="2000" b="1" dirty="0"/>
              <a:t>“–Çocuğum, bunu neden yaptın?” Rafi çok utanmıştı. Kısık bir sesle:</a:t>
            </a:r>
          </a:p>
          <a:p>
            <a:r>
              <a:rPr lang="tr-TR" sz="2000" b="1" dirty="0"/>
              <a:t>“–Çok açtım, karnımı doyurmak için yaptım” dedi. Peygamberimiz şefkatle:</a:t>
            </a:r>
          </a:p>
          <a:p>
            <a:r>
              <a:rPr lang="tr-TR" sz="2000" b="1" dirty="0"/>
              <a:t>“–Yavrum, bir daha ağaçları taşlama, altına dökülenleri toplayıp ye; Allah seni böylece doyurur.” dedi. </a:t>
            </a:r>
          </a:p>
          <a:p>
            <a:r>
              <a:rPr lang="tr-TR" sz="2000" b="1" dirty="0"/>
              <a:t>Peygamberimiz, Allah’ın emri üzere, başka dinden olanların inançları konusunda da hoşgörü sahibiydi.</a:t>
            </a:r>
          </a:p>
        </p:txBody>
      </p:sp>
    </p:spTree>
    <p:extLst>
      <p:ext uri="{BB962C8B-B14F-4D97-AF65-F5344CB8AC3E}">
        <p14:creationId xmlns:p14="http://schemas.microsoft.com/office/powerpoint/2010/main" val="38812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_4HwQQxh5I67J-X39oAjjKpqM7USn5Mr2CJ8uASIVPJWg-aBA6rLo6SEAW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" r="50000" b="1"/>
          <a:stretch/>
        </p:blipFill>
        <p:spPr bwMode="auto">
          <a:xfrm>
            <a:off x="1043608" y="1124744"/>
            <a:ext cx="2736304" cy="4453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15950" y="1484784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latin typeface="+mj-lt"/>
              </a:rPr>
              <a:t>Mevlana'mız der ki;</a:t>
            </a:r>
          </a:p>
          <a:p>
            <a:pPr algn="ctr"/>
            <a:r>
              <a:rPr lang="tr-TR" sz="2400" b="1" dirty="0" smtClean="0">
                <a:latin typeface="+mj-lt"/>
              </a:rPr>
              <a:t>Sevgide </a:t>
            </a:r>
            <a:r>
              <a:rPr lang="tr-TR" sz="2400" b="1" dirty="0">
                <a:latin typeface="+mj-lt"/>
              </a:rPr>
              <a:t>güneş gibi ol,</a:t>
            </a:r>
          </a:p>
          <a:p>
            <a:pPr algn="ctr"/>
            <a:r>
              <a:rPr lang="tr-TR" sz="2400" b="1" dirty="0">
                <a:latin typeface="+mj-lt"/>
              </a:rPr>
              <a:t>dostluk ve kardeşlikte akarsu gibi ol,</a:t>
            </a:r>
          </a:p>
          <a:p>
            <a:pPr algn="ctr"/>
            <a:r>
              <a:rPr lang="tr-TR" sz="2400" b="1" dirty="0">
                <a:latin typeface="+mj-lt"/>
              </a:rPr>
              <a:t>hataları örtmede gece gibi ol,</a:t>
            </a:r>
            <a:br>
              <a:rPr lang="tr-TR" sz="2400" b="1" dirty="0">
                <a:latin typeface="+mj-lt"/>
              </a:rPr>
            </a:br>
            <a:r>
              <a:rPr lang="tr-TR" sz="2400" b="1" dirty="0">
                <a:latin typeface="+mj-lt"/>
              </a:rPr>
              <a:t>tevazuda toprak gibi ol,</a:t>
            </a:r>
          </a:p>
          <a:p>
            <a:pPr algn="ctr"/>
            <a:r>
              <a:rPr lang="tr-TR" sz="2400" b="1" dirty="0">
                <a:latin typeface="+mj-lt"/>
              </a:rPr>
              <a:t>öfkede ölü gibi ol,</a:t>
            </a:r>
            <a:br>
              <a:rPr lang="tr-TR" sz="2400" b="1" dirty="0">
                <a:latin typeface="+mj-lt"/>
              </a:rPr>
            </a:br>
            <a:r>
              <a:rPr lang="tr-TR" sz="2400" b="1" dirty="0">
                <a:latin typeface="+mj-lt"/>
              </a:rPr>
              <a:t>her ne olursan ol,</a:t>
            </a:r>
            <a:br>
              <a:rPr lang="tr-TR" sz="2400" b="1" dirty="0">
                <a:latin typeface="+mj-lt"/>
              </a:rPr>
            </a:br>
            <a:r>
              <a:rPr lang="tr-TR" sz="2400" b="1" dirty="0">
                <a:latin typeface="+mj-lt"/>
              </a:rPr>
              <a:t>ya olduğun gibi görün, ya </a:t>
            </a:r>
            <a:r>
              <a:rPr lang="tr-TR" sz="2400" b="1" dirty="0" smtClean="0">
                <a:latin typeface="+mj-lt"/>
              </a:rPr>
              <a:t>göründüğün </a:t>
            </a:r>
            <a:r>
              <a:rPr lang="tr-TR" sz="2400" b="1" dirty="0">
                <a:latin typeface="+mj-lt"/>
              </a:rPr>
              <a:t>gibi ol</a:t>
            </a:r>
            <a:r>
              <a:rPr lang="tr-TR" sz="2400" b="1" dirty="0" smtClean="0">
                <a:latin typeface="+mj-lt"/>
              </a:rPr>
              <a:t>.</a:t>
            </a:r>
            <a:endParaRPr lang="tr-TR" sz="2400" b="1" dirty="0">
              <a:latin typeface="+mj-lt"/>
            </a:endParaRPr>
          </a:p>
        </p:txBody>
      </p:sp>
      <p:pic>
        <p:nvPicPr>
          <p:cNvPr id="4" name="Picture 2" descr="http://yunusemrecosan.com/wp-content/uploads/2011/05/Semaze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047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480</Words>
  <Application>Microsoft Office PowerPoint</Application>
  <PresentationFormat>Ekran Gösterisi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Moda Tasarımı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MIB</dc:creator>
  <cp:lastModifiedBy>MN_Dizgi-2</cp:lastModifiedBy>
  <cp:revision>13</cp:revision>
  <dcterms:created xsi:type="dcterms:W3CDTF">2011-10-04T18:11:21Z</dcterms:created>
  <dcterms:modified xsi:type="dcterms:W3CDTF">2022-11-09T10:44:59Z</dcterms:modified>
</cp:coreProperties>
</file>