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72" r:id="rId2"/>
    <p:sldId id="256" r:id="rId3"/>
    <p:sldId id="257" r:id="rId4"/>
    <p:sldId id="258" r:id="rId5"/>
    <p:sldId id="259" r:id="rId6"/>
    <p:sldId id="261" r:id="rId7"/>
    <p:sldId id="262" r:id="rId8"/>
    <p:sldId id="260" r:id="rId9"/>
    <p:sldId id="263" r:id="rId10"/>
    <p:sldId id="264" r:id="rId11"/>
    <p:sldId id="265" r:id="rId12"/>
    <p:sldId id="266" r:id="rId13"/>
    <p:sldId id="267" r:id="rId14"/>
    <p:sldId id="268" r:id="rId15"/>
    <p:sldId id="269" r:id="rId16"/>
    <p:sldId id="270" r:id="rId17"/>
    <p:sldId id="271" r:id="rId18"/>
    <p:sldId id="305"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8"/>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28" autoAdjust="0"/>
    <p:restoredTop sz="94660"/>
  </p:normalViewPr>
  <p:slideViewPr>
    <p:cSldViewPr>
      <p:cViewPr varScale="1">
        <p:scale>
          <a:sx n="65" d="100"/>
          <a:sy n="65" d="100"/>
        </p:scale>
        <p:origin x="1128"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8578C8-2987-49C9-9014-9C816FD2E3B7}" type="datetimeFigureOut">
              <a:rPr lang="tr-TR" smtClean="0"/>
              <a:pPr/>
              <a:t>10.11.2022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D8412B-B835-428E-B5E2-9C8819ED011B}" type="slidenum">
              <a:rPr lang="tr-TR" smtClean="0"/>
              <a:pPr/>
              <a:t>‹#›</a:t>
            </a:fld>
            <a:endParaRPr lang="tr-TR"/>
          </a:p>
        </p:txBody>
      </p:sp>
    </p:spTree>
    <p:extLst>
      <p:ext uri="{BB962C8B-B14F-4D97-AF65-F5344CB8AC3E}">
        <p14:creationId xmlns:p14="http://schemas.microsoft.com/office/powerpoint/2010/main" val="3428145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9D8412B-B835-428E-B5E2-9C8819ED011B}" type="slidenum">
              <a:rPr lang="tr-TR" smtClean="0"/>
              <a:pPr/>
              <a:t>7</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9D8412B-B835-428E-B5E2-9C8819ED011B}" type="slidenum">
              <a:rPr lang="tr-TR" smtClean="0"/>
              <a:pPr/>
              <a:t>33</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E931949-A226-4BDA-B31B-71E06F3009E9}" type="datetimeFigureOut">
              <a:rPr lang="tr-TR" smtClean="0"/>
              <a:pPr/>
              <a:t>10.11.2022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FA11E49-FC5A-44C5-96F5-D6A1D5CA253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43000" b="-43000"/>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931949-A226-4BDA-B31B-71E06F3009E9}" type="datetimeFigureOut">
              <a:rPr lang="tr-TR" smtClean="0"/>
              <a:pPr/>
              <a:t>10.11.2022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A11E49-FC5A-44C5-96F5-D6A1D5CA253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2" Type="http://schemas.openxmlformats.org/officeDocument/2006/relationships/slide" Target="slide4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slide" Target="slide44.xml"/><Relationship Id="rId2" Type="http://schemas.openxmlformats.org/officeDocument/2006/relationships/slide" Target="slide2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45.xml"/><Relationship Id="rId2" Type="http://schemas.openxmlformats.org/officeDocument/2006/relationships/slide" Target="slide2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slide" Target="slide4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31.xml"/><Relationship Id="rId2" Type="http://schemas.openxmlformats.org/officeDocument/2006/relationships/slide" Target="slide4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32.xml"/><Relationship Id="rId2" Type="http://schemas.openxmlformats.org/officeDocument/2006/relationships/slide" Target="slide4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slide" Target="slide4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34.xml"/><Relationship Id="rId2" Type="http://schemas.openxmlformats.org/officeDocument/2006/relationships/slide" Target="slide50.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3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35.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3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3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3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40.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4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4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4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4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4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36.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slide" Target="slide4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4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4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 Target="slide49.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5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37.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38.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slide" Target="slide3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slide" Target="slide40.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slide" Target="slide24.xml"/></Relationships>
</file>

<file path=ppt/slides/_rels/slide8.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slide" Target="slide4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4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stretch>
            <a:fillRect/>
          </a:stretch>
        </a:blipFill>
        <a:effectLst/>
      </p:bgPr>
    </p:bg>
    <p:spTree>
      <p:nvGrpSpPr>
        <p:cNvPr id="1" name=""/>
        <p:cNvGrpSpPr/>
        <p:nvPr/>
      </p:nvGrpSpPr>
      <p:grpSpPr>
        <a:xfrm>
          <a:off x="0" y="0"/>
          <a:ext cx="0" cy="0"/>
          <a:chOff x="0" y="0"/>
          <a:chExt cx="0" cy="0"/>
        </a:xfrm>
      </p:grpSpPr>
      <p:pic>
        <p:nvPicPr>
          <p:cNvPr id="26628" name="Picture 4" descr="http://t2.gstatic.com/images?q=tbn:ANd9GcQ04xki7z3WWE9cFilRyHBhEmoKbZNJNSdMndJDgfVtW2y-T7VH"/>
          <p:cNvPicPr>
            <a:picLocks noChangeAspect="1" noChangeArrowheads="1"/>
          </p:cNvPicPr>
          <p:nvPr/>
        </p:nvPicPr>
        <p:blipFill>
          <a:blip r:embed="rId3" cstate="print"/>
          <a:srcRect/>
          <a:stretch>
            <a:fillRect/>
          </a:stretch>
        </p:blipFill>
        <p:spPr bwMode="auto">
          <a:xfrm>
            <a:off x="6876256" y="2468859"/>
            <a:ext cx="1905000" cy="2400301"/>
          </a:xfrm>
          <a:prstGeom prst="rect">
            <a:avLst/>
          </a:prstGeom>
          <a:noFill/>
        </p:spPr>
      </p:pic>
      <p:sp>
        <p:nvSpPr>
          <p:cNvPr id="2" name="1 Dikdörtgen"/>
          <p:cNvSpPr/>
          <p:nvPr/>
        </p:nvSpPr>
        <p:spPr>
          <a:xfrm rot="20245490">
            <a:off x="2904965" y="1018241"/>
            <a:ext cx="5747086" cy="2215991"/>
          </a:xfrm>
          <a:prstGeom prst="rect">
            <a:avLst/>
          </a:prstGeom>
          <a:noFill/>
        </p:spPr>
        <p:txBody>
          <a:bodyPr wrap="none" lIns="91440" tIns="45720" rIns="91440" bIns="45720">
            <a:spAutoFit/>
          </a:bodyPr>
          <a:lstStyle/>
          <a:p>
            <a:pPr algn="ctr"/>
            <a:r>
              <a:rPr lang="tr-TR" sz="13800" b="1" cap="none" spc="50" dirty="0" smtClean="0">
                <a:ln w="13500">
                  <a:solidFill>
                    <a:schemeClr val="accent1">
                      <a:shade val="2500"/>
                      <a:alpha val="6500"/>
                    </a:schemeClr>
                  </a:solidFill>
                  <a:prstDash val="solid"/>
                </a:ln>
                <a:solidFill>
                  <a:srgbClr val="00B050"/>
                </a:solidFill>
                <a:effectLst>
                  <a:innerShdw blurRad="50900" dist="38500" dir="13500000">
                    <a:srgbClr val="000000">
                      <a:alpha val="60000"/>
                    </a:srgbClr>
                  </a:innerShdw>
                </a:effectLst>
                <a:latin typeface="Informal Roman" pitchFamily="66" charset="0"/>
              </a:rPr>
              <a:t>KİM BU</a:t>
            </a:r>
            <a:endParaRPr lang="tr-TR" sz="13800" b="1" cap="none" spc="50" dirty="0">
              <a:ln w="13500">
                <a:solidFill>
                  <a:schemeClr val="accent1">
                    <a:shade val="2500"/>
                    <a:alpha val="6500"/>
                  </a:schemeClr>
                </a:solidFill>
                <a:prstDash val="solid"/>
              </a:ln>
              <a:solidFill>
                <a:srgbClr val="00B050"/>
              </a:solidFill>
              <a:effectLst>
                <a:innerShdw blurRad="50900" dist="38500" dir="13500000">
                  <a:srgbClr val="000000">
                    <a:alpha val="60000"/>
                  </a:srgbClr>
                </a:innerShdw>
              </a:effectLst>
              <a:latin typeface="Informal Roman" pitchFamily="66"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par>
                          <p:cTn id="15" fill="hold">
                            <p:stCondLst>
                              <p:cond delay="1000"/>
                            </p:stCondLst>
                            <p:childTnLst>
                              <p:par>
                                <p:cTn id="16" presetID="25" presetClass="entr" presetSubtype="0" fill="hold" nodeType="afterEffect">
                                  <p:stCondLst>
                                    <p:cond delay="0"/>
                                  </p:stCondLst>
                                  <p:childTnLst>
                                    <p:set>
                                      <p:cBhvr>
                                        <p:cTn id="17" dur="1" fill="hold">
                                          <p:stCondLst>
                                            <p:cond delay="0"/>
                                          </p:stCondLst>
                                        </p:cTn>
                                        <p:tgtEl>
                                          <p:spTgt spid="26628"/>
                                        </p:tgtEl>
                                        <p:attrNameLst>
                                          <p:attrName>style.visibility</p:attrName>
                                        </p:attrNameLst>
                                      </p:cBhvr>
                                      <p:to>
                                        <p:strVal val="visible"/>
                                      </p:to>
                                    </p:set>
                                    <p:anim calcmode="lin" valueType="num">
                                      <p:cBhvr>
                                        <p:cTn id="18" dur="500" decel="50000" fill="hold">
                                          <p:stCondLst>
                                            <p:cond delay="0"/>
                                          </p:stCondLst>
                                        </p:cTn>
                                        <p:tgtEl>
                                          <p:spTgt spid="26628"/>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26628"/>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26628"/>
                                        </p:tgtEl>
                                        <p:attrNameLst>
                                          <p:attrName>ppt_w</p:attrName>
                                        </p:attrNameLst>
                                      </p:cBhvr>
                                      <p:tavLst>
                                        <p:tav tm="0">
                                          <p:val>
                                            <p:strVal val="#ppt_w*.05"/>
                                          </p:val>
                                        </p:tav>
                                        <p:tav tm="100000">
                                          <p:val>
                                            <p:strVal val="#ppt_w"/>
                                          </p:val>
                                        </p:tav>
                                      </p:tavLst>
                                    </p:anim>
                                    <p:anim calcmode="lin" valueType="num">
                                      <p:cBhvr>
                                        <p:cTn id="21" dur="1000" fill="hold"/>
                                        <p:tgtEl>
                                          <p:spTgt spid="26628"/>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26628"/>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26628"/>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26628"/>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023320" y="1412776"/>
            <a:ext cx="6120680" cy="4431983"/>
          </a:xfrm>
          <a:prstGeom prst="rect">
            <a:avLst/>
          </a:prstGeom>
          <a:noFill/>
        </p:spPr>
        <p:txBody>
          <a:bodyPr wrap="square" rtlCol="0">
            <a:spAutoFit/>
          </a:bodyPr>
          <a:lstStyle/>
          <a:p>
            <a:pPr algn="ctr"/>
            <a:r>
              <a:rPr lang="tr-TR" sz="4400" b="1" dirty="0">
                <a:latin typeface="Comic Sans MS" pitchFamily="66" charset="0"/>
              </a:rPr>
              <a:t>Kendinin ne olduğunu bilen insan, bazı kendini bilmezlerin, onun hakkında söylediklerinden etkilenmez.</a:t>
            </a:r>
            <a:endParaRPr lang="tr-TR" dirty="0">
              <a:latin typeface="Comic Sans MS" pitchFamily="66" charset="0"/>
            </a:endParaRPr>
          </a:p>
          <a:p>
            <a:endParaRPr lang="tr-TR" dirty="0"/>
          </a:p>
        </p:txBody>
      </p:sp>
      <p:sp>
        <p:nvSpPr>
          <p:cNvPr id="5" name="4 Komut Düğmesi: Giriş">
            <a:hlinkClick r:id="rId2" action="ppaction://hlinksldjump" highlightClick="1"/>
          </p:cNvPr>
          <p:cNvSpPr/>
          <p:nvPr/>
        </p:nvSpPr>
        <p:spPr>
          <a:xfrm>
            <a:off x="5220072" y="5661248"/>
            <a:ext cx="1368152" cy="936104"/>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3" action="ppaction://hlinksldjump" highlightClick="1"/>
          </p:cNvPr>
          <p:cNvSpPr/>
          <p:nvPr/>
        </p:nvSpPr>
        <p:spPr>
          <a:xfrm>
            <a:off x="6876256" y="5661248"/>
            <a:ext cx="1368152" cy="936104"/>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03848" y="1484784"/>
            <a:ext cx="5544616" cy="4154984"/>
          </a:xfrm>
          <a:prstGeom prst="rect">
            <a:avLst/>
          </a:prstGeom>
          <a:noFill/>
        </p:spPr>
        <p:txBody>
          <a:bodyPr wrap="square" rtlCol="0">
            <a:spAutoFit/>
          </a:bodyPr>
          <a:lstStyle/>
          <a:p>
            <a:pPr algn="ctr"/>
            <a:r>
              <a:rPr lang="tr-TR" sz="4400" b="1" dirty="0">
                <a:latin typeface="Comic Sans MS" pitchFamily="66" charset="0"/>
              </a:rPr>
              <a:t>Önyargıları yok etmek, atom çekirdeğini parçalamaktan daha zordur.</a:t>
            </a:r>
            <a:endParaRPr lang="tr-TR" sz="4400" dirty="0">
              <a:latin typeface="Comic Sans MS" pitchFamily="66" charset="0"/>
            </a:endParaRPr>
          </a:p>
          <a:p>
            <a:pPr algn="ctr"/>
            <a:endParaRPr lang="tr-TR" sz="4400" dirty="0">
              <a:latin typeface="Comic Sans MS" pitchFamily="66" charset="0"/>
            </a:endParaRPr>
          </a:p>
        </p:txBody>
      </p:sp>
      <p:sp>
        <p:nvSpPr>
          <p:cNvPr id="7" name="6 Komut Düğmesi: Bilgi">
            <a:hlinkClick r:id="rId2" action="ppaction://hlinksldjump" highlightClick="1"/>
          </p:cNvPr>
          <p:cNvSpPr/>
          <p:nvPr/>
        </p:nvSpPr>
        <p:spPr>
          <a:xfrm>
            <a:off x="6300192" y="5229200"/>
            <a:ext cx="1368152" cy="1224136"/>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8" name="7 Komut Düğmesi: Giriş">
            <a:hlinkClick r:id="rId3" action="ppaction://hlinksldjump" highlightClick="1"/>
          </p:cNvPr>
          <p:cNvSpPr/>
          <p:nvPr/>
        </p:nvSpPr>
        <p:spPr>
          <a:xfrm>
            <a:off x="4572000" y="5229200"/>
            <a:ext cx="1368152" cy="1224136"/>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483768" y="1628800"/>
            <a:ext cx="6660232" cy="3416320"/>
          </a:xfrm>
          <a:prstGeom prst="rect">
            <a:avLst/>
          </a:prstGeom>
          <a:noFill/>
        </p:spPr>
        <p:txBody>
          <a:bodyPr wrap="square" rtlCol="0">
            <a:spAutoFit/>
          </a:bodyPr>
          <a:lstStyle/>
          <a:p>
            <a:pPr algn="ctr"/>
            <a:r>
              <a:rPr lang="tr-TR" sz="5400" b="1" dirty="0">
                <a:latin typeface="Comic Sans MS" pitchFamily="66" charset="0"/>
              </a:rPr>
              <a:t>Sevilenin kusurlarını hoş görmeyen sevmiyor </a:t>
            </a:r>
            <a:r>
              <a:rPr lang="tr-TR" sz="5400" b="1" dirty="0" smtClean="0">
                <a:latin typeface="Comic Sans MS" pitchFamily="66" charset="0"/>
              </a:rPr>
              <a:t>demektir.</a:t>
            </a:r>
            <a:endParaRPr lang="tr-TR" sz="5400" b="1" dirty="0">
              <a:latin typeface="Comic Sans MS" pitchFamily="66" charset="0"/>
            </a:endParaRPr>
          </a:p>
        </p:txBody>
      </p:sp>
      <p:sp>
        <p:nvSpPr>
          <p:cNvPr id="6" name="5 Komut Düğmesi: Bilgi">
            <a:hlinkClick r:id="rId2" action="ppaction://hlinksldjump" highlightClick="1"/>
          </p:cNvPr>
          <p:cNvSpPr/>
          <p:nvPr/>
        </p:nvSpPr>
        <p:spPr>
          <a:xfrm>
            <a:off x="6804248" y="5301208"/>
            <a:ext cx="1296144" cy="1152128"/>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7" name="6 Komut Düğmesi: Giriş">
            <a:hlinkClick r:id="rId3" action="ppaction://hlinksldjump" highlightClick="1"/>
          </p:cNvPr>
          <p:cNvSpPr/>
          <p:nvPr/>
        </p:nvSpPr>
        <p:spPr>
          <a:xfrm>
            <a:off x="5292080" y="5301208"/>
            <a:ext cx="1296144" cy="11521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491880" y="620688"/>
            <a:ext cx="5220072" cy="452431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4000" b="1" i="0" u="none" strike="noStrike" cap="none" normalizeH="0" baseline="0" dirty="0" smtClean="0">
                <a:ln>
                  <a:noFill/>
                </a:ln>
                <a:solidFill>
                  <a:srgbClr val="222222"/>
                </a:solidFill>
                <a:effectLst/>
                <a:latin typeface="Comic Sans MS" pitchFamily="66" charset="0"/>
                <a:ea typeface="Calibri" pitchFamily="34" charset="0"/>
                <a:cs typeface="Arial" pitchFamily="34" charset="0"/>
              </a:rPr>
              <a:t>Bir insanı doyurmak istiyorsanız, ona balık verin; aç kalmamasını istiyorsanız ona balık tutmayı öğretin</a:t>
            </a:r>
            <a:r>
              <a:rPr kumimoji="0" lang="tr-TR" sz="4400" b="1" i="0" u="none" strike="noStrike" cap="none" normalizeH="0" baseline="0" dirty="0" smtClean="0">
                <a:ln>
                  <a:noFill/>
                </a:ln>
                <a:solidFill>
                  <a:srgbClr val="222222"/>
                </a:solidFill>
                <a:effectLst/>
                <a:latin typeface="Comic Sans MS" pitchFamily="66" charset="0"/>
                <a:ea typeface="Calibri" pitchFamily="34" charset="0"/>
                <a:cs typeface="Arial" pitchFamily="34" charset="0"/>
              </a:rPr>
              <a:t>.</a:t>
            </a:r>
            <a:endParaRPr kumimoji="0" lang="tr-TR" sz="6000" b="1" i="0" u="none" strike="noStrike" cap="none" normalizeH="0" baseline="0" dirty="0" smtClean="0">
              <a:ln>
                <a:noFill/>
              </a:ln>
              <a:solidFill>
                <a:schemeClr val="tx1"/>
              </a:solidFill>
              <a:effectLst/>
              <a:latin typeface="Comic Sans MS" pitchFamily="66" charset="0"/>
            </a:endParaRPr>
          </a:p>
        </p:txBody>
      </p:sp>
      <p:sp>
        <p:nvSpPr>
          <p:cNvPr id="6" name="5 Komut Düğmesi: Giriş">
            <a:hlinkClick r:id="rId2" action="ppaction://hlinksldjump" highlightClick="1"/>
          </p:cNvPr>
          <p:cNvSpPr/>
          <p:nvPr/>
        </p:nvSpPr>
        <p:spPr>
          <a:xfrm>
            <a:off x="4788024" y="5373216"/>
            <a:ext cx="1440160" cy="1008112"/>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7" name="6 Komut Düğmesi: Bilgi">
            <a:hlinkClick r:id="rId3" action="ppaction://hlinksldjump" highlightClick="1"/>
          </p:cNvPr>
          <p:cNvSpPr/>
          <p:nvPr/>
        </p:nvSpPr>
        <p:spPr>
          <a:xfrm>
            <a:off x="6444208" y="5373216"/>
            <a:ext cx="1440160" cy="1008112"/>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131840" y="692696"/>
            <a:ext cx="5688632" cy="5262979"/>
          </a:xfrm>
          <a:prstGeom prst="rect">
            <a:avLst/>
          </a:prstGeom>
          <a:noFill/>
        </p:spPr>
        <p:txBody>
          <a:bodyPr wrap="square" rtlCol="0">
            <a:spAutoFit/>
          </a:bodyPr>
          <a:lstStyle/>
          <a:p>
            <a:pPr algn="ctr"/>
            <a:r>
              <a:rPr lang="tr-TR" sz="4800" b="1" dirty="0">
                <a:latin typeface="Comic Sans MS" pitchFamily="66" charset="0"/>
              </a:rPr>
              <a:t>Zulmü alkışlayamam, zalimi asla sevemem gelenin keyfi için geçmişe kalkıp sövemem.</a:t>
            </a:r>
          </a:p>
          <a:p>
            <a:pPr algn="ctr"/>
            <a:endParaRPr lang="tr-TR" sz="4800" b="1" dirty="0">
              <a:latin typeface="Comic Sans MS" pitchFamily="66" charset="0"/>
            </a:endParaRPr>
          </a:p>
        </p:txBody>
      </p:sp>
      <p:sp>
        <p:nvSpPr>
          <p:cNvPr id="5" name="4 Komut Düğmesi: Giriş">
            <a:hlinkClick r:id="rId2" action="ppaction://hlinksldjump" highlightClick="1"/>
          </p:cNvPr>
          <p:cNvSpPr/>
          <p:nvPr/>
        </p:nvSpPr>
        <p:spPr>
          <a:xfrm>
            <a:off x="5292080" y="5445224"/>
            <a:ext cx="1368152" cy="11521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3" action="ppaction://hlinksldjump" highlightClick="1"/>
          </p:cNvPr>
          <p:cNvSpPr/>
          <p:nvPr/>
        </p:nvSpPr>
        <p:spPr>
          <a:xfrm>
            <a:off x="6948264" y="5445224"/>
            <a:ext cx="1368152" cy="1152128"/>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383360" y="548680"/>
            <a:ext cx="5760640" cy="5016758"/>
          </a:xfrm>
          <a:prstGeom prst="rect">
            <a:avLst/>
          </a:prstGeom>
          <a:noFill/>
        </p:spPr>
        <p:txBody>
          <a:bodyPr wrap="square" rtlCol="0">
            <a:spAutoFit/>
          </a:bodyPr>
          <a:lstStyle/>
          <a:p>
            <a:pPr algn="ctr"/>
            <a:r>
              <a:rPr lang="tr-TR" sz="4000" b="1" dirty="0">
                <a:latin typeface="Comic Sans MS" pitchFamily="66" charset="0"/>
              </a:rPr>
              <a:t>Sevmeye layık olmayanı hatırlayarak değerli etme! Dönmek mi istiyor, bir şans daha verme. Unutma; sevgi yürekli olana yakışır.</a:t>
            </a:r>
            <a:endParaRPr lang="tr-TR" sz="4000" dirty="0">
              <a:latin typeface="Comic Sans MS" pitchFamily="66" charset="0"/>
            </a:endParaRPr>
          </a:p>
          <a:p>
            <a:pPr algn="ctr"/>
            <a:endParaRPr lang="tr-TR" sz="4000" dirty="0">
              <a:latin typeface="Comic Sans MS" pitchFamily="66" charset="0"/>
            </a:endParaRPr>
          </a:p>
        </p:txBody>
      </p:sp>
      <p:sp>
        <p:nvSpPr>
          <p:cNvPr id="6" name="5 Komut Düğmesi: Giriş">
            <a:hlinkClick r:id="rId2" action="ppaction://hlinksldjump" highlightClick="1"/>
          </p:cNvPr>
          <p:cNvSpPr/>
          <p:nvPr/>
        </p:nvSpPr>
        <p:spPr>
          <a:xfrm>
            <a:off x="5580112" y="5373216"/>
            <a:ext cx="1296144" cy="1080120"/>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7" name="6 Komut Düğmesi: Bilgi">
            <a:hlinkClick r:id="rId3" action="ppaction://hlinksldjump" highlightClick="1"/>
          </p:cNvPr>
          <p:cNvSpPr/>
          <p:nvPr/>
        </p:nvSpPr>
        <p:spPr>
          <a:xfrm>
            <a:off x="7164288" y="5373216"/>
            <a:ext cx="1296144" cy="1080120"/>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483768" y="2132856"/>
            <a:ext cx="6408712" cy="3046988"/>
          </a:xfrm>
          <a:prstGeom prst="rect">
            <a:avLst/>
          </a:prstGeom>
          <a:noFill/>
        </p:spPr>
        <p:txBody>
          <a:bodyPr wrap="square" rtlCol="0">
            <a:spAutoFit/>
          </a:bodyPr>
          <a:lstStyle/>
          <a:p>
            <a:pPr algn="ctr"/>
            <a:r>
              <a:rPr lang="tr-TR" sz="4800" b="1" dirty="0">
                <a:latin typeface="Comic Sans MS" pitchFamily="66" charset="0"/>
              </a:rPr>
              <a:t>Kalbinizin sevmediği kimselerden sakınınız.</a:t>
            </a:r>
          </a:p>
          <a:p>
            <a:pPr algn="ctr"/>
            <a:endParaRPr lang="tr-TR" sz="4800" b="1" dirty="0">
              <a:latin typeface="Comic Sans MS" pitchFamily="66" charset="0"/>
            </a:endParaRPr>
          </a:p>
        </p:txBody>
      </p:sp>
      <p:sp>
        <p:nvSpPr>
          <p:cNvPr id="5" name="4 Komut Düğmesi: Giriş">
            <a:hlinkClick r:id="rId2" action="ppaction://hlinksldjump" highlightClick="1"/>
          </p:cNvPr>
          <p:cNvSpPr/>
          <p:nvPr/>
        </p:nvSpPr>
        <p:spPr>
          <a:xfrm>
            <a:off x="5076056" y="5033958"/>
            <a:ext cx="1368152" cy="1224136"/>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3" action="ppaction://hlinksldjump" highlightClick="1"/>
          </p:cNvPr>
          <p:cNvSpPr/>
          <p:nvPr/>
        </p:nvSpPr>
        <p:spPr>
          <a:xfrm>
            <a:off x="6660232" y="5033958"/>
            <a:ext cx="1296144" cy="1224136"/>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75856" y="1412776"/>
            <a:ext cx="5544616" cy="4062651"/>
          </a:xfrm>
          <a:prstGeom prst="rect">
            <a:avLst/>
          </a:prstGeom>
          <a:noFill/>
        </p:spPr>
        <p:txBody>
          <a:bodyPr wrap="square" rtlCol="0">
            <a:spAutoFit/>
          </a:bodyPr>
          <a:lstStyle/>
          <a:p>
            <a:pPr algn="ctr"/>
            <a:r>
              <a:rPr lang="tr-TR" sz="6000" b="1" dirty="0">
                <a:latin typeface="Comic Sans MS" pitchFamily="66" charset="0"/>
              </a:rPr>
              <a:t>Sevginin kurduğu devleti adalet devam ettirir.</a:t>
            </a:r>
            <a:endParaRPr lang="tr-TR" sz="6000" dirty="0">
              <a:latin typeface="Comic Sans MS" pitchFamily="66" charset="0"/>
            </a:endParaRPr>
          </a:p>
          <a:p>
            <a:r>
              <a:rPr lang="tr-TR" b="1" dirty="0"/>
              <a:t> </a:t>
            </a:r>
            <a:endParaRPr lang="tr-TR" dirty="0"/>
          </a:p>
        </p:txBody>
      </p:sp>
      <p:sp>
        <p:nvSpPr>
          <p:cNvPr id="5" name="4 Komut Düğmesi: Giriş">
            <a:hlinkClick r:id="rId2" action="ppaction://hlinksldjump" highlightClick="1"/>
          </p:cNvPr>
          <p:cNvSpPr/>
          <p:nvPr/>
        </p:nvSpPr>
        <p:spPr>
          <a:xfrm>
            <a:off x="5076056" y="5445224"/>
            <a:ext cx="1296144" cy="11521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3" action="ppaction://hlinksldjump" highlightClick="1"/>
          </p:cNvPr>
          <p:cNvSpPr/>
          <p:nvPr/>
        </p:nvSpPr>
        <p:spPr>
          <a:xfrm>
            <a:off x="6660232" y="5517232"/>
            <a:ext cx="1296144" cy="1152128"/>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685453" y="3933056"/>
            <a:ext cx="5458547" cy="2215991"/>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138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Son…</a:t>
            </a:r>
            <a:endParaRPr lang="tr-TR" sz="138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323528" y="332656"/>
            <a:ext cx="8352928" cy="1008112"/>
          </a:xfrm>
          <a:prstGeom prst="rect">
            <a:avLst/>
          </a:prstGeom>
          <a:ln>
            <a:solidFill>
              <a:srgbClr val="00B050"/>
            </a:solidFill>
          </a:ln>
        </p:spPr>
        <p:style>
          <a:lnRef idx="2">
            <a:schemeClr val="accent3"/>
          </a:lnRef>
          <a:fillRef idx="1">
            <a:schemeClr val="lt1"/>
          </a:fillRef>
          <a:effectRef idx="0">
            <a:schemeClr val="accent3"/>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Sevgiyi felsefe haline getirmiş örnek bir insandır.</a:t>
            </a:r>
          </a:p>
          <a:p>
            <a:pPr algn="ctr"/>
            <a:endParaRPr lang="tr-TR" sz="2400" dirty="0"/>
          </a:p>
        </p:txBody>
      </p:sp>
      <p:sp>
        <p:nvSpPr>
          <p:cNvPr id="4" name="3 Dikdörtgen"/>
          <p:cNvSpPr/>
          <p:nvPr/>
        </p:nvSpPr>
        <p:spPr>
          <a:xfrm>
            <a:off x="323528" y="4437112"/>
            <a:ext cx="8352928" cy="1152128"/>
          </a:xfrm>
          <a:prstGeom prst="rect">
            <a:avLst/>
          </a:prstGeom>
          <a:ln>
            <a:solidFill>
              <a:srgbClr val="00B05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Şiilerinde en çok işlediği temalar; Din, İlahi aşk, Ahlak, hikmet, ölüm ve faniliktir. </a:t>
            </a:r>
          </a:p>
          <a:p>
            <a:pPr algn="ctr"/>
            <a:endParaRPr lang="tr-TR" dirty="0"/>
          </a:p>
        </p:txBody>
      </p:sp>
      <p:sp>
        <p:nvSpPr>
          <p:cNvPr id="5" name="4 Dikdörtgen"/>
          <p:cNvSpPr/>
          <p:nvPr/>
        </p:nvSpPr>
        <p:spPr>
          <a:xfrm>
            <a:off x="323528" y="2636912"/>
            <a:ext cx="8352928" cy="1584176"/>
          </a:xfrm>
          <a:prstGeom prst="rect">
            <a:avLst/>
          </a:prstGeom>
          <a:ln>
            <a:solidFill>
              <a:srgbClr val="00B050"/>
            </a:solidFill>
          </a:ln>
        </p:spPr>
        <p:style>
          <a:lnRef idx="2">
            <a:schemeClr val="accent3"/>
          </a:lnRef>
          <a:fillRef idx="1">
            <a:schemeClr val="lt1"/>
          </a:fillRef>
          <a:effectRef idx="0">
            <a:schemeClr val="accent3"/>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İnsan sevgisini ilahi sevgi ile nasıl bağdaştırdığını gösteren en çarpıcı mısralarından birisi “Yaradılanı hoş gör / Yaradan’dan ötürü” dür.</a:t>
            </a:r>
          </a:p>
          <a:p>
            <a:pPr algn="ctr"/>
            <a:endParaRPr lang="tr-TR" dirty="0"/>
          </a:p>
        </p:txBody>
      </p:sp>
      <p:sp>
        <p:nvSpPr>
          <p:cNvPr id="6" name="5 Dikdörtgen"/>
          <p:cNvSpPr/>
          <p:nvPr/>
        </p:nvSpPr>
        <p:spPr>
          <a:xfrm>
            <a:off x="323528" y="1628800"/>
            <a:ext cx="8352928" cy="720080"/>
          </a:xfrm>
          <a:prstGeom prst="rect">
            <a:avLst/>
          </a:prstGeom>
          <a:ln>
            <a:solidFill>
              <a:srgbClr val="00B05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lang="tr-TR" sz="2400" b="1" dirty="0" smtClean="0">
                <a:latin typeface="Comic Sans MS" pitchFamily="66" charset="0"/>
              </a:rPr>
              <a:t>“gönül kırmamak” konusuna ayrı bir önem verir.</a:t>
            </a:r>
            <a:endParaRPr lang="tr-TR" sz="2400" b="1" dirty="0">
              <a:latin typeface="Comic Sans MS" pitchFamily="66" charset="0"/>
            </a:endParaRPr>
          </a:p>
        </p:txBody>
      </p:sp>
      <p:sp>
        <p:nvSpPr>
          <p:cNvPr id="8" name="7 Komut Düğmesi: Giriş">
            <a:hlinkClick r:id="rId2" action="ppaction://hlinksldjump" highlightClick="1"/>
          </p:cNvPr>
          <p:cNvSpPr/>
          <p:nvPr/>
        </p:nvSpPr>
        <p:spPr>
          <a:xfrm>
            <a:off x="7524328" y="5805264"/>
            <a:ext cx="1619672" cy="1052736"/>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771801" y="1513822"/>
            <a:ext cx="6372200" cy="347787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4400" b="1" i="0" u="none" strike="noStrike" cap="none" normalizeH="0" baseline="0" dirty="0" smtClean="0">
                <a:ln>
                  <a:noFill/>
                </a:ln>
                <a:effectLst/>
                <a:latin typeface="Comic Sans MS" pitchFamily="66" charset="0"/>
                <a:ea typeface="Times New Roman" pitchFamily="18" charset="0"/>
                <a:cs typeface="Tahoma" pitchFamily="34" charset="0"/>
              </a:rPr>
              <a:t>Bir bahçeye giremezsen,</a:t>
            </a:r>
            <a:endParaRPr kumimoji="0" lang="tr-TR" sz="4400" b="0" i="0" u="none" strike="noStrike" cap="none" normalizeH="0" baseline="0" dirty="0" smtClean="0">
              <a:ln>
                <a:noFill/>
              </a:ln>
              <a:effectLst/>
              <a:latin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4400" b="1" i="0" u="none" strike="noStrike" cap="none" normalizeH="0" baseline="0" dirty="0" smtClean="0">
                <a:ln>
                  <a:noFill/>
                </a:ln>
                <a:effectLst/>
                <a:latin typeface="Comic Sans MS" pitchFamily="66" charset="0"/>
                <a:ea typeface="Times New Roman" pitchFamily="18" charset="0"/>
                <a:cs typeface="Tahoma" pitchFamily="34" charset="0"/>
              </a:rPr>
              <a:t>durup seyran eyleme. </a:t>
            </a:r>
            <a:endParaRPr kumimoji="0" lang="tr-TR" sz="4400" b="0" i="0" u="none" strike="noStrike" cap="none" normalizeH="0" baseline="0" dirty="0" smtClean="0">
              <a:ln>
                <a:noFill/>
              </a:ln>
              <a:effectLst/>
              <a:latin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4400" b="1" i="0" u="none" strike="noStrike" cap="none" normalizeH="0" baseline="0" dirty="0" smtClean="0">
                <a:ln>
                  <a:noFill/>
                </a:ln>
                <a:effectLst/>
                <a:latin typeface="Comic Sans MS" pitchFamily="66" charset="0"/>
                <a:ea typeface="Calibri" pitchFamily="34" charset="0"/>
                <a:cs typeface="Times New Roman" pitchFamily="18" charset="0"/>
              </a:rPr>
              <a:t>Bir gönül yapamazsan</a:t>
            </a:r>
            <a:r>
              <a:rPr kumimoji="0" lang="tr-TR" sz="44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a:t>
            </a:r>
            <a:endParaRPr kumimoji="0" lang="tr-TR" sz="4400" b="0" i="0" u="none" strike="noStrike" cap="none" normalizeH="0" baseline="0" dirty="0" smtClean="0">
              <a:ln>
                <a:noFill/>
              </a:ln>
              <a:solidFill>
                <a:schemeClr val="tx1"/>
              </a:solidFill>
              <a:effectLst/>
              <a:latin typeface="Comic Sans MS" pitchFamily="66"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44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yıkıp viran eyleme</a:t>
            </a:r>
            <a:endParaRPr kumimoji="0" lang="tr-TR" sz="4400" b="0" i="0" u="none" strike="noStrike" cap="none" normalizeH="0" baseline="0" dirty="0" smtClean="0">
              <a:ln>
                <a:noFill/>
              </a:ln>
              <a:solidFill>
                <a:schemeClr val="tx1"/>
              </a:solidFill>
              <a:effectLst/>
              <a:latin typeface="Comic Sans MS" pitchFamily="66" charset="0"/>
            </a:endParaRPr>
          </a:p>
        </p:txBody>
      </p:sp>
      <p:sp>
        <p:nvSpPr>
          <p:cNvPr id="10" name="9 Komut Düğmesi: Giriş">
            <a:hlinkClick r:id="rId2" action="ppaction://hlinksldjump" highlightClick="1"/>
          </p:cNvPr>
          <p:cNvSpPr/>
          <p:nvPr/>
        </p:nvSpPr>
        <p:spPr>
          <a:xfrm>
            <a:off x="5868144" y="5589240"/>
            <a:ext cx="1296144" cy="1008112"/>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2800" b="1" dirty="0" smtClean="0">
              <a:latin typeface="Comic Sans MS" pitchFamily="66" charset="0"/>
            </a:endParaRPr>
          </a:p>
        </p:txBody>
      </p:sp>
      <p:sp>
        <p:nvSpPr>
          <p:cNvPr id="11" name="10 Komut Düğmesi: Bilgi">
            <a:hlinkClick r:id="rId3" action="ppaction://hlinksldjump" highlightClick="1"/>
          </p:cNvPr>
          <p:cNvSpPr/>
          <p:nvPr/>
        </p:nvSpPr>
        <p:spPr>
          <a:xfrm>
            <a:off x="7380312" y="5589240"/>
            <a:ext cx="1296144" cy="1008112"/>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sz="2800" b="1" dirty="0" smtClean="0">
              <a:latin typeface="Comic Sans MS" pitchFamily="66" charset="0"/>
            </a:endParaRPr>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11560" y="3212976"/>
            <a:ext cx="7128792" cy="369332"/>
          </a:xfrm>
          <a:prstGeom prst="rect">
            <a:avLst/>
          </a:prstGeom>
          <a:noFill/>
        </p:spPr>
        <p:txBody>
          <a:bodyPr wrap="square" rtlCol="0">
            <a:spAutoFit/>
          </a:bodyPr>
          <a:lstStyle/>
          <a:p>
            <a:r>
              <a:rPr lang="tr-TR" dirty="0"/>
              <a:t> </a:t>
            </a:r>
          </a:p>
        </p:txBody>
      </p:sp>
      <p:sp>
        <p:nvSpPr>
          <p:cNvPr id="3" name="2 Dikdörtgen"/>
          <p:cNvSpPr/>
          <p:nvPr/>
        </p:nvSpPr>
        <p:spPr>
          <a:xfrm>
            <a:off x="539552" y="620688"/>
            <a:ext cx="8064896" cy="108012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Yazarımız , psikolojik romanlarıyla tanınır.</a:t>
            </a:r>
          </a:p>
          <a:p>
            <a:pPr algn="ctr"/>
            <a:endParaRPr lang="tr-TR" dirty="0"/>
          </a:p>
        </p:txBody>
      </p:sp>
      <p:sp>
        <p:nvSpPr>
          <p:cNvPr id="4" name="3 Dikdörtgen"/>
          <p:cNvSpPr/>
          <p:nvPr/>
        </p:nvSpPr>
        <p:spPr>
          <a:xfrm>
            <a:off x="539552" y="3356992"/>
            <a:ext cx="8064896" cy="108012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Başlıca eserleri; Dokuzuncu hariciye koğuşu, Fatih-Harbiye, Sözde kızlar…</a:t>
            </a:r>
          </a:p>
          <a:p>
            <a:pPr algn="ctr"/>
            <a:endParaRPr lang="tr-TR" sz="2400" b="1" dirty="0">
              <a:latin typeface="Comic Sans MS" pitchFamily="66" charset="0"/>
            </a:endParaRPr>
          </a:p>
        </p:txBody>
      </p:sp>
      <p:sp>
        <p:nvSpPr>
          <p:cNvPr id="5" name="4 Dikdörtgen"/>
          <p:cNvSpPr/>
          <p:nvPr/>
        </p:nvSpPr>
        <p:spPr>
          <a:xfrm>
            <a:off x="539552" y="2060848"/>
            <a:ext cx="8064896" cy="93610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r>
              <a:rPr lang="tr-TR" sz="2400" b="1" dirty="0" smtClean="0">
                <a:latin typeface="Comic Sans MS" pitchFamily="66" charset="0"/>
              </a:rPr>
              <a:t>Server Bedii takma adında gazetelerde yazmıştır.</a:t>
            </a:r>
          </a:p>
          <a:p>
            <a:pPr algn="ctr"/>
            <a:endParaRPr lang="tr-TR" dirty="0"/>
          </a:p>
        </p:txBody>
      </p:sp>
      <p:sp>
        <p:nvSpPr>
          <p:cNvPr id="6" name="5 Komut Düğmesi: Giriş">
            <a:hlinkClick r:id="rId2" action="ppaction://hlinksldjump" highlightClick="1"/>
          </p:cNvPr>
          <p:cNvSpPr/>
          <p:nvPr/>
        </p:nvSpPr>
        <p:spPr>
          <a:xfrm>
            <a:off x="7524328" y="5877272"/>
            <a:ext cx="1619672" cy="9807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11560" y="404664"/>
            <a:ext cx="7992888" cy="108012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İslam ve tasavvuf dünyasında bir şair ve düşünce adamıdır.</a:t>
            </a:r>
          </a:p>
          <a:p>
            <a:pPr algn="ctr"/>
            <a:endParaRPr lang="tr-TR" dirty="0"/>
          </a:p>
        </p:txBody>
      </p:sp>
      <p:sp>
        <p:nvSpPr>
          <p:cNvPr id="4" name="3 Dikdörtgen"/>
          <p:cNvSpPr/>
          <p:nvPr/>
        </p:nvSpPr>
        <p:spPr>
          <a:xfrm>
            <a:off x="611560" y="4509120"/>
            <a:ext cx="7992888" cy="108012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Türbesi Konya’dadır.</a:t>
            </a:r>
          </a:p>
          <a:p>
            <a:pPr algn="ctr"/>
            <a:endParaRPr lang="tr-TR" dirty="0"/>
          </a:p>
        </p:txBody>
      </p:sp>
      <p:sp>
        <p:nvSpPr>
          <p:cNvPr id="5" name="4 Dikdörtgen"/>
          <p:cNvSpPr/>
          <p:nvPr/>
        </p:nvSpPr>
        <p:spPr>
          <a:xfrm>
            <a:off x="611560" y="3140968"/>
            <a:ext cx="7992888" cy="108012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Mesnevileri ile meşhurdur.</a:t>
            </a:r>
          </a:p>
          <a:p>
            <a:pPr algn="ctr"/>
            <a:endParaRPr lang="tr-TR" dirty="0"/>
          </a:p>
        </p:txBody>
      </p:sp>
      <p:sp>
        <p:nvSpPr>
          <p:cNvPr id="6" name="5 Dikdörtgen"/>
          <p:cNvSpPr/>
          <p:nvPr/>
        </p:nvSpPr>
        <p:spPr>
          <a:xfrm>
            <a:off x="611560" y="1772816"/>
            <a:ext cx="7992888" cy="108012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Yaşamını "Hamdım, piştim, yandım" sözleriyle özetlemiştir.</a:t>
            </a:r>
          </a:p>
          <a:p>
            <a:pPr algn="ctr"/>
            <a:endParaRPr lang="tr-TR" dirty="0"/>
          </a:p>
        </p:txBody>
      </p:sp>
      <p:sp>
        <p:nvSpPr>
          <p:cNvPr id="7" name="6 Komut Düğmesi: Giriş">
            <a:hlinkClick r:id="rId2" action="ppaction://hlinksldjump" highlightClick="1"/>
          </p:cNvPr>
          <p:cNvSpPr/>
          <p:nvPr/>
        </p:nvSpPr>
        <p:spPr>
          <a:xfrm>
            <a:off x="7740352" y="5949280"/>
            <a:ext cx="1403648" cy="908720"/>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83568" y="260648"/>
            <a:ext cx="7920880" cy="1512168"/>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Şairliğe ilk adımını on yedi yaşında iken, annesinin arzusuyla başladı ve ilk şiirleri Yeni Mecmua'da yayımlamıştır.</a:t>
            </a:r>
          </a:p>
          <a:p>
            <a:pPr algn="ctr"/>
            <a:endParaRPr lang="tr-TR" dirty="0"/>
          </a:p>
        </p:txBody>
      </p:sp>
      <p:sp>
        <p:nvSpPr>
          <p:cNvPr id="5" name="4 Dikdörtgen"/>
          <p:cNvSpPr/>
          <p:nvPr/>
        </p:nvSpPr>
        <p:spPr>
          <a:xfrm>
            <a:off x="683568" y="4293096"/>
            <a:ext cx="7920880" cy="93610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tr-TR" sz="2400" b="1" dirty="0" smtClean="0">
              <a:latin typeface="Comic Sans MS" pitchFamily="66" charset="0"/>
            </a:endParaRPr>
          </a:p>
          <a:p>
            <a:pPr lvl="0" algn="ctr"/>
            <a:r>
              <a:rPr lang="tr-TR" sz="2400" b="1" dirty="0" smtClean="0">
                <a:latin typeface="Comic Sans MS" pitchFamily="66" charset="0"/>
              </a:rPr>
              <a:t>Üstad unvanı ile bilinen bir şairimizdir</a:t>
            </a:r>
            <a:r>
              <a:rPr lang="tr-TR" dirty="0" smtClean="0">
                <a:latin typeface="Comic Sans MS" pitchFamily="66" charset="0"/>
              </a:rPr>
              <a:t>.</a:t>
            </a:r>
          </a:p>
          <a:p>
            <a:pPr algn="ctr"/>
            <a:endParaRPr lang="tr-TR" dirty="0"/>
          </a:p>
        </p:txBody>
      </p:sp>
      <p:sp>
        <p:nvSpPr>
          <p:cNvPr id="6" name="5 Dikdörtgen"/>
          <p:cNvSpPr/>
          <p:nvPr/>
        </p:nvSpPr>
        <p:spPr>
          <a:xfrm>
            <a:off x="683568" y="1988840"/>
            <a:ext cx="7920880" cy="201622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tr-TR" sz="2400" dirty="0" smtClean="0">
              <a:latin typeface="Comic Sans MS" pitchFamily="66" charset="0"/>
            </a:endParaRPr>
          </a:p>
          <a:p>
            <a:pPr lvl="0" algn="ctr"/>
            <a:r>
              <a:rPr lang="tr-TR" sz="2400" b="1" dirty="0" smtClean="0">
                <a:latin typeface="Comic Sans MS" pitchFamily="66" charset="0"/>
              </a:rPr>
              <a:t>Milli Mecmua ve Yeni Hayat dergilerinde çıkan şiirleriyle kendinden söz ettirdikten sonra, yayımladığı Örümcek Ağı ve Kaldırımlar adlı şiir kitapları ile kısa sürede edebiyat dünyasında kendisinden söz ettirmiştir.</a:t>
            </a:r>
          </a:p>
          <a:p>
            <a:pPr algn="ctr"/>
            <a:endParaRPr lang="tr-TR" dirty="0"/>
          </a:p>
        </p:txBody>
      </p:sp>
      <p:sp>
        <p:nvSpPr>
          <p:cNvPr id="9" name="8 Komut Düğmesi: Giriş">
            <a:hlinkClick r:id="rId2" action="ppaction://hlinksldjump" highlightClick="1"/>
          </p:cNvPr>
          <p:cNvSpPr/>
          <p:nvPr/>
        </p:nvSpPr>
        <p:spPr>
          <a:xfrm>
            <a:off x="7884368" y="5877272"/>
            <a:ext cx="1259632" cy="9807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2000" fill="hold"/>
                                        <p:tgtEl>
                                          <p:spTgt spid="9"/>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827584" y="764704"/>
            <a:ext cx="7704856" cy="1080120"/>
          </a:xfrm>
          <a:prstGeom prst="rect">
            <a:avLst/>
          </a:prstGeom>
          <a:ln>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tr-TR" dirty="0" smtClean="0"/>
          </a:p>
          <a:p>
            <a:pPr algn="ctr"/>
            <a:r>
              <a:rPr lang="tr-TR" dirty="0" smtClean="0"/>
              <a:t> </a:t>
            </a:r>
            <a:r>
              <a:rPr lang="tr-TR" sz="2400" b="1" dirty="0" smtClean="0">
                <a:latin typeface="Comic Sans MS" pitchFamily="66" charset="0"/>
              </a:rPr>
              <a:t>“Divan Şiirini Sevdiren Adam” olarak da tanınan günümüz yazarlarındandır.</a:t>
            </a:r>
          </a:p>
          <a:p>
            <a:pPr algn="ctr"/>
            <a:endParaRPr lang="tr-TR" dirty="0"/>
          </a:p>
        </p:txBody>
      </p:sp>
      <p:sp>
        <p:nvSpPr>
          <p:cNvPr id="4" name="3 Dikdörtgen"/>
          <p:cNvSpPr/>
          <p:nvPr/>
        </p:nvSpPr>
        <p:spPr>
          <a:xfrm>
            <a:off x="827584" y="2132856"/>
            <a:ext cx="7704856" cy="172819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Babil’de Ölüm İstanbul’da Aşk, Katre-i Matem ve Şah&amp;Sultan adlı romanlarının baskıları yüz binlere ulaştı, pek çok ödül almıştır.</a:t>
            </a:r>
            <a:endParaRPr lang="tr-TR" sz="2400" b="1" dirty="0">
              <a:latin typeface="Comic Sans MS" pitchFamily="66" charset="0"/>
            </a:endParaRPr>
          </a:p>
        </p:txBody>
      </p:sp>
      <p:sp>
        <p:nvSpPr>
          <p:cNvPr id="5" name="4 Komut Düğmesi: Giriş">
            <a:hlinkClick r:id="rId2" action="ppaction://hlinksldjump" highlightClick="1"/>
          </p:cNvPr>
          <p:cNvSpPr/>
          <p:nvPr/>
        </p:nvSpPr>
        <p:spPr>
          <a:xfrm>
            <a:off x="7596336" y="5733256"/>
            <a:ext cx="1547664" cy="1124744"/>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grpId="0" nodeType="clickEffect">
                                  <p:stCondLst>
                                    <p:cond delay="0"/>
                                  </p:stCondLst>
                                  <p:childTnLst>
                                    <p:animRot by="21600000">
                                      <p:cBhvr>
                                        <p:cTn id="1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83568" y="404664"/>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Asıl adı Cemalettin Seber'dir.</a:t>
            </a:r>
            <a:endParaRPr lang="tr-TR" sz="2400" b="1" dirty="0">
              <a:latin typeface="Comic Sans MS" pitchFamily="66" charset="0"/>
            </a:endParaRPr>
          </a:p>
        </p:txBody>
      </p:sp>
      <p:sp>
        <p:nvSpPr>
          <p:cNvPr id="4" name="3 Dikdörtgen"/>
          <p:cNvSpPr/>
          <p:nvPr/>
        </p:nvSpPr>
        <p:spPr>
          <a:xfrm>
            <a:off x="683568" y="1628800"/>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a:latin typeface="Comic Sans MS" pitchFamily="66" charset="0"/>
              </a:rPr>
              <a:t>S</a:t>
            </a:r>
            <a:r>
              <a:rPr lang="tr-TR" sz="2400" b="1" dirty="0" smtClean="0">
                <a:latin typeface="Comic Sans MS" pitchFamily="66" charset="0"/>
              </a:rPr>
              <a:t>oyadındaki y'lerden birisini, bir arkadaşıyla girdiği iddiada kaybetmiştir.</a:t>
            </a:r>
            <a:endParaRPr lang="tr-TR" sz="2400" b="1" dirty="0">
              <a:latin typeface="Comic Sans MS" pitchFamily="66" charset="0"/>
            </a:endParaRPr>
          </a:p>
        </p:txBody>
      </p:sp>
      <p:sp>
        <p:nvSpPr>
          <p:cNvPr id="5" name="4 Dikdörtgen"/>
          <p:cNvSpPr/>
          <p:nvPr/>
        </p:nvSpPr>
        <p:spPr>
          <a:xfrm>
            <a:off x="683568" y="2852936"/>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Şiirlerindeki şekil, muhteva ve anlatım özellikleri ile İkinci Yeni şiirine katıldı.</a:t>
            </a:r>
            <a:endParaRPr lang="tr-TR" sz="2400" dirty="0">
              <a:latin typeface="Comic Sans MS" pitchFamily="66" charset="0"/>
            </a:endParaRPr>
          </a:p>
        </p:txBody>
      </p:sp>
      <p:sp>
        <p:nvSpPr>
          <p:cNvPr id="6" name="5 Dikdörtgen"/>
          <p:cNvSpPr/>
          <p:nvPr/>
        </p:nvSpPr>
        <p:spPr>
          <a:xfrm>
            <a:off x="683568" y="4149080"/>
            <a:ext cx="7704856" cy="1224136"/>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İlk şiiri "Şarkısı-Beyaz" Ocak 1953’te Mülkiye dergisinde yayınlandı</a:t>
            </a:r>
            <a:r>
              <a:rPr lang="tr-TR" dirty="0" smtClean="0"/>
              <a:t>.</a:t>
            </a:r>
          </a:p>
          <a:p>
            <a:pPr algn="ctr"/>
            <a:endParaRPr lang="tr-TR" dirty="0"/>
          </a:p>
        </p:txBody>
      </p:sp>
      <p:sp>
        <p:nvSpPr>
          <p:cNvPr id="8" name="7 Komut Düğmesi: Giriş">
            <a:hlinkClick r:id="rId2" action="ppaction://hlinksldjump" highlightClick="1"/>
          </p:cNvPr>
          <p:cNvSpPr/>
          <p:nvPr/>
        </p:nvSpPr>
        <p:spPr>
          <a:xfrm>
            <a:off x="7812360" y="5877272"/>
            <a:ext cx="1331640" cy="9807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83568" y="1268760"/>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Hz. Muhammed (s.a.v)’in amcasının oğlu ve damadıdır.</a:t>
            </a:r>
          </a:p>
          <a:p>
            <a:pPr algn="ctr"/>
            <a:endParaRPr lang="tr-TR" sz="2400" b="1" dirty="0">
              <a:latin typeface="Comic Sans MS" pitchFamily="66" charset="0"/>
            </a:endParaRPr>
          </a:p>
        </p:txBody>
      </p:sp>
      <p:sp>
        <p:nvSpPr>
          <p:cNvPr id="4" name="3 Dikdörtgen"/>
          <p:cNvSpPr/>
          <p:nvPr/>
        </p:nvSpPr>
        <p:spPr>
          <a:xfrm>
            <a:off x="683568" y="2708920"/>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a:latin typeface="Comic Sans MS" pitchFamily="66" charset="0"/>
              </a:rPr>
              <a:t>D</a:t>
            </a:r>
            <a:r>
              <a:rPr lang="tr-TR" sz="2400" b="1" dirty="0" smtClean="0">
                <a:latin typeface="Comic Sans MS" pitchFamily="66" charset="0"/>
              </a:rPr>
              <a:t>ört büyük halifeden en sonuncusudur.</a:t>
            </a:r>
            <a:endParaRPr lang="tr-TR" sz="2400" b="1" dirty="0">
              <a:latin typeface="Comic Sans MS" pitchFamily="66" charset="0"/>
            </a:endParaRPr>
          </a:p>
        </p:txBody>
      </p:sp>
      <p:sp>
        <p:nvSpPr>
          <p:cNvPr id="5" name="4 Komut Düğmesi: Giriş">
            <a:hlinkClick r:id="rId2" action="ppaction://hlinksldjump" highlightClick="1"/>
          </p:cNvPr>
          <p:cNvSpPr/>
          <p:nvPr/>
        </p:nvSpPr>
        <p:spPr>
          <a:xfrm>
            <a:off x="7740352" y="5805264"/>
            <a:ext cx="1403648" cy="1052736"/>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grpId="0" nodeType="clickEffect">
                                  <p:stCondLst>
                                    <p:cond delay="0"/>
                                  </p:stCondLst>
                                  <p:childTnLst>
                                    <p:animRot by="21600000">
                                      <p:cBhvr>
                                        <p:cTn id="1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11560" y="692696"/>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Günümüzün yazarlarındandır.</a:t>
            </a:r>
            <a:endParaRPr lang="tr-TR" sz="2400" b="1" dirty="0">
              <a:latin typeface="Comic Sans MS" pitchFamily="66" charset="0"/>
            </a:endParaRPr>
          </a:p>
        </p:txBody>
      </p:sp>
      <p:sp>
        <p:nvSpPr>
          <p:cNvPr id="4" name="3 Dikdörtgen"/>
          <p:cNvSpPr/>
          <p:nvPr/>
        </p:nvSpPr>
        <p:spPr>
          <a:xfrm>
            <a:off x="611560" y="1916832"/>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İlk romanı Pinhan´la 1998 Mevlana Büyük Ödülü´nü aldı.</a:t>
            </a:r>
            <a:endParaRPr lang="tr-TR" sz="2400" b="1" dirty="0">
              <a:latin typeface="Comic Sans MS" pitchFamily="66" charset="0"/>
            </a:endParaRPr>
          </a:p>
        </p:txBody>
      </p:sp>
      <p:sp>
        <p:nvSpPr>
          <p:cNvPr id="5" name="4 Dikdörtgen"/>
          <p:cNvSpPr/>
          <p:nvPr/>
        </p:nvSpPr>
        <p:spPr>
          <a:xfrm>
            <a:off x="611560" y="3140968"/>
            <a:ext cx="7704856" cy="180020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2009'da yayımlanan Aşk adlı romanı ile Türk edebiyat tarihinin en kısa sürede en çok satan edebi eserinin yazarı unvanına sahip olmuştur</a:t>
            </a:r>
            <a:endParaRPr lang="tr-TR" sz="2400" b="1" dirty="0">
              <a:latin typeface="Comic Sans MS" pitchFamily="66" charset="0"/>
            </a:endParaRPr>
          </a:p>
        </p:txBody>
      </p:sp>
      <p:sp>
        <p:nvSpPr>
          <p:cNvPr id="6" name="5 Komut Düğmesi: Giriş">
            <a:hlinkClick r:id="rId2" action="ppaction://hlinksldjump" highlightClick="1"/>
          </p:cNvPr>
          <p:cNvSpPr/>
          <p:nvPr/>
        </p:nvSpPr>
        <p:spPr>
          <a:xfrm>
            <a:off x="7812360" y="5733256"/>
            <a:ext cx="1331640" cy="1124744"/>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395536" y="260648"/>
            <a:ext cx="8280920" cy="792088"/>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000" b="1" dirty="0" smtClean="0">
                <a:latin typeface="Comic Sans MS" pitchFamily="66" charset="0"/>
              </a:rPr>
              <a:t>İslam düşünce tarihinin en büyük isimlerindendir.</a:t>
            </a:r>
            <a:endParaRPr lang="tr-TR" sz="2000" b="1" dirty="0">
              <a:latin typeface="Comic Sans MS" pitchFamily="66" charset="0"/>
            </a:endParaRPr>
          </a:p>
        </p:txBody>
      </p:sp>
      <p:sp>
        <p:nvSpPr>
          <p:cNvPr id="4" name="3 Dikdörtgen"/>
          <p:cNvSpPr/>
          <p:nvPr/>
        </p:nvSpPr>
        <p:spPr>
          <a:xfrm>
            <a:off x="395536" y="1196752"/>
            <a:ext cx="8280920" cy="165618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000" b="1" dirty="0" smtClean="0">
                <a:latin typeface="Comic Sans MS" pitchFamily="66" charset="0"/>
              </a:rPr>
              <a:t>Felsefe, matematik, astronomi, fizik, kimya, tıp ve müzik gibi bilgi ve becerinin çeşitli alanlarında, matematik alanında matematiksel terimlerin tanımları; astronomi alanında ise duyarlı gözlemlerin yapılması konularıyla ilgilenmiştir.</a:t>
            </a:r>
          </a:p>
        </p:txBody>
      </p:sp>
      <p:sp>
        <p:nvSpPr>
          <p:cNvPr id="5" name="4 Dikdörtgen"/>
          <p:cNvSpPr/>
          <p:nvPr/>
        </p:nvSpPr>
        <p:spPr>
          <a:xfrm>
            <a:off x="395536" y="2996952"/>
            <a:ext cx="8280920" cy="1224136"/>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000" b="1" dirty="0" smtClean="0">
                <a:latin typeface="Comic Sans MS" pitchFamily="66" charset="0"/>
              </a:rPr>
              <a:t>Tıpla ilgili birçok eser kaleme almıştır; bunlar arasında özellikle kalp-damar sistemi ile ilgili olanlar dikkat çekmektedir. "el-</a:t>
            </a:r>
            <a:r>
              <a:rPr lang="tr-TR" sz="2000" b="1" dirty="0" err="1" smtClean="0">
                <a:latin typeface="Comic Sans MS" pitchFamily="66" charset="0"/>
              </a:rPr>
              <a:t>Kânûn</a:t>
            </a:r>
            <a:r>
              <a:rPr lang="tr-TR" sz="2000" b="1" dirty="0" smtClean="0">
                <a:latin typeface="Comic Sans MS" pitchFamily="66" charset="0"/>
              </a:rPr>
              <a:t> </a:t>
            </a:r>
            <a:r>
              <a:rPr lang="tr-TR" sz="2000" b="1" dirty="0" err="1" smtClean="0">
                <a:latin typeface="Comic Sans MS" pitchFamily="66" charset="0"/>
              </a:rPr>
              <a:t>fî't</a:t>
            </a:r>
            <a:r>
              <a:rPr lang="tr-TR" sz="2000" b="1" dirty="0" smtClean="0">
                <a:latin typeface="Comic Sans MS" pitchFamily="66" charset="0"/>
              </a:rPr>
              <a:t>-</a:t>
            </a:r>
            <a:r>
              <a:rPr lang="tr-TR" sz="2000" b="1" dirty="0" err="1" smtClean="0">
                <a:latin typeface="Comic Sans MS" pitchFamily="66" charset="0"/>
              </a:rPr>
              <a:t>Tıb</a:t>
            </a:r>
            <a:r>
              <a:rPr lang="tr-TR" sz="2000" b="1" dirty="0" smtClean="0">
                <a:latin typeface="Comic Sans MS" pitchFamily="66" charset="0"/>
              </a:rPr>
              <a:t>" (Tıp Kanunu) adlı eseri önemlidir.</a:t>
            </a:r>
          </a:p>
        </p:txBody>
      </p:sp>
      <p:sp>
        <p:nvSpPr>
          <p:cNvPr id="6" name="5 Dikdörtgen"/>
          <p:cNvSpPr/>
          <p:nvPr/>
        </p:nvSpPr>
        <p:spPr>
          <a:xfrm>
            <a:off x="395536" y="4437112"/>
            <a:ext cx="8280920" cy="108012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000" b="1" dirty="0">
                <a:latin typeface="Comic Sans MS" pitchFamily="66" charset="0"/>
              </a:rPr>
              <a:t>İ</a:t>
            </a:r>
            <a:r>
              <a:rPr lang="tr-TR" sz="2000" b="1" dirty="0" smtClean="0">
                <a:latin typeface="Comic Sans MS" pitchFamily="66" charset="0"/>
              </a:rPr>
              <a:t>lahiyattan ahlak ve siyasete kadar felsefenin o dönemdeki bütün disiplinlerini ele almış; ayrıca başta tıp olmak üzere, pozitif bilimlerde de söz sahibi olmuştur.</a:t>
            </a:r>
          </a:p>
        </p:txBody>
      </p:sp>
      <p:sp>
        <p:nvSpPr>
          <p:cNvPr id="7" name="6 Komut Düğmesi: Giriş">
            <a:hlinkClick r:id="rId2" action="ppaction://hlinksldjump" highlightClick="1"/>
          </p:cNvPr>
          <p:cNvSpPr/>
          <p:nvPr/>
        </p:nvSpPr>
        <p:spPr>
          <a:xfrm>
            <a:off x="7812360" y="5805264"/>
            <a:ext cx="1331640" cy="1052736"/>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randombar(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395536" y="548680"/>
            <a:ext cx="8280920" cy="792088"/>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Tüm zamanların en büyük fizikçilerinden biridir.</a:t>
            </a:r>
          </a:p>
        </p:txBody>
      </p:sp>
      <p:sp>
        <p:nvSpPr>
          <p:cNvPr id="6" name="5 Dikdörtgen"/>
          <p:cNvSpPr/>
          <p:nvPr/>
        </p:nvSpPr>
        <p:spPr>
          <a:xfrm>
            <a:off x="395536" y="1628800"/>
            <a:ext cx="8280920" cy="1944216"/>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Bir delikanlı olarak pek az zeka umudu verdi ve bir öğretmenin " sen asla bir şey olamayacaksın !” sözleri üzerine katı bir disiplin uygulayan Alman okul sistemini terk etti.</a:t>
            </a:r>
          </a:p>
        </p:txBody>
      </p:sp>
      <p:sp>
        <p:nvSpPr>
          <p:cNvPr id="7" name="6 Dikdörtgen"/>
          <p:cNvSpPr/>
          <p:nvPr/>
        </p:nvSpPr>
        <p:spPr>
          <a:xfrm>
            <a:off x="395536" y="3861048"/>
            <a:ext cx="8280920" cy="108012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26 yaşında, fizikte devrim meydana getiren dört bilimsel makale yayınladı.</a:t>
            </a:r>
          </a:p>
          <a:p>
            <a:pPr algn="ctr"/>
            <a:endParaRPr lang="tr-TR" sz="2400" b="1" dirty="0">
              <a:latin typeface="Comic Sans MS" pitchFamily="66" charset="0"/>
            </a:endParaRPr>
          </a:p>
        </p:txBody>
      </p:sp>
      <p:sp>
        <p:nvSpPr>
          <p:cNvPr id="8" name="7 Komut Düğmesi: Giriş">
            <a:hlinkClick r:id="rId2" action="ppaction://hlinksldjump" highlightClick="1"/>
          </p:cNvPr>
          <p:cNvSpPr/>
          <p:nvPr/>
        </p:nvSpPr>
        <p:spPr>
          <a:xfrm>
            <a:off x="7884368" y="5805264"/>
            <a:ext cx="1259632" cy="1052736"/>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2000" fill="hold"/>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395536" y="548680"/>
            <a:ext cx="8280920" cy="208823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Frankfurt’ta doğmuştur. Varlıklı bir ailenin çocuğu olduğundan iyi bir öğrenim görmüştür. Onun eğitiminde anne ve babasının çok fazla etkisi vardır. Akılcılık yönünü babasından, duygusallık yönünü annesinden almıştır. </a:t>
            </a:r>
          </a:p>
        </p:txBody>
      </p:sp>
      <p:sp>
        <p:nvSpPr>
          <p:cNvPr id="5" name="4 Dikdörtgen"/>
          <p:cNvSpPr/>
          <p:nvPr/>
        </p:nvSpPr>
        <p:spPr>
          <a:xfrm>
            <a:off x="395536" y="2924944"/>
            <a:ext cx="8280920" cy="1584176"/>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Bugüne kadar, en önemli Alman edebiyatçı olarak kabul edilmiş, eserleri ise dünya edebiyatı zirvesinde yerini almıştır.</a:t>
            </a:r>
          </a:p>
          <a:p>
            <a:pPr algn="ctr"/>
            <a:r>
              <a:rPr lang="tr-TR" sz="2400" b="1" dirty="0" smtClean="0">
                <a:latin typeface="Comic Sans MS" pitchFamily="66" charset="0"/>
              </a:rPr>
              <a:t>.</a:t>
            </a:r>
          </a:p>
        </p:txBody>
      </p:sp>
      <p:sp>
        <p:nvSpPr>
          <p:cNvPr id="6" name="5 Komut Düğmesi: Giriş">
            <a:hlinkClick r:id="rId2" action="ppaction://hlinksldjump" highlightClick="1"/>
          </p:cNvPr>
          <p:cNvSpPr/>
          <p:nvPr/>
        </p:nvSpPr>
        <p:spPr>
          <a:xfrm>
            <a:off x="7812360" y="5733256"/>
            <a:ext cx="1331640" cy="1124744"/>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grpId="0" nodeType="clickEffect">
                                  <p:stCondLst>
                                    <p:cond delay="0"/>
                                  </p:stCondLst>
                                  <p:childTnLst>
                                    <p:animRot by="21600000">
                                      <p:cBhvr>
                                        <p:cTn id="16"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203848" y="260648"/>
            <a:ext cx="565212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smtClean="0">
                <a:ln>
                  <a:noFill/>
                </a:ln>
                <a:solidFill>
                  <a:srgbClr val="000000"/>
                </a:solidFill>
                <a:effectLst/>
                <a:latin typeface="Comic Sans MS" pitchFamily="66" charset="0"/>
                <a:ea typeface="Calibri" pitchFamily="34" charset="0"/>
                <a:cs typeface="Arial" pitchFamily="34" charset="0"/>
              </a:rPr>
              <a:t>Sevgi ile nefret arasında çok ince bir çizgi vardır. Birisinden nefret ediyorsanız ve bir gün onu yenemeyeceğinizi anladığınız zaman onu sevmeye başlarsınız. Ve yine birisini seviyorsanız ve bir gün onu yenebileceğinizi düşündüğünüz zaman ondan nefret etmeye başlarsınız.</a:t>
            </a:r>
            <a:endParaRPr kumimoji="0" lang="tr-TR" sz="3200" b="1" i="0" u="none" strike="noStrike" cap="none" normalizeH="0" baseline="0" dirty="0" smtClean="0">
              <a:ln>
                <a:noFill/>
              </a:ln>
              <a:solidFill>
                <a:schemeClr val="tx1"/>
              </a:solidFill>
              <a:effectLst/>
              <a:latin typeface="Comic Sans MS" pitchFamily="66"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4000" b="1" i="0" u="none" strike="noStrike" cap="none" normalizeH="0" baseline="0" dirty="0" smtClean="0">
              <a:ln>
                <a:noFill/>
              </a:ln>
              <a:solidFill>
                <a:schemeClr val="tx1"/>
              </a:solidFill>
              <a:effectLst/>
              <a:latin typeface="Comic Sans MS" pitchFamily="66" charset="0"/>
            </a:endParaRPr>
          </a:p>
        </p:txBody>
      </p:sp>
      <p:sp>
        <p:nvSpPr>
          <p:cNvPr id="5" name="4 Komut Düğmesi: Giriş">
            <a:hlinkClick r:id="rId2" action="ppaction://hlinksldjump" highlightClick="1"/>
          </p:cNvPr>
          <p:cNvSpPr/>
          <p:nvPr/>
        </p:nvSpPr>
        <p:spPr>
          <a:xfrm>
            <a:off x="5508104" y="5805264"/>
            <a:ext cx="1368152" cy="79208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3" action="ppaction://hlinksldjump" highlightClick="1"/>
          </p:cNvPr>
          <p:cNvSpPr/>
          <p:nvPr/>
        </p:nvSpPr>
        <p:spPr>
          <a:xfrm>
            <a:off x="7380312" y="5805264"/>
            <a:ext cx="1368152" cy="792088"/>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67544" y="836712"/>
            <a:ext cx="8280920" cy="1584176"/>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a:latin typeface="Comic Sans MS" pitchFamily="66" charset="0"/>
              </a:rPr>
              <a:t>B</a:t>
            </a:r>
            <a:r>
              <a:rPr lang="tr-TR" sz="2400" b="1" dirty="0" smtClean="0">
                <a:latin typeface="Comic Sans MS" pitchFamily="66" charset="0"/>
              </a:rPr>
              <a:t>üyük Çin bilgesi, filozof, siyasal yönetici ve Çin tarihinde resmi din olarak kabul edilen öğretilerin kuramcısıdır.</a:t>
            </a:r>
          </a:p>
          <a:p>
            <a:pPr algn="ctr"/>
            <a:endParaRPr lang="tr-TR" sz="2400" b="1" dirty="0" smtClean="0">
              <a:latin typeface="Comic Sans MS" pitchFamily="66" charset="0"/>
            </a:endParaRPr>
          </a:p>
        </p:txBody>
      </p:sp>
      <p:sp>
        <p:nvSpPr>
          <p:cNvPr id="5" name="4 Dikdörtgen"/>
          <p:cNvSpPr/>
          <p:nvPr/>
        </p:nvSpPr>
        <p:spPr>
          <a:xfrm>
            <a:off x="467544" y="2780928"/>
            <a:ext cx="8280920" cy="1224136"/>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İyi insanlar yetiştirmeyi amaçlayan bir küçük okulun kurucusu ve felsefe öğreticisidir.</a:t>
            </a:r>
          </a:p>
        </p:txBody>
      </p:sp>
      <p:sp>
        <p:nvSpPr>
          <p:cNvPr id="6" name="5 Komut Düğmesi: Giriş">
            <a:hlinkClick r:id="rId2" action="ppaction://hlinksldjump" highlightClick="1"/>
          </p:cNvPr>
          <p:cNvSpPr/>
          <p:nvPr/>
        </p:nvSpPr>
        <p:spPr>
          <a:xfrm>
            <a:off x="7740352" y="5661248"/>
            <a:ext cx="1403648" cy="1196752"/>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grpId="0" nodeType="clickEffect">
                                  <p:stCondLst>
                                    <p:cond delay="0"/>
                                  </p:stCondLst>
                                  <p:childTnLst>
                                    <p:animRot by="21600000">
                                      <p:cBhvr>
                                        <p:cTn id="16"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971600" y="1124744"/>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Şairin en büyük eseri  “Safahat”  yedi kitabından oluşmuştur.</a:t>
            </a:r>
            <a:endParaRPr lang="tr-TR" sz="2400" b="1" dirty="0">
              <a:latin typeface="Comic Sans MS" pitchFamily="66" charset="0"/>
            </a:endParaRPr>
          </a:p>
        </p:txBody>
      </p:sp>
      <p:sp>
        <p:nvSpPr>
          <p:cNvPr id="4" name="3 Dikdörtgen"/>
          <p:cNvSpPr/>
          <p:nvPr/>
        </p:nvSpPr>
        <p:spPr>
          <a:xfrm>
            <a:off x="899592" y="2852936"/>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İstiklal marşının yazarıdır.</a:t>
            </a:r>
            <a:endParaRPr lang="tr-TR" sz="2400" b="1" dirty="0">
              <a:latin typeface="Comic Sans MS" pitchFamily="66" charset="0"/>
            </a:endParaRPr>
          </a:p>
        </p:txBody>
      </p:sp>
      <p:sp>
        <p:nvSpPr>
          <p:cNvPr id="5" name="4 Komut Düğmesi: Giriş">
            <a:hlinkClick r:id="rId2" action="ppaction://hlinksldjump" highlightClick="1"/>
          </p:cNvPr>
          <p:cNvSpPr/>
          <p:nvPr/>
        </p:nvSpPr>
        <p:spPr>
          <a:xfrm>
            <a:off x="7668344" y="5733256"/>
            <a:ext cx="1475656" cy="1124744"/>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grpId="0" nodeType="clickEffect">
                                  <p:stCondLst>
                                    <p:cond delay="0"/>
                                  </p:stCondLst>
                                  <p:childTnLst>
                                    <p:animRot by="21600000">
                                      <p:cBhvr>
                                        <p:cTn id="16"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971600" y="2420888"/>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a:latin typeface="Comic Sans MS" pitchFamily="66" charset="0"/>
              </a:rPr>
              <a:t>K</a:t>
            </a:r>
            <a:r>
              <a:rPr lang="tr-TR" sz="2400" b="1" dirty="0" smtClean="0">
                <a:latin typeface="Comic Sans MS" pitchFamily="66" charset="0"/>
              </a:rPr>
              <a:t>ılık kıyafete önem vermeyen bir bilgedir.</a:t>
            </a:r>
            <a:endParaRPr lang="tr-TR" sz="2400" b="1" dirty="0">
              <a:latin typeface="Comic Sans MS" pitchFamily="66" charset="0"/>
            </a:endParaRPr>
          </a:p>
        </p:txBody>
      </p:sp>
      <p:sp>
        <p:nvSpPr>
          <p:cNvPr id="5" name="4 Dikdörtgen"/>
          <p:cNvSpPr/>
          <p:nvPr/>
        </p:nvSpPr>
        <p:spPr>
          <a:xfrm>
            <a:off x="971600" y="3645024"/>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Mevlana’nın hocasıdır.</a:t>
            </a:r>
            <a:endParaRPr lang="tr-TR" sz="2400" b="1" dirty="0">
              <a:latin typeface="Comic Sans MS" pitchFamily="66" charset="0"/>
            </a:endParaRPr>
          </a:p>
        </p:txBody>
      </p:sp>
      <p:sp>
        <p:nvSpPr>
          <p:cNvPr id="6" name="5 Dikdörtgen"/>
          <p:cNvSpPr/>
          <p:nvPr/>
        </p:nvSpPr>
        <p:spPr>
          <a:xfrm>
            <a:off x="971600" y="548680"/>
            <a:ext cx="7704856" cy="1656184"/>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a:latin typeface="Comic Sans MS" pitchFamily="66" charset="0"/>
              </a:rPr>
              <a:t>H</a:t>
            </a:r>
            <a:r>
              <a:rPr lang="tr-TR" sz="2400" b="1" dirty="0" smtClean="0">
                <a:latin typeface="Comic Sans MS" pitchFamily="66" charset="0"/>
              </a:rPr>
              <a:t>z. Muhammed (s.a.v.)'in ahlâkını örnek almış ,devamlı bir arayış içerisinde olmuş, manevi bir işaret üzerine de Hz. Mevlana’yı arayıp bulmuştur.</a:t>
            </a:r>
            <a:endParaRPr lang="tr-TR" sz="2400" b="1" dirty="0">
              <a:latin typeface="Comic Sans MS" pitchFamily="66" charset="0"/>
            </a:endParaRPr>
          </a:p>
        </p:txBody>
      </p:sp>
      <p:sp>
        <p:nvSpPr>
          <p:cNvPr id="7" name="6 Komut Düğmesi: Giriş">
            <a:hlinkClick r:id="rId2" action="ppaction://hlinksldjump" highlightClick="1"/>
          </p:cNvPr>
          <p:cNvSpPr/>
          <p:nvPr/>
        </p:nvSpPr>
        <p:spPr>
          <a:xfrm>
            <a:off x="7884368" y="5877272"/>
            <a:ext cx="1259632" cy="9807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483768" y="2276872"/>
            <a:ext cx="4176464" cy="646331"/>
          </a:xfrm>
          <a:prstGeom prst="rect">
            <a:avLst/>
          </a:prstGeom>
          <a:noFill/>
        </p:spPr>
        <p:txBody>
          <a:bodyPr wrap="square" rtlCol="0">
            <a:spAutoFit/>
          </a:bodyPr>
          <a:lstStyle/>
          <a:p>
            <a:endParaRPr lang="tr-TR" dirty="0" smtClean="0"/>
          </a:p>
          <a:p>
            <a:pPr>
              <a:buFont typeface="Arial" pitchFamily="34" charset="0"/>
              <a:buChar char="•"/>
            </a:pPr>
            <a:endParaRPr lang="tr-TR" dirty="0"/>
          </a:p>
        </p:txBody>
      </p:sp>
      <p:sp>
        <p:nvSpPr>
          <p:cNvPr id="4" name="3 Dikdörtgen"/>
          <p:cNvSpPr/>
          <p:nvPr/>
        </p:nvSpPr>
        <p:spPr>
          <a:xfrm>
            <a:off x="755576" y="3212976"/>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İkinci halifedir.</a:t>
            </a:r>
          </a:p>
          <a:p>
            <a:pPr algn="ctr"/>
            <a:endParaRPr lang="tr-TR" sz="2400" b="1" dirty="0">
              <a:latin typeface="Comic Sans MS" pitchFamily="66" charset="0"/>
            </a:endParaRPr>
          </a:p>
        </p:txBody>
      </p:sp>
      <p:sp>
        <p:nvSpPr>
          <p:cNvPr id="5" name="4 Dikdörtgen"/>
          <p:cNvSpPr/>
          <p:nvPr/>
        </p:nvSpPr>
        <p:spPr>
          <a:xfrm>
            <a:off x="755576" y="1916832"/>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Adaletli olmasıyla meşhurdur.</a:t>
            </a:r>
          </a:p>
          <a:p>
            <a:pPr algn="ctr"/>
            <a:endParaRPr lang="tr-TR" sz="2400" b="1" dirty="0">
              <a:latin typeface="Comic Sans MS" pitchFamily="66" charset="0"/>
            </a:endParaRPr>
          </a:p>
        </p:txBody>
      </p:sp>
      <p:sp>
        <p:nvSpPr>
          <p:cNvPr id="6" name="5 Dikdörtgen"/>
          <p:cNvSpPr/>
          <p:nvPr/>
        </p:nvSpPr>
        <p:spPr>
          <a:xfrm>
            <a:off x="755576" y="692696"/>
            <a:ext cx="7704856"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tr-TR" sz="2400" b="1" dirty="0" smtClean="0">
                <a:latin typeface="Comic Sans MS" pitchFamily="66" charset="0"/>
              </a:rPr>
              <a:t>Hz. Muhammed’in yakın arkadaşlarındandır.</a:t>
            </a:r>
          </a:p>
        </p:txBody>
      </p:sp>
      <p:sp>
        <p:nvSpPr>
          <p:cNvPr id="7" name="6 Komut Düğmesi: Giriş">
            <a:hlinkClick r:id="rId3" action="ppaction://hlinksldjump" highlightClick="1"/>
          </p:cNvPr>
          <p:cNvSpPr/>
          <p:nvPr/>
        </p:nvSpPr>
        <p:spPr>
          <a:xfrm>
            <a:off x="7812360" y="5661248"/>
            <a:ext cx="1331640" cy="1196752"/>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395536" y="620688"/>
            <a:ext cx="8280920"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İslam felsefecisidir.</a:t>
            </a:r>
          </a:p>
          <a:p>
            <a:pPr algn="ctr"/>
            <a:endParaRPr lang="tr-TR" sz="2400" b="1" dirty="0">
              <a:latin typeface="Comic Sans MS" pitchFamily="66" charset="0"/>
            </a:endParaRPr>
          </a:p>
        </p:txBody>
      </p:sp>
      <p:sp>
        <p:nvSpPr>
          <p:cNvPr id="4" name="3 Dikdörtgen"/>
          <p:cNvSpPr/>
          <p:nvPr/>
        </p:nvSpPr>
        <p:spPr>
          <a:xfrm>
            <a:off x="395536" y="4077072"/>
            <a:ext cx="8280920" cy="1008112"/>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Erdemli Şehir (Ara Ehli’l-</a:t>
            </a:r>
            <a:r>
              <a:rPr lang="tr-TR" sz="2400" b="1" dirty="0" err="1" smtClean="0">
                <a:latin typeface="Comic Sans MS" pitchFamily="66" charset="0"/>
              </a:rPr>
              <a:t>Medineti’l</a:t>
            </a:r>
            <a:r>
              <a:rPr lang="tr-TR" sz="2400" b="1" dirty="0" smtClean="0">
                <a:latin typeface="Comic Sans MS" pitchFamily="66" charset="0"/>
              </a:rPr>
              <a:t>-Fazıla) kitabı meşhurdur.</a:t>
            </a:r>
          </a:p>
          <a:p>
            <a:pPr algn="ctr"/>
            <a:endParaRPr lang="tr-TR" sz="2400" b="1" dirty="0">
              <a:latin typeface="Comic Sans MS" pitchFamily="66" charset="0"/>
            </a:endParaRPr>
          </a:p>
        </p:txBody>
      </p:sp>
      <p:sp>
        <p:nvSpPr>
          <p:cNvPr id="5" name="4 Dikdörtgen"/>
          <p:cNvSpPr/>
          <p:nvPr/>
        </p:nvSpPr>
        <p:spPr>
          <a:xfrm>
            <a:off x="395536" y="1988840"/>
            <a:ext cx="8280920" cy="180020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tr-TR" sz="2400" b="1" dirty="0" smtClean="0">
              <a:latin typeface="Comic Sans MS" pitchFamily="66" charset="0"/>
            </a:endParaRPr>
          </a:p>
          <a:p>
            <a:pPr algn="ctr"/>
            <a:r>
              <a:rPr lang="tr-TR" sz="2400" b="1" dirty="0" smtClean="0">
                <a:latin typeface="Comic Sans MS" pitchFamily="66" charset="0"/>
              </a:rPr>
              <a:t>Asıl adı Ebu </a:t>
            </a:r>
            <a:r>
              <a:rPr lang="tr-TR" sz="2400" b="1" dirty="0" err="1" smtClean="0">
                <a:latin typeface="Comic Sans MS" pitchFamily="66" charset="0"/>
              </a:rPr>
              <a:t>Nasr</a:t>
            </a:r>
            <a:r>
              <a:rPr lang="tr-TR" sz="2400" b="1" dirty="0" smtClean="0">
                <a:latin typeface="Comic Sans MS" pitchFamily="66" charset="0"/>
              </a:rPr>
              <a:t> Muhammed bin Muhammed bin Turhan bin </a:t>
            </a:r>
            <a:r>
              <a:rPr lang="tr-TR" sz="2400" b="1" dirty="0" err="1" smtClean="0">
                <a:latin typeface="Comic Sans MS" pitchFamily="66" charset="0"/>
              </a:rPr>
              <a:t>Uzlug'dır</a:t>
            </a:r>
            <a:r>
              <a:rPr lang="tr-TR" sz="2400" b="1" dirty="0" smtClean="0">
                <a:latin typeface="Comic Sans MS" pitchFamily="66" charset="0"/>
              </a:rPr>
              <a:t>. Batı kaynaklarında adı </a:t>
            </a:r>
            <a:r>
              <a:rPr lang="tr-TR" sz="2400" b="1" i="1" dirty="0" smtClean="0">
                <a:latin typeface="Comic Sans MS" pitchFamily="66" charset="0"/>
              </a:rPr>
              <a:t>''</a:t>
            </a:r>
            <a:r>
              <a:rPr lang="tr-TR" sz="2400" b="1" i="1" dirty="0" err="1" smtClean="0">
                <a:latin typeface="Comic Sans MS" pitchFamily="66" charset="0"/>
              </a:rPr>
              <a:t>Alpharbius</a:t>
            </a:r>
            <a:r>
              <a:rPr lang="tr-TR" sz="2400" b="1" i="1" dirty="0" smtClean="0">
                <a:latin typeface="Comic Sans MS" pitchFamily="66" charset="0"/>
              </a:rPr>
              <a:t> </a:t>
            </a:r>
            <a:r>
              <a:rPr lang="tr-TR" sz="2400" b="1" dirty="0" smtClean="0">
                <a:latin typeface="Comic Sans MS" pitchFamily="66" charset="0"/>
              </a:rPr>
              <a:t>ya </a:t>
            </a:r>
            <a:r>
              <a:rPr lang="tr-TR" sz="2400" b="1" i="1" dirty="0" smtClean="0">
                <a:latin typeface="Comic Sans MS" pitchFamily="66" charset="0"/>
              </a:rPr>
              <a:t>da </a:t>
            </a:r>
            <a:r>
              <a:rPr lang="tr-TR" sz="2400" b="1" i="1" dirty="0" err="1" smtClean="0">
                <a:latin typeface="Comic Sans MS" pitchFamily="66" charset="0"/>
              </a:rPr>
              <a:t>Alphartabi</a:t>
            </a:r>
            <a:r>
              <a:rPr lang="tr-TR" sz="2400" b="1" i="1" dirty="0" smtClean="0">
                <a:latin typeface="Comic Sans MS" pitchFamily="66" charset="0"/>
              </a:rPr>
              <a:t>'' </a:t>
            </a:r>
            <a:r>
              <a:rPr lang="tr-TR" sz="2400" b="1" dirty="0" smtClean="0">
                <a:latin typeface="Comic Sans MS" pitchFamily="66" charset="0"/>
              </a:rPr>
              <a:t>olarak geçer . </a:t>
            </a:r>
          </a:p>
          <a:p>
            <a:pPr algn="ctr"/>
            <a:endParaRPr lang="tr-TR" sz="2400" b="1" dirty="0" smtClean="0">
              <a:latin typeface="Comic Sans MS" pitchFamily="66" charset="0"/>
            </a:endParaRPr>
          </a:p>
          <a:p>
            <a:pPr algn="ctr"/>
            <a:endParaRPr lang="tr-TR" sz="2400" b="1" dirty="0">
              <a:latin typeface="Comic Sans MS" pitchFamily="66" charset="0"/>
            </a:endParaRPr>
          </a:p>
        </p:txBody>
      </p:sp>
      <p:sp>
        <p:nvSpPr>
          <p:cNvPr id="6" name="5 Komut Düğmesi: Giriş">
            <a:hlinkClick r:id="rId2" action="ppaction://hlinksldjump" highlightClick="1"/>
          </p:cNvPr>
          <p:cNvSpPr/>
          <p:nvPr/>
        </p:nvSpPr>
        <p:spPr>
          <a:xfrm>
            <a:off x="8028384" y="5805264"/>
            <a:ext cx="1115616" cy="1052736"/>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randombar(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grpId="0" nodeType="clickEffect">
                                  <p:stCondLst>
                                    <p:cond delay="0"/>
                                  </p:stCondLst>
                                  <p:childTnLst>
                                    <p:animRot by="21600000">
                                      <p:cBhvr>
                                        <p:cTn id="21" dur="2000" fill="hold"/>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675565" y="4581128"/>
            <a:ext cx="4907114"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Yunus Emre</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49154" name="Picture 2" descr="http://www.kulturelbellek.com/wp-content/uploads/2011/02/Yunus_Emre.jpg"/>
          <p:cNvPicPr>
            <a:picLocks noChangeAspect="1" noChangeArrowheads="1"/>
          </p:cNvPicPr>
          <p:nvPr/>
        </p:nvPicPr>
        <p:blipFill>
          <a:blip r:embed="rId2" cstate="print"/>
          <a:srcRect/>
          <a:stretch>
            <a:fillRect/>
          </a:stretch>
        </p:blipFill>
        <p:spPr bwMode="auto">
          <a:xfrm>
            <a:off x="4932040" y="908720"/>
            <a:ext cx="2520280" cy="3325371"/>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4 Komut Düğmesi: Giriş">
            <a:hlinkClick r:id="rId3" action="ppaction://hlinksldjump" highlightClick="1"/>
          </p:cNvPr>
          <p:cNvSpPr/>
          <p:nvPr/>
        </p:nvSpPr>
        <p:spPr>
          <a:xfrm>
            <a:off x="7847856" y="5921896"/>
            <a:ext cx="1296144" cy="936104"/>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851920" y="4005064"/>
            <a:ext cx="3528392" cy="1754326"/>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PEYAMİ SAFA</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48130" name="Picture 2" descr="http://t3.gstatic.com/images?q=tbn:ANd9GcQRTUgMalIe7QWiav_oiOsJoGDA4XWaQCbrIUKHklbKrKOFT9ei9g"/>
          <p:cNvPicPr>
            <a:picLocks noChangeAspect="1" noChangeArrowheads="1"/>
          </p:cNvPicPr>
          <p:nvPr/>
        </p:nvPicPr>
        <p:blipFill>
          <a:blip r:embed="rId2" cstate="print"/>
          <a:srcRect/>
          <a:stretch>
            <a:fillRect/>
          </a:stretch>
        </p:blipFill>
        <p:spPr bwMode="auto">
          <a:xfrm>
            <a:off x="4211960" y="404664"/>
            <a:ext cx="2736329" cy="324036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740352" y="5805264"/>
            <a:ext cx="1403648" cy="1052736"/>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211960" y="4653136"/>
            <a:ext cx="3653565"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M</a:t>
            </a: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evlana</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47106" name="Picture 2" descr="http://t2.gstatic.com/images?q=tbn:ANd9GcSAbrIqCRmUmP-nM9avLVBqdcjxmJ9ganRzQq-ZsAWaszSYw5PC"/>
          <p:cNvPicPr>
            <a:picLocks noChangeAspect="1" noChangeArrowheads="1"/>
          </p:cNvPicPr>
          <p:nvPr/>
        </p:nvPicPr>
        <p:blipFill>
          <a:blip r:embed="rId2" cstate="print"/>
          <a:srcRect/>
          <a:stretch>
            <a:fillRect/>
          </a:stretch>
        </p:blipFill>
        <p:spPr bwMode="auto">
          <a:xfrm>
            <a:off x="4644008" y="764704"/>
            <a:ext cx="2880320" cy="3362435"/>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740352" y="5877272"/>
            <a:ext cx="1403648" cy="980728"/>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707904" y="4005064"/>
            <a:ext cx="4937570"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Necip fazıl </a:t>
            </a:r>
          </a:p>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Kısakürek</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46082" name="Picture 2" descr="http://t3.gstatic.com/images?q=tbn:ANd9GcQ5V4FYQMQn12ox4QQEJsJeuhgc5B9sexkmz2yILkPSadDjr2iR"/>
          <p:cNvPicPr>
            <a:picLocks noChangeAspect="1" noChangeArrowheads="1"/>
          </p:cNvPicPr>
          <p:nvPr/>
        </p:nvPicPr>
        <p:blipFill>
          <a:blip r:embed="rId2" cstate="print"/>
          <a:srcRect/>
          <a:stretch>
            <a:fillRect/>
          </a:stretch>
        </p:blipFill>
        <p:spPr bwMode="auto">
          <a:xfrm>
            <a:off x="4427984" y="332656"/>
            <a:ext cx="3524156" cy="345638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740352" y="5805264"/>
            <a:ext cx="1403648" cy="1052736"/>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41422" y="4869160"/>
            <a:ext cx="590257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İskender pala</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45058" name="Picture 2" descr="http://t3.gstatic.com/images?q=tbn:ANd9GcQrcR7tiTfahp4DA3RkQ86WhogRewr_ofnzyJRnRmlmsd_GkOrW"/>
          <p:cNvPicPr>
            <a:picLocks noChangeAspect="1" noChangeArrowheads="1"/>
          </p:cNvPicPr>
          <p:nvPr/>
        </p:nvPicPr>
        <p:blipFill>
          <a:blip r:embed="rId2" cstate="print"/>
          <a:srcRect/>
          <a:stretch>
            <a:fillRect/>
          </a:stretch>
        </p:blipFill>
        <p:spPr bwMode="auto">
          <a:xfrm>
            <a:off x="4644008" y="404664"/>
            <a:ext cx="3456384" cy="4032448"/>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524328" y="5733256"/>
            <a:ext cx="1619672" cy="1124744"/>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987824" y="620688"/>
            <a:ext cx="5796136" cy="5324535"/>
          </a:xfrm>
          <a:prstGeom prst="rect">
            <a:avLst/>
          </a:prstGeom>
          <a:noFill/>
        </p:spPr>
        <p:txBody>
          <a:bodyPr wrap="square" rtlCol="0">
            <a:spAutoFit/>
          </a:bodyPr>
          <a:lstStyle/>
          <a:p>
            <a:pPr algn="ctr"/>
            <a:r>
              <a:rPr lang="tr-TR" sz="3600" b="1" dirty="0">
                <a:latin typeface="Comic Sans MS" pitchFamily="66" charset="0"/>
              </a:rPr>
              <a:t>Sevgide güneş gibi ol, dostluk ve kardeşlikte akarsu gibi ol, hataları örtmede gece gibi </a:t>
            </a:r>
            <a:br>
              <a:rPr lang="tr-TR" sz="3600" b="1" dirty="0">
                <a:latin typeface="Comic Sans MS" pitchFamily="66" charset="0"/>
              </a:rPr>
            </a:br>
            <a:r>
              <a:rPr lang="tr-TR" sz="3600" b="1" dirty="0">
                <a:latin typeface="Comic Sans MS" pitchFamily="66" charset="0"/>
              </a:rPr>
              <a:t>ol, tevazuda toprak gibi ol, öfkede ölü gibi ol, her ne olursan ol, ya olduğun gibi görün, ya göründüğün gibi ol.</a:t>
            </a:r>
            <a:endParaRPr lang="tr-TR" sz="3600" dirty="0">
              <a:latin typeface="Comic Sans MS" pitchFamily="66" charset="0"/>
            </a:endParaRPr>
          </a:p>
          <a:p>
            <a:pPr algn="ctr"/>
            <a:endParaRPr lang="tr-TR" sz="1600" dirty="0"/>
          </a:p>
        </p:txBody>
      </p:sp>
      <p:sp>
        <p:nvSpPr>
          <p:cNvPr id="5" name="4 Komut Düğmesi: Giriş">
            <a:hlinkClick r:id="rId2" action="ppaction://hlinksldjump" highlightClick="1"/>
          </p:cNvPr>
          <p:cNvSpPr/>
          <p:nvPr/>
        </p:nvSpPr>
        <p:spPr>
          <a:xfrm>
            <a:off x="5652120" y="5805264"/>
            <a:ext cx="1296144" cy="79208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3" action="ppaction://hlinksldjump" highlightClick="1"/>
          </p:cNvPr>
          <p:cNvSpPr/>
          <p:nvPr/>
        </p:nvSpPr>
        <p:spPr>
          <a:xfrm>
            <a:off x="7236296" y="5805264"/>
            <a:ext cx="1296144" cy="792088"/>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203848" y="4509120"/>
            <a:ext cx="5657319"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Cemal </a:t>
            </a:r>
            <a:r>
              <a:rPr lang="tr-TR" sz="54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Süreya</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44034" name="Picture 2" descr="http://t2.gstatic.com/images?q=tbn:ANd9GcQCCuphxTynlGM1QBfWjZqKB8wp9UCV_ArELGxspcrHKDgg1hCw_Q"/>
          <p:cNvPicPr>
            <a:picLocks noChangeAspect="1" noChangeArrowheads="1"/>
          </p:cNvPicPr>
          <p:nvPr/>
        </p:nvPicPr>
        <p:blipFill>
          <a:blip r:embed="rId2" cstate="print"/>
          <a:srcRect/>
          <a:stretch>
            <a:fillRect/>
          </a:stretch>
        </p:blipFill>
        <p:spPr bwMode="auto">
          <a:xfrm>
            <a:off x="4211960" y="476672"/>
            <a:ext cx="3332584" cy="36004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596336" y="5661248"/>
            <a:ext cx="1547664" cy="1196752"/>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860032" y="4653136"/>
            <a:ext cx="2952328"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Hz. </a:t>
            </a:r>
            <a:r>
              <a:rPr lang="tr-TR" sz="54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Alİ</a:t>
            </a:r>
            <a:endPar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a:p>
            <a:pPr algn="ct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3010" name="Picture 2" descr="http://t3.gstatic.com/images?q=tbn:ANd9GcQSYHNdfgVwyXc7-gj6aWeeGXW8krd5REF8sYnHhRvbrA6quk8zDg"/>
          <p:cNvPicPr>
            <a:picLocks noChangeAspect="1" noChangeArrowheads="1"/>
          </p:cNvPicPr>
          <p:nvPr/>
        </p:nvPicPr>
        <p:blipFill>
          <a:blip r:embed="rId2" cstate="print"/>
          <a:srcRect/>
          <a:stretch>
            <a:fillRect/>
          </a:stretch>
        </p:blipFill>
        <p:spPr bwMode="auto">
          <a:xfrm>
            <a:off x="4283968" y="836712"/>
            <a:ext cx="3960440" cy="316835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740352" y="5733256"/>
            <a:ext cx="1403648" cy="1124744"/>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067944" y="4797152"/>
            <a:ext cx="443422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Elif Şafak</a:t>
            </a:r>
          </a:p>
        </p:txBody>
      </p:sp>
      <p:pic>
        <p:nvPicPr>
          <p:cNvPr id="41986" name="Picture 2" descr="http://t2.gstatic.com/images?q=tbn:ANd9GcSiAg0HxGJ0LtQIWn9ljyDIeBCSdi-tnZIYH9rF_1j7mTykeHX5"/>
          <p:cNvPicPr>
            <a:picLocks noChangeAspect="1" noChangeArrowheads="1"/>
          </p:cNvPicPr>
          <p:nvPr/>
        </p:nvPicPr>
        <p:blipFill>
          <a:blip r:embed="rId2" cstate="print"/>
          <a:srcRect/>
          <a:stretch>
            <a:fillRect/>
          </a:stretch>
        </p:blipFill>
        <p:spPr bwMode="auto">
          <a:xfrm>
            <a:off x="4283968" y="620688"/>
            <a:ext cx="3874637" cy="374441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812360" y="5805264"/>
            <a:ext cx="1331640" cy="1052736"/>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427984" y="4509120"/>
            <a:ext cx="378982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İbn </a:t>
            </a:r>
            <a:r>
              <a:rPr lang="tr-TR" sz="54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S</a:t>
            </a:r>
            <a:r>
              <a:rPr lang="tr-TR" sz="5400" b="1" cap="all" dirty="0" err="1">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İ</a:t>
            </a:r>
            <a:r>
              <a:rPr lang="tr-TR" sz="54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na</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40962" name="Picture 2" descr="http://t3.gstatic.com/images?q=tbn:ANd9GcRpWHxB1Ahql-n_8M__FEqz8uYUc2_nUifaBPSMPStAeOa_mC-k"/>
          <p:cNvPicPr>
            <a:picLocks noChangeAspect="1" noChangeArrowheads="1"/>
          </p:cNvPicPr>
          <p:nvPr/>
        </p:nvPicPr>
        <p:blipFill>
          <a:blip r:embed="rId2" cstate="print"/>
          <a:srcRect/>
          <a:stretch>
            <a:fillRect/>
          </a:stretch>
        </p:blipFill>
        <p:spPr bwMode="auto">
          <a:xfrm>
            <a:off x="4499992" y="620688"/>
            <a:ext cx="3672408" cy="352839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596336" y="5733256"/>
            <a:ext cx="1547664" cy="1124744"/>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707904" y="4725144"/>
            <a:ext cx="5129289"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ALBERT </a:t>
            </a: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EİNSTEİN</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39938" name="Picture 2" descr="http://t0.gstatic.com/images?q=tbn:ANd9GcTP-noQ4E6QA_b5miYHBLj0C4HRw_Fot_iYrLE2H-v59mjkiZWg"/>
          <p:cNvPicPr>
            <a:picLocks noChangeAspect="1" noChangeArrowheads="1"/>
          </p:cNvPicPr>
          <p:nvPr/>
        </p:nvPicPr>
        <p:blipFill>
          <a:blip r:embed="rId2" cstate="print"/>
          <a:srcRect/>
          <a:stretch>
            <a:fillRect/>
          </a:stretch>
        </p:blipFill>
        <p:spPr bwMode="auto">
          <a:xfrm>
            <a:off x="4283968" y="620688"/>
            <a:ext cx="3890367" cy="380467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596336" y="5805264"/>
            <a:ext cx="1547664" cy="1052736"/>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076056" y="4653136"/>
            <a:ext cx="255069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GOETHE</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38914" name="Picture 2" descr="http://t3.gstatic.com/images?q=tbn:ANd9GcSb_44MuO7lSp5MsSFR0LqZPusrxSZzVfCQYSEu007ubJW79I7c"/>
          <p:cNvPicPr>
            <a:picLocks noChangeAspect="1" noChangeArrowheads="1"/>
          </p:cNvPicPr>
          <p:nvPr/>
        </p:nvPicPr>
        <p:blipFill>
          <a:blip r:embed="rId2" cstate="print"/>
          <a:srcRect/>
          <a:stretch>
            <a:fillRect/>
          </a:stretch>
        </p:blipFill>
        <p:spPr bwMode="auto">
          <a:xfrm>
            <a:off x="4211960" y="620688"/>
            <a:ext cx="3888432" cy="36004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668344" y="5661248"/>
            <a:ext cx="1475656" cy="1196752"/>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067944" y="4869160"/>
            <a:ext cx="4511170" cy="923330"/>
          </a:xfrm>
          <a:prstGeom prst="rect">
            <a:avLst/>
          </a:prstGeom>
        </p:spPr>
        <p:txBody>
          <a:bodyPr wrap="non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KONFÜÇYÜS</a:t>
            </a:r>
            <a:endParaRPr lang="tr-TR"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37890" name="Picture 2" descr="http://t2.gstatic.com/images?q=tbn:ANd9GcT-1hhptmPEK-DGjr4KWGbj94AQPeLgBz0JnY7evM-Nk_mCBRFu"/>
          <p:cNvPicPr>
            <a:picLocks noChangeAspect="1" noChangeArrowheads="1"/>
          </p:cNvPicPr>
          <p:nvPr/>
        </p:nvPicPr>
        <p:blipFill>
          <a:blip r:embed="rId2" cstate="print"/>
          <a:srcRect/>
          <a:stretch>
            <a:fillRect/>
          </a:stretch>
        </p:blipFill>
        <p:spPr bwMode="auto">
          <a:xfrm>
            <a:off x="4427984" y="404664"/>
            <a:ext cx="3672408" cy="4032448"/>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452320" y="5805264"/>
            <a:ext cx="1691680" cy="1052736"/>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419872" y="4653136"/>
            <a:ext cx="5314275"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Mehmet Akif</a:t>
            </a:r>
          </a:p>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 Ersoy</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36866" name="Picture 2" descr="http://t1.gstatic.com/images?q=tbn:ANd9GcTGs75bZ9k7FnHXta5spTEpB3xCRY1vFS5yAmauRCC1VkdVpiiY"/>
          <p:cNvPicPr>
            <a:picLocks noChangeAspect="1" noChangeArrowheads="1"/>
          </p:cNvPicPr>
          <p:nvPr/>
        </p:nvPicPr>
        <p:blipFill>
          <a:blip r:embed="rId2" cstate="print"/>
          <a:srcRect/>
          <a:stretch>
            <a:fillRect/>
          </a:stretch>
        </p:blipFill>
        <p:spPr bwMode="auto">
          <a:xfrm>
            <a:off x="3995936" y="404664"/>
            <a:ext cx="4176464" cy="4004147"/>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668344" y="5589240"/>
            <a:ext cx="1475656" cy="1268760"/>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635896" y="4293096"/>
            <a:ext cx="5144357"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ŞEMS </a:t>
            </a: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TERBİZ</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35842" name="Picture 2" descr="http://t3.gstatic.com/images?q=tbn:ANd9GcRd-Z0Fw2ayh0C1KjTsKGjSH2yrh53jKkjhy4m3sgt2M0Suqaxu"/>
          <p:cNvPicPr>
            <a:picLocks noChangeAspect="1" noChangeArrowheads="1"/>
          </p:cNvPicPr>
          <p:nvPr/>
        </p:nvPicPr>
        <p:blipFill>
          <a:blip r:embed="rId2" cstate="print"/>
          <a:srcRect/>
          <a:stretch>
            <a:fillRect/>
          </a:stretch>
        </p:blipFill>
        <p:spPr bwMode="auto">
          <a:xfrm>
            <a:off x="4283968" y="476672"/>
            <a:ext cx="3744416" cy="352839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740352" y="5517232"/>
            <a:ext cx="1403648" cy="1340768"/>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44008" y="4725144"/>
            <a:ext cx="383791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Hz. Ömer</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34818" name="Picture 2" descr="http://4.bp.blogspot.com/-y31oUvXyQW8/TdI8lXFIofI/AAAAAAAAABA/w40SE32R3kw/s1600/adalet.jpg"/>
          <p:cNvPicPr>
            <a:picLocks noChangeAspect="1" noChangeArrowheads="1"/>
          </p:cNvPicPr>
          <p:nvPr/>
        </p:nvPicPr>
        <p:blipFill>
          <a:blip r:embed="rId2" cstate="print"/>
          <a:srcRect/>
          <a:stretch>
            <a:fillRect/>
          </a:stretch>
        </p:blipFill>
        <p:spPr bwMode="auto">
          <a:xfrm>
            <a:off x="4139952" y="980728"/>
            <a:ext cx="4516427" cy="338403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740352" y="5661248"/>
            <a:ext cx="1403648" cy="1196752"/>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491880" y="1196752"/>
            <a:ext cx="5184576" cy="5109091"/>
          </a:xfrm>
          <a:prstGeom prst="rect">
            <a:avLst/>
          </a:prstGeom>
          <a:noFill/>
        </p:spPr>
        <p:txBody>
          <a:bodyPr wrap="square" rtlCol="0">
            <a:spAutoFit/>
          </a:bodyPr>
          <a:lstStyle/>
          <a:p>
            <a:pPr algn="ctr"/>
            <a:r>
              <a:rPr lang="tr-TR" sz="4400" b="1" dirty="0">
                <a:latin typeface="Comic Sans MS" pitchFamily="66" charset="0"/>
              </a:rPr>
              <a:t>Yanında olduğum zaman değerimi bilmezsen, değerimi bildiğin gün beni yanında bulamazsın!</a:t>
            </a:r>
            <a:endParaRPr lang="tr-TR" sz="4400" dirty="0">
              <a:latin typeface="Comic Sans MS" pitchFamily="66" charset="0"/>
            </a:endParaRPr>
          </a:p>
          <a:p>
            <a:r>
              <a:rPr lang="tr-TR" sz="4400" dirty="0"/>
              <a:t> </a:t>
            </a:r>
          </a:p>
          <a:p>
            <a:endParaRPr lang="tr-TR" dirty="0"/>
          </a:p>
        </p:txBody>
      </p:sp>
      <p:sp>
        <p:nvSpPr>
          <p:cNvPr id="5" name="4 Komut Düğmesi: Giriş">
            <a:hlinkClick r:id="rId2" action="ppaction://hlinksldjump" highlightClick="1"/>
          </p:cNvPr>
          <p:cNvSpPr/>
          <p:nvPr/>
        </p:nvSpPr>
        <p:spPr>
          <a:xfrm>
            <a:off x="5652120" y="5589240"/>
            <a:ext cx="1296144" cy="1008112"/>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3" action="ppaction://hlinksldjump" highlightClick="1"/>
          </p:cNvPr>
          <p:cNvSpPr/>
          <p:nvPr/>
        </p:nvSpPr>
        <p:spPr>
          <a:xfrm>
            <a:off x="7164288" y="5589240"/>
            <a:ext cx="1296144" cy="1008112"/>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860032" y="4509120"/>
            <a:ext cx="287610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tr-TR" sz="54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rPr>
              <a:t>Farabİ</a:t>
            </a:r>
            <a:endPar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Comic Sans MS" pitchFamily="66" charset="0"/>
            </a:endParaRPr>
          </a:p>
        </p:txBody>
      </p:sp>
      <p:pic>
        <p:nvPicPr>
          <p:cNvPr id="33794" name="Picture 2" descr="http://t1.gstatic.com/images?q=tbn:ANd9GcRQa7O2qwfA56SKTtVUZ29oNrxcEMG92MsB351ZsBHhEWrwNfFXhQ"/>
          <p:cNvPicPr>
            <a:picLocks noChangeAspect="1" noChangeArrowheads="1"/>
          </p:cNvPicPr>
          <p:nvPr/>
        </p:nvPicPr>
        <p:blipFill>
          <a:blip r:embed="rId2" cstate="print"/>
          <a:srcRect/>
          <a:stretch>
            <a:fillRect/>
          </a:stretch>
        </p:blipFill>
        <p:spPr bwMode="auto">
          <a:xfrm>
            <a:off x="4499992" y="404664"/>
            <a:ext cx="3528392" cy="3816424"/>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4" name="3 Komut Düğmesi: Giriş">
            <a:hlinkClick r:id="rId3" action="ppaction://hlinksldjump" highlightClick="1"/>
          </p:cNvPr>
          <p:cNvSpPr/>
          <p:nvPr/>
        </p:nvSpPr>
        <p:spPr>
          <a:xfrm>
            <a:off x="7740352" y="5733256"/>
            <a:ext cx="1403648" cy="1124744"/>
          </a:xfrm>
          <a:prstGeom prst="actionButtonHom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347864" y="908720"/>
            <a:ext cx="5328592" cy="440120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4000" b="1" i="0" u="none" strike="noStrike" cap="none" normalizeH="0" baseline="0" dirty="0" smtClean="0">
                <a:ln>
                  <a:noFill/>
                </a:ln>
                <a:solidFill>
                  <a:srgbClr val="000000"/>
                </a:solidFill>
                <a:effectLst/>
                <a:latin typeface="Comic Sans MS" pitchFamily="66" charset="0"/>
                <a:ea typeface="Calibri" pitchFamily="34" charset="0"/>
                <a:cs typeface="Times New Roman" pitchFamily="18" charset="0"/>
              </a:rPr>
              <a:t>Biyolojik savaşlarda ölmez bir çocuk, asıl sevgisiz kalınca ölür.  Ve “git başımdan çocuk!”tan sonra binip giderler uçan halılarına çocuklar</a:t>
            </a:r>
            <a:r>
              <a:rPr kumimoji="0" lang="tr-TR" sz="4000" b="1" i="0" u="none" strike="noStrike" cap="none" normalizeH="0" baseline="0" dirty="0" smtClean="0">
                <a:ln>
                  <a:noFill/>
                </a:ln>
                <a:solidFill>
                  <a:srgbClr val="63584F"/>
                </a:solidFill>
                <a:effectLst/>
                <a:latin typeface="Comic Sans MS" pitchFamily="66" charset="0"/>
                <a:ea typeface="Calibri" pitchFamily="34" charset="0"/>
                <a:cs typeface="Times New Roman" pitchFamily="18" charset="0"/>
              </a:rPr>
              <a:t>.</a:t>
            </a:r>
            <a:endParaRPr kumimoji="0" lang="tr-TR" sz="4000" b="1" i="0" u="none" strike="noStrike" cap="none" normalizeH="0" baseline="0" dirty="0" smtClean="0">
              <a:ln>
                <a:noFill/>
              </a:ln>
              <a:solidFill>
                <a:schemeClr val="tx1"/>
              </a:solidFill>
              <a:effectLst/>
              <a:latin typeface="Comic Sans MS" pitchFamily="66" charset="0"/>
            </a:endParaRPr>
          </a:p>
        </p:txBody>
      </p:sp>
      <p:sp>
        <p:nvSpPr>
          <p:cNvPr id="8" name="7 Komut Düğmesi: Giriş">
            <a:hlinkClick r:id="rId2" action="ppaction://hlinksldjump" highlightClick="1"/>
          </p:cNvPr>
          <p:cNvSpPr/>
          <p:nvPr/>
        </p:nvSpPr>
        <p:spPr>
          <a:xfrm>
            <a:off x="5148064" y="5517232"/>
            <a:ext cx="1440160" cy="1080120"/>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9" name="8 Komut Düğmesi: Bilgi">
            <a:hlinkClick r:id="rId3" action="ppaction://hlinksldjump" highlightClick="1"/>
          </p:cNvPr>
          <p:cNvSpPr/>
          <p:nvPr/>
        </p:nvSpPr>
        <p:spPr>
          <a:xfrm>
            <a:off x="6876256" y="5517232"/>
            <a:ext cx="1440160" cy="1080120"/>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419872" y="620688"/>
            <a:ext cx="5112568" cy="5324535"/>
          </a:xfrm>
          <a:prstGeom prst="rect">
            <a:avLst/>
          </a:prstGeom>
          <a:noFill/>
        </p:spPr>
        <p:txBody>
          <a:bodyPr wrap="square" rtlCol="0">
            <a:spAutoFit/>
          </a:bodyPr>
          <a:lstStyle/>
          <a:p>
            <a:pPr algn="ctr"/>
            <a:r>
              <a:rPr lang="tr-TR" sz="4000" b="1" dirty="0">
                <a:latin typeface="Comic Sans MS" pitchFamily="66" charset="0"/>
              </a:rPr>
              <a:t>Keşke şöyle yapsaydım belki severdi deme. O senin için ne yaptı da sevdin sanki? Akıl işi değil, gönül sevdi mi gerisi bahane.</a:t>
            </a:r>
          </a:p>
          <a:p>
            <a:pPr algn="ctr"/>
            <a:endParaRPr lang="tr-TR" dirty="0"/>
          </a:p>
        </p:txBody>
      </p:sp>
      <p:sp>
        <p:nvSpPr>
          <p:cNvPr id="5" name="4 Komut Düğmesi: Giriş">
            <a:hlinkClick r:id="rId3" action="ppaction://hlinksldjump" highlightClick="1"/>
          </p:cNvPr>
          <p:cNvSpPr/>
          <p:nvPr/>
        </p:nvSpPr>
        <p:spPr>
          <a:xfrm>
            <a:off x="5652120" y="5589240"/>
            <a:ext cx="1224136" cy="1008112"/>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4" action="ppaction://hlinksldjump" highlightClick="1"/>
          </p:cNvPr>
          <p:cNvSpPr/>
          <p:nvPr/>
        </p:nvSpPr>
        <p:spPr>
          <a:xfrm>
            <a:off x="7236296" y="5589240"/>
            <a:ext cx="1224136" cy="1008112"/>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563888" y="1340768"/>
            <a:ext cx="5328592" cy="4154984"/>
          </a:xfrm>
          <a:prstGeom prst="rect">
            <a:avLst/>
          </a:prstGeom>
          <a:noFill/>
        </p:spPr>
        <p:txBody>
          <a:bodyPr wrap="square" rtlCol="0">
            <a:spAutoFit/>
          </a:bodyPr>
          <a:lstStyle/>
          <a:p>
            <a:pPr algn="ctr"/>
            <a:r>
              <a:rPr lang="tr-TR" sz="4800" b="1" dirty="0">
                <a:latin typeface="Comic Sans MS" pitchFamily="66" charset="0"/>
              </a:rPr>
              <a:t>Sevgi, kalplerin birbirine yakınlaşması ve ruhların ünsiyetidir.</a:t>
            </a:r>
            <a:endParaRPr lang="tr-TR" sz="4800" dirty="0">
              <a:latin typeface="Comic Sans MS" pitchFamily="66" charset="0"/>
            </a:endParaRPr>
          </a:p>
          <a:p>
            <a:pPr algn="ctr"/>
            <a:endParaRPr lang="tr-TR" sz="2400" dirty="0"/>
          </a:p>
        </p:txBody>
      </p:sp>
      <p:sp>
        <p:nvSpPr>
          <p:cNvPr id="5" name="4 Komut Düğmesi: Giriş">
            <a:hlinkClick r:id="rId2" action="ppaction://hlinksldjump" highlightClick="1"/>
          </p:cNvPr>
          <p:cNvSpPr/>
          <p:nvPr/>
        </p:nvSpPr>
        <p:spPr>
          <a:xfrm>
            <a:off x="5220072" y="5373216"/>
            <a:ext cx="1296144" cy="11521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6" name="5 Komut Düğmesi: Bilgi">
            <a:hlinkClick r:id="rId3" action="ppaction://hlinksldjump" highlightClick="1"/>
          </p:cNvPr>
          <p:cNvSpPr/>
          <p:nvPr/>
        </p:nvSpPr>
        <p:spPr>
          <a:xfrm>
            <a:off x="6804248" y="5373216"/>
            <a:ext cx="1296144" cy="1152128"/>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779912" y="980728"/>
            <a:ext cx="4680520" cy="4401205"/>
          </a:xfrm>
          <a:prstGeom prst="rect">
            <a:avLst/>
          </a:prstGeom>
          <a:noFill/>
        </p:spPr>
        <p:txBody>
          <a:bodyPr wrap="square" rtlCol="0">
            <a:spAutoFit/>
          </a:bodyPr>
          <a:lstStyle/>
          <a:p>
            <a:pPr algn="ctr"/>
            <a:r>
              <a:rPr lang="tr-TR" sz="4000" b="1" dirty="0">
                <a:latin typeface="Comic Sans MS" pitchFamily="66" charset="0"/>
              </a:rPr>
              <a:t>En sahici dostluklar ortak varlıklar üzerine değil, ortak yoksunluklar üzerine </a:t>
            </a:r>
            <a:r>
              <a:rPr lang="tr-TR" sz="4000" b="1" dirty="0" smtClean="0">
                <a:latin typeface="Comic Sans MS" pitchFamily="66" charset="0"/>
              </a:rPr>
              <a:t>kurulanlardır.</a:t>
            </a:r>
            <a:endParaRPr lang="tr-TR" sz="4000" dirty="0">
              <a:latin typeface="Comic Sans MS" pitchFamily="66" charset="0"/>
            </a:endParaRPr>
          </a:p>
        </p:txBody>
      </p:sp>
      <p:sp>
        <p:nvSpPr>
          <p:cNvPr id="6" name="5 Komut Düğmesi: Giriş">
            <a:hlinkClick r:id="rId2" action="ppaction://hlinksldjump" highlightClick="1"/>
          </p:cNvPr>
          <p:cNvSpPr/>
          <p:nvPr/>
        </p:nvSpPr>
        <p:spPr>
          <a:xfrm>
            <a:off x="5436096" y="5445224"/>
            <a:ext cx="1296144" cy="1152128"/>
          </a:xfrm>
          <a:prstGeom prst="actionButtonHome">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
        <p:nvSpPr>
          <p:cNvPr id="7" name="6 Komut Düğmesi: Bilgi">
            <a:hlinkClick r:id="rId3" action="ppaction://hlinksldjump" highlightClick="1"/>
          </p:cNvPr>
          <p:cNvSpPr/>
          <p:nvPr/>
        </p:nvSpPr>
        <p:spPr>
          <a:xfrm>
            <a:off x="7164288" y="5445224"/>
            <a:ext cx="1296144" cy="1152128"/>
          </a:xfrm>
          <a:prstGeom prst="actionButtonInformati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tr-TR"/>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414</TotalTime>
  <Words>843</Words>
  <Application>Microsoft Office PowerPoint</Application>
  <PresentationFormat>Ekran Gösterisi (4:3)</PresentationFormat>
  <Paragraphs>114</Paragraphs>
  <Slides>50</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50</vt:i4>
      </vt:variant>
    </vt:vector>
  </HeadingPairs>
  <TitlesOfParts>
    <vt:vector size="57" baseType="lpstr">
      <vt:lpstr>Arial</vt:lpstr>
      <vt:lpstr>Calibri</vt:lpstr>
      <vt:lpstr>Comic Sans MS</vt:lpstr>
      <vt:lpstr>Informal Roman</vt:lpstr>
      <vt:lpstr>Tahoma</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Your Company Name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Your User Name</dc:creator>
  <cp:lastModifiedBy>MN_Dizgi-2</cp:lastModifiedBy>
  <cp:revision>44</cp:revision>
  <dcterms:created xsi:type="dcterms:W3CDTF">2011-11-25T15:03:29Z</dcterms:created>
  <dcterms:modified xsi:type="dcterms:W3CDTF">2022-11-10T07:07:59Z</dcterms:modified>
</cp:coreProperties>
</file>