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D024-0588-4F48-BDDD-A8E8231700E8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5CEA-0DCB-4FA2-9F5B-762EB9484B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46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5CEA-0DCB-4FA2-9F5B-762EB9484BC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BBEB-1CBB-4EF4-BF64-88CECB528E71}" type="datetimeFigureOut">
              <a:rPr lang="tr-TR" smtClean="0"/>
              <a:pPr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F844-2944-48A4-89A6-2CC04201BF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Desktop\SEVG&#304;\SLAYT\2_KADEME\Yansimalar_Sonbahar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DE&#286;ERLER%20E&#286;&#304;T&#304;M&#304;_2013\DE&#286;ERLER%20E&#286;&#304;T&#304;M&#304;%20HAZIRLIK%20DOSYASI\2.%20SEVG&#304;\slaytlar_SEVG&#304;\SEVG&#304;%20ZENG&#304;NL&#304;K%20BA&#350;ARI\Sevgi%20Zenginlik%20Ba&#351;ar&#305;%20Fon%20M&#252;zi&#287;i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052736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SEVGİ, </a:t>
            </a:r>
          </a:p>
          <a:p>
            <a:pPr algn="ctr"/>
            <a:r>
              <a:rPr lang="tr-T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ZENGİNLİK,</a:t>
            </a:r>
          </a:p>
          <a:p>
            <a:pPr algn="ctr"/>
            <a:r>
              <a:rPr lang="tr-T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BAŞARI</a:t>
            </a:r>
            <a:endParaRPr lang="tr-TR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3" name="Yansimalar_Sonbaha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021288"/>
            <a:ext cx="592832" cy="5928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5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1.gstatic.com/images?q=tbn:ANd9GcREnvs5e8zhccNBxWS0LXLOsU-h-CviasLOORCI0ligTSEcPM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2059604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Çapraz Köşesi Kesik Dikdörtgen"/>
          <p:cNvSpPr/>
          <p:nvPr/>
        </p:nvSpPr>
        <p:spPr>
          <a:xfrm>
            <a:off x="251520" y="404664"/>
            <a:ext cx="5904656" cy="5976664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Kadın kapıyı açtı ve üç yaşlıya birden sordu: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"İçinizde hanginiz Sevgi'ydi?"</a:t>
            </a:r>
            <a:r>
              <a:rPr lang="tr-TR" sz="2400" b="1" dirty="0" smtClean="0">
                <a:latin typeface="Comic Sans MS" pitchFamily="66" charset="0"/>
              </a:rPr>
              <a:t> dedi.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"Onu davet etmeye karar verdik. Lütfen buyursun..."</a:t>
            </a:r>
            <a:r>
              <a:rPr lang="tr-TR" sz="2400" b="1" dirty="0" smtClean="0">
                <a:latin typeface="Comic Sans MS" pitchFamily="66" charset="0"/>
              </a:rPr>
              <a:t> Sevgi ayağa kalktı, eve doğru yürümeye başladı. </a:t>
            </a:r>
          </a:p>
          <a:p>
            <a:pPr algn="ctr"/>
            <a:r>
              <a:rPr lang="tr-TR" sz="2400" b="1" dirty="0" smtClean="0">
                <a:latin typeface="Comic Sans MS" pitchFamily="66" charset="0"/>
              </a:rPr>
              <a:t>Arkadaşları da ayağa kalktılar ve Sevgi’nin arkasından, onlar da eve doğru yürümeye başladılar. Kadın, büyük bir şaşkınlık ve heyecan içinde, Zenginlik'le Başarı'ya sordu: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"Siz niçin geliyorsunuz?" </a:t>
            </a:r>
            <a:r>
              <a:rPr lang="tr-TR" sz="2400" b="1" dirty="0" smtClean="0">
                <a:latin typeface="Comic Sans MS" pitchFamily="66" charset="0"/>
              </a:rPr>
              <a:t>dedi.</a:t>
            </a:r>
          </a:p>
          <a:p>
            <a:pPr algn="ctr"/>
            <a:endParaRPr lang="tr-TR" sz="2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Çapraz Köşesi Kesik Dikdörtgen"/>
          <p:cNvSpPr/>
          <p:nvPr/>
        </p:nvSpPr>
        <p:spPr>
          <a:xfrm>
            <a:off x="467544" y="404664"/>
            <a:ext cx="8280920" cy="612068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"Ben yalnızca Sevgi'yi davet etmiştim.”</a:t>
            </a:r>
            <a:r>
              <a:rPr lang="tr-TR" sz="2400" b="1" dirty="0" smtClean="0">
                <a:latin typeface="Comic Sans MS" pitchFamily="66" charset="0"/>
              </a:rPr>
              <a:t> Kadının bu sorusuna, üç yaşlı birlikte yanıt verdiler: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"Eğer içimizden yalnızca Zenginlik'i ya da Başarı'yı davet etmiş olsaydınız, davet edilmeyen ikimiz dışarıda bekleyecektik" </a:t>
            </a:r>
            <a:r>
              <a:rPr lang="tr-TR" sz="2400" b="1" dirty="0" smtClean="0">
                <a:latin typeface="Comic Sans MS" pitchFamily="66" charset="0"/>
              </a:rPr>
              <a:t>dediler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"Fakat siz Sevgi'yi davet ettiniz. Bu durumda üçümüz birden gelmek zorundayız evinize."</a:t>
            </a:r>
            <a:r>
              <a:rPr lang="tr-TR" sz="2400" b="1" dirty="0" smtClean="0">
                <a:latin typeface="Comic Sans MS" pitchFamily="66" charset="0"/>
              </a:rPr>
              <a:t> Ve kadının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"Niçin?" </a:t>
            </a:r>
            <a:r>
              <a:rPr lang="tr-TR" sz="2400" b="1" dirty="0" smtClean="0">
                <a:latin typeface="Comic Sans MS" pitchFamily="66" charset="0"/>
              </a:rPr>
              <a:t>diye sormasını beklemeden, Zenginlik ve Başarı sözlerini şöyle sürdürdüler: </a:t>
            </a:r>
          </a:p>
          <a:p>
            <a:pPr algn="ctr"/>
            <a:endParaRPr lang="tr-TR" sz="2400" b="1" dirty="0" smtClean="0">
              <a:latin typeface="Comic Sans MS" pitchFamily="66" charset="0"/>
            </a:endParaRPr>
          </a:p>
          <a:p>
            <a:pPr algn="ctr"/>
            <a:r>
              <a:rPr lang="tr-TR" sz="24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"Çünkü Sevgi'nin olduğu her yerde, biz Zenginlik ve Başarı da her zaman, onun yanında oluruz."</a:t>
            </a:r>
          </a:p>
          <a:p>
            <a:pPr algn="ctr"/>
            <a:endParaRPr lang="tr-TR" b="1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1944216" cy="3657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Oval Belirtme Çizgisi"/>
          <p:cNvSpPr/>
          <p:nvPr/>
        </p:nvSpPr>
        <p:spPr>
          <a:xfrm>
            <a:off x="4535488" y="3068960"/>
            <a:ext cx="4608512" cy="3483768"/>
          </a:xfrm>
          <a:prstGeom prst="wedgeEllipseCallout">
            <a:avLst>
              <a:gd name="adj1" fmla="val -59656"/>
              <a:gd name="adj2" fmla="val -242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Burada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böyle oturduğunuza göre, üçünüz de kesinlikle acıkmış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olmalısınız.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ütfen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içeri gelin, size yiyecek bir şeyler hazırlayayım</a:t>
            </a: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tr-TR" dirty="0"/>
          </a:p>
        </p:txBody>
      </p:sp>
      <p:sp>
        <p:nvSpPr>
          <p:cNvPr id="5" name="4 Çapraz Köşesi Kesik Dikdörtgen"/>
          <p:cNvSpPr/>
          <p:nvPr/>
        </p:nvSpPr>
        <p:spPr>
          <a:xfrm>
            <a:off x="683568" y="404664"/>
            <a:ext cx="7848872" cy="2088232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Alışverişe gitmek üzere evden çıkan bir kadın, kapısının karşısındaki kaldırımda oturan bembeyaz sakallı üç yaşlıyı görünce önce duraksadı, sonra onları, tüm içtenliğiyle evine davet etti</a:t>
            </a:r>
            <a:r>
              <a:rPr lang="tr-TR" sz="2000" b="1" dirty="0" smtClean="0">
                <a:latin typeface="Comic Sans MS" pitchFamily="66" charset="0"/>
              </a:rPr>
              <a:t>.</a:t>
            </a:r>
            <a:endParaRPr lang="tr-TR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Çapraz Köşesi Kesik Dikdörtgen"/>
          <p:cNvSpPr/>
          <p:nvPr/>
        </p:nvSpPr>
        <p:spPr>
          <a:xfrm>
            <a:off x="755576" y="3717032"/>
            <a:ext cx="7848872" cy="2808312"/>
          </a:xfrm>
          <a:prstGeom prst="snip2Diag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Üç yaşlıdan biri, kadına, eşinin evde olup olmadığını sordu. </a:t>
            </a:r>
          </a:p>
          <a:p>
            <a:pPr algn="ctr"/>
            <a:r>
              <a:rPr lang="tr-TR" sz="2400" b="1" dirty="0" smtClean="0">
                <a:latin typeface="Comic Sans MS" pitchFamily="66" charset="0"/>
              </a:rPr>
              <a:t>Kadın, eşinin biraz önce çıktığını, şu anda evde olmadığını söyledi. Yaşlı adam, başını iki yana salladı: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"Eşiniz evde değilse, biz de davetinizi kabul edemeyiz" </a:t>
            </a:r>
            <a:r>
              <a:rPr lang="tr-TR" sz="2400" b="1" dirty="0" smtClean="0">
                <a:latin typeface="Comic Sans MS" pitchFamily="66" charset="0"/>
              </a:rPr>
              <a:t>dedi. </a:t>
            </a:r>
          </a:p>
          <a:p>
            <a:endParaRPr lang="tr-TR" dirty="0"/>
          </a:p>
        </p:txBody>
      </p:sp>
      <p:pic>
        <p:nvPicPr>
          <p:cNvPr id="1026" name="Picture 2" descr="C:\Documents and Settings\USER\Desktop\DEDE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7920880" cy="2520280"/>
          </a:xfrm>
          <a:prstGeom prst="rect">
            <a:avLst/>
          </a:prstGeom>
          <a:noFill/>
        </p:spPr>
      </p:pic>
      <p:pic>
        <p:nvPicPr>
          <p:cNvPr id="5" name="Sevgi Zenginlik Başarı Fon Müziğ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996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4664"/>
            <a:ext cx="3203848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Çapraz Köşesi Kesik Dikdörtgen"/>
          <p:cNvSpPr/>
          <p:nvPr/>
        </p:nvSpPr>
        <p:spPr>
          <a:xfrm>
            <a:off x="251520" y="548680"/>
            <a:ext cx="5580112" cy="5760640"/>
          </a:xfrm>
          <a:prstGeom prst="snip2Diag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300" b="1" dirty="0">
                <a:latin typeface="Comic Sans MS" pitchFamily="66" charset="0"/>
              </a:rPr>
              <a:t>Aksam eşi geldiğinde kadın, karşı kaldırımdaki yaşlı adamlarla arasında geçen konuşmayı anlattı. </a:t>
            </a:r>
            <a:r>
              <a:rPr lang="tr-TR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"Senin evde olmadığını öğrenince, içeri girmek istemediler" </a:t>
            </a:r>
            <a:r>
              <a:rPr lang="tr-TR" sz="2300" b="1" dirty="0">
                <a:latin typeface="Comic Sans MS" pitchFamily="66" charset="0"/>
              </a:rPr>
              <a:t>dedi. Yaşlı adamların bu davranışlarını öğrenince, kadının eşi üzüldü. </a:t>
            </a:r>
            <a:r>
              <a:rPr lang="tr-TR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"Bir bakıversene dışarı" </a:t>
            </a:r>
            <a:r>
              <a:rPr lang="tr-TR" sz="2300" b="1" dirty="0">
                <a:latin typeface="Comic Sans MS" pitchFamily="66" charset="0"/>
              </a:rPr>
              <a:t>dedi. </a:t>
            </a:r>
            <a:r>
              <a:rPr lang="tr-TR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"Hâlâ </a:t>
            </a:r>
            <a:r>
              <a:rPr lang="tr-TR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oradalarsa, </a:t>
            </a:r>
            <a:r>
              <a:rPr lang="tr-TR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şimdi davet edebilirsin eve." </a:t>
            </a:r>
            <a:r>
              <a:rPr lang="tr-TR" sz="2300" b="1" dirty="0">
                <a:latin typeface="Comic Sans MS" pitchFamily="66" charset="0"/>
              </a:rPr>
              <a:t>Kadın kapıyı açar açmaz, karşı kaldırımdaki bembeyaz sakallı üç yaşlıyla yeniden karşılaştı.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Desktop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601" y="0"/>
            <a:ext cx="27353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Köşeleri Yuvarlanmış Dikdörtgen Belirtme Çizgisi"/>
          <p:cNvSpPr/>
          <p:nvPr/>
        </p:nvSpPr>
        <p:spPr>
          <a:xfrm>
            <a:off x="827584" y="476672"/>
            <a:ext cx="4752528" cy="3096344"/>
          </a:xfrm>
          <a:prstGeom prst="wedgeRoundRectCallout">
            <a:avLst>
              <a:gd name="adj1" fmla="val 67652"/>
              <a:gd name="adj2" fmla="val -197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"Eşim geldi, şimdi evde" </a:t>
            </a:r>
            <a:r>
              <a:rPr lang="tr-TR" sz="2400" b="1" dirty="0">
                <a:latin typeface="Comic Sans MS" pitchFamily="66" charset="0"/>
              </a:rPr>
              <a:t>dedi ve onlara davetini yineledi: 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"Yemeğimizi birlikte yemek için sizi şimdi davet edebilir miyim evimize?"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260648"/>
            <a:ext cx="8568952" cy="1512168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Comic Sans MS" pitchFamily="66" charset="0"/>
              </a:rPr>
              <a:t>Kadının davetine, yaşlılardan biri yanıt verdi: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"Biz hiçbir eve üçümüz birlikte gitmeyiz" </a:t>
            </a:r>
            <a:r>
              <a:rPr lang="tr-TR" sz="2400" b="1" dirty="0">
                <a:latin typeface="Comic Sans MS" pitchFamily="66" charset="0"/>
              </a:rPr>
              <a:t>dedi. Ve kısa bir duraksamadan sonra, bir açıklama yaptı: </a:t>
            </a:r>
          </a:p>
          <a:p>
            <a:pPr algn="ctr"/>
            <a:endParaRPr lang="tr-TR" dirty="0"/>
          </a:p>
        </p:txBody>
      </p:sp>
      <p:sp>
        <p:nvSpPr>
          <p:cNvPr id="4" name="3 Köşeleri Yuvarlanmış Dikdörtgen Belirtme Çizgisi"/>
          <p:cNvSpPr/>
          <p:nvPr/>
        </p:nvSpPr>
        <p:spPr>
          <a:xfrm>
            <a:off x="3275856" y="2132856"/>
            <a:ext cx="5616624" cy="4392488"/>
          </a:xfrm>
          <a:prstGeom prst="wedgeRoundRectCallout">
            <a:avLst>
              <a:gd name="adj1" fmla="val -59684"/>
              <a:gd name="adj2" fmla="val -1724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"Sağ yanımdaki bu arkadaşımın adı, Zenginliktir"</a:t>
            </a:r>
            <a:r>
              <a:rPr lang="tr-TR" sz="2000" b="1" dirty="0">
                <a:latin typeface="Comic Sans MS" pitchFamily="66" charset="0"/>
              </a:rPr>
              <a:t> dedi.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"Bu yanımda oturan arkadaşımın adı Başarı, benim adım ise Sevgidir</a:t>
            </a: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.”</a:t>
            </a:r>
            <a:endParaRPr lang="tr-TR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tr-TR" sz="2000" b="1" dirty="0">
                <a:latin typeface="Comic Sans MS" pitchFamily="66" charset="0"/>
              </a:rPr>
              <a:t>Kendini ve arkadaşlarını tanıttıktan sonra Sevgi, kadına ilginç bir öneride bulundu: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"Şimdi evinize gidin ve eşinizle baş başa verip, bir karara </a:t>
            </a: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varın. İçimizden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yalnızca birimizi davet edebilirsiniz evinize. Hangimizi davet etmek istediğinize karar verin, sonra gelin, kararınızı bize bildirin."</a:t>
            </a:r>
            <a:r>
              <a:rPr lang="tr-TR" sz="2000" b="1" dirty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dedi</a:t>
            </a:r>
            <a:endParaRPr lang="tr-TR" sz="2000" b="1" dirty="0">
              <a:latin typeface="Comic Sans MS" pitchFamily="66" charset="0"/>
            </a:endParaRPr>
          </a:p>
          <a:p>
            <a:pPr algn="ctr"/>
            <a:endParaRPr lang="tr-TR" dirty="0"/>
          </a:p>
        </p:txBody>
      </p:sp>
      <p:pic>
        <p:nvPicPr>
          <p:cNvPr id="2050" name="Picture 2" descr="C:\Documents and Settings\USER\Desktop\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2247900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1.blogcu.com/images/k/a/l/kalemhane/f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08920"/>
            <a:ext cx="1709149" cy="3789762"/>
          </a:xfrm>
          <a:prstGeom prst="round2DiagRect">
            <a:avLst>
              <a:gd name="adj1" fmla="val 16667"/>
              <a:gd name="adj2" fmla="val 139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8" name="Picture 4" descr="http://t1.gstatic.com/images?q=tbn:ANd9GcRoSO1OtnZ9eKkHhUBm6NmRF1gGXA9OsKbFw8DaClsANfKibWHg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3488761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Dikdörtgen"/>
          <p:cNvSpPr/>
          <p:nvPr/>
        </p:nvSpPr>
        <p:spPr>
          <a:xfrm>
            <a:off x="3995936" y="404664"/>
            <a:ext cx="4824536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>
                <a:latin typeface="Comic Sans MS" pitchFamily="66" charset="0"/>
              </a:rPr>
              <a:t>Kadın, Sevgi’nin önerisini eşine anlattığında adam, sevinçten göklere fırladı. </a:t>
            </a:r>
          </a:p>
          <a:p>
            <a:pPr algn="ctr"/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"Aman ne güzel, ne güzel" </a:t>
            </a:r>
            <a:r>
              <a:rPr lang="tr-TR" sz="2200" b="1" dirty="0">
                <a:latin typeface="Comic Sans MS" pitchFamily="66" charset="0"/>
              </a:rPr>
              <a:t>dedi. </a:t>
            </a:r>
          </a:p>
          <a:p>
            <a:pPr algn="ctr"/>
            <a:endParaRPr lang="tr-TR" sz="2200" dirty="0"/>
          </a:p>
        </p:txBody>
      </p:sp>
      <p:sp>
        <p:nvSpPr>
          <p:cNvPr id="6" name="5 Çapraz Köşesi Kesik Dikdörtgen"/>
          <p:cNvSpPr/>
          <p:nvPr/>
        </p:nvSpPr>
        <p:spPr>
          <a:xfrm>
            <a:off x="467544" y="2780928"/>
            <a:ext cx="6048672" cy="3744416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"Hangisini davet edeceğimizi bize bıraktıklarına göre, biz de içlerinden Zenginlik'i davet ederiz ve evimiz de bir anda Zenginlik'e kavuşmuş olur</a:t>
            </a:r>
            <a:r>
              <a:rPr lang="tr-TR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.” </a:t>
            </a:r>
          </a:p>
          <a:p>
            <a:pPr algn="ctr"/>
            <a:r>
              <a:rPr lang="tr-TR" sz="2200" b="1" dirty="0" smtClean="0">
                <a:solidFill>
                  <a:schemeClr val="tx1"/>
                </a:solidFill>
                <a:latin typeface="Comic Sans MS" pitchFamily="66" charset="0"/>
              </a:rPr>
              <a:t>Eşinin </a:t>
            </a:r>
            <a:r>
              <a:rPr lang="tr-TR" sz="2200" b="1" dirty="0">
                <a:solidFill>
                  <a:schemeClr val="tx1"/>
                </a:solidFill>
                <a:latin typeface="Comic Sans MS" pitchFamily="66" charset="0"/>
              </a:rPr>
              <a:t>kararı, kadının hiç de hoşuna gitmedi</a:t>
            </a:r>
            <a:r>
              <a:rPr lang="tr-TR" sz="22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tr-TR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"Başarıyı 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davet etsek, daha mantıklı bir karar vermiş olmaz mıyız, kocacığım?" </a:t>
            </a:r>
            <a:r>
              <a:rPr lang="tr-TR" sz="2200" b="1" dirty="0">
                <a:solidFill>
                  <a:schemeClr val="tx1"/>
                </a:solidFill>
                <a:latin typeface="Comic Sans MS" pitchFamily="66" charset="0"/>
              </a:rPr>
              <a:t>dedi.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644008" y="404664"/>
            <a:ext cx="4176464" cy="61926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Annesiyle, babasının bu konuşmasına, içerideki odada bulunan kızları da kulak misafiri olmuştu. Koşarak içeri girdi ve o da kendi önerisini söyledi: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"En doğru karar, Sevgi'yi davet etmek değil midir?" </a:t>
            </a:r>
            <a:r>
              <a:rPr lang="tr-TR" sz="2400" b="1" dirty="0" smtClean="0">
                <a:latin typeface="Comic Sans MS" pitchFamily="66" charset="0"/>
              </a:rPr>
              <a:t>dedi.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"Düşünsenize, evimiz bir anda Sevgi'ye kavuşacak.” </a:t>
            </a:r>
            <a:r>
              <a:rPr lang="tr-TR" sz="2400" b="1" dirty="0" smtClean="0">
                <a:latin typeface="Comic Sans MS" pitchFamily="66" charset="0"/>
              </a:rPr>
              <a:t>Kızın bu önerisi, annenin de, babanın da çok hoşlarına gitti.</a:t>
            </a:r>
          </a:p>
          <a:p>
            <a:pPr algn="ctr"/>
            <a:endParaRPr lang="tr-TR" dirty="0"/>
          </a:p>
        </p:txBody>
      </p:sp>
      <p:pic>
        <p:nvPicPr>
          <p:cNvPr id="1029" name="Picture 5" descr="http://t0.gstatic.com/images?q=tbn:ANd9GcQNv6c3da6-8yznXuc2VOLmniBRR2KKcbtKHlPyuu3qeAEhAG84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2592288" cy="4174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USER\Desktop\wilma-hor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7049" y="260649"/>
            <a:ext cx="3996951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Bulut Belirtme Çizgisi"/>
          <p:cNvSpPr/>
          <p:nvPr/>
        </p:nvSpPr>
        <p:spPr>
          <a:xfrm>
            <a:off x="251520" y="332656"/>
            <a:ext cx="4103440" cy="3672408"/>
          </a:xfrm>
          <a:prstGeom prst="cloudCallout">
            <a:avLst>
              <a:gd name="adj1" fmla="val 80706"/>
              <a:gd name="adj2" fmla="val 20463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Tamam, en doğru karar bu olacak dediler. "Sevgi'yi davet edelim..."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596</Words>
  <Application>Microsoft Office PowerPoint</Application>
  <PresentationFormat>Ekran Gösterisi (4:3)</PresentationFormat>
  <Paragraphs>26</Paragraphs>
  <Slides>11</Slides>
  <Notes>1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Your User Name</dc:creator>
  <cp:lastModifiedBy>MN_Dizgi-2</cp:lastModifiedBy>
  <cp:revision>28</cp:revision>
  <dcterms:created xsi:type="dcterms:W3CDTF">2011-11-14T17:40:53Z</dcterms:created>
  <dcterms:modified xsi:type="dcterms:W3CDTF">2022-11-10T07:11:47Z</dcterms:modified>
</cp:coreProperties>
</file>