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6" r:id="rId12"/>
    <p:sldId id="265" r:id="rId13"/>
    <p:sldId id="266" r:id="rId14"/>
    <p:sldId id="267" r:id="rId15"/>
    <p:sldId id="268" r:id="rId16"/>
    <p:sldId id="269" r:id="rId17"/>
    <p:sldId id="274" r:id="rId18"/>
    <p:sldId id="270" r:id="rId19"/>
    <p:sldId id="271" r:id="rId20"/>
    <p:sldId id="273" r:id="rId21"/>
    <p:sldId id="278" r:id="rId22"/>
    <p:sldId id="277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15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12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668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40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34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677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09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981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009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21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2309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6325A61-D2EE-4CB1-9A0F-27585CBF70BF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C4E2C9-BDE2-4714-AADE-DEF67FBE0233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4965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Qvkri0X4vhk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2FftpN1ju9c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lH_QsX5JJ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67337" y="1477631"/>
            <a:ext cx="10993549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8800" dirty="0" smtClean="0"/>
              <a:t>SİYER VE PEYGAMBER SEVGİSİ </a:t>
            </a:r>
            <a:endParaRPr lang="tr-TR" sz="8800" dirty="0"/>
          </a:p>
        </p:txBody>
      </p:sp>
    </p:spTree>
    <p:extLst>
      <p:ext uri="{BB962C8B-B14F-4D97-AF65-F5344CB8AC3E}">
        <p14:creationId xmlns:p14="http://schemas.microsoft.com/office/powerpoint/2010/main" val="405378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 göreydim nur yüzünü canlar canani muhammed..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37405" y="3429000"/>
            <a:ext cx="479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https://www.youtube.com/watch?v=Qvkri0X4vhk</a:t>
            </a:r>
          </a:p>
        </p:txBody>
      </p:sp>
      <p:pic>
        <p:nvPicPr>
          <p:cNvPr id="5" name="Qvkri0X4vhk"/>
          <p:cNvPicPr>
            <a:picLocks noRot="1" noChangeAspect="1"/>
          </p:cNvPicPr>
          <p:nvPr>
            <a:videoFile r:link="rId3"/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651465" y="958334"/>
            <a:ext cx="4680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https://www.youtube.com/watch?v=2FftpN1ju9c</a:t>
            </a:r>
          </a:p>
        </p:txBody>
      </p:sp>
      <p:pic>
        <p:nvPicPr>
          <p:cNvPr id="4" name="2FftpN1ju9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615189" y="1236372"/>
            <a:ext cx="6413679" cy="4570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Nefsim kudret elinde olan Allah’a yemin olsun ki; sizden biriniz, ben kendisine anasından, babasından, evladından ve bütün insanlardan daha sevimli olmadıkça </a:t>
            </a:r>
            <a:r>
              <a:rPr lang="tr-TR" sz="3200" dirty="0" err="1" smtClean="0"/>
              <a:t>hakîkî</a:t>
            </a:r>
            <a:r>
              <a:rPr lang="tr-TR" sz="3200" dirty="0" smtClean="0"/>
              <a:t> </a:t>
            </a:r>
            <a:r>
              <a:rPr lang="tr-TR" sz="3200" dirty="0" err="1" smtClean="0"/>
              <a:t>mânâda</a:t>
            </a:r>
            <a:r>
              <a:rPr lang="tr-TR" sz="3200" dirty="0" smtClean="0"/>
              <a:t> </a:t>
            </a:r>
            <a:r>
              <a:rPr lang="tr-TR" sz="3200" dirty="0" err="1" smtClean="0"/>
              <a:t>îmân</a:t>
            </a:r>
            <a:r>
              <a:rPr lang="tr-TR" sz="3200" dirty="0" smtClean="0"/>
              <a:t> etmiş olamaz. </a:t>
            </a:r>
          </a:p>
          <a:p>
            <a:pPr algn="ctr"/>
            <a:r>
              <a:rPr lang="tr-TR" sz="3200" dirty="0" smtClean="0"/>
              <a:t>(</a:t>
            </a:r>
            <a:r>
              <a:rPr lang="tr-TR" sz="3200" dirty="0" err="1" smtClean="0"/>
              <a:t>Buhârî</a:t>
            </a:r>
            <a:r>
              <a:rPr lang="tr-TR" sz="3200" dirty="0" smtClean="0"/>
              <a:t>, </a:t>
            </a:r>
            <a:r>
              <a:rPr lang="tr-TR" sz="3200" dirty="0" err="1" smtClean="0"/>
              <a:t>îmân</a:t>
            </a:r>
            <a:r>
              <a:rPr lang="tr-TR" sz="3200" dirty="0" smtClean="0"/>
              <a:t>, 8)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0" y="1236372"/>
            <a:ext cx="5321440" cy="457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97982" y="1775591"/>
            <a:ext cx="5323269" cy="341632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قُلْ اِنْ كُنْتُمْ تُحِبُّونَ اللّٰهَ فَاتَّبِعُون۪ي يُحْبِبْكُمُ اللّٰهُ وَيَغْفِرْ لَكُمْ ذُنُوبَكُمْۜ  وَاللّٰهُ غَفُورٌ رَح۪يمٌ ﴿٣١﴾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5988676" y="1775591"/>
            <a:ext cx="6040192" cy="341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De ki: "Eğer Allah'ı seviyorsanız bana uyun ki, Allah da sizi sevsin ve günahlarınızı bağışlasın. Çünkü Allah çok bağışlayandır, çok merhamet edendir." </a:t>
            </a:r>
          </a:p>
          <a:p>
            <a:pPr algn="ctr"/>
            <a:r>
              <a:rPr lang="tr-TR" sz="2800" dirty="0"/>
              <a:t>(</a:t>
            </a:r>
            <a:r>
              <a:rPr lang="tr-TR" sz="2800" dirty="0" err="1"/>
              <a:t>Âl</a:t>
            </a:r>
            <a:r>
              <a:rPr lang="tr-TR" sz="2800" dirty="0"/>
              <a:t>-i </a:t>
            </a:r>
            <a:r>
              <a:rPr lang="tr-TR" sz="2800" dirty="0" err="1"/>
              <a:t>İmrân</a:t>
            </a:r>
            <a:r>
              <a:rPr lang="tr-TR" sz="2800" dirty="0"/>
              <a:t> </a:t>
            </a:r>
            <a:r>
              <a:rPr lang="tr-TR" sz="2800" dirty="0" err="1"/>
              <a:t>Sûresi</a:t>
            </a:r>
            <a:r>
              <a:rPr lang="tr-TR" sz="2800" dirty="0"/>
              <a:t>, 31) </a:t>
            </a:r>
          </a:p>
        </p:txBody>
      </p:sp>
    </p:spTree>
    <p:extLst>
      <p:ext uri="{BB962C8B-B14F-4D97-AF65-F5344CB8AC3E}">
        <p14:creationId xmlns:p14="http://schemas.microsoft.com/office/powerpoint/2010/main" val="279862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97982" y="1775591"/>
            <a:ext cx="5323269" cy="341632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لَقَدْ كَانَ لَكُمْ ف۪ي رَسُولِ اللّٰهِ اُسْوَةٌ حَسَنَةٌ لِمَنْ كَانَ يَرْجُوا اللّٰهَ وَالْيَوْمَ الْاٰخِرَ وَذَكَرَ اللّٰهَ كَث۪يراًۜ ﴿٢١﴾ 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5988676" y="1775591"/>
            <a:ext cx="6040192" cy="341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/>
              <a:t>Andolsun</a:t>
            </a:r>
            <a:r>
              <a:rPr lang="tr-TR" sz="2800" dirty="0"/>
              <a:t>, </a:t>
            </a:r>
            <a:r>
              <a:rPr lang="tr-TR" sz="2800" dirty="0" smtClean="0"/>
              <a:t> Allah'ın </a:t>
            </a:r>
            <a:r>
              <a:rPr lang="tr-TR" sz="2800" dirty="0" err="1"/>
              <a:t>Resülünde</a:t>
            </a:r>
            <a:r>
              <a:rPr lang="tr-TR" sz="2800" dirty="0"/>
              <a:t> sizin için; Allah'a ve ahiret gününe kavuşmayı uman, </a:t>
            </a:r>
            <a:r>
              <a:rPr lang="tr-TR" sz="2800" dirty="0" smtClean="0"/>
              <a:t> Allah'ı </a:t>
            </a:r>
            <a:r>
              <a:rPr lang="tr-TR" sz="2800" dirty="0"/>
              <a:t>çok zikreden kimseler için güzel bir örnek vardır. </a:t>
            </a:r>
            <a:endParaRPr lang="tr-TR" sz="2800" dirty="0" smtClean="0"/>
          </a:p>
          <a:p>
            <a:pPr algn="ctr"/>
            <a:r>
              <a:rPr lang="tr-TR" sz="2800" dirty="0" smtClean="0"/>
              <a:t>(</a:t>
            </a:r>
            <a:r>
              <a:rPr lang="tr-TR" sz="2800" dirty="0" err="1"/>
              <a:t>Ahzâb</a:t>
            </a:r>
            <a:r>
              <a:rPr lang="tr-TR" sz="2800" dirty="0"/>
              <a:t> </a:t>
            </a:r>
            <a:r>
              <a:rPr lang="tr-TR" sz="2800" dirty="0" err="1"/>
              <a:t>Sûresi</a:t>
            </a:r>
            <a:r>
              <a:rPr lang="tr-TR" sz="2800" dirty="0"/>
              <a:t>, 21) </a:t>
            </a:r>
          </a:p>
        </p:txBody>
      </p:sp>
    </p:spTree>
    <p:extLst>
      <p:ext uri="{BB962C8B-B14F-4D97-AF65-F5344CB8AC3E}">
        <p14:creationId xmlns:p14="http://schemas.microsoft.com/office/powerpoint/2010/main" val="28148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97982" y="1775591"/>
            <a:ext cx="5323269" cy="3416320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يَٓا اَيُّهَا النَّبِيُّ اِنَّٓا اَرْسَلْنَاكَ شَاهِداً وَمُبَشِّراً وَنَذ۪يراًۙ ﴿٤٥﴾  وَدَاعِياً اِلَى اللّٰهِ بِـاِذْنِه۪ وَسِرَاجاً </a:t>
            </a:r>
            <a:r>
              <a:rPr lang="ar-SA" sz="5400" dirty="0" smtClean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مُن۪يراً</a:t>
            </a:r>
            <a:endParaRPr lang="tr-TR" sz="54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5988676" y="1775591"/>
            <a:ext cx="6040192" cy="34163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Ey Peygamber! Biz seni bir şahit, bir müjdeleyici, bir uyarıcı; Allah'ın izniyle kendi yoluna çağıran bir davetçi ve aydınlatıcı bir kandil olarak gönderdik. </a:t>
            </a:r>
            <a:endParaRPr lang="tr-TR" sz="2800" dirty="0" smtClean="0"/>
          </a:p>
          <a:p>
            <a:pPr algn="ctr"/>
            <a:r>
              <a:rPr lang="tr-TR" sz="2800" dirty="0" smtClean="0"/>
              <a:t>(</a:t>
            </a:r>
            <a:r>
              <a:rPr lang="tr-TR" sz="2800" dirty="0" err="1"/>
              <a:t>Ahzâb</a:t>
            </a:r>
            <a:r>
              <a:rPr lang="tr-TR" sz="2800" dirty="0"/>
              <a:t> </a:t>
            </a:r>
            <a:r>
              <a:rPr lang="tr-TR" sz="2800" dirty="0" err="1" smtClean="0"/>
              <a:t>Sûresi</a:t>
            </a:r>
            <a:r>
              <a:rPr lang="tr-TR" sz="2800" dirty="0" smtClean="0"/>
              <a:t>, </a:t>
            </a:r>
            <a:r>
              <a:rPr lang="tr-TR" sz="2800" dirty="0"/>
              <a:t>45-46) </a:t>
            </a:r>
          </a:p>
        </p:txBody>
      </p:sp>
    </p:spTree>
    <p:extLst>
      <p:ext uri="{BB962C8B-B14F-4D97-AF65-F5344CB8AC3E}">
        <p14:creationId xmlns:p14="http://schemas.microsoft.com/office/powerpoint/2010/main" val="26070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6452315" y="916426"/>
            <a:ext cx="5460643" cy="5262979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Dünyaya 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sunduğu büyük İ</a:t>
            </a:r>
            <a:r>
              <a:rPr lang="tr-T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slâm 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medeniyetinden </a:t>
            </a:r>
            <a:r>
              <a:rPr lang="tr-T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dolayı Peygamber Efendimiz (</a:t>
            </a:r>
            <a:r>
              <a:rPr lang="tr-TR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s.a.v</a:t>
            </a:r>
            <a:r>
              <a:rPr lang="tr-TR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.)’in hayatını öğrenmeliyiz</a:t>
            </a:r>
            <a:r>
              <a:rPr lang="tr-T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62" y="916425"/>
            <a:ext cx="6210300" cy="52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151418" y="1415190"/>
            <a:ext cx="5514110" cy="4524315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Dünya neye sâhipse, onun vergisidir hep; </a:t>
            </a:r>
          </a:p>
          <a:p>
            <a:pPr algn="ctr"/>
            <a:r>
              <a:rPr lang="tr-TR" sz="3600" dirty="0" err="1" smtClean="0"/>
              <a:t>Medyûn</a:t>
            </a:r>
            <a:r>
              <a:rPr lang="tr-TR" sz="3600" dirty="0" smtClean="0"/>
              <a:t> ona </a:t>
            </a:r>
            <a:r>
              <a:rPr lang="tr-TR" sz="3600" dirty="0" err="1" smtClean="0"/>
              <a:t>cem'iyyeti</a:t>
            </a:r>
            <a:r>
              <a:rPr lang="tr-TR" sz="3600" dirty="0" smtClean="0"/>
              <a:t>, </a:t>
            </a:r>
            <a:r>
              <a:rPr lang="tr-TR" sz="3600" dirty="0" err="1" smtClean="0"/>
              <a:t>medyûn</a:t>
            </a:r>
            <a:r>
              <a:rPr lang="tr-TR" sz="3600" dirty="0" smtClean="0"/>
              <a:t> ona ferdi.</a:t>
            </a:r>
          </a:p>
          <a:p>
            <a:pPr algn="ctr"/>
            <a:r>
              <a:rPr lang="tr-TR" sz="3600" dirty="0" err="1" smtClean="0"/>
              <a:t>Medyûndur</a:t>
            </a:r>
            <a:r>
              <a:rPr lang="tr-TR" sz="3600" dirty="0" smtClean="0"/>
              <a:t> o </a:t>
            </a:r>
            <a:r>
              <a:rPr lang="tr-TR" sz="3600" dirty="0" err="1" smtClean="0"/>
              <a:t>ma'sûma</a:t>
            </a:r>
            <a:r>
              <a:rPr lang="tr-TR" sz="3600" dirty="0" smtClean="0"/>
              <a:t> bütün bir </a:t>
            </a:r>
            <a:r>
              <a:rPr lang="tr-TR" sz="3600" dirty="0" err="1" smtClean="0"/>
              <a:t>beşeriyyet</a:t>
            </a:r>
            <a:r>
              <a:rPr lang="tr-TR" sz="3600" dirty="0" smtClean="0"/>
              <a:t>...</a:t>
            </a:r>
          </a:p>
          <a:p>
            <a:pPr algn="ctr"/>
            <a:r>
              <a:rPr lang="tr-TR" sz="3600" dirty="0" err="1" smtClean="0"/>
              <a:t>Yâ</a:t>
            </a:r>
            <a:r>
              <a:rPr lang="tr-TR" sz="3600" dirty="0" smtClean="0"/>
              <a:t> Rab, bizi mahşerde bu </a:t>
            </a:r>
            <a:r>
              <a:rPr lang="tr-TR" sz="3600" dirty="0" err="1" smtClean="0"/>
              <a:t>ikrâr</a:t>
            </a:r>
            <a:r>
              <a:rPr lang="tr-TR" sz="3600" dirty="0" smtClean="0"/>
              <a:t> ile </a:t>
            </a:r>
            <a:r>
              <a:rPr lang="tr-TR" sz="3600" dirty="0" err="1" smtClean="0"/>
              <a:t>haşret</a:t>
            </a:r>
            <a:r>
              <a:rPr lang="tr-TR" sz="3600" dirty="0" smtClean="0"/>
              <a:t>.</a:t>
            </a:r>
            <a:endParaRPr lang="tr-TR" sz="3600" dirty="0"/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14473"/>
          <a:stretch/>
        </p:blipFill>
        <p:spPr bwMode="auto">
          <a:xfrm>
            <a:off x="387927" y="1415190"/>
            <a:ext cx="5237018" cy="452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5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75" y="0"/>
            <a:ext cx="4754585" cy="68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75657" y="751344"/>
            <a:ext cx="99930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Michael </a:t>
            </a:r>
            <a:r>
              <a:rPr lang="tr-TR" sz="2400" dirty="0" err="1"/>
              <a:t>Hart'ın</a:t>
            </a:r>
            <a:r>
              <a:rPr lang="tr-TR" sz="2400" dirty="0"/>
              <a:t> tartışmalara yol açan kitabı "En Etkin 100" 1978 yılında ilk kez yayınlandığında eleştirmenler yazarın oldukça cesur olduğundan bahsediyordu: Hart, kendince en etkili bulduğu kişilerin listesini yapmakla kalmamış, onları etki derecelerine göre sıralamıştı.</a:t>
            </a:r>
          </a:p>
          <a:p>
            <a:endParaRPr lang="tr-TR" sz="2400" dirty="0"/>
          </a:p>
          <a:p>
            <a:r>
              <a:rPr lang="tr-TR" sz="2400" dirty="0"/>
              <a:t>Söylemek gerekir ki, eleştirmenler yanıldı: Kitap o günden bu güne iyi bir satış grafiği elde etti. Yıllar geçtikçe </a:t>
            </a:r>
            <a:r>
              <a:rPr lang="tr-TR" sz="2400" dirty="0" err="1"/>
              <a:t>Hart'ın</a:t>
            </a:r>
            <a:r>
              <a:rPr lang="tr-TR" sz="2400" dirty="0"/>
              <a:t> elindeki liste azalıp çoğaldı, listeye yeni isimler </a:t>
            </a:r>
            <a:r>
              <a:rPr lang="tr-TR" sz="2400" dirty="0" smtClean="0"/>
              <a:t>eklendi, </a:t>
            </a:r>
            <a:r>
              <a:rPr lang="tr-TR" sz="2400" dirty="0"/>
              <a:t>revize edilmiş yeni baskılar yapıldı ve kitaba olan ilgi hep taze kaldı.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dirty="0" err="1"/>
              <a:t>Hart'ın</a:t>
            </a:r>
            <a:r>
              <a:rPr lang="tr-TR" sz="2400" dirty="0"/>
              <a:t> listeyi </a:t>
            </a:r>
            <a:r>
              <a:rPr lang="tr-TR" sz="2400" dirty="0" smtClean="0"/>
              <a:t>hazırlarken ki </a:t>
            </a:r>
            <a:r>
              <a:rPr lang="tr-TR" sz="2400" dirty="0"/>
              <a:t>en önemli ölçüsü; en büyük değil, en etkili olanları, milyonlarca insanın kaderini belirlemiş, medeniyetlerin yükseliş ve çöküşüne sebep olmuş, tarihin gidişini etkilemiş insanları bir araya toplamaktı.</a:t>
            </a:r>
          </a:p>
        </p:txBody>
      </p:sp>
    </p:spTree>
    <p:extLst>
      <p:ext uri="{BB962C8B-B14F-4D97-AF65-F5344CB8AC3E}">
        <p14:creationId xmlns:p14="http://schemas.microsoft.com/office/powerpoint/2010/main" val="25596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ulut Belirtme Çizgisi 2"/>
          <p:cNvSpPr/>
          <p:nvPr/>
        </p:nvSpPr>
        <p:spPr>
          <a:xfrm>
            <a:off x="3116687" y="193183"/>
            <a:ext cx="8937939" cy="448184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 smtClean="0"/>
              <a:t>Neden </a:t>
            </a:r>
            <a:r>
              <a:rPr lang="tr-TR" sz="5400" dirty="0"/>
              <a:t>siyer </a:t>
            </a:r>
            <a:r>
              <a:rPr lang="tr-TR" sz="5400" dirty="0" smtClean="0"/>
              <a:t>öğrenmeliyiz?</a:t>
            </a:r>
          </a:p>
        </p:txBody>
      </p:sp>
      <p:pic>
        <p:nvPicPr>
          <p:cNvPr id="1026" name="Picture 2" descr="dÃ¼ÅÃ¼nen adam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56943"/>
            <a:ext cx="3284113" cy="410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58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95054" y="3244334"/>
            <a:ext cx="4801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https://www.youtube.com/watch?v=TlH_QsX5JJ8</a:t>
            </a:r>
            <a:endParaRPr lang="tr-TR" dirty="0"/>
          </a:p>
        </p:txBody>
      </p:sp>
      <p:pic>
        <p:nvPicPr>
          <p:cNvPr id="3" name="TlH_QsX5JJ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43934"/>
            <a:ext cx="12270105" cy="69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09451" y="2368778"/>
            <a:ext cx="11234454" cy="1754326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r-TR" sz="3600" dirty="0" smtClean="0"/>
              <a:t>Ey Rabbimiz bizleri Peygamber </a:t>
            </a:r>
            <a:r>
              <a:rPr lang="tr-TR" sz="3600" dirty="0" err="1" smtClean="0"/>
              <a:t>Efendimiz’e</a:t>
            </a:r>
            <a:r>
              <a:rPr lang="tr-TR" sz="3600" dirty="0" smtClean="0"/>
              <a:t> hakiki bir ümmet eyle…</a:t>
            </a:r>
          </a:p>
          <a:p>
            <a:pPr algn="ctr"/>
            <a:r>
              <a:rPr lang="tr-TR" sz="3600" dirty="0" smtClean="0"/>
              <a:t>Onun izinden ayırma bizleri..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4083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4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6310647" y="1159098"/>
            <a:ext cx="5679583" cy="4404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Allah'ın </a:t>
            </a:r>
            <a:r>
              <a:rPr lang="tr-TR" sz="2800" dirty="0"/>
              <a:t>varlığına, birliğine, tereddütsüz inanmak ve Hz. Muhammed'in (</a:t>
            </a:r>
            <a:r>
              <a:rPr lang="tr-TR" sz="2800" dirty="0" err="1"/>
              <a:t>asm</a:t>
            </a:r>
            <a:r>
              <a:rPr lang="tr-TR" sz="2800" dirty="0"/>
              <a:t>) peygamber olduğunu ve bize </a:t>
            </a:r>
            <a:r>
              <a:rPr lang="tr-TR" sz="2800" dirty="0" smtClean="0"/>
              <a:t>bildirdiklerinin hak </a:t>
            </a:r>
            <a:r>
              <a:rPr lang="tr-TR" sz="2800" dirty="0"/>
              <a:t>ve doğru bulunduğunu, hiçbir </a:t>
            </a:r>
            <a:r>
              <a:rPr lang="tr-TR" sz="2800" dirty="0" smtClean="0"/>
              <a:t>şüphe </a:t>
            </a:r>
            <a:r>
              <a:rPr lang="tr-TR" sz="2800" dirty="0"/>
              <a:t>duymadan </a:t>
            </a:r>
            <a:r>
              <a:rPr lang="tr-TR" sz="2800" dirty="0" err="1"/>
              <a:t>kabûl</a:t>
            </a:r>
            <a:r>
              <a:rPr lang="tr-TR" sz="2800" dirty="0"/>
              <a:t> ve tasdik etmektir</a:t>
            </a:r>
            <a:r>
              <a:rPr lang="tr-TR" sz="2800" dirty="0" smtClean="0"/>
              <a:t>. </a:t>
            </a:r>
            <a:endParaRPr lang="tr-TR" sz="28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206061" y="167425"/>
            <a:ext cx="11784170" cy="746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İman nedir? Sorusuna cevap verilmeli…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206061" y="5937161"/>
            <a:ext cx="11784170" cy="746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İman bir </a:t>
            </a:r>
            <a:r>
              <a:rPr lang="tr-TR" sz="4000" dirty="0" smtClean="0"/>
              <a:t>bütündür. </a:t>
            </a:r>
            <a:r>
              <a:rPr lang="tr-TR" sz="4000" dirty="0"/>
              <a:t>T</a:t>
            </a:r>
            <a:r>
              <a:rPr lang="tr-TR" sz="4000" dirty="0" smtClean="0"/>
              <a:t>ecezzi kabul </a:t>
            </a:r>
            <a:r>
              <a:rPr lang="tr-TR" sz="4000" dirty="0"/>
              <a:t>etmez.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b="14035"/>
          <a:stretch/>
        </p:blipFill>
        <p:spPr>
          <a:xfrm>
            <a:off x="206060" y="1159098"/>
            <a:ext cx="5910807" cy="440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8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atay Kaydırma 2"/>
          <p:cNvSpPr/>
          <p:nvPr/>
        </p:nvSpPr>
        <p:spPr>
          <a:xfrm>
            <a:off x="6014433" y="669702"/>
            <a:ext cx="6078828" cy="591784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Allah Resulü (sav) </a:t>
            </a:r>
            <a:r>
              <a:rPr lang="tr-TR" sz="3200" dirty="0" smtClean="0"/>
              <a:t>şöyle der: </a:t>
            </a:r>
            <a:r>
              <a:rPr lang="tr-TR" sz="3200" dirty="0"/>
              <a:t>“Allah’a yemin ederim ki, size gecesi gündüz kadar beyaz, yani aydınlık, genişçe bir yol, yürünecek bir cadde ve takip edilecek bir gidişat bıraktım.”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04" y="1674254"/>
            <a:ext cx="5486205" cy="41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41667" y="1313645"/>
            <a:ext cx="6529589" cy="4378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İnsanın fıtratında yer alan rol model/rehber ihtiyacı.</a:t>
            </a:r>
          </a:p>
          <a:p>
            <a:pPr algn="ctr"/>
            <a:r>
              <a:rPr lang="tr-TR" sz="4800" dirty="0" smtClean="0"/>
              <a:t>Ya da kahraman ihtiyacı…!</a:t>
            </a:r>
            <a:endParaRPr lang="tr-TR" sz="4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955" y="1313645"/>
            <a:ext cx="5089302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2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53791" y="1996225"/>
            <a:ext cx="6233375" cy="4089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İnsanlar rehber edindikleri kişilere meftun olurlar. Hayran oldukları kişileri taklit ederler</a:t>
            </a:r>
            <a:endParaRPr lang="tr-TR" sz="4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9028" t="31463" r="31068" b="34255"/>
          <a:stretch/>
        </p:blipFill>
        <p:spPr>
          <a:xfrm>
            <a:off x="6855264" y="1996225"/>
            <a:ext cx="5186483" cy="40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15911" y="154546"/>
            <a:ext cx="11809926" cy="1287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İnsan tanımadığının düşmanıdır.</a:t>
            </a:r>
            <a:endParaRPr lang="tr-TR" sz="48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15910" y="1996225"/>
            <a:ext cx="5679584" cy="4700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Gönül tahtı boş bırakılarak ziyan edilmemeli…</a:t>
            </a:r>
            <a:endParaRPr lang="tr-TR" sz="4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t="8216" b="10282"/>
          <a:stretch/>
        </p:blipFill>
        <p:spPr>
          <a:xfrm>
            <a:off x="5922134" y="1996225"/>
            <a:ext cx="6003702" cy="470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795493" y="708338"/>
            <a:ext cx="6233375" cy="57697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i="1" dirty="0" smtClean="0"/>
              <a:t>“</a:t>
            </a:r>
            <a:r>
              <a:rPr lang="tr-TR" sz="4000" i="1" dirty="0"/>
              <a:t>Kuzunun kurttan kaçmasına şaşılmaz. </a:t>
            </a:r>
            <a:r>
              <a:rPr lang="tr-TR" sz="4000" i="1" dirty="0" err="1"/>
              <a:t>Zîrâ</a:t>
            </a:r>
            <a:r>
              <a:rPr lang="tr-TR" sz="4000" i="1" dirty="0"/>
              <a:t> kurt, kuzunun düşmanı ve avcısıdır. Lâkin hayret edilecek şey; kuzunun kurda gönül kaptırmasıdır</a:t>
            </a:r>
            <a:r>
              <a:rPr lang="tr-TR" sz="4000" i="1" dirty="0" smtClean="0"/>
              <a:t>!.</a:t>
            </a:r>
          </a:p>
          <a:p>
            <a:pPr algn="ctr"/>
            <a:r>
              <a:rPr lang="tr-TR" sz="4000" dirty="0"/>
              <a:t>Hazret-i Mevlânâ</a:t>
            </a:r>
            <a:endParaRPr lang="tr-TR" sz="8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4" y="708339"/>
            <a:ext cx="5409127" cy="57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44699" y="708340"/>
            <a:ext cx="11663967" cy="1133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Peygamberi sevmek farzdır. </a:t>
            </a:r>
            <a:endParaRPr lang="tr-TR" sz="4800" dirty="0"/>
          </a:p>
        </p:txBody>
      </p:sp>
      <p:sp>
        <p:nvSpPr>
          <p:cNvPr id="3" name="Dikdörtgen 2"/>
          <p:cNvSpPr/>
          <p:nvPr/>
        </p:nvSpPr>
        <p:spPr>
          <a:xfrm>
            <a:off x="5812666" y="1932169"/>
            <a:ext cx="6096000" cy="4832092"/>
          </a:xfrm>
          <a:prstGeom prst="rect">
            <a:avLst/>
          </a:prstGeom>
          <a:ln w="76200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tr-TR" sz="2800" dirty="0" smtClean="0"/>
              <a:t>De </a:t>
            </a:r>
            <a:r>
              <a:rPr lang="tr-TR" sz="2800" dirty="0"/>
              <a:t>ki: "Eğer babalarınız, oğullarınız, kardeşleriniz, eşleriniz, aşiretiniz, kazandığınız mallar, </a:t>
            </a:r>
            <a:r>
              <a:rPr lang="tr-TR" sz="2800" dirty="0" err="1"/>
              <a:t>kesada</a:t>
            </a:r>
            <a:r>
              <a:rPr lang="tr-TR" sz="2800" dirty="0"/>
              <a:t> uğramasından korktuğunuz bir </a:t>
            </a:r>
            <a:r>
              <a:rPr lang="tr-TR" sz="2800" dirty="0" err="1"/>
              <a:t>ticâret</a:t>
            </a:r>
            <a:r>
              <a:rPr lang="tr-TR" sz="2800" dirty="0"/>
              <a:t> ve beğendiğiniz meskenler size Allah'tan, </a:t>
            </a:r>
            <a:r>
              <a:rPr lang="tr-TR" sz="2800" b="1" u="sng" dirty="0"/>
              <a:t>peygamberinden</a:t>
            </a:r>
            <a:r>
              <a:rPr lang="tr-TR" sz="2800" dirty="0"/>
              <a:t> ve onun yolunda cihattan daha sevgili ise, artık Allah'ın emri gelinceye kadar bekleyin! Allah </a:t>
            </a:r>
            <a:r>
              <a:rPr lang="tr-TR" sz="2800" dirty="0" err="1"/>
              <a:t>fasık</a:t>
            </a:r>
            <a:r>
              <a:rPr lang="tr-TR" sz="2800" dirty="0"/>
              <a:t> topluluğu doğru yola erdirmez." </a:t>
            </a:r>
            <a:r>
              <a:rPr lang="tr-TR" sz="2800" dirty="0" smtClean="0"/>
              <a:t>(</a:t>
            </a:r>
            <a:r>
              <a:rPr lang="tr-TR" sz="2800" dirty="0" err="1"/>
              <a:t>Tevbe</a:t>
            </a:r>
            <a:r>
              <a:rPr lang="tr-TR" sz="2800" dirty="0"/>
              <a:t> </a:t>
            </a:r>
            <a:r>
              <a:rPr lang="tr-TR" sz="2800" dirty="0" err="1"/>
              <a:t>Sûresi</a:t>
            </a:r>
            <a:r>
              <a:rPr lang="tr-TR" sz="2800" dirty="0"/>
              <a:t> </a:t>
            </a:r>
            <a:r>
              <a:rPr lang="tr-TR" sz="2800" dirty="0" smtClean="0"/>
              <a:t>24</a:t>
            </a:r>
            <a:r>
              <a:rPr lang="tr-TR" sz="2800" dirty="0"/>
              <a:t>)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9" y="1932169"/>
            <a:ext cx="5387663" cy="483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5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Kar Payı</Template>
  <TotalTime>56</TotalTime>
  <Words>599</Words>
  <Application>Microsoft Office PowerPoint</Application>
  <PresentationFormat>Geniş ekran</PresentationFormat>
  <Paragraphs>41</Paragraphs>
  <Slides>22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Gill Sans MT</vt:lpstr>
      <vt:lpstr>Shaikh Hamdullah Mushaf</vt:lpstr>
      <vt:lpstr>Wingdings 2</vt:lpstr>
      <vt:lpstr>Kar Payı</vt:lpstr>
      <vt:lpstr>SİYER VE PEYGAMBER SEVGİSİ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SİYER VE PEYGAMBER SEVGİSİ</dc:title>
  <dc:creator>ASUS</dc:creator>
  <cp:lastModifiedBy>Nurullah Yalçın</cp:lastModifiedBy>
  <cp:revision>8</cp:revision>
  <dcterms:created xsi:type="dcterms:W3CDTF">2019-01-29T19:53:48Z</dcterms:created>
  <dcterms:modified xsi:type="dcterms:W3CDTF">2019-09-06T22:17:52Z</dcterms:modified>
</cp:coreProperties>
</file>