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339" r:id="rId2"/>
    <p:sldId id="340" r:id="rId3"/>
    <p:sldId id="273" r:id="rId4"/>
    <p:sldId id="312" r:id="rId5"/>
    <p:sldId id="313" r:id="rId6"/>
    <p:sldId id="328" r:id="rId7"/>
    <p:sldId id="331" r:id="rId8"/>
    <p:sldId id="314" r:id="rId9"/>
    <p:sldId id="329" r:id="rId10"/>
    <p:sldId id="332" r:id="rId11"/>
    <p:sldId id="334" r:id="rId12"/>
    <p:sldId id="337" r:id="rId13"/>
    <p:sldId id="333" r:id="rId14"/>
    <p:sldId id="315" r:id="rId15"/>
    <p:sldId id="335" r:id="rId16"/>
    <p:sldId id="336" r:id="rId17"/>
    <p:sldId id="330" r:id="rId18"/>
    <p:sldId id="342" r:id="rId19"/>
    <p:sldId id="343" r:id="rId20"/>
    <p:sldId id="344" r:id="rId21"/>
    <p:sldId id="345" r:id="rId22"/>
    <p:sldId id="346" r:id="rId23"/>
    <p:sldId id="276" r:id="rId24"/>
    <p:sldId id="327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1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3455" autoAdjust="0"/>
  </p:normalViewPr>
  <p:slideViewPr>
    <p:cSldViewPr snapToGrid="0">
      <p:cViewPr varScale="1">
        <p:scale>
          <a:sx n="69" d="100"/>
          <a:sy n="69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17913-7340-4A75-8BF5-3D83D8B1D8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071796-82F1-4F9C-AA96-2D88B4D93303}">
      <dgm:prSet phldrT="[Metin]"/>
      <dgm:spPr/>
      <dgm:t>
        <a:bodyPr/>
        <a:lstStyle/>
        <a:p>
          <a:r>
            <a:rPr lang="tr-TR" dirty="0" smtClean="0"/>
            <a:t>Peygamber Efendimizin Tebliğinde kararlılığı</a:t>
          </a:r>
          <a:endParaRPr lang="tr-TR" dirty="0"/>
        </a:p>
      </dgm:t>
    </dgm:pt>
    <dgm:pt modelId="{6B0DD687-9F37-48EF-AD7E-901E9D612335}" type="parTrans" cxnId="{8A32EEB0-3C70-42AD-BB96-ADE96B4D1DB7}">
      <dgm:prSet/>
      <dgm:spPr/>
      <dgm:t>
        <a:bodyPr/>
        <a:lstStyle/>
        <a:p>
          <a:endParaRPr lang="tr-TR"/>
        </a:p>
      </dgm:t>
    </dgm:pt>
    <dgm:pt modelId="{C7C760C0-00C4-40D8-AB6C-52B68B76D9E4}" type="sibTrans" cxnId="{8A32EEB0-3C70-42AD-BB96-ADE96B4D1DB7}">
      <dgm:prSet/>
      <dgm:spPr/>
      <dgm:t>
        <a:bodyPr/>
        <a:lstStyle/>
        <a:p>
          <a:endParaRPr lang="tr-TR"/>
        </a:p>
      </dgm:t>
    </dgm:pt>
    <dgm:pt modelId="{F9587568-550D-472D-A1F1-83EE074FD3B1}">
      <dgm:prSet phldrT="[Metin]"/>
      <dgm:spPr/>
      <dgm:t>
        <a:bodyPr/>
        <a:lstStyle/>
        <a:p>
          <a:r>
            <a:rPr lang="tr-TR" dirty="0" err="1" smtClean="0"/>
            <a:t>Mekkeliler’in</a:t>
          </a:r>
          <a:r>
            <a:rPr lang="tr-TR" dirty="0" smtClean="0"/>
            <a:t> uzlaşma gayretleri</a:t>
          </a:r>
          <a:endParaRPr lang="tr-TR" dirty="0"/>
        </a:p>
      </dgm:t>
    </dgm:pt>
    <dgm:pt modelId="{94AE953C-FEB4-496E-AE54-02AEA37CA998}" type="parTrans" cxnId="{E4B5DD50-A2A9-4C19-9023-790F3A2AE69D}">
      <dgm:prSet/>
      <dgm:spPr/>
      <dgm:t>
        <a:bodyPr/>
        <a:lstStyle/>
        <a:p>
          <a:endParaRPr lang="tr-TR"/>
        </a:p>
      </dgm:t>
    </dgm:pt>
    <dgm:pt modelId="{F894BCD1-2062-41A5-BD49-6EC6B4EC7C78}" type="sibTrans" cxnId="{E4B5DD50-A2A9-4C19-9023-790F3A2AE69D}">
      <dgm:prSet/>
      <dgm:spPr/>
      <dgm:t>
        <a:bodyPr/>
        <a:lstStyle/>
        <a:p>
          <a:endParaRPr lang="tr-TR"/>
        </a:p>
      </dgm:t>
    </dgm:pt>
    <dgm:pt modelId="{C37231BB-4264-457C-ADF8-E2D2A2A73187}">
      <dgm:prSet phldrT="[Metin]"/>
      <dgm:spPr/>
      <dgm:t>
        <a:bodyPr/>
        <a:lstStyle/>
        <a:p>
          <a:r>
            <a:rPr lang="tr-TR" dirty="0" err="1" smtClean="0"/>
            <a:t>Rasûlullh’a</a:t>
          </a:r>
          <a:r>
            <a:rPr lang="tr-TR" dirty="0" smtClean="0"/>
            <a:t> ve </a:t>
          </a:r>
          <a:r>
            <a:rPr lang="tr-TR" dirty="0" err="1" smtClean="0"/>
            <a:t>Kur’ân’a</a:t>
          </a:r>
          <a:r>
            <a:rPr lang="tr-TR" dirty="0" smtClean="0"/>
            <a:t> karşı yersiz ithamlar</a:t>
          </a:r>
          <a:endParaRPr lang="tr-TR" dirty="0"/>
        </a:p>
      </dgm:t>
    </dgm:pt>
    <dgm:pt modelId="{0EA10A5A-8620-4AFA-BE08-C8B0D7293600}" type="parTrans" cxnId="{DEFB0A63-E346-4874-9321-2E19B3E79007}">
      <dgm:prSet/>
      <dgm:spPr/>
      <dgm:t>
        <a:bodyPr/>
        <a:lstStyle/>
        <a:p>
          <a:endParaRPr lang="tr-TR"/>
        </a:p>
      </dgm:t>
    </dgm:pt>
    <dgm:pt modelId="{F16ED67A-C7A2-462C-A920-B604A9351BC0}" type="sibTrans" cxnId="{DEFB0A63-E346-4874-9321-2E19B3E79007}">
      <dgm:prSet/>
      <dgm:spPr/>
      <dgm:t>
        <a:bodyPr/>
        <a:lstStyle/>
        <a:p>
          <a:endParaRPr lang="tr-TR"/>
        </a:p>
      </dgm:t>
    </dgm:pt>
    <dgm:pt modelId="{A877CB26-B9A6-40FB-9AE3-96A2B6582C65}">
      <dgm:prSet phldrT="[Metin]"/>
      <dgm:spPr/>
      <dgm:t>
        <a:bodyPr/>
        <a:lstStyle/>
        <a:p>
          <a:r>
            <a:rPr lang="tr-TR" dirty="0" smtClean="0"/>
            <a:t>Ve arkası gelmeyen zulüm ve işkenceler</a:t>
          </a:r>
          <a:endParaRPr lang="tr-TR" dirty="0"/>
        </a:p>
      </dgm:t>
    </dgm:pt>
    <dgm:pt modelId="{62B6FA19-F39B-4ECB-826E-95430613B443}" type="parTrans" cxnId="{4072FC63-A504-402C-BF8A-24CF82042458}">
      <dgm:prSet/>
      <dgm:spPr/>
      <dgm:t>
        <a:bodyPr/>
        <a:lstStyle/>
        <a:p>
          <a:endParaRPr lang="tr-TR"/>
        </a:p>
      </dgm:t>
    </dgm:pt>
    <dgm:pt modelId="{08932438-20A8-4A7D-AB13-6FDDB0BF92E4}" type="sibTrans" cxnId="{4072FC63-A504-402C-BF8A-24CF82042458}">
      <dgm:prSet/>
      <dgm:spPr/>
      <dgm:t>
        <a:bodyPr/>
        <a:lstStyle/>
        <a:p>
          <a:endParaRPr lang="tr-TR"/>
        </a:p>
      </dgm:t>
    </dgm:pt>
    <dgm:pt modelId="{47DF5F25-2374-4ECF-A9FD-A8D252A14608}" type="pres">
      <dgm:prSet presAssocID="{5D417913-7340-4A75-8BF5-3D83D8B1D8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CF909BD-C826-4115-A7BE-C5264C7973A6}" type="pres">
      <dgm:prSet presAssocID="{B8071796-82F1-4F9C-AA96-2D88B4D93303}" presName="node" presStyleLbl="node1" presStyleIdx="0" presStyleCnt="4" custScaleX="1915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89E9BB-16FD-4E52-A034-D2F7010A669B}" type="pres">
      <dgm:prSet presAssocID="{C7C760C0-00C4-40D8-AB6C-52B68B76D9E4}" presName="sibTrans" presStyleLbl="sibTrans2D1" presStyleIdx="0" presStyleCnt="4"/>
      <dgm:spPr/>
      <dgm:t>
        <a:bodyPr/>
        <a:lstStyle/>
        <a:p>
          <a:endParaRPr lang="tr-TR"/>
        </a:p>
      </dgm:t>
    </dgm:pt>
    <dgm:pt modelId="{C7B358AE-6590-4583-97EE-2DFA5CC29F0E}" type="pres">
      <dgm:prSet presAssocID="{C7C760C0-00C4-40D8-AB6C-52B68B76D9E4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239925F0-3B5A-41C6-8F62-F12AE497BD90}" type="pres">
      <dgm:prSet presAssocID="{F9587568-550D-472D-A1F1-83EE074FD3B1}" presName="node" presStyleLbl="node1" presStyleIdx="1" presStyleCnt="4" custScaleX="1915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F14ABC-43F5-450F-8225-02DEE279BD46}" type="pres">
      <dgm:prSet presAssocID="{F894BCD1-2062-41A5-BD49-6EC6B4EC7C78}" presName="sibTrans" presStyleLbl="sibTrans2D1" presStyleIdx="1" presStyleCnt="4"/>
      <dgm:spPr/>
      <dgm:t>
        <a:bodyPr/>
        <a:lstStyle/>
        <a:p>
          <a:endParaRPr lang="tr-TR"/>
        </a:p>
      </dgm:t>
    </dgm:pt>
    <dgm:pt modelId="{602B4754-6870-4D06-BCA5-E616611E9593}" type="pres">
      <dgm:prSet presAssocID="{F894BCD1-2062-41A5-BD49-6EC6B4EC7C78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7EF7BA0A-9D96-4F68-8892-05069337D11B}" type="pres">
      <dgm:prSet presAssocID="{C37231BB-4264-457C-ADF8-E2D2A2A73187}" presName="node" presStyleLbl="node1" presStyleIdx="2" presStyleCnt="4" custScaleX="1915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51DEB2-9B74-409C-B3C3-08F3850E5BEC}" type="pres">
      <dgm:prSet presAssocID="{F16ED67A-C7A2-462C-A920-B604A9351BC0}" presName="sibTrans" presStyleLbl="sibTrans2D1" presStyleIdx="2" presStyleCnt="4"/>
      <dgm:spPr/>
      <dgm:t>
        <a:bodyPr/>
        <a:lstStyle/>
        <a:p>
          <a:endParaRPr lang="tr-TR"/>
        </a:p>
      </dgm:t>
    </dgm:pt>
    <dgm:pt modelId="{75B3DA1E-87A2-48B3-B033-BF833CE2E50E}" type="pres">
      <dgm:prSet presAssocID="{F16ED67A-C7A2-462C-A920-B604A9351BC0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597D6925-7994-4F8B-9F02-3A70B76EF4CA}" type="pres">
      <dgm:prSet presAssocID="{A877CB26-B9A6-40FB-9AE3-96A2B6582C65}" presName="node" presStyleLbl="node1" presStyleIdx="3" presStyleCnt="4" custScaleX="1915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FADA1-45C5-47C7-8775-C52C8600041B}" type="pres">
      <dgm:prSet presAssocID="{08932438-20A8-4A7D-AB13-6FDDB0BF92E4}" presName="sibTrans" presStyleLbl="sibTrans2D1" presStyleIdx="3" presStyleCnt="4"/>
      <dgm:spPr/>
      <dgm:t>
        <a:bodyPr/>
        <a:lstStyle/>
        <a:p>
          <a:endParaRPr lang="tr-TR"/>
        </a:p>
      </dgm:t>
    </dgm:pt>
    <dgm:pt modelId="{DCA6372B-F7B5-4646-BB9A-9562457D4B1F}" type="pres">
      <dgm:prSet presAssocID="{08932438-20A8-4A7D-AB13-6FDDB0BF92E4}" presName="connectorText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8A32EEB0-3C70-42AD-BB96-ADE96B4D1DB7}" srcId="{5D417913-7340-4A75-8BF5-3D83D8B1D82E}" destId="{B8071796-82F1-4F9C-AA96-2D88B4D93303}" srcOrd="0" destOrd="0" parTransId="{6B0DD687-9F37-48EF-AD7E-901E9D612335}" sibTransId="{C7C760C0-00C4-40D8-AB6C-52B68B76D9E4}"/>
    <dgm:cxn modelId="{E4B5DD50-A2A9-4C19-9023-790F3A2AE69D}" srcId="{5D417913-7340-4A75-8BF5-3D83D8B1D82E}" destId="{F9587568-550D-472D-A1F1-83EE074FD3B1}" srcOrd="1" destOrd="0" parTransId="{94AE953C-FEB4-496E-AE54-02AEA37CA998}" sibTransId="{F894BCD1-2062-41A5-BD49-6EC6B4EC7C78}"/>
    <dgm:cxn modelId="{0B3285F4-680A-45B0-A4D8-165C71118BFB}" type="presOf" srcId="{C7C760C0-00C4-40D8-AB6C-52B68B76D9E4}" destId="{C7B358AE-6590-4583-97EE-2DFA5CC29F0E}" srcOrd="1" destOrd="0" presId="urn:microsoft.com/office/officeart/2005/8/layout/cycle2"/>
    <dgm:cxn modelId="{85A4D91F-0A9C-457A-94AC-26B257E1E23A}" type="presOf" srcId="{F894BCD1-2062-41A5-BD49-6EC6B4EC7C78}" destId="{9BF14ABC-43F5-450F-8225-02DEE279BD46}" srcOrd="0" destOrd="0" presId="urn:microsoft.com/office/officeart/2005/8/layout/cycle2"/>
    <dgm:cxn modelId="{C5D77B9B-D3E3-4A2D-8006-F2E9919502C2}" type="presOf" srcId="{C37231BB-4264-457C-ADF8-E2D2A2A73187}" destId="{7EF7BA0A-9D96-4F68-8892-05069337D11B}" srcOrd="0" destOrd="0" presId="urn:microsoft.com/office/officeart/2005/8/layout/cycle2"/>
    <dgm:cxn modelId="{4072FC63-A504-402C-BF8A-24CF82042458}" srcId="{5D417913-7340-4A75-8BF5-3D83D8B1D82E}" destId="{A877CB26-B9A6-40FB-9AE3-96A2B6582C65}" srcOrd="3" destOrd="0" parTransId="{62B6FA19-F39B-4ECB-826E-95430613B443}" sibTransId="{08932438-20A8-4A7D-AB13-6FDDB0BF92E4}"/>
    <dgm:cxn modelId="{03FE515A-5210-40F8-A5B7-231CA561B94A}" type="presOf" srcId="{F9587568-550D-472D-A1F1-83EE074FD3B1}" destId="{239925F0-3B5A-41C6-8F62-F12AE497BD90}" srcOrd="0" destOrd="0" presId="urn:microsoft.com/office/officeart/2005/8/layout/cycle2"/>
    <dgm:cxn modelId="{C5675614-EFBA-45A0-B8EE-710DB26E5C7A}" type="presOf" srcId="{08932438-20A8-4A7D-AB13-6FDDB0BF92E4}" destId="{DCA6372B-F7B5-4646-BB9A-9562457D4B1F}" srcOrd="1" destOrd="0" presId="urn:microsoft.com/office/officeart/2005/8/layout/cycle2"/>
    <dgm:cxn modelId="{AC21F3F3-D335-4FE7-BFDE-DF063FF29881}" type="presOf" srcId="{B8071796-82F1-4F9C-AA96-2D88B4D93303}" destId="{1CF909BD-C826-4115-A7BE-C5264C7973A6}" srcOrd="0" destOrd="0" presId="urn:microsoft.com/office/officeart/2005/8/layout/cycle2"/>
    <dgm:cxn modelId="{9CE2230A-DAD6-4F2C-BC74-DE6FA23DB36D}" type="presOf" srcId="{F16ED67A-C7A2-462C-A920-B604A9351BC0}" destId="{9251DEB2-9B74-409C-B3C3-08F3850E5BEC}" srcOrd="0" destOrd="0" presId="urn:microsoft.com/office/officeart/2005/8/layout/cycle2"/>
    <dgm:cxn modelId="{2EEC5BED-53CA-4500-AC0C-951CA30AE35A}" type="presOf" srcId="{F16ED67A-C7A2-462C-A920-B604A9351BC0}" destId="{75B3DA1E-87A2-48B3-B033-BF833CE2E50E}" srcOrd="1" destOrd="0" presId="urn:microsoft.com/office/officeart/2005/8/layout/cycle2"/>
    <dgm:cxn modelId="{97D15F7A-6805-4B39-85F5-BB5BF4B04629}" type="presOf" srcId="{C7C760C0-00C4-40D8-AB6C-52B68B76D9E4}" destId="{4689E9BB-16FD-4E52-A034-D2F7010A669B}" srcOrd="0" destOrd="0" presId="urn:microsoft.com/office/officeart/2005/8/layout/cycle2"/>
    <dgm:cxn modelId="{9BBD8A14-0C1B-4D86-A761-608E6F08DB69}" type="presOf" srcId="{08932438-20A8-4A7D-AB13-6FDDB0BF92E4}" destId="{ED2FADA1-45C5-47C7-8775-C52C8600041B}" srcOrd="0" destOrd="0" presId="urn:microsoft.com/office/officeart/2005/8/layout/cycle2"/>
    <dgm:cxn modelId="{DEFB0A63-E346-4874-9321-2E19B3E79007}" srcId="{5D417913-7340-4A75-8BF5-3D83D8B1D82E}" destId="{C37231BB-4264-457C-ADF8-E2D2A2A73187}" srcOrd="2" destOrd="0" parTransId="{0EA10A5A-8620-4AFA-BE08-C8B0D7293600}" sibTransId="{F16ED67A-C7A2-462C-A920-B604A9351BC0}"/>
    <dgm:cxn modelId="{90EB452D-5466-4A9E-AB84-D2C50734B5A9}" type="presOf" srcId="{F894BCD1-2062-41A5-BD49-6EC6B4EC7C78}" destId="{602B4754-6870-4D06-BCA5-E616611E9593}" srcOrd="1" destOrd="0" presId="urn:microsoft.com/office/officeart/2005/8/layout/cycle2"/>
    <dgm:cxn modelId="{BFBB2099-5091-4595-8E7F-1417F16A31B8}" type="presOf" srcId="{A877CB26-B9A6-40FB-9AE3-96A2B6582C65}" destId="{597D6925-7994-4F8B-9F02-3A70B76EF4CA}" srcOrd="0" destOrd="0" presId="urn:microsoft.com/office/officeart/2005/8/layout/cycle2"/>
    <dgm:cxn modelId="{59DA9D6C-3A14-4372-8E91-57CF24F38440}" type="presOf" srcId="{5D417913-7340-4A75-8BF5-3D83D8B1D82E}" destId="{47DF5F25-2374-4ECF-A9FD-A8D252A14608}" srcOrd="0" destOrd="0" presId="urn:microsoft.com/office/officeart/2005/8/layout/cycle2"/>
    <dgm:cxn modelId="{596A3BDE-C282-47DE-88ED-32173FB81EC1}" type="presParOf" srcId="{47DF5F25-2374-4ECF-A9FD-A8D252A14608}" destId="{1CF909BD-C826-4115-A7BE-C5264C7973A6}" srcOrd="0" destOrd="0" presId="urn:microsoft.com/office/officeart/2005/8/layout/cycle2"/>
    <dgm:cxn modelId="{D7E2EF3D-BCDF-4498-85B9-783C7C60D215}" type="presParOf" srcId="{47DF5F25-2374-4ECF-A9FD-A8D252A14608}" destId="{4689E9BB-16FD-4E52-A034-D2F7010A669B}" srcOrd="1" destOrd="0" presId="urn:microsoft.com/office/officeart/2005/8/layout/cycle2"/>
    <dgm:cxn modelId="{EC1A9F04-CB12-4F10-B454-D47B6E5695FA}" type="presParOf" srcId="{4689E9BB-16FD-4E52-A034-D2F7010A669B}" destId="{C7B358AE-6590-4583-97EE-2DFA5CC29F0E}" srcOrd="0" destOrd="0" presId="urn:microsoft.com/office/officeart/2005/8/layout/cycle2"/>
    <dgm:cxn modelId="{23021D41-1845-409A-895B-975AD73F36BC}" type="presParOf" srcId="{47DF5F25-2374-4ECF-A9FD-A8D252A14608}" destId="{239925F0-3B5A-41C6-8F62-F12AE497BD90}" srcOrd="2" destOrd="0" presId="urn:microsoft.com/office/officeart/2005/8/layout/cycle2"/>
    <dgm:cxn modelId="{8C2242BD-B2DA-4AB5-942A-8D8A4FC42749}" type="presParOf" srcId="{47DF5F25-2374-4ECF-A9FD-A8D252A14608}" destId="{9BF14ABC-43F5-450F-8225-02DEE279BD46}" srcOrd="3" destOrd="0" presId="urn:microsoft.com/office/officeart/2005/8/layout/cycle2"/>
    <dgm:cxn modelId="{FBA424D4-0A94-4B72-9FF6-6B8799B4D78B}" type="presParOf" srcId="{9BF14ABC-43F5-450F-8225-02DEE279BD46}" destId="{602B4754-6870-4D06-BCA5-E616611E9593}" srcOrd="0" destOrd="0" presId="urn:microsoft.com/office/officeart/2005/8/layout/cycle2"/>
    <dgm:cxn modelId="{F92A6B78-B1DE-4ACC-9374-8A6F97ECA5EB}" type="presParOf" srcId="{47DF5F25-2374-4ECF-A9FD-A8D252A14608}" destId="{7EF7BA0A-9D96-4F68-8892-05069337D11B}" srcOrd="4" destOrd="0" presId="urn:microsoft.com/office/officeart/2005/8/layout/cycle2"/>
    <dgm:cxn modelId="{F19A3242-9D67-43B2-8229-78D4678552BC}" type="presParOf" srcId="{47DF5F25-2374-4ECF-A9FD-A8D252A14608}" destId="{9251DEB2-9B74-409C-B3C3-08F3850E5BEC}" srcOrd="5" destOrd="0" presId="urn:microsoft.com/office/officeart/2005/8/layout/cycle2"/>
    <dgm:cxn modelId="{ABFAFD47-BD2F-4552-BF17-30C6A8160E79}" type="presParOf" srcId="{9251DEB2-9B74-409C-B3C3-08F3850E5BEC}" destId="{75B3DA1E-87A2-48B3-B033-BF833CE2E50E}" srcOrd="0" destOrd="0" presId="urn:microsoft.com/office/officeart/2005/8/layout/cycle2"/>
    <dgm:cxn modelId="{733F139E-19B0-440E-AA5A-3E8E9526889E}" type="presParOf" srcId="{47DF5F25-2374-4ECF-A9FD-A8D252A14608}" destId="{597D6925-7994-4F8B-9F02-3A70B76EF4CA}" srcOrd="6" destOrd="0" presId="urn:microsoft.com/office/officeart/2005/8/layout/cycle2"/>
    <dgm:cxn modelId="{9D5A875D-8F0F-41EF-AFBF-EE7D36401C8D}" type="presParOf" srcId="{47DF5F25-2374-4ECF-A9FD-A8D252A14608}" destId="{ED2FADA1-45C5-47C7-8775-C52C8600041B}" srcOrd="7" destOrd="0" presId="urn:microsoft.com/office/officeart/2005/8/layout/cycle2"/>
    <dgm:cxn modelId="{D71444E0-53D4-4C80-A431-25735574D4F7}" type="presParOf" srcId="{ED2FADA1-45C5-47C7-8775-C52C8600041B}" destId="{DCA6372B-F7B5-4646-BB9A-9562457D4B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909BD-C826-4115-A7BE-C5264C7973A6}">
      <dsp:nvSpPr>
        <dsp:cNvPr id="0" name=""/>
        <dsp:cNvSpPr/>
      </dsp:nvSpPr>
      <dsp:spPr>
        <a:xfrm>
          <a:off x="3992645" y="550"/>
          <a:ext cx="4206708" cy="2196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Peygamber Efendimizin Tebliğinde kararlılığı</a:t>
          </a:r>
          <a:endParaRPr lang="tr-TR" sz="2800" kern="1200" dirty="0"/>
        </a:p>
      </dsp:txBody>
      <dsp:txXfrm>
        <a:off x="4608703" y="322250"/>
        <a:ext cx="2974592" cy="1553303"/>
      </dsp:txXfrm>
    </dsp:sp>
    <dsp:sp modelId="{4689E9BB-16FD-4E52-A034-D2F7010A669B}">
      <dsp:nvSpPr>
        <dsp:cNvPr id="0" name=""/>
        <dsp:cNvSpPr/>
      </dsp:nvSpPr>
      <dsp:spPr>
        <a:xfrm rot="2700000">
          <a:off x="7111809" y="1887514"/>
          <a:ext cx="286991" cy="741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7124418" y="2005351"/>
        <a:ext cx="200894" cy="444833"/>
      </dsp:txXfrm>
    </dsp:sp>
    <dsp:sp modelId="{239925F0-3B5A-41C6-8F62-F12AE497BD90}">
      <dsp:nvSpPr>
        <dsp:cNvPr id="0" name=""/>
        <dsp:cNvSpPr/>
      </dsp:nvSpPr>
      <dsp:spPr>
        <a:xfrm>
          <a:off x="6322743" y="2330648"/>
          <a:ext cx="4206708" cy="2196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Mekkeliler’in</a:t>
          </a:r>
          <a:r>
            <a:rPr lang="tr-TR" sz="2800" kern="1200" dirty="0" smtClean="0"/>
            <a:t> uzlaşma gayretleri</a:t>
          </a:r>
          <a:endParaRPr lang="tr-TR" sz="2800" kern="1200" dirty="0"/>
        </a:p>
      </dsp:txBody>
      <dsp:txXfrm>
        <a:off x="6938801" y="2652348"/>
        <a:ext cx="2974592" cy="1553303"/>
      </dsp:txXfrm>
    </dsp:sp>
    <dsp:sp modelId="{9BF14ABC-43F5-450F-8225-02DEE279BD46}">
      <dsp:nvSpPr>
        <dsp:cNvPr id="0" name=""/>
        <dsp:cNvSpPr/>
      </dsp:nvSpPr>
      <dsp:spPr>
        <a:xfrm rot="8100000">
          <a:off x="7123296" y="4217611"/>
          <a:ext cx="286991" cy="741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 rot="10800000">
        <a:off x="7196784" y="4335448"/>
        <a:ext cx="200894" cy="444833"/>
      </dsp:txXfrm>
    </dsp:sp>
    <dsp:sp modelId="{7EF7BA0A-9D96-4F68-8892-05069337D11B}">
      <dsp:nvSpPr>
        <dsp:cNvPr id="0" name=""/>
        <dsp:cNvSpPr/>
      </dsp:nvSpPr>
      <dsp:spPr>
        <a:xfrm>
          <a:off x="3992645" y="4660745"/>
          <a:ext cx="4206708" cy="2196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Rasûlullh’a</a:t>
          </a:r>
          <a:r>
            <a:rPr lang="tr-TR" sz="2800" kern="1200" dirty="0" smtClean="0"/>
            <a:t> ve </a:t>
          </a:r>
          <a:r>
            <a:rPr lang="tr-TR" sz="2800" kern="1200" dirty="0" err="1" smtClean="0"/>
            <a:t>Kur’ân’a</a:t>
          </a:r>
          <a:r>
            <a:rPr lang="tr-TR" sz="2800" kern="1200" dirty="0" smtClean="0"/>
            <a:t> karşı yersiz ithamlar</a:t>
          </a:r>
          <a:endParaRPr lang="tr-TR" sz="2800" kern="1200" dirty="0"/>
        </a:p>
      </dsp:txBody>
      <dsp:txXfrm>
        <a:off x="4608703" y="4982445"/>
        <a:ext cx="2974592" cy="1553303"/>
      </dsp:txXfrm>
    </dsp:sp>
    <dsp:sp modelId="{9251DEB2-9B74-409C-B3C3-08F3850E5BEC}">
      <dsp:nvSpPr>
        <dsp:cNvPr id="0" name=""/>
        <dsp:cNvSpPr/>
      </dsp:nvSpPr>
      <dsp:spPr>
        <a:xfrm rot="13500000">
          <a:off x="4793198" y="4229098"/>
          <a:ext cx="286991" cy="741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 rot="10800000">
        <a:off x="4866686" y="4407815"/>
        <a:ext cx="200894" cy="444833"/>
      </dsp:txXfrm>
    </dsp:sp>
    <dsp:sp modelId="{597D6925-7994-4F8B-9F02-3A70B76EF4CA}">
      <dsp:nvSpPr>
        <dsp:cNvPr id="0" name=""/>
        <dsp:cNvSpPr/>
      </dsp:nvSpPr>
      <dsp:spPr>
        <a:xfrm>
          <a:off x="1662548" y="2330648"/>
          <a:ext cx="4206708" cy="2196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Ve arkası gelmeyen zulüm ve işkenceler</a:t>
          </a:r>
          <a:endParaRPr lang="tr-TR" sz="2800" kern="1200" dirty="0"/>
        </a:p>
      </dsp:txBody>
      <dsp:txXfrm>
        <a:off x="2278606" y="2652348"/>
        <a:ext cx="2974592" cy="1553303"/>
      </dsp:txXfrm>
    </dsp:sp>
    <dsp:sp modelId="{ED2FADA1-45C5-47C7-8775-C52C8600041B}">
      <dsp:nvSpPr>
        <dsp:cNvPr id="0" name=""/>
        <dsp:cNvSpPr/>
      </dsp:nvSpPr>
      <dsp:spPr>
        <a:xfrm rot="18900000">
          <a:off x="4781711" y="1899001"/>
          <a:ext cx="286991" cy="741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4794320" y="2077718"/>
        <a:ext cx="200894" cy="44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24749-E8A5-469A-B6FD-93AA82C430A5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8B5A0-2A16-4E8D-B467-9481CFB8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46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B5A0-2A16-4E8D-B467-9481CFB8BB2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4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798" y="1102306"/>
            <a:ext cx="3299547" cy="503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034151964"/>
              </p:ext>
            </p:extLst>
          </p:nvPr>
        </p:nvGraphicFramePr>
        <p:xfrm>
          <a:off x="1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14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F909BD-C826-4115-A7BE-C5264C797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CF909BD-C826-4115-A7BE-C5264C797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CF909BD-C826-4115-A7BE-C5264C797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CF909BD-C826-4115-A7BE-C5264C797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89E9BB-16FD-4E52-A034-D2F7010A6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4689E9BB-16FD-4E52-A034-D2F7010A6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689E9BB-16FD-4E52-A034-D2F7010A6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4689E9BB-16FD-4E52-A034-D2F7010A6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9925F0-3B5A-41C6-8F62-F12AE497B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39925F0-3B5A-41C6-8F62-F12AE497B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39925F0-3B5A-41C6-8F62-F12AE497B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39925F0-3B5A-41C6-8F62-F12AE497B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F14ABC-43F5-450F-8225-02DEE279B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9BF14ABC-43F5-450F-8225-02DEE279B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BF14ABC-43F5-450F-8225-02DEE279B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9BF14ABC-43F5-450F-8225-02DEE279B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F7BA0A-9D96-4F68-8892-05069337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7EF7BA0A-9D96-4F68-8892-05069337D1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EF7BA0A-9D96-4F68-8892-05069337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7EF7BA0A-9D96-4F68-8892-05069337D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51DEB2-9B74-409C-B3C3-08F3850E5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251DEB2-9B74-409C-B3C3-08F3850E5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251DEB2-9B74-409C-B3C3-08F3850E5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251DEB2-9B74-409C-B3C3-08F3850E5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D6925-7994-4F8B-9F02-3A70B76EF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597D6925-7994-4F8B-9F02-3A70B76EF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597D6925-7994-4F8B-9F02-3A70B76EF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597D6925-7994-4F8B-9F02-3A70B76EF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2FADA1-45C5-47C7-8775-C52C86000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ED2FADA1-45C5-47C7-8775-C52C86000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ED2FADA1-45C5-47C7-8775-C52C86000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ED2FADA1-45C5-47C7-8775-C52C86000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5749636" y="0"/>
            <a:ext cx="6442364" cy="3477491"/>
          </a:xfrm>
          <a:prstGeom prst="cloudCallout">
            <a:avLst>
              <a:gd name="adj1" fmla="val -54382"/>
              <a:gd name="adj2" fmla="val 4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Mukaddesatı uğruna bedel ödemek ifadesinden ne anlıyorsunuz?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5" y="3089564"/>
            <a:ext cx="4307167" cy="30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52574" y="3244334"/>
            <a:ext cx="4886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https://www.youtube.com/watch?v=w5PH3sA1bbs</a:t>
            </a:r>
          </a:p>
        </p:txBody>
      </p:sp>
    </p:spTree>
    <p:extLst>
      <p:ext uri="{BB962C8B-B14F-4D97-AF65-F5344CB8AC3E}">
        <p14:creationId xmlns:p14="http://schemas.microsoft.com/office/powerpoint/2010/main" val="1094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19071" y="958889"/>
            <a:ext cx="5514975" cy="1150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Peygamber Efendimize yaptıkları…</a:t>
            </a:r>
            <a:endParaRPr lang="tr-TR" sz="28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219069" y="3996394"/>
            <a:ext cx="5514975" cy="93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Bilal-i Habeşi’nin </a:t>
            </a:r>
            <a:r>
              <a:rPr lang="tr-TR" sz="2800" dirty="0" err="1" smtClean="0"/>
              <a:t>Ehad’leri</a:t>
            </a:r>
            <a:r>
              <a:rPr lang="tr-TR" sz="2800" dirty="0" smtClean="0"/>
              <a:t>…</a:t>
            </a:r>
            <a:endParaRPr lang="tr-TR" sz="28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19070" y="2479534"/>
            <a:ext cx="5514975" cy="1150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Habbab</a:t>
            </a:r>
            <a:r>
              <a:rPr lang="tr-TR" sz="2800" dirty="0" smtClean="0"/>
              <a:t> b. </a:t>
            </a:r>
            <a:r>
              <a:rPr lang="tr-TR" sz="2800" dirty="0" err="1" smtClean="0"/>
              <a:t>Eret’in</a:t>
            </a:r>
            <a:r>
              <a:rPr lang="tr-TR" sz="2800" dirty="0" smtClean="0"/>
              <a:t> çektikleri…</a:t>
            </a:r>
            <a:endParaRPr lang="tr-TR" sz="28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219068" y="5295151"/>
            <a:ext cx="5514975" cy="93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Yasir</a:t>
            </a:r>
            <a:r>
              <a:rPr lang="tr-TR" sz="2800" dirty="0" smtClean="0"/>
              <a:t> Ailesi’nin başına gelenler…</a:t>
            </a:r>
            <a:endParaRPr lang="tr-TR" sz="2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847" y="958888"/>
            <a:ext cx="6212891" cy="526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17917" r="3738" b="10625"/>
          <a:stretch/>
        </p:blipFill>
        <p:spPr>
          <a:xfrm>
            <a:off x="5657850" y="1514475"/>
            <a:ext cx="6272213" cy="394335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319089" y="1514475"/>
            <a:ext cx="4910135" cy="4057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İslam'ın ilk şehidi Hz. Sümeyye</a:t>
            </a:r>
          </a:p>
          <a:p>
            <a:pPr algn="ctr"/>
            <a:r>
              <a:rPr lang="tr-TR" sz="4400" dirty="0" smtClean="0"/>
              <a:t>Allah ondan razı olsun.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6825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609600"/>
            <a:ext cx="117902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/>
              <a:t>Habbâb</a:t>
            </a:r>
            <a:r>
              <a:rPr lang="tr-TR" sz="2800" dirty="0"/>
              <a:t> -</a:t>
            </a:r>
            <a:r>
              <a:rPr lang="tr-TR" sz="2800" dirty="0" err="1"/>
              <a:t>radıyallâhu</a:t>
            </a:r>
            <a:r>
              <a:rPr lang="tr-TR" sz="2800" dirty="0"/>
              <a:t> </a:t>
            </a:r>
            <a:r>
              <a:rPr lang="tr-TR" sz="2800" dirty="0" err="1"/>
              <a:t>anh</a:t>
            </a:r>
            <a:r>
              <a:rPr lang="tr-TR" sz="2800" dirty="0"/>
              <a:t>- der ki:</a:t>
            </a:r>
          </a:p>
          <a:p>
            <a:endParaRPr lang="tr-TR" sz="2800" dirty="0"/>
          </a:p>
          <a:p>
            <a:r>
              <a:rPr lang="tr-TR" sz="2800" dirty="0" err="1"/>
              <a:t>Birgün</a:t>
            </a:r>
            <a:r>
              <a:rPr lang="tr-TR" sz="2800" dirty="0"/>
              <a:t> </a:t>
            </a:r>
            <a:r>
              <a:rPr lang="tr-TR" sz="2800" dirty="0" err="1"/>
              <a:t>Allâh</a:t>
            </a:r>
            <a:r>
              <a:rPr lang="tr-TR" sz="2800" dirty="0"/>
              <a:t> </a:t>
            </a:r>
            <a:r>
              <a:rPr lang="tr-TR" sz="2800" dirty="0" err="1"/>
              <a:t>Rasûlü</a:t>
            </a:r>
            <a:r>
              <a:rPr lang="tr-TR" sz="2800" dirty="0"/>
              <a:t> Kâbe’nin gölgesinde iken, yanına varıp kendi­sine müşriklerden gördüğümüz işkenceleri şikâyet tarzında anlattık.</a:t>
            </a:r>
          </a:p>
          <a:p>
            <a:endParaRPr lang="tr-TR" sz="2800" dirty="0"/>
          </a:p>
          <a:p>
            <a:r>
              <a:rPr lang="tr-TR" sz="2800" dirty="0"/>
              <a:t>O da bize şöyle buyurdu:</a:t>
            </a:r>
          </a:p>
          <a:p>
            <a:endParaRPr lang="tr-TR" sz="2800" dirty="0"/>
          </a:p>
          <a:p>
            <a:r>
              <a:rPr lang="tr-TR" sz="2800" dirty="0"/>
              <a:t>“Sizden evvelki nesiller arasında, yakalanıp bir çukura konan, sonra testere ile baştan aşağı ikiye bölünen, demir taraklarla etleri tırmıklanan ve yine de </a:t>
            </a:r>
            <a:r>
              <a:rPr lang="tr-TR" sz="2800" dirty="0" err="1"/>
              <a:t>dîninden</a:t>
            </a:r>
            <a:r>
              <a:rPr lang="tr-TR" sz="2800" dirty="0"/>
              <a:t> dön­meyen </a:t>
            </a:r>
            <a:r>
              <a:rPr lang="tr-TR" sz="2800" dirty="0" err="1"/>
              <a:t>mü’minler</a:t>
            </a:r>
            <a:r>
              <a:rPr lang="tr-TR" sz="2800" dirty="0"/>
              <a:t> olmuştur. </a:t>
            </a:r>
            <a:r>
              <a:rPr lang="tr-TR" sz="2800" dirty="0" err="1"/>
              <a:t>Allâh’a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olsun ki, </a:t>
            </a:r>
            <a:r>
              <a:rPr lang="tr-TR" sz="2800" dirty="0" err="1"/>
              <a:t>Allâh</a:t>
            </a:r>
            <a:r>
              <a:rPr lang="tr-TR" sz="2800" dirty="0"/>
              <a:t> Teâlâ bu </a:t>
            </a:r>
            <a:r>
              <a:rPr lang="tr-TR" sz="2800" dirty="0" err="1"/>
              <a:t>dîni</a:t>
            </a:r>
            <a:r>
              <a:rPr lang="tr-TR" sz="2800" dirty="0"/>
              <a:t> tamamlayacak, hâ­kim kılacaktır. O derecede ki, bir kişi, </a:t>
            </a:r>
            <a:r>
              <a:rPr lang="tr-TR" sz="2800" dirty="0" err="1"/>
              <a:t>Allâh’tan</a:t>
            </a:r>
            <a:r>
              <a:rPr lang="tr-TR" sz="2800" dirty="0"/>
              <a:t> ve koyunlarına kurt saldırması endişesinden başka bir korku duymaksızın, </a:t>
            </a:r>
            <a:r>
              <a:rPr lang="tr-TR" sz="2800" dirty="0" err="1"/>
              <a:t>San’a’dan</a:t>
            </a:r>
            <a:r>
              <a:rPr lang="tr-TR" sz="2800" dirty="0"/>
              <a:t> </a:t>
            </a:r>
            <a:r>
              <a:rPr lang="tr-TR" sz="2800" dirty="0" err="1"/>
              <a:t>Hadramevt’e</a:t>
            </a:r>
            <a:r>
              <a:rPr lang="tr-TR" sz="2800" dirty="0"/>
              <a:t> gidip gelecektir. Ne var ki siz sabırsızlanıyorsunuz!..” </a:t>
            </a:r>
            <a:r>
              <a:rPr lang="tr-TR" sz="2000" dirty="0"/>
              <a:t>(</a:t>
            </a:r>
            <a:r>
              <a:rPr lang="tr-TR" sz="2000" dirty="0" err="1"/>
              <a:t>Buhârî</a:t>
            </a:r>
            <a:r>
              <a:rPr lang="tr-TR" sz="2000" dirty="0"/>
              <a:t>, </a:t>
            </a:r>
            <a:r>
              <a:rPr lang="tr-TR" sz="2000" dirty="0" err="1" smtClean="0"/>
              <a:t>Menâkıbu’l</a:t>
            </a:r>
            <a:r>
              <a:rPr lang="tr-TR" sz="2000" dirty="0" smtClean="0"/>
              <a:t>-Ensâr</a:t>
            </a:r>
            <a:r>
              <a:rPr lang="tr-TR" sz="2000" dirty="0"/>
              <a:t>, 29)</a:t>
            </a:r>
          </a:p>
        </p:txBody>
      </p:sp>
    </p:spTree>
    <p:extLst>
      <p:ext uri="{BB962C8B-B14F-4D97-AF65-F5344CB8AC3E}">
        <p14:creationId xmlns:p14="http://schemas.microsoft.com/office/powerpoint/2010/main" val="28337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6364" y="3749457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600" dirty="0"/>
              <a:t>“(Ey </a:t>
            </a:r>
            <a:r>
              <a:rPr lang="tr-TR" sz="2600" dirty="0" err="1"/>
              <a:t>Rasûlüm</a:t>
            </a:r>
            <a:r>
              <a:rPr lang="tr-TR" sz="2600" dirty="0"/>
              <a:t>!) Azim sâhibi peygamberlerin sabrettikleri gibi Sen de sabret! Onlar için (azap </a:t>
            </a:r>
            <a:r>
              <a:rPr lang="tr-TR" sz="2600" dirty="0" err="1"/>
              <a:t>husûsunda</a:t>
            </a:r>
            <a:r>
              <a:rPr lang="tr-TR" sz="2600" dirty="0"/>
              <a:t>) acele etme. Onlar kendilerine </a:t>
            </a:r>
            <a:r>
              <a:rPr lang="tr-TR" sz="2600" dirty="0" err="1"/>
              <a:t>va’dedilen</a:t>
            </a:r>
            <a:r>
              <a:rPr lang="tr-TR" sz="2600" dirty="0"/>
              <a:t> </a:t>
            </a:r>
            <a:r>
              <a:rPr lang="tr-TR" sz="2600" dirty="0" err="1"/>
              <a:t>azâbı</a:t>
            </a:r>
            <a:r>
              <a:rPr lang="tr-TR" sz="2600" dirty="0"/>
              <a:t> gördükleri gün, </a:t>
            </a:r>
            <a:r>
              <a:rPr lang="tr-TR" sz="2600" dirty="0" err="1"/>
              <a:t>dünyâda</a:t>
            </a:r>
            <a:r>
              <a:rPr lang="tr-TR" sz="2600" dirty="0"/>
              <a:t> sâdece gündüzün bir saati kadar kaldıklarını sanırlar…” (el-</a:t>
            </a:r>
            <a:r>
              <a:rPr lang="tr-TR" sz="2600" dirty="0" err="1"/>
              <a:t>Ahkâf</a:t>
            </a:r>
            <a:r>
              <a:rPr lang="tr-TR" sz="2600" dirty="0"/>
              <a:t>, 35)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46364" y="93067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AE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فَاصْبِرْ كَمَا صَبَرَ اُولُوا الْعَزْمِ مِنَ الرُّسُلِ وَلاَ تَسْتَعْجِلْ لَهُمْ كَاَنَّهُمْ يَوْمَ يَرَوْنَ مَا يُوعَدُونَ لَمْ يَلْبَثُوا اِلاَّ سَاعَةً مِنْ نَهَارٍ</a:t>
            </a:r>
            <a:endParaRPr lang="tr-TR" sz="4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9" y="930671"/>
            <a:ext cx="5238470" cy="53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12500" r="12110" b="12084"/>
          <a:stretch/>
        </p:blipFill>
        <p:spPr>
          <a:xfrm>
            <a:off x="6200776" y="1457326"/>
            <a:ext cx="5714999" cy="526018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19072" y="242888"/>
            <a:ext cx="11696703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İlk Müslümanlar neden baskı ve işkence gördüler?</a:t>
            </a:r>
            <a:endParaRPr lang="tr-TR" sz="32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19072" y="1489473"/>
            <a:ext cx="5514975" cy="1150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Allah’tan başka ilah kabul etmedikleri</a:t>
            </a:r>
            <a:endParaRPr lang="tr-TR" sz="28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19072" y="2868217"/>
            <a:ext cx="5514975" cy="500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Kula kul olmadıkları</a:t>
            </a:r>
            <a:endParaRPr lang="tr-TR" sz="28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19072" y="3639741"/>
            <a:ext cx="5514975" cy="1139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Köleliği ve haksızlığa karşı çıktıkları</a:t>
            </a:r>
            <a:endParaRPr lang="tr-TR" sz="28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219072" y="5007769"/>
            <a:ext cx="5514975" cy="938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Mekke’deki adaletsiz düzene karşı durdukları için</a:t>
            </a:r>
            <a:endParaRPr lang="tr-TR" sz="28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219072" y="6217446"/>
            <a:ext cx="5514975" cy="500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Baskı ve işkencelere maruz kaldılar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547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4719">
            <a:off x="6307553" y="1919285"/>
            <a:ext cx="5274844" cy="3567113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 rot="19356862">
            <a:off x="840419" y="2185278"/>
            <a:ext cx="4928596" cy="169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Şekerli sorular </a:t>
            </a:r>
            <a:r>
              <a:rPr lang="tr-TR" sz="3600" dirty="0" smtClean="0">
                <a:sym typeface="Wingdings" panose="05000000000000000000" pitchFamily="2" charset="2"/>
              </a:rPr>
              <a:t>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5621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İslâm’ın İlk </a:t>
            </a:r>
            <a:r>
              <a:rPr lang="tr-TR" sz="3600" dirty="0" err="1" smtClean="0">
                <a:solidFill>
                  <a:schemeClr val="bg1"/>
                </a:solidFill>
              </a:rPr>
              <a:t>şehid</a:t>
            </a:r>
            <a:r>
              <a:rPr lang="tr-TR" sz="3600" dirty="0" smtClean="0">
                <a:solidFill>
                  <a:schemeClr val="bg1"/>
                </a:solidFill>
              </a:rPr>
              <a:t> ailesi ve bu ailenin kadını kimdir?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41530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55" y="2226962"/>
            <a:ext cx="2805662" cy="22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105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Yasir</a:t>
            </a:r>
            <a:r>
              <a:rPr lang="tr-TR" sz="3600" dirty="0" smtClean="0"/>
              <a:t> Ailesi ve Hz. Sümeyye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0248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86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 İslâm’ı akrabalarına anlattığında O’nu ilk destekleyen kim olmuştur?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3222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2081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Hz.  Ali (</a:t>
            </a:r>
            <a:r>
              <a:rPr lang="tr-TR" sz="3600" dirty="0" err="1" smtClean="0"/>
              <a:t>r.a</a:t>
            </a:r>
            <a:r>
              <a:rPr lang="tr-TR" sz="3600" dirty="0" smtClean="0"/>
              <a:t>.)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4454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26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21890" y="1837027"/>
            <a:ext cx="10993549" cy="129529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AÇIK DAVET VE İŞKENCE (613)</a:t>
            </a:r>
            <a:br>
              <a:rPr lang="tr-TR" sz="80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20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(Nübüvvetin 4. senesi)</a:t>
            </a:r>
            <a:endParaRPr lang="tr-TR" sz="2000" cap="none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205219" y="1502250"/>
            <a:ext cx="5821509" cy="9638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فَاصْدَعْ بِمَا تُؤْمَرُ </a:t>
            </a:r>
            <a:r>
              <a:rPr lang="ar-SA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وَأَعْرِضْ </a:t>
            </a:r>
            <a:r>
              <a:rPr lang="ar-SA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عَنِ </a:t>
            </a:r>
            <a:r>
              <a:rPr lang="ar-SA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الْمُشْرِكِينَ</a:t>
            </a:r>
            <a:r>
              <a:rPr lang="tr-TR" sz="3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﴿</a:t>
            </a:r>
            <a:r>
              <a:rPr lang="tr-TR" sz="3000" dirty="0" smtClean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٩</a:t>
            </a:r>
            <a:r>
              <a:rPr lang="ar-SA" sz="3000" dirty="0" smtClean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4</a:t>
            </a:r>
            <a:r>
              <a:rPr lang="tr-TR" sz="3000" dirty="0" smtClean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﴾ </a:t>
            </a:r>
            <a:endParaRPr lang="tr-TR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19074" y="3890323"/>
            <a:ext cx="5807654" cy="285684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Öyleyse artık, sana (açıklananı) emredileni açıkça ortaya koy ve Allah’tan başkasına tanrısal nitelikler yakıştıran o kimseleri kendi hallerine bırak. Allah’ın </a:t>
            </a:r>
            <a:r>
              <a:rPr lang="tr-TR" sz="2400" dirty="0"/>
              <a:t>yanında başka bir tanrı daha edinen o alaycılara karşı biz senin yanındayız. Onlar ileride </a:t>
            </a:r>
            <a:r>
              <a:rPr lang="tr-TR" sz="2400" dirty="0" smtClean="0"/>
              <a:t>anlayacaklar! </a:t>
            </a:r>
            <a:r>
              <a:rPr lang="tr-TR" sz="1400" dirty="0" err="1" smtClean="0"/>
              <a:t>Hicr</a:t>
            </a:r>
            <a:r>
              <a:rPr lang="tr-TR" sz="1400" dirty="0" smtClean="0"/>
              <a:t>, 94-95-96.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219074" y="228600"/>
            <a:ext cx="11525251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Artık müşriklerden yüz çevirme zamanı</a:t>
            </a:r>
            <a:endParaRPr lang="tr-TR" sz="40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4" y="1502248"/>
            <a:ext cx="5581651" cy="4826475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205218" y="2696286"/>
            <a:ext cx="5821510" cy="9638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اِنَّا</a:t>
            </a:r>
            <a:r>
              <a:rPr lang="tr-TR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8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كَفَيْنَاكَ</a:t>
            </a:r>
            <a:r>
              <a:rPr lang="tr-TR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8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الْمُسْتَهْزِء۪ينَۙ</a:t>
            </a:r>
            <a:r>
              <a:rPr lang="tr-TR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﴿٩٥﴾ </a:t>
            </a:r>
          </a:p>
        </p:txBody>
      </p:sp>
    </p:spTree>
    <p:extLst>
      <p:ext uri="{BB962C8B-B14F-4D97-AF65-F5344CB8AC3E}">
        <p14:creationId xmlns:p14="http://schemas.microsoft.com/office/powerpoint/2010/main" val="42550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özyaşı Damlası 3"/>
          <p:cNvSpPr/>
          <p:nvPr/>
        </p:nvSpPr>
        <p:spPr>
          <a:xfrm>
            <a:off x="131620" y="445975"/>
            <a:ext cx="3470563" cy="23753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Gizli tebliğ ve davet dönemi sona eriyor. Açık davet başlıyor. 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7183581" y="463621"/>
            <a:ext cx="4657725" cy="70788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 QuranWeb"/>
              </a:rPr>
              <a:t>وَأَنذِرْ عَشِيرَتَكَ الْأَقْرَبِينَ</a:t>
            </a:r>
            <a:endParaRPr lang="tr-T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183581" y="1582018"/>
            <a:ext cx="4657724" cy="1015663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 en yakınları(</a:t>
            </a:r>
            <a:r>
              <a:rPr lang="tr-TR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ndan</a:t>
            </a:r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başlayarak erişebildiğin herkesi) uyar.</a:t>
            </a:r>
          </a:p>
          <a:p>
            <a:pPr algn="ctr"/>
            <a:r>
              <a:rPr lang="tr-TR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(Şuara 214)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9" y="3008192"/>
            <a:ext cx="11709685" cy="3667125"/>
          </a:xfrm>
          <a:prstGeom prst="rect">
            <a:avLst/>
          </a:prstGeom>
        </p:spPr>
      </p:pic>
      <p:sp>
        <p:nvSpPr>
          <p:cNvPr id="2" name="Beşgen 1"/>
          <p:cNvSpPr/>
          <p:nvPr/>
        </p:nvSpPr>
        <p:spPr>
          <a:xfrm>
            <a:off x="3602183" y="445975"/>
            <a:ext cx="3470563" cy="126269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İlk muhataplar kim?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665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77091" y="1205345"/>
            <a:ext cx="5597236" cy="5056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Efendimiz (</a:t>
            </a:r>
            <a:r>
              <a:rPr lang="tr-TR" sz="4400" dirty="0" err="1" smtClean="0"/>
              <a:t>s.a.v</a:t>
            </a:r>
            <a:r>
              <a:rPr lang="tr-TR" sz="4400" dirty="0" smtClean="0"/>
              <a:t>) akrabalarını evine topladı ve onları ayrı vakitlerde iki defa İslâm’a davet etti.</a:t>
            </a:r>
            <a:r>
              <a:rPr lang="tr-TR" sz="4400" dirty="0"/>
              <a:t> </a:t>
            </a:r>
            <a:r>
              <a:rPr lang="tr-TR" sz="4400" dirty="0" smtClean="0"/>
              <a:t>Davete sadece bir kişiden cevap geldi…</a:t>
            </a:r>
          </a:p>
        </p:txBody>
      </p:sp>
      <p:pic>
        <p:nvPicPr>
          <p:cNvPr id="1026" name="Picture 2" descr="hz. ali ve kÄ±lÄ±cÄ±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59" y="1205346"/>
            <a:ext cx="5141191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5611091" y="554183"/>
            <a:ext cx="6442364" cy="3117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Siz buna benzer bir durumda kalsaydınız ne hissederdiniz? Ne yapardınız?</a:t>
            </a:r>
            <a:endParaRPr lang="tr-TR" sz="3200" dirty="0"/>
          </a:p>
        </p:txBody>
      </p:sp>
      <p:pic>
        <p:nvPicPr>
          <p:cNvPr id="2054" name="Picture 6" descr="dÃ¼ÅÃ¼nelim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8" t="6155" r="36592" b="4763"/>
          <a:stretch/>
        </p:blipFill>
        <p:spPr bwMode="auto">
          <a:xfrm>
            <a:off x="1828801" y="2675238"/>
            <a:ext cx="2161310" cy="393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19072" y="242888"/>
            <a:ext cx="11696703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Safâ</a:t>
            </a:r>
            <a:r>
              <a:rPr lang="tr-TR" sz="3200" dirty="0" smtClean="0"/>
              <a:t> Tepesi’nde </a:t>
            </a:r>
            <a:r>
              <a:rPr lang="tr-TR" sz="3200" dirty="0" err="1" smtClean="0"/>
              <a:t>Kureyşlileri</a:t>
            </a:r>
            <a:r>
              <a:rPr lang="tr-TR" sz="3200" dirty="0" smtClean="0"/>
              <a:t> İslâm’a Dâvet</a:t>
            </a:r>
            <a:endParaRPr lang="tr-TR" sz="32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055" y="1454726"/>
            <a:ext cx="6110720" cy="5084618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-1" y="1454726"/>
            <a:ext cx="58050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“–Ey </a:t>
            </a:r>
            <a:r>
              <a:rPr lang="tr-TR" sz="2800" dirty="0" err="1"/>
              <a:t>Kureyş</a:t>
            </a:r>
            <a:r>
              <a:rPr lang="tr-TR" sz="2800" dirty="0"/>
              <a:t> </a:t>
            </a:r>
            <a:r>
              <a:rPr lang="tr-TR" sz="2800" dirty="0" err="1"/>
              <a:t>cemâati</a:t>
            </a:r>
            <a:r>
              <a:rPr lang="tr-TR" sz="2800" dirty="0"/>
              <a:t>! Ben size, şu dağın eteğinde veya şu </a:t>
            </a:r>
            <a:r>
              <a:rPr lang="tr-TR" sz="2800" dirty="0" err="1"/>
              <a:t>vâdide</a:t>
            </a:r>
            <a:r>
              <a:rPr lang="tr-TR" sz="2800" dirty="0"/>
              <a:t> düşman atlıları var; hemen size saldıracak, mallarınızı </a:t>
            </a:r>
            <a:r>
              <a:rPr lang="tr-TR" sz="2800" dirty="0" err="1"/>
              <a:t>gasbedecek</a:t>
            </a:r>
            <a:r>
              <a:rPr lang="tr-TR" sz="2800" dirty="0"/>
              <a:t> desem, bana inanır mısınız?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145038" y="3792468"/>
            <a:ext cx="5514975" cy="727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Onlar da hiç düşünmeden:</a:t>
            </a:r>
            <a:endParaRPr lang="tr-TR" sz="4800" dirty="0"/>
          </a:p>
        </p:txBody>
      </p:sp>
      <p:sp>
        <p:nvSpPr>
          <p:cNvPr id="12" name="Dikdörtgen 11"/>
          <p:cNvSpPr/>
          <p:nvPr/>
        </p:nvSpPr>
        <p:spPr>
          <a:xfrm>
            <a:off x="545952" y="4610696"/>
            <a:ext cx="4713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/>
              <a:t>“–Evet inanırız! Çünkü şimdiye kadar Sen’i hep doğru olarak bulduk. Sen’in yalan söylediğini hiç işitmedik!” dediler</a:t>
            </a:r>
          </a:p>
        </p:txBody>
      </p:sp>
    </p:spTree>
    <p:extLst>
      <p:ext uri="{BB962C8B-B14F-4D97-AF65-F5344CB8AC3E}">
        <p14:creationId xmlns:p14="http://schemas.microsoft.com/office/powerpoint/2010/main" val="10819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29909" y="554183"/>
            <a:ext cx="5073364" cy="2175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Amcası </a:t>
            </a:r>
            <a:r>
              <a:rPr lang="tr-TR" sz="3200" dirty="0" err="1" smtClean="0"/>
              <a:t>Ebû</a:t>
            </a:r>
            <a:r>
              <a:rPr lang="tr-TR" sz="3200" dirty="0" smtClean="0"/>
              <a:t> </a:t>
            </a:r>
            <a:r>
              <a:rPr lang="tr-TR" sz="3200" dirty="0" err="1" smtClean="0"/>
              <a:t>Leheb</a:t>
            </a:r>
            <a:r>
              <a:rPr lang="tr-TR" sz="3200" dirty="0" smtClean="0"/>
              <a:t>:</a:t>
            </a:r>
          </a:p>
          <a:p>
            <a:pPr algn="ctr"/>
            <a:r>
              <a:rPr lang="tr-TR" sz="3200" dirty="0" smtClean="0"/>
              <a:t>“–</a:t>
            </a:r>
            <a:r>
              <a:rPr lang="tr-TR" sz="3200" dirty="0"/>
              <a:t>Hay eli kuruyası! Bizi buraya bunun için mi çağırdın?” </a:t>
            </a:r>
            <a:endParaRPr lang="tr-TR" sz="48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5611091" y="554183"/>
            <a:ext cx="6442364" cy="3117272"/>
          </a:xfrm>
          <a:prstGeom prst="cloudCallout">
            <a:avLst>
              <a:gd name="adj1" fmla="val -54382"/>
              <a:gd name="adj2" fmla="val 4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Peygamber Efendimizin buradaki davetine itiraz kimden gelmiş olabilir?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29909" y="3995586"/>
            <a:ext cx="11723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تَبَّتْ يَدَا اَبِى لَهَبٍ وَتَبَّ مَا اَغْنَى عَنْهُ مَالُهُ وَمَا كَسَبَ سَيَصْلَى نَارًا ذَاتَ لَهَبٍ وَامْرَاَتُهُ حَمَّالَةَ الْحَطَبِ فِى جِيدِهَا حَبْلٌ مِنْ مَسَدٍ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8" y="2799488"/>
            <a:ext cx="1177636" cy="11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1616</TotalTime>
  <Words>566</Words>
  <Application>Microsoft Office PowerPoint</Application>
  <PresentationFormat>Geniş ekran</PresentationFormat>
  <Paragraphs>58</Paragraphs>
  <Slides>24</Slides>
  <Notes>1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Amiri QuranWeb</vt:lpstr>
      <vt:lpstr>Calibri</vt:lpstr>
      <vt:lpstr>Gill Sans MT</vt:lpstr>
      <vt:lpstr>Majalla UI</vt:lpstr>
      <vt:lpstr>Shaikh Hamdullah Mushaf</vt:lpstr>
      <vt:lpstr>Wingdings</vt:lpstr>
      <vt:lpstr>Wingdings 2</vt:lpstr>
      <vt:lpstr>Kar Payı</vt:lpstr>
      <vt:lpstr>PowerPoint Sunusu</vt:lpstr>
      <vt:lpstr>PowerPoint Sunusu</vt:lpstr>
      <vt:lpstr>AÇIK DAVET VE İŞKENCE (613) (Nübüvvetin 4. senesi)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133</cp:revision>
  <dcterms:created xsi:type="dcterms:W3CDTF">2015-06-14T13:49:11Z</dcterms:created>
  <dcterms:modified xsi:type="dcterms:W3CDTF">2019-09-06T22:30:25Z</dcterms:modified>
</cp:coreProperties>
</file>